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9" r:id="rId5"/>
    <p:sldId id="261" r:id="rId6"/>
    <p:sldId id="263" r:id="rId7"/>
    <p:sldId id="264" r:id="rId8"/>
    <p:sldId id="265" r:id="rId9"/>
    <p:sldId id="275" r:id="rId10"/>
    <p:sldId id="273" r:id="rId11"/>
    <p:sldId id="268" r:id="rId12"/>
    <p:sldId id="269" r:id="rId13"/>
    <p:sldId id="274" r:id="rId14"/>
    <p:sldId id="270" r:id="rId15"/>
    <p:sldId id="271" r:id="rId16"/>
    <p:sldId id="266" r:id="rId17"/>
    <p:sldId id="27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00" autoAdjust="0"/>
    <p:restoredTop sz="92636" autoAdjust="0"/>
  </p:normalViewPr>
  <p:slideViewPr>
    <p:cSldViewPr snapToGrid="0">
      <p:cViewPr varScale="1">
        <p:scale>
          <a:sx n="56" d="100"/>
          <a:sy n="56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CFAA-23C4-42CD-BE80-F1E2D05491D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161EF-51F8-4512-88F9-35F53497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161EF-51F8-4512-88F9-35F534973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8492" y="6041362"/>
            <a:ext cx="1728786" cy="63239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6891" y="5936776"/>
            <a:ext cx="1596788" cy="664144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691" y="138545"/>
            <a:ext cx="8387312" cy="1773381"/>
          </a:xfrm>
        </p:spPr>
        <p:txBody>
          <a:bodyPr/>
          <a:lstStyle/>
          <a:p>
            <a:pPr algn="ctr"/>
            <a:r>
              <a:rPr lang="en-US" dirty="0" smtClean="0"/>
              <a:t>H2020 : APS</a:t>
            </a:r>
            <a:br>
              <a:rPr lang="en-US" dirty="0" smtClean="0"/>
            </a:br>
            <a:r>
              <a:rPr lang="en-GB" sz="4000" b="1" dirty="0"/>
              <a:t>Autopilot cars for roads in </a:t>
            </a:r>
            <a:r>
              <a:rPr lang="en-GB" sz="4000" b="1" dirty="0" smtClean="0"/>
              <a:t>Serbia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691" y="2646218"/>
            <a:ext cx="8387312" cy="35744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of funding scheme: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STREP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 programme topics addressed: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Internet of Things -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ICT-27-2018-2020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r-Latn-R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 </a:t>
            </a:r>
            <a:r>
              <a:rPr lang="sr-Latn-R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coordinating person: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Miroslav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Misljenovic</a:t>
            </a:r>
            <a:r>
              <a:rPr lang="sr-Latn-R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Marina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Nikolic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-mail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mr12260@alas.matf.bg.ac.rs</a:t>
            </a:r>
          </a:p>
          <a:p>
            <a:pPr algn="just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mr12095@alas.matf.bg.ac.rs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92" y="2646217"/>
            <a:ext cx="3643704" cy="35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10528"/>
              </p:ext>
            </p:extLst>
          </p:nvPr>
        </p:nvGraphicFramePr>
        <p:xfrm>
          <a:off x="853723" y="1585913"/>
          <a:ext cx="8420279" cy="4593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331"/>
                <a:gridCol w="2670190"/>
                <a:gridCol w="1068076"/>
                <a:gridCol w="1270578"/>
                <a:gridCol w="1200877"/>
                <a:gridCol w="1276227"/>
              </a:tblGrid>
              <a:tr h="917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D0.1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three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nine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M9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69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Progress report for the fifteen months of work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D0.4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Progress report of whole project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Documentation of use cases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881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import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822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Confirmation on Tesla’s software receiving success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PP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6612"/>
              </p:ext>
            </p:extLst>
          </p:nvPr>
        </p:nvGraphicFramePr>
        <p:xfrm>
          <a:off x="853723" y="1585913"/>
          <a:ext cx="8165585" cy="4773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70"/>
                <a:gridCol w="2589423"/>
                <a:gridCol w="1035769"/>
                <a:gridCol w="1232146"/>
                <a:gridCol w="1164553"/>
                <a:gridCol w="1237624"/>
              </a:tblGrid>
              <a:tr h="9082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Del. no.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Deliverable name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WP no.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Nature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Dissemi-nation </a:t>
                      </a:r>
                      <a:b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level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Delivery date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en-GB" sz="1400" b="1" dirty="0" err="1">
                          <a:solidFill>
                            <a:schemeClr val="accent2"/>
                          </a:solidFill>
                          <a:effectLst/>
                        </a:rPr>
                        <a:t>proj</a:t>
                      </a: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month)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Report on detailed study on Serbian roads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Documented code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5314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D5.2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Final version of software implementation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5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P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Documented testing procedures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CO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M14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26573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D6.2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Report on testing results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6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R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D7.1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participants at automotive seminars and sessions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454128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D7.2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car shows organized 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  <a:tr h="68119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D7.3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Number of arcticles in international car magazines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accent2"/>
                          </a:solidFill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D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PU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4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9621" marR="4962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19674"/>
              </p:ext>
            </p:extLst>
          </p:nvPr>
        </p:nvGraphicFramePr>
        <p:xfrm>
          <a:off x="677334" y="1362508"/>
          <a:ext cx="8421388" cy="4726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542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M0.1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reporting processes involved in the project (deadlines)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optimization of the control processes involved in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M0.3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optimizing finances of the project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on the need for the generated applications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325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opinion of beneficiaries about the functionalities provided 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if imports are done in arranged deadlines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616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M3.1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needed licences are obtained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542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M4.1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list of all possible problems on Serbian roads is made properly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8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94226" y="3379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93293"/>
              </p:ext>
            </p:extLst>
          </p:nvPr>
        </p:nvGraphicFramePr>
        <p:xfrm>
          <a:off x="677334" y="1307093"/>
          <a:ext cx="8421388" cy="527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04"/>
                <a:gridCol w="2786445"/>
                <a:gridCol w="1085964"/>
                <a:gridCol w="930825"/>
                <a:gridCol w="2641650"/>
              </a:tblGrid>
              <a:tr h="4684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Milestone number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Milestone name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Work package(s) involved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Expected date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Means of verification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5981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M5.1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damage recognition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detect and avoid road damages off any size and types.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245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side-line following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maintain required distance from each side-line in straight driving and in both left and right curves and turning.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6130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M5.3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system for car distance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System can measure distance from both cars in front and behind and optimize speed to keep it constant.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M5.4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software covers statistically significant number of different road issues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M18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test cases are developed according to the needs of the beneficiary industry 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M13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3122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M6.2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if all 12 test combinations passed successfully.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M20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468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M7.1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Checking on number of papers presented at most famous international car magazines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per each month dissemination is done, 8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  <a:tr h="7807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M7.2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Checking on number of participants at automotive seminars and sessions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M24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Number must match plan: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one of each kind, in each dissemination section, 4 participations in total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933" marR="3493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Management structure</a:t>
            </a:r>
            <a:endParaRPr lang="en-US" dirty="0"/>
          </a:p>
        </p:txBody>
      </p:sp>
      <p:pic>
        <p:nvPicPr>
          <p:cNvPr id="6146" name="Diagram 1"/>
          <p:cNvPicPr>
            <a:picLocks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49" r="-19312" b="-26"/>
          <a:stretch>
            <a:fillRect/>
          </a:stretch>
        </p:blipFill>
        <p:spPr bwMode="auto">
          <a:xfrm>
            <a:off x="872837" y="1482437"/>
            <a:ext cx="8700653" cy="47243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Some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expences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expenses                                                          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estimated on E260K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Licence obtaining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                                        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estimated on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E100K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Software implementation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resources                                        estimated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E200K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equipment resources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estimated on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E350K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Overall: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4.000.000,00 Euro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409" y="2678938"/>
            <a:ext cx="32004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5638" y="3061464"/>
            <a:ext cx="228600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350325" y="3812664"/>
            <a:ext cx="219456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92538" y="3437064"/>
            <a:ext cx="1645920" cy="9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Impact and dissemination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8756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positive impact on the economy of all car </a:t>
            </a:r>
            <a:r>
              <a:rPr lang="en-GB" dirty="0" smtClean="0">
                <a:solidFill>
                  <a:schemeClr val="accent2"/>
                </a:solidFill>
              </a:rPr>
              <a:t>producers</a:t>
            </a:r>
          </a:p>
          <a:p>
            <a:r>
              <a:rPr lang="en-GB" dirty="0">
                <a:solidFill>
                  <a:schemeClr val="accent2"/>
                </a:solidFill>
              </a:rPr>
              <a:t>strong impact on each </a:t>
            </a:r>
            <a:r>
              <a:rPr lang="en-GB" dirty="0" smtClean="0">
                <a:solidFill>
                  <a:schemeClr val="accent2"/>
                </a:solidFill>
              </a:rPr>
              <a:t>partner</a:t>
            </a:r>
          </a:p>
          <a:p>
            <a:r>
              <a:rPr lang="en-GB" dirty="0">
                <a:solidFill>
                  <a:schemeClr val="accent2"/>
                </a:solidFill>
              </a:rPr>
              <a:t>people with </a:t>
            </a:r>
            <a:r>
              <a:rPr lang="en-GB" dirty="0" smtClean="0">
                <a:solidFill>
                  <a:schemeClr val="accent2"/>
                </a:solidFill>
              </a:rPr>
              <a:t>disabilities will drive</a:t>
            </a:r>
          </a:p>
          <a:p>
            <a:r>
              <a:rPr lang="en-GB" dirty="0">
                <a:solidFill>
                  <a:schemeClr val="accent2"/>
                </a:solidFill>
              </a:rPr>
              <a:t>commercial and scientific </a:t>
            </a:r>
            <a:r>
              <a:rPr lang="en-GB" dirty="0" smtClean="0">
                <a:solidFill>
                  <a:schemeClr val="accent2"/>
                </a:solidFill>
              </a:rPr>
              <a:t>impact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posting </a:t>
            </a:r>
            <a:r>
              <a:rPr lang="en-GB" dirty="0">
                <a:solidFill>
                  <a:schemeClr val="accent2"/>
                </a:solidFill>
              </a:rPr>
              <a:t>an example to other countries, </a:t>
            </a:r>
            <a:r>
              <a:rPr lang="en-GB" dirty="0" smtClean="0">
                <a:solidFill>
                  <a:schemeClr val="accent2"/>
                </a:solidFill>
              </a:rPr>
              <a:t>Europe-wide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Dissemination is planed through</a:t>
            </a:r>
            <a:endParaRPr lang="en-GB" dirty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sessions </a:t>
            </a:r>
            <a:r>
              <a:rPr lang="en-GB" dirty="0">
                <a:solidFill>
                  <a:schemeClr val="accent2"/>
                </a:solidFill>
              </a:rPr>
              <a:t>and seminars 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GB" dirty="0">
                <a:solidFill>
                  <a:schemeClr val="accent2"/>
                </a:solidFill>
              </a:rPr>
              <a:t>c</a:t>
            </a:r>
            <a:r>
              <a:rPr lang="en-GB" dirty="0" smtClean="0">
                <a:solidFill>
                  <a:schemeClr val="accent2"/>
                </a:solidFill>
              </a:rPr>
              <a:t>ar </a:t>
            </a:r>
            <a:r>
              <a:rPr lang="en-GB" dirty="0">
                <a:solidFill>
                  <a:schemeClr val="accent2"/>
                </a:solidFill>
              </a:rPr>
              <a:t>shows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Media: local </a:t>
            </a:r>
            <a:r>
              <a:rPr lang="en-GB" dirty="0">
                <a:solidFill>
                  <a:schemeClr val="accent2"/>
                </a:solidFill>
              </a:rPr>
              <a:t>TV and radio stations, international car magazines, </a:t>
            </a:r>
            <a:r>
              <a:rPr lang="en-GB" dirty="0" smtClean="0">
                <a:solidFill>
                  <a:schemeClr val="accent2"/>
                </a:solidFill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Ethical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No direct ethical, legal, social and safety issues</a:t>
            </a:r>
          </a:p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Just in case, we will form: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GB" dirty="0" smtClean="0">
                <a:solidFill>
                  <a:schemeClr val="accent2"/>
                </a:solidFill>
              </a:rPr>
              <a:t>Ethical committee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Because: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	</a:t>
            </a:r>
            <a:r>
              <a:rPr lang="en-GB" sz="2800" dirty="0" smtClean="0">
                <a:solidFill>
                  <a:schemeClr val="accent2"/>
                </a:solidFill>
              </a:rPr>
              <a:t>There is no right way to do a wrong thing…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	</a:t>
            </a:r>
            <a:r>
              <a:rPr lang="en-GB" sz="2800" dirty="0" smtClean="0">
                <a:solidFill>
                  <a:schemeClr val="accent2"/>
                </a:solidFill>
              </a:rPr>
              <a:t>							</a:t>
            </a:r>
            <a:r>
              <a:rPr lang="en-US" sz="2800" dirty="0" smtClean="0">
                <a:solidFill>
                  <a:schemeClr val="accent2"/>
                </a:solidFill>
              </a:rPr>
              <a:t> 			Harold </a:t>
            </a:r>
            <a:r>
              <a:rPr lang="en-US" sz="2800" dirty="0">
                <a:solidFill>
                  <a:schemeClr val="accent2"/>
                </a:solidFill>
              </a:rPr>
              <a:t>S. </a:t>
            </a:r>
            <a:r>
              <a:rPr lang="en-US" sz="2800" dirty="0" smtClean="0">
                <a:solidFill>
                  <a:schemeClr val="accent2"/>
                </a:solidFill>
              </a:rPr>
              <a:t>Kushner</a:t>
            </a:r>
            <a:endParaRPr lang="en-GB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4137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Thank You For Your Attention !!!</a:t>
            </a:r>
            <a:endParaRPr lang="en-US" sz="4800" dirty="0"/>
          </a:p>
        </p:txBody>
      </p:sp>
      <p:pic>
        <p:nvPicPr>
          <p:cNvPr id="1026" name="Picture 2" descr="https://image.slidesharecdn.com/stabloprezentacija-151204162245-lva1-app6891/95/haubaki-13-638.jpg?cb=14492466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" t="26941" r="22391" b="11857"/>
          <a:stretch/>
        </p:blipFill>
        <p:spPr bwMode="auto">
          <a:xfrm>
            <a:off x="1987967" y="2634937"/>
            <a:ext cx="5975402" cy="36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9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036527"/>
              </p:ext>
            </p:extLst>
          </p:nvPr>
        </p:nvGraphicFramePr>
        <p:xfrm>
          <a:off x="831272" y="1773381"/>
          <a:ext cx="850392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640"/>
                <a:gridCol w="2834640"/>
                <a:gridCol w="2834640"/>
              </a:tblGrid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Miroslav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Misljenovic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Marina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Nikolic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RT-RK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Milos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Stojanovic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ETF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Djordje</a:t>
                      </a: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Pesic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OBLO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Serbia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Jovan </a:t>
                      </a:r>
                      <a:r>
                        <a:rPr lang="en-GB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Petrovic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TTTECH</a:t>
                      </a:r>
                      <a:endParaRPr lang="en-US" sz="1800" b="1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 3" charset="2"/>
                        <a:buNone/>
                      </a:pPr>
                      <a:r>
                        <a:rPr lang="en-GB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Austria</a:t>
                      </a:r>
                      <a:endParaRPr 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3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project…</a:t>
            </a:r>
            <a:br>
              <a:rPr lang="en-US" dirty="0" smtClean="0"/>
            </a:b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2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Serbia…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hard to drive…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holes on the roads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marking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poor lighting of individual sections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automatize something that unpredictable?</a:t>
            </a:r>
          </a:p>
          <a:p>
            <a:endParaRPr lang="en-GB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technologies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recognize only quality and unimpaired signalling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Impossible to apply in Serbia</a:t>
            </a:r>
          </a:p>
          <a:p>
            <a:endParaRPr lang="en-GB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project…</a:t>
            </a:r>
            <a:br>
              <a:rPr lang="en-US" dirty="0"/>
            </a:br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42521" cy="458657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idea struck in our minds…</a:t>
            </a:r>
          </a:p>
          <a:p>
            <a:pPr marL="0" indent="0">
              <a:buNone/>
            </a:pPr>
            <a:r>
              <a:rPr lang="en-GB" sz="26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autopilot software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roads in Serbia 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 it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vehicles imported from Korea </a:t>
            </a:r>
          </a:p>
          <a:p>
            <a:endParaRPr lang="en-GB" sz="19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 to be better…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system for identifying and avoiding holes and other road damages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for side-line following, in straight driving, curves and turning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Improving the system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distance measuring and speed optimisation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project…</a:t>
            </a:r>
            <a:br>
              <a:rPr lang="en-US" dirty="0"/>
            </a:br>
            <a:r>
              <a:rPr lang="en-US" dirty="0" smtClean="0"/>
              <a:t>FOR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3447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autopilot cars!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importantly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want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More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driving!!!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 chance to…</a:t>
            </a:r>
          </a:p>
          <a:p>
            <a:pPr lvl="1"/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lind and visually impaired people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people with disabilities</a:t>
            </a:r>
          </a:p>
          <a:p>
            <a:pPr lvl="1"/>
            <a:endParaRPr lang="en-GB" sz="18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Safety first: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test saves on life! </a:t>
            </a:r>
          </a:p>
          <a:p>
            <a:pPr lvl="1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Testing… And more testing…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4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Progress beyond the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032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Many researches have been conducted…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one applicable on roads like the ones in Serbia…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Here we go </a:t>
            </a:r>
            <a:r>
              <a:rPr lang="en-GB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beyond state of the art!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TESLA:</a:t>
            </a:r>
          </a:p>
          <a:p>
            <a:pPr marL="742950" lvl="2" indent="-342900"/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advanced technologies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 5 selling autopilot cars</a:t>
            </a:r>
          </a:p>
          <a:p>
            <a:pPr marL="742950" lvl="2" indent="-342900"/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remarkable 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properties of cars with autopilot</a:t>
            </a:r>
          </a:p>
          <a:p>
            <a:pPr marL="742950" lvl="2" indent="-342900"/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But…</a:t>
            </a:r>
          </a:p>
          <a:p>
            <a:pPr marL="742950" lvl="2" indent="-342900"/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unreliable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dangerous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even on more quality roads then the ones in Serbia</a:t>
            </a:r>
            <a:r>
              <a:rPr lang="en-GB" sz="17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indent="-400050"/>
            <a:r>
              <a:rPr lang="en-GB" sz="2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good properties, but correct the flaws.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packages - table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42778"/>
              </p:ext>
            </p:extLst>
          </p:nvPr>
        </p:nvGraphicFramePr>
        <p:xfrm>
          <a:off x="841130" y="1624965"/>
          <a:ext cx="8432872" cy="4581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455"/>
                <a:gridCol w="2123639"/>
                <a:gridCol w="874129"/>
                <a:gridCol w="749001"/>
                <a:gridCol w="999255"/>
                <a:gridCol w="875009"/>
                <a:gridCol w="874129"/>
                <a:gridCol w="999255"/>
              </a:tblGrid>
              <a:tr h="10181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Work package</a:t>
                      </a:r>
                      <a:br>
                        <a:rPr lang="en-GB" sz="1100" dirty="0">
                          <a:effectLst/>
                        </a:rPr>
                      </a:br>
                      <a:r>
                        <a:rPr lang="en-GB" sz="11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Work package title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Type of activity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partic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Lead partic. short 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Person-months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Start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End</a:t>
                      </a:r>
                      <a:br>
                        <a:rPr lang="en-GB" sz="1100">
                          <a:effectLst/>
                        </a:rPr>
                      </a:br>
                      <a:r>
                        <a:rPr lang="en-GB" sz="1100">
                          <a:effectLst/>
                        </a:rPr>
                        <a:t>month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Project management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MGT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Generating use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Import vehicles from South Korea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Obtain software from Tesla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ETF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M5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636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Detailed study on road conditions in Serbia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TTTECH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90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Software implementation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MATF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160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Testing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OBLO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50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WP7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Dissemination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RT-RK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M24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545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372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Work packages - Gantt chart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54238"/>
              </p:ext>
            </p:extLst>
          </p:nvPr>
        </p:nvGraphicFramePr>
        <p:xfrm>
          <a:off x="831266" y="1773382"/>
          <a:ext cx="8442737" cy="440574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96569"/>
                <a:gridCol w="29713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882"/>
                <a:gridCol w="297132"/>
                <a:gridCol w="297132"/>
                <a:gridCol w="297132"/>
              </a:tblGrid>
              <a:tr h="1685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accent2"/>
                          </a:solidFill>
                          <a:effectLst/>
                        </a:rPr>
                        <a:t>Months</a:t>
                      </a:r>
                      <a:endParaRPr lang="en-US" sz="1200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05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09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18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19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20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24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82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WP0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Project management</a:t>
                      </a:r>
                      <a:endParaRPr lang="en-US" sz="1100" b="1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WP1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Generating use cases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WP2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Import vehicles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South Korea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WP3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Obtain software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from Tesla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434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WP4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Detailed study on 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road conditions in Serbia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576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WP5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Software implementation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WP6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Testing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717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WP7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Dissemination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1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6C2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6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packages – Pert chart</a:t>
            </a:r>
            <a:endParaRPr 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325563" y="3133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t="32405" r="11913" b="19054"/>
          <a:stretch>
            <a:fillRect/>
          </a:stretch>
        </p:blipFill>
        <p:spPr bwMode="auto">
          <a:xfrm>
            <a:off x="677334" y="1930400"/>
            <a:ext cx="8755598" cy="34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9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997</Words>
  <Application>Microsoft Office PowerPoint</Application>
  <PresentationFormat>Widescreen</PresentationFormat>
  <Paragraphs>631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H2020 : APS Autopilot cars for roads in Serbia</vt:lpstr>
      <vt:lpstr>Participants:</vt:lpstr>
      <vt:lpstr>About project… WHY?</vt:lpstr>
      <vt:lpstr>About project… HOW?</vt:lpstr>
      <vt:lpstr>About project… FOR WHO?</vt:lpstr>
      <vt:lpstr>Progress beyond the state-of-the-art</vt:lpstr>
      <vt:lpstr>Work packages - table</vt:lpstr>
      <vt:lpstr>Work packages - Gantt chart</vt:lpstr>
      <vt:lpstr>Work packages – Pert chart</vt:lpstr>
      <vt:lpstr>Deliverables</vt:lpstr>
      <vt:lpstr>Deliverables</vt:lpstr>
      <vt:lpstr>Milestones</vt:lpstr>
      <vt:lpstr>Milestones</vt:lpstr>
      <vt:lpstr>Management structure</vt:lpstr>
      <vt:lpstr>Resources</vt:lpstr>
      <vt:lpstr>Impact and dissemination</vt:lpstr>
      <vt:lpstr>Ethical Issues</vt:lpstr>
      <vt:lpstr>Thank You For Your Attention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</dc:title>
  <dc:creator>Marina</dc:creator>
  <cp:lastModifiedBy>Marina</cp:lastModifiedBy>
  <cp:revision>46</cp:revision>
  <dcterms:created xsi:type="dcterms:W3CDTF">2017-12-09T08:58:26Z</dcterms:created>
  <dcterms:modified xsi:type="dcterms:W3CDTF">2017-12-09T20:14:15Z</dcterms:modified>
</cp:coreProperties>
</file>