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5" autoAdjust="0"/>
    <p:restoredTop sz="93881" autoAdjust="0"/>
  </p:normalViewPr>
  <p:slideViewPr>
    <p:cSldViewPr snapToGrid="0">
      <p:cViewPr varScale="1">
        <p:scale>
          <a:sx n="51" d="100"/>
          <a:sy n="51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-17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77A-8346-47B5-AAB6-04950F7F7167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785F-1716-4594-964C-386EEC2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1C58-D3EB-43E3-95D1-129CAEE6A102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041362"/>
            <a:ext cx="923051" cy="591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6AF-756A-42D4-A324-C6A4DA57B651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3A3D-3323-4C32-A47F-92E788644DB5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8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3851-B2CF-4502-9D84-54AA0A5B0CB0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28F0-6FE6-4EFD-B624-A55A0BB6103B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19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4547-789F-4A60-A71A-49156E9D363C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4BB-924D-4525-8DDB-8181631358D3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C763-6BF1-4959-AA78-F88E5E605250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4373-164F-4080-91CC-083EF295FBBA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096" y="6041362"/>
            <a:ext cx="976163" cy="57889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7A0A-2789-4778-956C-57AA2D47775D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1892-D247-4941-8B9D-8CCEBD36A4D3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5896-8B27-4634-B3FC-7FEE077F9581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3D1-70E0-4021-80B1-C30E2F8F20A6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CD2F-CD89-4614-8DB6-EB31375409CA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B0F5-8063-4509-8217-846C952EEE55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D69-58BC-4B65-85C0-68579AD5EC43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BCDD-8A9C-4A79-88D1-4604D9431C44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Genetski algoritam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Ni</a:t>
            </a:r>
            <a:r>
              <a:rPr lang="sr-Latn-RS" dirty="0" smtClean="0"/>
              <a:t>kolić, Miroslav Mišljenović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0" r="22452"/>
          <a:stretch/>
        </p:blipFill>
        <p:spPr>
          <a:xfrm>
            <a:off x="914400" y="70944"/>
            <a:ext cx="2278505" cy="64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5142"/>
          </a:xfrm>
        </p:spPr>
        <p:txBody>
          <a:bodyPr/>
          <a:lstStyle/>
          <a:p>
            <a:r>
              <a:rPr lang="sr-Latn-RS" dirty="0" smtClean="0"/>
              <a:t>Rešenje je jednostavno:</a:t>
            </a:r>
          </a:p>
          <a:p>
            <a:pPr marL="457200" lvl="1" indent="0">
              <a:buNone/>
            </a:pPr>
            <a:r>
              <a:rPr lang="sr-Latn-RS" sz="2800" b="1" dirty="0" smtClean="0"/>
              <a:t>Veni, vidi, vici !!!</a:t>
            </a:r>
            <a:endParaRPr lang="sr-Latn-RS" dirty="0"/>
          </a:p>
          <a:p>
            <a:r>
              <a:rPr lang="sr-Latn-RS" dirty="0" smtClean="0"/>
              <a:t>Test grupa: </a:t>
            </a:r>
          </a:p>
          <a:p>
            <a:pPr lvl="1"/>
            <a:r>
              <a:rPr lang="sr-Latn-RS" dirty="0" smtClean="0"/>
              <a:t>Znamo ulazne podatke</a:t>
            </a:r>
          </a:p>
          <a:p>
            <a:pPr lvl="1"/>
            <a:r>
              <a:rPr lang="sr-Latn-RS" dirty="0" smtClean="0"/>
              <a:t>Znamo izlazne podatke</a:t>
            </a:r>
          </a:p>
          <a:p>
            <a:pPr lvl="1"/>
            <a:r>
              <a:rPr lang="sr-Latn-RS" dirty="0" smtClean="0"/>
              <a:t>Probamo više kombinacija</a:t>
            </a:r>
          </a:p>
          <a:p>
            <a:pPr marL="457200" lvl="1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 (funkcija, raspored rekonfiguracija i mutacija)</a:t>
            </a:r>
          </a:p>
          <a:p>
            <a:pPr lvl="1"/>
            <a:r>
              <a:rPr lang="sr-Latn-RS" dirty="0" smtClean="0"/>
              <a:t>Najbolja kombinacija definiše algoritam</a:t>
            </a:r>
          </a:p>
          <a:p>
            <a:pPr lvl="1"/>
            <a:r>
              <a:rPr lang="sr-Latn-RS" dirty="0" smtClean="0"/>
              <a:t>Primenimo najbolji algoritam !!!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0054"/>
          </a:xfrm>
        </p:spPr>
        <p:txBody>
          <a:bodyPr>
            <a:normAutofit/>
          </a:bodyPr>
          <a:lstStyle/>
          <a:p>
            <a:r>
              <a:rPr lang="sr-Latn-RS" dirty="0" smtClean="0"/>
              <a:t>Možda vam se čini da trčimo u krug...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Možda vam se čini kao beskonačan proces...</a:t>
            </a:r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Ali istina je da stižemo!!!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sr-Latn-RS" dirty="0" smtClean="0"/>
              <a:t>					Start											Cilj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61" y="1259401"/>
            <a:ext cx="1464673" cy="1686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93" y="4811716"/>
            <a:ext cx="4737568" cy="129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6"/>
          <a:stretch/>
        </p:blipFill>
        <p:spPr>
          <a:xfrm>
            <a:off x="6501466" y="3339092"/>
            <a:ext cx="2605474" cy="10793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Animacija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7193"/>
          </a:xfrm>
        </p:spPr>
        <p:txBody>
          <a:bodyPr/>
          <a:lstStyle/>
          <a:p>
            <a:r>
              <a:rPr lang="sr-Latn-RS" dirty="0" smtClean="0"/>
              <a:t>Funkcija pododnosti: f(abcdefghij) = a+b+c-d-e-f-g+h+i+j</a:t>
            </a:r>
          </a:p>
          <a:p>
            <a:r>
              <a:rPr lang="sr-Latn-RS" dirty="0" smtClean="0"/>
              <a:t>R1</a:t>
            </a:r>
            <a:r>
              <a:rPr lang="en-US" dirty="0" smtClean="0"/>
              <a:t> = </a:t>
            </a:r>
            <a:r>
              <a:rPr lang="sr-Latn-RS" dirty="0" smtClean="0"/>
              <a:t>6387459103	</a:t>
            </a:r>
            <a:r>
              <a:rPr lang="sr-Latn-RS" dirty="0" smtClean="0">
                <a:sym typeface="Wingdings" panose="05000000000000000000" pitchFamily="2" charset="2"/>
              </a:rPr>
              <a:t>	p = </a:t>
            </a:r>
            <a:r>
              <a:rPr lang="sr-Latn-RS" dirty="0" smtClean="0"/>
              <a:t>6+3+8-7-4-5-9+1+0+3 = -4</a:t>
            </a:r>
          </a:p>
          <a:p>
            <a:r>
              <a:rPr lang="sr-Latn-RS" dirty="0" smtClean="0"/>
              <a:t>R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sr-Latn-RS" dirty="0" smtClean="0"/>
              <a:t>7359708162	</a:t>
            </a:r>
            <a:r>
              <a:rPr lang="sr-Latn-RS" dirty="0" smtClean="0">
                <a:sym typeface="Wingdings" panose="05000000000000000000" pitchFamily="2" charset="2"/>
              </a:rPr>
              <a:t></a:t>
            </a:r>
            <a:r>
              <a:rPr lang="sr-Latn-RS" dirty="0">
                <a:sym typeface="Wingdings" panose="05000000000000000000" pitchFamily="2" charset="2"/>
              </a:rPr>
              <a:t>	p </a:t>
            </a:r>
            <a:r>
              <a:rPr lang="sr-Latn-RS" dirty="0" smtClean="0">
                <a:sym typeface="Wingdings" panose="05000000000000000000" pitchFamily="2" charset="2"/>
              </a:rPr>
              <a:t>=</a:t>
            </a:r>
            <a:r>
              <a:rPr lang="sr-Latn-RS" dirty="0"/>
              <a:t> </a:t>
            </a:r>
            <a:r>
              <a:rPr lang="sr-Latn-RS" dirty="0" smtClean="0"/>
              <a:t>7+3+5-9-7-0-8+1+6+2 = 0</a:t>
            </a:r>
            <a:endParaRPr lang="sr-Latn-RS" dirty="0"/>
          </a:p>
          <a:p>
            <a:r>
              <a:rPr lang="sr-Latn-RS" dirty="0" smtClean="0"/>
              <a:t>Rekombinacija – </a:t>
            </a:r>
            <a:r>
              <a:rPr lang="sr-Latn-RS" dirty="0"/>
              <a:t>kombinovanje ,,dobrih“ osobina</a:t>
            </a:r>
            <a:r>
              <a:rPr lang="sr-Latn-RS" dirty="0" smtClean="0"/>
              <a:t>:</a:t>
            </a:r>
          </a:p>
          <a:p>
            <a:endParaRPr lang="sr-Latn-RS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 smtClean="0">
              <a:solidFill>
                <a:schemeClr val="accent2"/>
              </a:solidFill>
            </a:endParaRPr>
          </a:p>
          <a:p>
            <a:endParaRPr lang="sr-Latn-RS" dirty="0" smtClean="0"/>
          </a:p>
          <a:p>
            <a:r>
              <a:rPr lang="sr-Latn-RS" dirty="0"/>
              <a:t>D</a:t>
            </a:r>
            <a:r>
              <a:rPr lang="sr-Latn-RS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sr-Latn-RS" dirty="0" smtClean="0"/>
              <a:t>7359759103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/>
              <a:t>7+3+5-9-7</a:t>
            </a:r>
            <a:r>
              <a:rPr lang="sr-Latn-RS" dirty="0" smtClean="0"/>
              <a:t>-5-9+1+0+3 </a:t>
            </a:r>
            <a:r>
              <a:rPr lang="sr-Latn-RS" dirty="0"/>
              <a:t>= </a:t>
            </a:r>
            <a:r>
              <a:rPr lang="sr-Latn-RS" dirty="0" smtClean="0"/>
              <a:t>-11</a:t>
            </a:r>
            <a:endParaRPr lang="sr-Latn-RS" dirty="0"/>
          </a:p>
          <a:p>
            <a:r>
              <a:rPr lang="sr-Latn-RS" dirty="0"/>
              <a:t>D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sr-Latn-RS" dirty="0"/>
              <a:t>63874</a:t>
            </a:r>
            <a:r>
              <a:rPr lang="sr-Latn-RS" dirty="0" smtClean="0"/>
              <a:t>08162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</a:t>
            </a:r>
            <a:r>
              <a:rPr lang="sr-Latn-RS" dirty="0"/>
              <a:t> </a:t>
            </a:r>
            <a:r>
              <a:rPr lang="sr-Latn-RS" dirty="0" smtClean="0"/>
              <a:t>6+3+8-7-4-0-8+1+6+2 </a:t>
            </a:r>
            <a:r>
              <a:rPr lang="sr-Latn-RS" dirty="0"/>
              <a:t>= 7</a:t>
            </a:r>
          </a:p>
          <a:p>
            <a:pPr marL="0" indent="0">
              <a:buNone/>
            </a:pPr>
            <a:endParaRPr lang="sr-Latn-R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17601"/>
              </p:ext>
            </p:extLst>
          </p:nvPr>
        </p:nvGraphicFramePr>
        <p:xfrm>
          <a:off x="5184274" y="4024541"/>
          <a:ext cx="3622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47751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409701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77323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13518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9713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86067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22262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457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94811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79451" y="4418013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8421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31006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679451" y="4046538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79451" y="4789488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77876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139826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501776" y="409098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865313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227263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589213" y="409098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952751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314701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678238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040188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777876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139826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501776" y="4460876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1865313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227263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2589213" y="4460876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2952751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314701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678238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040188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25 L 0.36797 0.0525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294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417 L 0.36797 0.054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29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417 L 0.36862 0.054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29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17 L 0.36745 0.054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294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209 L 0.36953 0.05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6679 -0.05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277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37123 -0.0553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-277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36875 -0.055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7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36966 -0.051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25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36849 -0.05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36628 0.00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9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36758 0.0020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36562 0.0020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36576 0.0020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9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36706 0.0020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9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36706 0.002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1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7031 0.0023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16" y="11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3664 0.0023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1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36784 0.0023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36628 0.002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Animacija (</a:t>
            </a:r>
            <a:r>
              <a:rPr lang="sr-Latn-RS" b="1" dirty="0">
                <a:solidFill>
                  <a:schemeClr val="accent2"/>
                </a:solidFill>
              </a:rPr>
              <a:t>A</a:t>
            </a:r>
            <a:r>
              <a:rPr lang="sr-Latn-RS" dirty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/>
          <a:lstStyle/>
          <a:p>
            <a:r>
              <a:rPr lang="sr-Latn-RS" dirty="0"/>
              <a:t>Funkcija pododnosti: f(abcdefghij) = a+b+c-d-e-f-g+h+i+j</a:t>
            </a:r>
          </a:p>
          <a:p>
            <a:r>
              <a:rPr lang="sr-Latn-RS" dirty="0"/>
              <a:t>R1</a:t>
            </a:r>
            <a:r>
              <a:rPr lang="en-US" dirty="0"/>
              <a:t> = </a:t>
            </a:r>
            <a:r>
              <a:rPr lang="sr-Latn-RS" dirty="0"/>
              <a:t>6387459103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/>
              <a:t>6+3+8-7-4-5-9+1+0+3 = -4</a:t>
            </a:r>
          </a:p>
          <a:p>
            <a:r>
              <a:rPr lang="sr-Latn-RS" dirty="0"/>
              <a:t>R</a:t>
            </a:r>
            <a:r>
              <a:rPr lang="en-US" dirty="0"/>
              <a:t>2 = </a:t>
            </a:r>
            <a:r>
              <a:rPr lang="sr-Latn-RS" dirty="0"/>
              <a:t>7359708162	</a:t>
            </a:r>
            <a:r>
              <a:rPr lang="sr-Latn-RS" dirty="0">
                <a:sym typeface="Wingdings" panose="05000000000000000000" pitchFamily="2" charset="2"/>
              </a:rPr>
              <a:t>	p =</a:t>
            </a:r>
            <a:r>
              <a:rPr lang="sr-Latn-RS" dirty="0"/>
              <a:t> 7+3+5-9-7-0-8+1+6+2 = 0</a:t>
            </a:r>
          </a:p>
          <a:p>
            <a:r>
              <a:rPr lang="sr-Latn-RS" dirty="0" smtClean="0"/>
              <a:t>Rekombinacija – kombinovanje ,,dobrih“ osobina:</a:t>
            </a:r>
            <a:endParaRPr lang="sr-Latn-RS" dirty="0"/>
          </a:p>
          <a:p>
            <a:endParaRPr lang="sr-Latn-R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>
              <a:solidFill>
                <a:schemeClr val="accent2"/>
              </a:solidFill>
            </a:endParaRPr>
          </a:p>
          <a:p>
            <a:endParaRPr lang="sr-Latn-RS" dirty="0"/>
          </a:p>
          <a:p>
            <a:r>
              <a:rPr lang="sr-Latn-RS" dirty="0"/>
              <a:t>D1</a:t>
            </a:r>
            <a:r>
              <a:rPr lang="en-US" dirty="0"/>
              <a:t> = </a:t>
            </a:r>
            <a:r>
              <a:rPr lang="sr-Latn-RS" dirty="0" smtClean="0"/>
              <a:t>6389409102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</a:t>
            </a:r>
            <a:r>
              <a:rPr lang="sr-Latn-RS" dirty="0" smtClean="0">
                <a:sym typeface="Wingdings" panose="05000000000000000000" pitchFamily="2" charset="2"/>
              </a:rPr>
              <a:t>=</a:t>
            </a:r>
            <a:r>
              <a:rPr lang="sr-Latn-RS" dirty="0"/>
              <a:t> </a:t>
            </a:r>
            <a:r>
              <a:rPr lang="sr-Latn-RS" dirty="0" smtClean="0"/>
              <a:t>6+3+8-9-4-0-9+1+0+2 = -2</a:t>
            </a:r>
            <a:endParaRPr lang="sr-Latn-RS" dirty="0"/>
          </a:p>
          <a:p>
            <a:r>
              <a:rPr lang="sr-Latn-RS" dirty="0"/>
              <a:t>D</a:t>
            </a:r>
            <a:r>
              <a:rPr lang="en-US" dirty="0"/>
              <a:t>2 = </a:t>
            </a:r>
            <a:r>
              <a:rPr lang="sr-Latn-RS" dirty="0" smtClean="0"/>
              <a:t>7357758163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</a:t>
            </a:r>
            <a:r>
              <a:rPr lang="sr-Latn-RS" dirty="0"/>
              <a:t> </a:t>
            </a:r>
            <a:r>
              <a:rPr lang="sr-Latn-RS" dirty="0" smtClean="0"/>
              <a:t>7+3+5-7-7-5-8+1+6+3 = -2</a:t>
            </a:r>
            <a:endParaRPr lang="sr-Latn-R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74850"/>
              </p:ext>
            </p:extLst>
          </p:nvPr>
        </p:nvGraphicFramePr>
        <p:xfrm>
          <a:off x="5211983" y="3968750"/>
          <a:ext cx="3622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920750" y="3944938"/>
            <a:ext cx="36449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28905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652588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014538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37807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4002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10197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465513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827463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19100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920750" y="4340225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92710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55295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920750" y="3968750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920750" y="4710113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01917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38112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744663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2106613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507672" y="4017817"/>
            <a:ext cx="199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854036" y="4031673"/>
            <a:ext cx="2146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3195638" y="4010025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557588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919538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28307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101917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38112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744663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106613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470150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2832100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195638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557588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919538" y="4383088"/>
            <a:ext cx="2254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28307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35104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35273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5091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35039 -0.05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3494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34896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34935 0.060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30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35104 -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34753 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3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35078 0.002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35039 0.053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35286 -0.05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43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3498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7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5039 0.002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08 L 0.35143 -0.049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259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0416 L 0.35222 0.05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209 L 0.35195 0.003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35104 0.002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35091 -0.051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-25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208 L 0.35156 0.058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Animacija (</a:t>
            </a:r>
            <a:r>
              <a:rPr lang="sr-Latn-RS" b="1" dirty="0">
                <a:solidFill>
                  <a:schemeClr val="accent2"/>
                </a:solidFill>
              </a:rPr>
              <a:t>A</a:t>
            </a:r>
            <a:r>
              <a:rPr lang="sr-Latn-RS" dirty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1047"/>
          </a:xfrm>
        </p:spPr>
        <p:txBody>
          <a:bodyPr/>
          <a:lstStyle/>
          <a:p>
            <a:r>
              <a:rPr lang="sr-Latn-RS" dirty="0"/>
              <a:t>Funkcija pododnosti: f(abcdefghij) = a+b+c-d-e-f-g+h+i+j</a:t>
            </a:r>
          </a:p>
          <a:p>
            <a:r>
              <a:rPr lang="sr-Latn-RS" dirty="0" smtClean="0"/>
              <a:t>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sr-Latn-RS" dirty="0"/>
              <a:t>6387459103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/>
              <a:t>6+3+8-7-4-5-9+1+0+3 = -4</a:t>
            </a:r>
          </a:p>
          <a:p>
            <a:endParaRPr lang="sr-Latn-RS" dirty="0" smtClean="0"/>
          </a:p>
          <a:p>
            <a:r>
              <a:rPr lang="sr-Latn-RS" dirty="0" smtClean="0"/>
              <a:t>Mutacija – unošenje novina u sistem:</a:t>
            </a:r>
            <a:endParaRPr lang="sr-Latn-RS" dirty="0"/>
          </a:p>
          <a:p>
            <a:endParaRPr lang="sr-Latn-R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>
              <a:solidFill>
                <a:schemeClr val="accent2"/>
              </a:solidFill>
            </a:endParaRPr>
          </a:p>
          <a:p>
            <a:endParaRPr lang="sr-Latn-RS" dirty="0"/>
          </a:p>
          <a:p>
            <a:r>
              <a:rPr lang="sr-Latn-RS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sr-Latn-RS" dirty="0" smtClean="0"/>
              <a:t>6385459133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 smtClean="0"/>
              <a:t>6+3+8-5-4-5-9+1+3+3 </a:t>
            </a:r>
            <a:r>
              <a:rPr lang="sr-Latn-RS" dirty="0"/>
              <a:t>= 1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879475" y="4095750"/>
            <a:ext cx="3644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24936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61131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97326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336800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698750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06228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42423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78618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14972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88582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51167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879475" y="4117975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879475" y="4489450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77900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341438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703388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2066925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28875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790825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154363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516313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878263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241800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utoShape 29"/>
          <p:cNvSpPr>
            <a:spLocks noChangeAspect="1" noChangeArrowheads="1" noTextEdit="1"/>
          </p:cNvSpPr>
          <p:nvPr/>
        </p:nvSpPr>
        <p:spPr bwMode="auto">
          <a:xfrm>
            <a:off x="5381625" y="4117975"/>
            <a:ext cx="3644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575151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611346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647541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683895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20090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756285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926388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8288338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865187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38797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901382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5381625" y="4141788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5381625" y="4513263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6567488" y="418623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8380413" y="418623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36732 0.002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615 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36588 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6667 0.002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36524 0.002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627 0.002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731 0.0020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9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208 L 0.36458 -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dventages)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sr-Latn-RS" dirty="0" smtClean="0"/>
              <a:t>Pronalaze više rešenja</a:t>
            </a:r>
          </a:p>
          <a:p>
            <a:pPr marL="342900" lvl="1" indent="-342900"/>
            <a:r>
              <a:rPr lang="sr-Latn-RS" dirty="0" smtClean="0"/>
              <a:t>Funkcija pogodnosti ne mora biti glatka (ne treba nam izvod)</a:t>
            </a:r>
          </a:p>
          <a:p>
            <a:pPr marL="342900" lvl="1" indent="-342900"/>
            <a:r>
              <a:rPr lang="sr-Latn-RS" dirty="0" smtClean="0"/>
              <a:t>Veliki broj parametara</a:t>
            </a:r>
          </a:p>
          <a:p>
            <a:pPr marL="342900" lvl="1" indent="-342900"/>
            <a:r>
              <a:rPr lang="sr-Latn-RS" dirty="0" smtClean="0"/>
              <a:t>Ne puca prilikom manjih promena ulaza</a:t>
            </a:r>
          </a:p>
          <a:p>
            <a:pPr marL="342900" lvl="1" indent="-342900"/>
            <a:r>
              <a:rPr lang="sr-Latn-RS" dirty="0" smtClean="0"/>
              <a:t>Nije osetljiv na buku</a:t>
            </a:r>
          </a:p>
          <a:p>
            <a:pPr marL="342900" lvl="1" indent="-342900"/>
            <a:r>
              <a:rPr lang="sr-Latn-RS" dirty="0" smtClean="0"/>
              <a:t>Jednostavan i za razumevanje i za implementaciju</a:t>
            </a:r>
          </a:p>
          <a:p>
            <a:pPr marL="342900" lvl="1" indent="-342900"/>
            <a:r>
              <a:rPr lang="sr-Latn-RS" dirty="0" smtClean="0"/>
              <a:t>Može se podešavati prihvatljivost rešenja</a:t>
            </a:r>
          </a:p>
          <a:p>
            <a:pPr marL="342900" lvl="1" indent="-342900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Mane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nti-advantages)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Spor</a:t>
            </a:r>
          </a:p>
          <a:p>
            <a:pPr lvl="1"/>
            <a:r>
              <a:rPr lang="sr-Latn-RS" dirty="0" smtClean="0"/>
              <a:t>Mnogo vremena troši se na treniranje (prronalazak parametara samog algoritma)</a:t>
            </a:r>
          </a:p>
          <a:p>
            <a:pPr lvl="1"/>
            <a:r>
              <a:rPr lang="sr-Latn-RS" dirty="0" smtClean="0"/>
              <a:t>Mnogo iteracija (dugo konvergira)</a:t>
            </a:r>
          </a:p>
          <a:p>
            <a:r>
              <a:rPr lang="sr-Latn-RS" dirty="0" smtClean="0"/>
              <a:t>Ne garantuje globalno najbolje rešenje</a:t>
            </a:r>
          </a:p>
          <a:p>
            <a:r>
              <a:rPr lang="sr-Latn-RS" dirty="0" smtClean="0"/>
              <a:t>Složenost izbora</a:t>
            </a:r>
          </a:p>
          <a:p>
            <a:pPr lvl="1"/>
            <a:r>
              <a:rPr lang="sr-Latn-RS" dirty="0" smtClean="0"/>
              <a:t>odgovarajuće funkcije pogodnosti</a:t>
            </a:r>
          </a:p>
          <a:p>
            <a:pPr lvl="1"/>
            <a:r>
              <a:rPr lang="sr-Latn-RS" dirty="0" smtClean="0"/>
              <a:t>redosleda primena rekonfiguracija i mutacija</a:t>
            </a:r>
          </a:p>
          <a:p>
            <a:r>
              <a:rPr lang="sr-Latn-RS" dirty="0" smtClean="0"/>
              <a:t>Uz malo lošiji izbor, možemo dobiti neupotrebljiva rešenja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Računarske igrice</a:t>
            </a:r>
          </a:p>
          <a:p>
            <a:r>
              <a:rPr lang="sr-Latn-RS" dirty="0" smtClean="0"/>
              <a:t>Enkripcija i razbijanje šifara</a:t>
            </a:r>
          </a:p>
          <a:p>
            <a:r>
              <a:rPr lang="sr-Latn-RS" dirty="0" smtClean="0"/>
              <a:t>CAMD (</a:t>
            </a:r>
            <a:r>
              <a:rPr lang="en-US" dirty="0" smtClean="0"/>
              <a:t>Computer Aided Molecular Design</a:t>
            </a:r>
            <a:r>
              <a:rPr lang="sr-Latn-RS" dirty="0" smtClean="0"/>
              <a:t>)</a:t>
            </a:r>
          </a:p>
          <a:p>
            <a:pPr lvl="1"/>
            <a:r>
              <a:rPr lang="en-US" dirty="0" smtClean="0"/>
              <a:t> </a:t>
            </a:r>
            <a:r>
              <a:rPr lang="sr-Latn-RS" dirty="0" smtClean="0"/>
              <a:t>pravljenje veštačkih materijala, lekova, ...</a:t>
            </a:r>
          </a:p>
          <a:p>
            <a:r>
              <a:rPr lang="en-US" dirty="0" smtClean="0"/>
              <a:t>Gene </a:t>
            </a:r>
            <a:r>
              <a:rPr lang="en-US" dirty="0"/>
              <a:t>Expression </a:t>
            </a:r>
            <a:r>
              <a:rPr lang="en-US" dirty="0" smtClean="0"/>
              <a:t>Profiling</a:t>
            </a:r>
            <a:endParaRPr lang="sr-Latn-RS" dirty="0" smtClean="0"/>
          </a:p>
          <a:p>
            <a:pPr lvl="1"/>
            <a:r>
              <a:rPr lang="sr-Latn-RS" dirty="0" smtClean="0"/>
              <a:t>Ispitivanje funkcija </a:t>
            </a:r>
            <a:r>
              <a:rPr lang="sr-Latn-RS" dirty="0" smtClean="0"/>
              <a:t>mozga </a:t>
            </a:r>
            <a:r>
              <a:rPr lang="sr-Latn-RS" dirty="0" smtClean="0"/>
              <a:t>merenjem aktivnosti gena</a:t>
            </a:r>
          </a:p>
          <a:p>
            <a:r>
              <a:rPr lang="sr-Latn-RS" dirty="0" smtClean="0"/>
              <a:t>Finansijske strategije i strategije investiranja</a:t>
            </a:r>
          </a:p>
          <a:p>
            <a:r>
              <a:rPr lang="en-US" dirty="0" smtClean="0"/>
              <a:t>Marketing</a:t>
            </a:r>
            <a:endParaRPr lang="sr-Latn-RS" dirty="0"/>
          </a:p>
          <a:p>
            <a:r>
              <a:rPr lang="sr-Latn-RS" dirty="0" smtClean="0"/>
              <a:t>Trgovina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Anagram</a:t>
            </a:r>
            <a:r>
              <a:rPr lang="sr-Latn-RS" dirty="0" smtClean="0"/>
              <a:t>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nagram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Osnovni korak genetskog algoritma: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	REKONFIGURACIJA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se može zamisliti kao anagram</a:t>
            </a:r>
            <a:endParaRPr lang="sr-Latn-RS" dirty="0"/>
          </a:p>
          <a:p>
            <a:r>
              <a:rPr lang="sr-Latn-RS" dirty="0" smtClean="0"/>
              <a:t>Potrebno je samo da malo pretumbate slova...</a:t>
            </a:r>
          </a:p>
          <a:p>
            <a:pPr marL="0" indent="0">
              <a:buNone/>
            </a:pPr>
            <a:r>
              <a:rPr lang="sr-Latn-RS" dirty="0" smtClean="0"/>
              <a:t>	I dobićete ono što se </a:t>
            </a:r>
            <a:r>
              <a:rPr lang="sr-Latn-RS" dirty="0" smtClean="0"/>
              <a:t>želel</a:t>
            </a:r>
            <a:r>
              <a:rPr lang="en-US" dirty="0" err="1" smtClean="0"/>
              <a:t>i</a:t>
            </a:r>
            <a:r>
              <a:rPr lang="en-US" dirty="0" smtClean="0"/>
              <a:t>...</a:t>
            </a:r>
            <a:endParaRPr lang="sr-Latn-RS" dirty="0"/>
          </a:p>
          <a:p>
            <a:pPr marL="0" indent="0">
              <a:buNone/>
            </a:pPr>
            <a:endParaRPr lang="sr-Latn-R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97541"/>
              </p:ext>
            </p:extLst>
          </p:nvPr>
        </p:nvGraphicFramePr>
        <p:xfrm>
          <a:off x="677330" y="5541989"/>
          <a:ext cx="8596672" cy="370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</a:tblGrid>
              <a:tr h="370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677863" y="4462463"/>
            <a:ext cx="86201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207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7589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971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336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3718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9100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4465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9847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5229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594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597651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135813" y="4484688"/>
            <a:ext cx="536575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672388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8210551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748713" y="4484688"/>
            <a:ext cx="536575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12207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7589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22971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8336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3718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39100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44465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49847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5229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60594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5976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135813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7672388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8210551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8748713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6842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9285288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677863" y="4484688"/>
            <a:ext cx="86137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77863" y="4857750"/>
            <a:ext cx="86137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874713" y="4529138"/>
            <a:ext cx="263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1425576" y="4529138"/>
            <a:ext cx="2381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947863" y="4529138"/>
            <a:ext cx="2682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481263" y="4529138"/>
            <a:ext cx="2762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038476" y="4529138"/>
            <a:ext cx="2381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3571876" y="4529138"/>
            <a:ext cx="247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108451" y="4529138"/>
            <a:ext cx="2492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4684713" y="4529138"/>
            <a:ext cx="1714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184776" y="4529138"/>
            <a:ext cx="247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718176" y="4529138"/>
            <a:ext cx="2540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6265863" y="4529138"/>
            <a:ext cx="234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6791326" y="4529138"/>
            <a:ext cx="2603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72351" y="4529138"/>
            <a:ext cx="1730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864476" y="4529138"/>
            <a:ext cx="2619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8401051" y="4529138"/>
            <a:ext cx="263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8947151" y="4529138"/>
            <a:ext cx="2492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00195 0.15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76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00026 0.153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9 L 0.34987 0.1539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78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0.52774 0.1474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0" y="73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0.04752 0.153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76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417 L -0.05014 0.15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78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21875 0.153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7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209 L -0.09167 0.1539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78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209 L -0.08972 0.153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780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208 L -0.09024 0.1516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09219 0.1495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747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08 L -0.40026 0.1516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3" y="7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00209 L -0.00208 0.1539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9 L -0.18073 0.151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7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00026 0.1518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5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08 L -0.09088 0.1516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Anegdota (</a:t>
            </a:r>
            <a:r>
              <a:rPr lang="sr-Latn-RS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negdote)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0" y="1559966"/>
            <a:ext cx="6814096" cy="51167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Sve je počelo...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daleke </a:t>
            </a:r>
            <a:r>
              <a:rPr lang="en-US" sz="2000" dirty="0" smtClean="0"/>
              <a:t>1970</a:t>
            </a:r>
            <a:r>
              <a:rPr lang="sr-Latn-RS" sz="2000" dirty="0" smtClean="0"/>
              <a:t>-te godine...</a:t>
            </a:r>
          </a:p>
          <a:p>
            <a:r>
              <a:rPr lang="sr-Latn-RS" sz="2000" dirty="0" smtClean="0"/>
              <a:t>Rodila se ideja u briljantnom mozgu </a:t>
            </a:r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američkog psihologa i profesora sociologije </a:t>
            </a:r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po imenu </a:t>
            </a:r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en-US" sz="2800" b="1" dirty="0" smtClean="0"/>
              <a:t>John </a:t>
            </a:r>
            <a:r>
              <a:rPr lang="en-US" sz="2800" b="1" dirty="0"/>
              <a:t>Henry </a:t>
            </a:r>
            <a:r>
              <a:rPr lang="en-US" sz="2800" b="1" dirty="0" smtClean="0"/>
              <a:t>Holland</a:t>
            </a:r>
            <a:r>
              <a:rPr lang="sr-Latn-RS" sz="20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84" y="2160589"/>
            <a:ext cx="2048743" cy="2410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8998"/>
            <a:ext cx="8596668" cy="48718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09469"/>
            <a:ext cx="7777118" cy="5232555"/>
          </a:xfrm>
        </p:spPr>
        <p:txBody>
          <a:bodyPr/>
          <a:lstStyle/>
          <a:p>
            <a:r>
              <a:rPr lang="sr-Latn-RS" dirty="0"/>
              <a:t> </a:t>
            </a:r>
            <a:r>
              <a:rPr lang="sr-Latn-RS" dirty="0" smtClean="0"/>
              <a:t>                    </a:t>
            </a:r>
            <a:br>
              <a:rPr lang="sr-Latn-RS" dirty="0" smtClean="0"/>
            </a:br>
            <a:r>
              <a:rPr lang="sr-Latn-RS" dirty="0"/>
              <a:t> </a:t>
            </a:r>
            <a:r>
              <a:rPr lang="sr-Latn-RS" dirty="0" smtClean="0"/>
              <a:t>                    </a:t>
            </a:r>
            <a:r>
              <a:rPr lang="sr-Latn-RS" sz="6000" dirty="0" smtClean="0"/>
              <a:t>Pitanja?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Ili ne...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“One general </a:t>
            </a:r>
            <a:r>
              <a:rPr lang="en-US" sz="2000" dirty="0" smtClean="0"/>
              <a:t>law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en-US" sz="2000" dirty="0" smtClean="0"/>
              <a:t>leading </a:t>
            </a:r>
            <a:r>
              <a:rPr lang="en-US" sz="2000" dirty="0"/>
              <a:t>to the advancement of all organic </a:t>
            </a:r>
            <a:r>
              <a:rPr lang="en-US" sz="2000" dirty="0" smtClean="0"/>
              <a:t>beings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en-US" sz="2000" dirty="0" smtClean="0"/>
              <a:t>namely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multiply, </a:t>
            </a:r>
            <a:r>
              <a:rPr lang="en-US" sz="2000" dirty="0" smtClean="0">
                <a:solidFill>
                  <a:schemeClr val="tx1"/>
                </a:solidFill>
              </a:rPr>
              <a:t>vary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the strongest </a:t>
            </a:r>
            <a:r>
              <a:rPr lang="en-US" sz="2000" dirty="0" smtClean="0">
                <a:solidFill>
                  <a:schemeClr val="tx1"/>
                </a:solidFill>
              </a:rPr>
              <a:t>live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chemeClr val="tx1"/>
                </a:solidFill>
              </a:rPr>
              <a:t>the weakest die.” 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sr-Latn-RS" sz="20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Charles </a:t>
            </a:r>
            <a:r>
              <a:rPr lang="en-US" sz="2800" dirty="0">
                <a:solidFill>
                  <a:schemeClr val="tx1"/>
                </a:solidFill>
              </a:rPr>
              <a:t>Darwin, </a:t>
            </a:r>
            <a:endParaRPr lang="sr-Latn-R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800" dirty="0">
                <a:solidFill>
                  <a:schemeClr val="tx1"/>
                </a:solidFill>
              </a:rPr>
              <a:t>	</a:t>
            </a:r>
            <a:r>
              <a:rPr lang="sr-Latn-R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Origin of </a:t>
            </a:r>
            <a:r>
              <a:rPr lang="en-US" sz="2800" dirty="0" smtClean="0">
                <a:solidFill>
                  <a:schemeClr val="tx1"/>
                </a:solidFill>
              </a:rPr>
              <a:t>Specie</a:t>
            </a:r>
            <a:r>
              <a:rPr lang="sr-Latn-RS" sz="2800" dirty="0" smtClean="0">
                <a:solidFill>
                  <a:schemeClr val="tx1"/>
                </a:solidFill>
              </a:rPr>
              <a:t>s</a:t>
            </a:r>
            <a:endParaRPr lang="sr-Latn-RS" sz="2800" dirty="0">
              <a:solidFill>
                <a:schemeClr val="tx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53" y="2160589"/>
            <a:ext cx="2310349" cy="3040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 nije ostala zakopana u prošlosti...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3200" dirty="0" smtClean="0"/>
          </a:p>
          <a:p>
            <a:pPr marL="0" indent="0">
              <a:buNone/>
            </a:pPr>
            <a:r>
              <a:rPr lang="sr-Latn-RS" sz="3200" dirty="0" smtClean="0"/>
              <a:t>Najjači samo o(p)staju !!!</a:t>
            </a:r>
          </a:p>
          <a:p>
            <a:pPr marL="0" indent="0">
              <a:buNone/>
            </a:pPr>
            <a:r>
              <a:rPr lang="sr-Latn-RS" sz="2000" dirty="0" smtClean="0"/>
              <a:t>Nikad se ne predaju !!!</a:t>
            </a:r>
          </a:p>
          <a:p>
            <a:pPr marL="0" indent="0">
              <a:buNone/>
            </a:pPr>
            <a:r>
              <a:rPr lang="sr-Latn-RS" sz="2000" dirty="0" smtClean="0"/>
              <a:t>						Generacija 5</a:t>
            </a:r>
          </a:p>
          <a:p>
            <a:pPr marL="0" indent="0">
              <a:buNone/>
            </a:pPr>
            <a:endParaRPr lang="sr-Latn-R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84" y="1930400"/>
            <a:ext cx="3890216" cy="32259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Genetski algoritam je heuristički algoritam za pretragu 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baziran na ideji prirodne selekcije i genetike</a:t>
            </a:r>
          </a:p>
          <a:p>
            <a:r>
              <a:rPr lang="sr-Latn-RS" dirty="0" smtClean="0"/>
              <a:t>Moto: opstanak najjačih (survival of the fittest)</a:t>
            </a:r>
          </a:p>
          <a:p>
            <a:r>
              <a:rPr lang="sr-Latn-RS" dirty="0" smtClean="0"/>
              <a:t>Grupa: evolutivni algoritmi</a:t>
            </a:r>
          </a:p>
          <a:p>
            <a:r>
              <a:rPr lang="sr-Latn-RS" dirty="0"/>
              <a:t>Tip: iterativni </a:t>
            </a:r>
            <a:r>
              <a:rPr lang="sr-Latn-RS" dirty="0" smtClean="0"/>
              <a:t>algoritam</a:t>
            </a:r>
          </a:p>
          <a:p>
            <a:r>
              <a:rPr lang="sr-Latn-RS" dirty="0" smtClean="0"/>
              <a:t>Rešava probleme: pretrage, optimizacije, </a:t>
            </a:r>
            <a:r>
              <a:rPr lang="sr-Latn-RS" sz="2400" b="1" dirty="0" smtClean="0"/>
              <a:t>detekcije ša</a:t>
            </a:r>
            <a:r>
              <a:rPr lang="sr-Latn-RS" sz="2400" b="1" dirty="0"/>
              <a:t>blona</a:t>
            </a:r>
            <a:r>
              <a:rPr lang="sr-Latn-RS" dirty="0" smtClean="0"/>
              <a:t>, ...</a:t>
            </a:r>
          </a:p>
          <a:p>
            <a:r>
              <a:rPr lang="sr-Latn-RS" dirty="0" smtClean="0"/>
              <a:t>Važna primena: Rudarenje podataka (Data mining)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Izabrati najbolje pojedince iz populacije...</a:t>
            </a:r>
          </a:p>
          <a:p>
            <a:r>
              <a:rPr lang="sr-Latn-RS" dirty="0" smtClean="0"/>
              <a:t>Zamoliti ih da se ,,zaljube“...</a:t>
            </a:r>
          </a:p>
          <a:p>
            <a:r>
              <a:rPr lang="sr-Latn-RS" dirty="0" smtClean="0"/>
              <a:t>Zamoliti ih da nam podare potomstvo...</a:t>
            </a:r>
          </a:p>
          <a:p>
            <a:r>
              <a:rPr lang="sr-Latn-RS" dirty="0" smtClean="0"/>
              <a:t>Nadati se će to potomstvo biti još bolje od roditelja...</a:t>
            </a:r>
          </a:p>
          <a:p>
            <a:endParaRPr lang="sr-Latn-RS" dirty="0"/>
          </a:p>
          <a:p>
            <a:r>
              <a:rPr lang="sr-Latn-RS" dirty="0" smtClean="0"/>
              <a:t>Ponavljati gore opisani proces, dok god nismo zadovoljni ishodom...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pojmovi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r-Latn-RS" sz="1800" dirty="0" smtClean="0"/>
              <a:t>Hromozom (</a:t>
            </a:r>
            <a:r>
              <a:rPr lang="en-US" sz="1800" dirty="0" smtClean="0"/>
              <a:t>Chromosom</a:t>
            </a:r>
            <a:r>
              <a:rPr lang="sr-Latn-RS" sz="1800" dirty="0" smtClean="0"/>
              <a:t>e) – Uređeni skup </a:t>
            </a:r>
            <a:r>
              <a:rPr lang="sr-Latn-RS" sz="1800" dirty="0" smtClean="0"/>
              <a:t>gena</a:t>
            </a:r>
            <a:endParaRPr lang="sr-Latn-RS" sz="1800" dirty="0" smtClean="0"/>
          </a:p>
          <a:p>
            <a:pPr lvl="1"/>
            <a:r>
              <a:rPr lang="sr-Latn-RS" sz="1800" dirty="0" smtClean="0"/>
              <a:t>Gen (G</a:t>
            </a:r>
            <a:r>
              <a:rPr lang="en-US" sz="1800" dirty="0" smtClean="0"/>
              <a:t>ene</a:t>
            </a:r>
            <a:r>
              <a:rPr lang="sr-Latn-RS" sz="1800" dirty="0" smtClean="0"/>
              <a:t>) – Kodirana vrednost jednog parametra</a:t>
            </a:r>
            <a:endParaRPr lang="en-US" sz="1800" dirty="0"/>
          </a:p>
          <a:p>
            <a:pPr lvl="1"/>
            <a:r>
              <a:rPr lang="sr-Latn-RS" sz="1800" dirty="0" smtClean="0"/>
              <a:t>Pojedinac (</a:t>
            </a:r>
            <a:r>
              <a:rPr lang="en-US" sz="1800" dirty="0" smtClean="0"/>
              <a:t>Individual</a:t>
            </a:r>
            <a:r>
              <a:rPr lang="sr-Latn-RS" sz="1800" dirty="0" smtClean="0"/>
              <a:t>) – Predstavnik hromozoma</a:t>
            </a:r>
          </a:p>
          <a:p>
            <a:pPr lvl="1"/>
            <a:r>
              <a:rPr lang="sr-Latn-RS" sz="1800" dirty="0" smtClean="0"/>
              <a:t>Populacija (</a:t>
            </a:r>
            <a:r>
              <a:rPr lang="en-US" sz="1800" dirty="0" smtClean="0"/>
              <a:t>Population</a:t>
            </a:r>
            <a:r>
              <a:rPr lang="sr-Latn-RS" sz="1800" dirty="0" smtClean="0"/>
              <a:t>) – Skup pojedinaca sa istom dužinom hromozoma</a:t>
            </a:r>
          </a:p>
          <a:p>
            <a:pPr lvl="1"/>
            <a:r>
              <a:rPr lang="sr-Latn-RS" sz="1800" dirty="0" smtClean="0"/>
              <a:t>Pogodnost (</a:t>
            </a:r>
            <a:r>
              <a:rPr lang="en-US" sz="1800" dirty="0" smtClean="0"/>
              <a:t>Fitness</a:t>
            </a:r>
            <a:r>
              <a:rPr lang="sr-Latn-RS" sz="1800" dirty="0" smtClean="0"/>
              <a:t>) – Mera uspešnosti pojedinca u evoluciji</a:t>
            </a:r>
            <a:endParaRPr lang="en-US" sz="1800" dirty="0"/>
          </a:p>
          <a:p>
            <a:pPr lvl="1"/>
            <a:r>
              <a:rPr lang="sr-Latn-RS" sz="1800" dirty="0" smtClean="0"/>
              <a:t>Funkcija pogodnosti (</a:t>
            </a:r>
            <a:r>
              <a:rPr lang="en-US" sz="1800" dirty="0" smtClean="0"/>
              <a:t>Fitness function</a:t>
            </a:r>
            <a:r>
              <a:rPr lang="sr-Latn-RS" sz="1800" dirty="0" smtClean="0"/>
              <a:t>) – Funkcija: Pojedinac -&gt; Pogodnost</a:t>
            </a:r>
          </a:p>
          <a:p>
            <a:pPr lvl="1"/>
            <a:r>
              <a:rPr lang="sr-Latn-RS" sz="1800" dirty="0" smtClean="0"/>
              <a:t>Odabir (</a:t>
            </a:r>
            <a:r>
              <a:rPr lang="en-US" sz="1800" dirty="0" smtClean="0"/>
              <a:t>Selection</a:t>
            </a:r>
            <a:r>
              <a:rPr lang="sr-Latn-RS" sz="1800" dirty="0" smtClean="0"/>
              <a:t>) – Odabir naradne generacije</a:t>
            </a:r>
          </a:p>
          <a:p>
            <a:pPr lvl="1"/>
            <a:r>
              <a:rPr lang="sr-Latn-RS" sz="1800" dirty="0" smtClean="0"/>
              <a:t>Rekonfiguracija</a:t>
            </a:r>
            <a:r>
              <a:rPr lang="en-US" sz="1800" dirty="0" smtClean="0"/>
              <a:t> (crossover</a:t>
            </a:r>
            <a:r>
              <a:rPr lang="sr-Latn-RS" sz="1800" dirty="0" smtClean="0"/>
              <a:t>) – Pravljenje novog gena od dva roditeljska</a:t>
            </a:r>
          </a:p>
          <a:p>
            <a:pPr lvl="1"/>
            <a:r>
              <a:rPr lang="sr-Latn-RS" sz="1800" dirty="0" smtClean="0"/>
              <a:t>Mutacija (</a:t>
            </a:r>
            <a:r>
              <a:rPr lang="en-US" sz="1800" dirty="0" smtClean="0"/>
              <a:t>Mutation</a:t>
            </a:r>
            <a:r>
              <a:rPr lang="sr-Latn-RS" sz="1800" dirty="0" smtClean="0"/>
              <a:t>) – Promena nasumičnog gena u hromozomu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 (</a:t>
            </a:r>
            <a:r>
              <a:rPr lang="sr-Latn-RS" b="1" dirty="0" smtClean="0">
                <a:solidFill>
                  <a:srgbClr val="427C1A"/>
                </a:solidFill>
              </a:rPr>
              <a:t>A</a:t>
            </a:r>
            <a:r>
              <a:rPr lang="sr-Latn-RS" dirty="0" smtClean="0"/>
              <a:t>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0250"/>
          </a:xfrm>
        </p:spPr>
        <p:txBody>
          <a:bodyPr>
            <a:normAutofit/>
          </a:bodyPr>
          <a:lstStyle/>
          <a:p>
            <a:r>
              <a:rPr lang="sr-Latn-RS" dirty="0" smtClean="0"/>
              <a:t>Inicijalni koraci:</a:t>
            </a:r>
          </a:p>
          <a:p>
            <a:pPr lvl="1"/>
            <a:r>
              <a:rPr lang="sr-Latn-RS" dirty="0" smtClean="0"/>
              <a:t>,,Nasumični“ odabir populacije od n pojedinaca (hromozoma)</a:t>
            </a:r>
          </a:p>
          <a:p>
            <a:pPr lvl="1"/>
            <a:r>
              <a:rPr lang="sr-Latn-RS" dirty="0" smtClean="0"/>
              <a:t>Računanje pogodnosti svakog hromozoma</a:t>
            </a:r>
          </a:p>
          <a:p>
            <a:r>
              <a:rPr lang="sr-Latn-RS" dirty="0" smtClean="0"/>
              <a:t>While (zadovoljstvo &lt; želja)</a:t>
            </a:r>
          </a:p>
          <a:p>
            <a:pPr lvl="1"/>
            <a:r>
              <a:rPr lang="sr-Latn-RS" dirty="0" smtClean="0"/>
              <a:t>Pravi novu generaciju: </a:t>
            </a:r>
          </a:p>
          <a:p>
            <a:pPr lvl="2"/>
            <a:r>
              <a:rPr lang="sr-Latn-RS" dirty="0" smtClean="0"/>
              <a:t>Selekcija</a:t>
            </a:r>
          </a:p>
          <a:p>
            <a:pPr lvl="2"/>
            <a:r>
              <a:rPr lang="sr-Latn-RS" dirty="0" smtClean="0"/>
              <a:t>Rekonfiguracija</a:t>
            </a:r>
          </a:p>
          <a:p>
            <a:pPr lvl="2"/>
            <a:r>
              <a:rPr lang="sr-Latn-RS" dirty="0" smtClean="0"/>
              <a:t>Mutacija</a:t>
            </a:r>
          </a:p>
          <a:p>
            <a:pPr lvl="2"/>
            <a:r>
              <a:rPr lang="sr-Latn-RS" dirty="0" smtClean="0"/>
              <a:t>Izbor najpogodnijih n pojedinaca</a:t>
            </a:r>
            <a:endParaRPr lang="sr-Latn-RS" dirty="0"/>
          </a:p>
          <a:p>
            <a:pPr lvl="1"/>
            <a:r>
              <a:rPr lang="sr-Latn-RS" dirty="0" smtClean="0"/>
              <a:t>Zameni staru generaciju novom</a:t>
            </a:r>
          </a:p>
          <a:p>
            <a:pPr lvl="1"/>
            <a:endParaRPr lang="sr-Latn-RS" dirty="0"/>
          </a:p>
          <a:p>
            <a:pPr lvl="2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Vidimo li </a:t>
            </a:r>
            <a:r>
              <a:rPr lang="sr-Latn-RS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Kako odabrati dobru funkciju pogodnosti?</a:t>
            </a:r>
          </a:p>
          <a:p>
            <a:r>
              <a:rPr lang="sr-Latn-RS" dirty="0" smtClean="0"/>
              <a:t>Kako odlučiti kad primeniti rekonfiguraciju?</a:t>
            </a:r>
          </a:p>
          <a:p>
            <a:r>
              <a:rPr lang="sr-Latn-RS" dirty="0"/>
              <a:t>Kako odlučiti kad primeniti </a:t>
            </a:r>
            <a:r>
              <a:rPr lang="sr-Latn-RS" dirty="0" smtClean="0"/>
              <a:t>mutaciju?</a:t>
            </a:r>
            <a:endParaRPr lang="sr-Latn-RS" dirty="0"/>
          </a:p>
          <a:p>
            <a:r>
              <a:rPr lang="sr-Latn-RS" dirty="0" smtClean="0"/>
              <a:t>Kako upariti pojedince?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75" y="2160589"/>
            <a:ext cx="2620599" cy="2957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575</Words>
  <Application>Microsoft Office PowerPoint</Application>
  <PresentationFormat>Widescreen</PresentationFormat>
  <Paragraphs>235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Genetski algoritam</vt:lpstr>
      <vt:lpstr>Sve je počelo...</vt:lpstr>
      <vt:lpstr>Ili ne... ?</vt:lpstr>
      <vt:lpstr>Ideja nije ostala zakopana u prošlosti...</vt:lpstr>
      <vt:lpstr>Uvod</vt:lpstr>
      <vt:lpstr>Princip algoritma</vt:lpstr>
      <vt:lpstr>Osnovni pojmovi</vt:lpstr>
      <vt:lpstr>Algoritam (Algorithm)</vt:lpstr>
      <vt:lpstr>Vidimo li problem?</vt:lpstr>
      <vt:lpstr>Rešenje</vt:lpstr>
      <vt:lpstr>Rešenje</vt:lpstr>
      <vt:lpstr>Animacija (Animation)</vt:lpstr>
      <vt:lpstr>Animacija (Animation)</vt:lpstr>
      <vt:lpstr>Animacija (Animation)</vt:lpstr>
      <vt:lpstr>Prednosti (Adventages)</vt:lpstr>
      <vt:lpstr>Mane (Anti-advantages)</vt:lpstr>
      <vt:lpstr>Primena (Aplication)</vt:lpstr>
      <vt:lpstr>Anagram (Anagram)</vt:lpstr>
      <vt:lpstr>Anegdota (Anegdote)</vt:lpstr>
      <vt:lpstr>                                           Pitanja?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Marina</dc:creator>
  <cp:lastModifiedBy>Marina</cp:lastModifiedBy>
  <cp:revision>67</cp:revision>
  <dcterms:created xsi:type="dcterms:W3CDTF">2017-12-24T09:22:32Z</dcterms:created>
  <dcterms:modified xsi:type="dcterms:W3CDTF">2017-12-24T18:41:40Z</dcterms:modified>
</cp:coreProperties>
</file>