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3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0" r:id="rId4"/>
    <p:sldId id="259" r:id="rId5"/>
    <p:sldId id="261" r:id="rId6"/>
    <p:sldId id="263" r:id="rId7"/>
    <p:sldId id="264" r:id="rId8"/>
    <p:sldId id="265" r:id="rId9"/>
    <p:sldId id="275" r:id="rId10"/>
    <p:sldId id="273" r:id="rId11"/>
    <p:sldId id="268" r:id="rId12"/>
    <p:sldId id="269" r:id="rId13"/>
    <p:sldId id="274" r:id="rId14"/>
    <p:sldId id="270" r:id="rId15"/>
    <p:sldId id="271" r:id="rId16"/>
    <p:sldId id="266" r:id="rId17"/>
    <p:sldId id="27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2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636" autoAdjust="0"/>
  </p:normalViewPr>
  <p:slideViewPr>
    <p:cSldViewPr snapToGrid="0">
      <p:cViewPr varScale="1">
        <p:scale>
          <a:sx n="51" d="100"/>
          <a:sy n="51" d="100"/>
        </p:scale>
        <p:origin x="77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5CFAA-23C4-42CD-BE80-F1E2D05491D0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161EF-51F8-4512-88F9-35F534973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1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161EF-51F8-4512-88F9-35F5349733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4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161EF-51F8-4512-88F9-35F5349733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9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26891" y="5936776"/>
            <a:ext cx="1596788" cy="664144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/18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38347" y="6035154"/>
            <a:ext cx="1483795" cy="742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/18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86691" y="138545"/>
            <a:ext cx="8387312" cy="1773381"/>
          </a:xfrm>
        </p:spPr>
        <p:txBody>
          <a:bodyPr/>
          <a:lstStyle/>
          <a:p>
            <a:pPr algn="ctr"/>
            <a:r>
              <a:rPr lang="en-US" b="1" dirty="0" smtClean="0"/>
              <a:t>H2020 : APS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GB" sz="4000" b="1" dirty="0"/>
              <a:t>Autopilot cars for roads in </a:t>
            </a:r>
            <a:r>
              <a:rPr lang="en-GB" sz="4000" b="1" dirty="0" smtClean="0"/>
              <a:t>Serbia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6691" y="2646218"/>
            <a:ext cx="8387312" cy="3574473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sr-Latn-R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Type of funding scheme: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sr-Latn-R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STREP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sr-Latn-R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Work programme topics addressed: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Internet of Things - 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ICT-27-2018-2020</a:t>
            </a: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sr-Latn-RS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Name </a:t>
            </a:r>
            <a:r>
              <a:rPr lang="sr-Latn-R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 the coordinating person: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Miroslav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Misljenovic</a:t>
            </a:r>
            <a:r>
              <a:rPr lang="sr-Latn-RS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Marina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Nikolic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</a:rPr>
              <a:t>-mail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algn="just"/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mr12260@alas.matf.bg.ac.rs</a:t>
            </a:r>
          </a:p>
          <a:p>
            <a:pPr algn="just"/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mr12095@alas.matf.bg.ac.rs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992" y="2646217"/>
            <a:ext cx="3643704" cy="357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5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Deliverables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1010528"/>
              </p:ext>
            </p:extLst>
          </p:nvPr>
        </p:nvGraphicFramePr>
        <p:xfrm>
          <a:off x="853723" y="1585913"/>
          <a:ext cx="8420279" cy="45932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4331"/>
                <a:gridCol w="2670190"/>
                <a:gridCol w="1068076"/>
                <a:gridCol w="1270578"/>
                <a:gridCol w="1200877"/>
                <a:gridCol w="1276227"/>
              </a:tblGrid>
              <a:tr h="9176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Del. no.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Deliverable name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WP no.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Nature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Dissemi-nation </a:t>
                      </a:r>
                      <a:b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</a:b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level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Delivery date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(</a:t>
                      </a:r>
                      <a:r>
                        <a:rPr lang="en-GB" sz="1400" b="1" dirty="0" err="1">
                          <a:solidFill>
                            <a:schemeClr val="accent2"/>
                          </a:solidFill>
                          <a:effectLst/>
                        </a:rPr>
                        <a:t>proj</a:t>
                      </a: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.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month)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536966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D0.1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Progress report for the three months of work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0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PU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M3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536966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D0.2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Progress report for the nine months of work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0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PU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M9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536966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D0.3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Progress report for the fifteen months of work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0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PU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M15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458818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D0.4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Progress report of whole project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0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PU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M24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458818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D1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Documentation of use cases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1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CO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M4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458818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D2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Confirmation on import success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2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PP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M6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688227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D3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Confirmation on Tesla’s software receiving success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3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PP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M6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0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Deliverables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66612"/>
              </p:ext>
            </p:extLst>
          </p:nvPr>
        </p:nvGraphicFramePr>
        <p:xfrm>
          <a:off x="853723" y="1585913"/>
          <a:ext cx="8165585" cy="47733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6070"/>
                <a:gridCol w="2589423"/>
                <a:gridCol w="1035769"/>
                <a:gridCol w="1232146"/>
                <a:gridCol w="1164553"/>
                <a:gridCol w="1237624"/>
              </a:tblGrid>
              <a:tr h="9082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Del. no.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Deliverable name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WP no.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Nature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Dissemi-nation </a:t>
                      </a:r>
                      <a:b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</a:b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level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Delivery date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(</a:t>
                      </a:r>
                      <a:r>
                        <a:rPr lang="en-GB" sz="1400" b="1" dirty="0" err="1">
                          <a:solidFill>
                            <a:schemeClr val="accent2"/>
                          </a:solidFill>
                          <a:effectLst/>
                        </a:rPr>
                        <a:t>proj</a:t>
                      </a: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.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month)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531476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D4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Report on detailed study on Serbian roads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4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CO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M13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265738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D5.1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Documented code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5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CO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M14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531476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D5.2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Final version of software implementation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5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P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CO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M18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454128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D6.1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Documented testing procedures 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6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CO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M14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265738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D6.2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Report on testing results 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6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PU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M20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681192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D7.1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Number of participants at automotive seminars and sessions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7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PU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M24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454128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D7.2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Number of car shows organized 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7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PU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M24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681192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D7.3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Number of arcticles in international car magazines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7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PU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M24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81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Milestones</a:t>
            </a:r>
            <a:endParaRPr lang="en-US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94226" y="33797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3319674"/>
              </p:ext>
            </p:extLst>
          </p:nvPr>
        </p:nvGraphicFramePr>
        <p:xfrm>
          <a:off x="677334" y="1362508"/>
          <a:ext cx="8421388" cy="47265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6504"/>
                <a:gridCol w="2786445"/>
                <a:gridCol w="1085964"/>
                <a:gridCol w="930825"/>
                <a:gridCol w="2641650"/>
              </a:tblGrid>
              <a:tr h="5425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Milestone number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Milestone name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Work package(s) involved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Expected date 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Means of verification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5425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M0.1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on optimization of the reporting processes involved in the project (deadlines)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WP0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M6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5425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M0.2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on optimization of the control processes involved in the project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WP0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M12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361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M0.3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on optimizing finances of the project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WP0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M12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5425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M1.1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on opinion of beneficiaries on the need for the generated applications 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WP1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M3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5325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M1.2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on opinion of beneficiaries about the functionalities provided 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WP1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M4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361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M2.1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if imports are done in arranged deadlines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WP2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M5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361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M2.2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Checking if needed licences are obtained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WP2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M5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361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M3.1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Checking if needed licences are obtained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WP3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M5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5425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M4.1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if list of all possible problems on Serbian roads is made properly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WP4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M13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5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Milestones</a:t>
            </a:r>
            <a:endParaRPr lang="en-US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94226" y="33797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893293"/>
              </p:ext>
            </p:extLst>
          </p:nvPr>
        </p:nvGraphicFramePr>
        <p:xfrm>
          <a:off x="677334" y="1307093"/>
          <a:ext cx="8421388" cy="52791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6504"/>
                <a:gridCol w="2786445"/>
                <a:gridCol w="1085964"/>
                <a:gridCol w="930825"/>
                <a:gridCol w="2641650"/>
              </a:tblGrid>
              <a:tr h="4684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Milestone number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Milestone name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Work package(s) involved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Expected date 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Means of verification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4598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M5.1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on system for damage recognition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WP5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M18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System can detect and avoid road damages off any size and types.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6245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M5.2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on system for side-line following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WP5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M18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System can maintain required distance from each side-line in straight driving and in both left and right curves and turning.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6130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M5.3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on system for car distance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WP5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M18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System can measure distance from both cars in front and behind and optimize speed to keep it constant.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4684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M5.4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if software covers statistically significant number of different road issues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WP5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M18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4684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M6.1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Checking if test cases are developed according to the needs of the beneficiary industry 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WP6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M13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3122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M6.2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Checking if all 12 test combinations passed successfully.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WP6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M20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4684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M7.1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Checking on number of papers presented at most famous international car magazines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WP7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M24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Number must match plan: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one per each month dissemination is done, 8 in total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7807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M7.2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on number of participants at automotive seminars and sessions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WP7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M24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Number must match plan: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one of each kind, in each dissemination section, 4 participations in total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53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Management structure</a:t>
            </a:r>
            <a:endParaRPr lang="en-US" dirty="0"/>
          </a:p>
        </p:txBody>
      </p:sp>
      <p:pic>
        <p:nvPicPr>
          <p:cNvPr id="6146" name="Diagram 1"/>
          <p:cNvPicPr>
            <a:picLocks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649" r="-19312" b="-26"/>
          <a:stretch>
            <a:fillRect/>
          </a:stretch>
        </p:blipFill>
        <p:spPr bwMode="auto">
          <a:xfrm>
            <a:off x="872837" y="1482437"/>
            <a:ext cx="8700653" cy="47243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58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Some expenses: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Import expenses                                                                     estimated on E260K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Licence obtaining resources                                                   estimated on E100K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Software implementation resources                                        estimated on E200K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Testing equipment resources                                                  estimated on E350K</a:t>
            </a:r>
          </a:p>
          <a:p>
            <a:endParaRPr lang="en-US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Overall: </a:t>
            </a:r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4.000.000,00 EUR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285409" y="2678938"/>
            <a:ext cx="3200400" cy="96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225638" y="3061464"/>
            <a:ext cx="2286000" cy="96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350325" y="3812664"/>
            <a:ext cx="2194560" cy="96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892538" y="3437064"/>
            <a:ext cx="1645920" cy="96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7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8" grpId="0" animBg="1"/>
      <p:bldP spid="9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Impact and dissemination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78756"/>
          </a:xfrm>
        </p:spPr>
        <p:txBody>
          <a:bodyPr/>
          <a:lstStyle/>
          <a:p>
            <a:r>
              <a:rPr lang="en-GB" dirty="0" smtClean="0">
                <a:solidFill>
                  <a:schemeClr val="accent2"/>
                </a:solidFill>
              </a:rPr>
              <a:t>Positive impact on the economy of all car producers</a:t>
            </a:r>
          </a:p>
          <a:p>
            <a:r>
              <a:rPr lang="en-GB" dirty="0" smtClean="0">
                <a:solidFill>
                  <a:schemeClr val="accent2"/>
                </a:solidFill>
              </a:rPr>
              <a:t>Strong impact on each partner</a:t>
            </a:r>
          </a:p>
          <a:p>
            <a:r>
              <a:rPr lang="en-GB" dirty="0" smtClean="0">
                <a:solidFill>
                  <a:schemeClr val="accent2"/>
                </a:solidFill>
              </a:rPr>
              <a:t>People with disabilities will drive</a:t>
            </a:r>
          </a:p>
          <a:p>
            <a:r>
              <a:rPr lang="en-GB" dirty="0" smtClean="0">
                <a:solidFill>
                  <a:schemeClr val="accent2"/>
                </a:solidFill>
              </a:rPr>
              <a:t>Commercial and scientific impact</a:t>
            </a:r>
          </a:p>
          <a:p>
            <a:r>
              <a:rPr lang="en-GB" dirty="0" smtClean="0">
                <a:solidFill>
                  <a:schemeClr val="accent2"/>
                </a:solidFill>
              </a:rPr>
              <a:t>Posting an example to other countries, </a:t>
            </a:r>
            <a:r>
              <a:rPr lang="en-GB" dirty="0">
                <a:solidFill>
                  <a:schemeClr val="accent2"/>
                </a:solidFill>
              </a:rPr>
              <a:t>E</a:t>
            </a:r>
            <a:r>
              <a:rPr lang="en-GB" dirty="0" smtClean="0">
                <a:solidFill>
                  <a:schemeClr val="accent2"/>
                </a:solidFill>
              </a:rPr>
              <a:t>urope-wide</a:t>
            </a:r>
          </a:p>
          <a:p>
            <a:endParaRPr lang="en-GB" dirty="0" smtClean="0">
              <a:solidFill>
                <a:schemeClr val="accent2"/>
              </a:solidFill>
            </a:endParaRPr>
          </a:p>
          <a:p>
            <a:r>
              <a:rPr lang="en-GB" dirty="0" smtClean="0">
                <a:solidFill>
                  <a:schemeClr val="accent2"/>
                </a:solidFill>
              </a:rPr>
              <a:t>Dissemination is planed through</a:t>
            </a:r>
          </a:p>
          <a:p>
            <a:pPr lvl="1"/>
            <a:r>
              <a:rPr lang="en-GB" dirty="0" smtClean="0">
                <a:solidFill>
                  <a:schemeClr val="accent2"/>
                </a:solidFill>
              </a:rPr>
              <a:t>Sessions and seminars </a:t>
            </a:r>
            <a:endParaRPr lang="en-US" dirty="0" smtClean="0">
              <a:solidFill>
                <a:schemeClr val="accent2"/>
              </a:solidFill>
            </a:endParaRPr>
          </a:p>
          <a:p>
            <a:pPr lvl="1"/>
            <a:r>
              <a:rPr lang="en-GB" dirty="0" smtClean="0">
                <a:solidFill>
                  <a:schemeClr val="accent2"/>
                </a:solidFill>
              </a:rPr>
              <a:t>Car shows</a:t>
            </a:r>
            <a:endParaRPr lang="en-US" dirty="0" smtClean="0">
              <a:solidFill>
                <a:schemeClr val="accent2"/>
              </a:solidFill>
            </a:endParaRPr>
          </a:p>
          <a:p>
            <a:pPr lvl="1"/>
            <a:r>
              <a:rPr lang="en-GB" dirty="0" smtClean="0">
                <a:solidFill>
                  <a:schemeClr val="accent2"/>
                </a:solidFill>
              </a:rPr>
              <a:t>Media: local TV and radio stations, international car magazines, 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5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Ethical </a:t>
            </a:r>
            <a:r>
              <a:rPr lang="en-GB" b="1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No direct ethical, legal, social and safety issues</a:t>
            </a:r>
          </a:p>
          <a:p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Just in case, we will form: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		</a:t>
            </a:r>
            <a:r>
              <a:rPr lang="en-GB" dirty="0" smtClean="0">
                <a:solidFill>
                  <a:schemeClr val="accent2"/>
                </a:solidFill>
              </a:rPr>
              <a:t>Ethical committee</a:t>
            </a:r>
          </a:p>
          <a:p>
            <a:r>
              <a:rPr lang="en-GB" dirty="0" smtClean="0">
                <a:solidFill>
                  <a:schemeClr val="accent2"/>
                </a:solidFill>
              </a:rPr>
              <a:t>Because:</a:t>
            </a:r>
          </a:p>
          <a:p>
            <a:pPr marL="457200" lvl="1" indent="0">
              <a:buNone/>
            </a:pPr>
            <a:r>
              <a:rPr lang="en-GB" sz="2800" dirty="0" smtClean="0">
                <a:solidFill>
                  <a:schemeClr val="accent2"/>
                </a:solidFill>
              </a:rPr>
              <a:t>	There is no right way to do a wrong thing…</a:t>
            </a:r>
          </a:p>
          <a:p>
            <a:pPr marL="457200" lvl="1" indent="0">
              <a:buNone/>
            </a:pPr>
            <a:r>
              <a:rPr lang="en-GB" sz="2800" dirty="0" smtClean="0">
                <a:solidFill>
                  <a:schemeClr val="accent2"/>
                </a:solidFill>
              </a:rPr>
              <a:t>								</a:t>
            </a:r>
            <a:r>
              <a:rPr lang="en-US" sz="2800" dirty="0" smtClean="0">
                <a:solidFill>
                  <a:schemeClr val="accent2"/>
                </a:solidFill>
              </a:rPr>
              <a:t> 			Harold S. Kushner</a:t>
            </a:r>
            <a:endParaRPr lang="en-GB" sz="2800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43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14137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/>
              <a:t>Thank You For Your Attention !!!</a:t>
            </a:r>
            <a:endParaRPr lang="en-US" sz="4800" dirty="0"/>
          </a:p>
        </p:txBody>
      </p:sp>
      <p:pic>
        <p:nvPicPr>
          <p:cNvPr id="1026" name="Picture 2" descr="https://image.slidesharecdn.com/stabloprezentacija-151204162245-lva1-app6891/95/haubaki-13-638.jpg?cb=144924661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" t="26941" r="22391" b="11857"/>
          <a:stretch/>
        </p:blipFill>
        <p:spPr bwMode="auto">
          <a:xfrm>
            <a:off x="1987967" y="2634937"/>
            <a:ext cx="5975402" cy="360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94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Participants: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2501504"/>
              </p:ext>
            </p:extLst>
          </p:nvPr>
        </p:nvGraphicFramePr>
        <p:xfrm>
          <a:off x="831272" y="1773381"/>
          <a:ext cx="8503920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34640"/>
                <a:gridCol w="2834640"/>
                <a:gridCol w="2834640"/>
              </a:tblGrid>
              <a:tr h="731520"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Miroslav</a:t>
                      </a:r>
                      <a:r>
                        <a:rPr lang="en-GB" sz="18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Misljenovic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MATF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Serbia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Marina </a:t>
                      </a:r>
                      <a:r>
                        <a:rPr lang="en-GB" sz="18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Nikolic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RT-RK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Germany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Milos </a:t>
                      </a:r>
                      <a:r>
                        <a:rPr lang="en-GB" sz="18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Stojanovic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EED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Netherlands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Djordje</a:t>
                      </a:r>
                      <a:r>
                        <a:rPr lang="en-GB" sz="18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Pesic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OBLO</a:t>
                      </a:r>
                      <a:endParaRPr lang="en-US" sz="1800" b="1" kern="120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Serbia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Jovan </a:t>
                      </a:r>
                      <a:r>
                        <a:rPr lang="en-GB" sz="18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Petrovic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TTTECH</a:t>
                      </a:r>
                      <a:endParaRPr lang="en-US" sz="1800" b="1" kern="120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Austria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31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About project…</a:t>
            </a:r>
            <a:br>
              <a:rPr lang="en-US" b="1" dirty="0" smtClean="0"/>
            </a:br>
            <a:r>
              <a:rPr lang="en-US" b="1" dirty="0" smtClean="0"/>
              <a:t>WHY?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7272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Serbia…</a:t>
            </a:r>
          </a:p>
          <a:p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 hard to drive…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Holes on the roads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Inadequate marking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Poor lighting of individual sections</a:t>
            </a:r>
          </a:p>
          <a:p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How to automatize something that unpredictable?</a:t>
            </a:r>
          </a:p>
          <a:p>
            <a:endParaRPr lang="en-GB" b="1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Current technologies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Recognize only quality and unimpaired signalling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Impossible to apply in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erbia</a:t>
            </a:r>
          </a:p>
          <a:p>
            <a:endParaRPr lang="en-GB" sz="20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21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project…</a:t>
            </a:r>
            <a:br>
              <a:rPr lang="en-US" b="1" dirty="0"/>
            </a:br>
            <a:r>
              <a:rPr lang="en-US" b="1" dirty="0" smtClean="0"/>
              <a:t>HOW?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242521" cy="4586575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 idea struck in our minds…</a:t>
            </a:r>
          </a:p>
          <a:p>
            <a:pPr marL="0" indent="0">
              <a:buNone/>
            </a:pPr>
            <a:r>
              <a:rPr lang="en-GB" sz="26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GB" sz="28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Adapt autopilot software for roads in </a:t>
            </a:r>
            <a:r>
              <a:rPr lang="en-GB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GB" sz="28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erbia </a:t>
            </a:r>
          </a:p>
          <a:p>
            <a:pPr marL="0" indent="0">
              <a:buNone/>
            </a:pPr>
            <a:r>
              <a:rPr lang="en-GB" sz="28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and implement it on vehicles imported from </a:t>
            </a:r>
            <a:r>
              <a:rPr lang="en-GB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GB" sz="28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orea </a:t>
            </a:r>
          </a:p>
          <a:p>
            <a:endParaRPr lang="en-GB" sz="1900" b="1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 want to be better…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Improving the system for identifying and avoiding holes and other road damages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Improving the system for side-line following, in straight driving, curves and turning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Improving the system for distance measuring and speed optimisation</a:t>
            </a:r>
            <a:endParaRPr lang="en-GB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project…</a:t>
            </a:r>
            <a:br>
              <a:rPr lang="en-US" b="1" dirty="0"/>
            </a:br>
            <a:r>
              <a:rPr lang="en-US" b="1" dirty="0" smtClean="0"/>
              <a:t>FOR WHO?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03447"/>
          </a:xfrm>
        </p:spPr>
        <p:txBody>
          <a:bodyPr>
            <a:normAutofit lnSpcReduction="10000"/>
          </a:bodyPr>
          <a:lstStyle/>
          <a:p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 want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More people </a:t>
            </a:r>
            <a:r>
              <a:rPr lang="en-GB" sz="28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driving autopilot cars!</a:t>
            </a:r>
            <a:endParaRPr lang="en-GB" b="1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More importantly </a:t>
            </a:r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 want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…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More people </a:t>
            </a:r>
            <a:r>
              <a:rPr lang="en-GB" sz="28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driving!!!</a:t>
            </a:r>
          </a:p>
          <a:p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Give chance to…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Blind and visually impaired people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People with disabilities</a:t>
            </a:r>
          </a:p>
          <a:p>
            <a:pPr lvl="1"/>
            <a:endParaRPr lang="en-GB" sz="1800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Safety first: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test saves on life! 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Testing… and more testing…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34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Progress beyond the state-of-the-art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2032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Many researches have been conducted…</a:t>
            </a:r>
            <a:endParaRPr lang="en-GB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Not one applicable on roads like the ones in Serbia…</a:t>
            </a:r>
            <a:endParaRPr lang="en-GB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Here we go </a:t>
            </a:r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beyond state of the art!</a:t>
            </a:r>
          </a:p>
          <a:p>
            <a:endParaRPr lang="en-GB" dirty="0"/>
          </a:p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TESLA:</a:t>
            </a:r>
          </a:p>
          <a:p>
            <a:pPr marL="742950" lvl="2" indent="-342900"/>
            <a:r>
              <a:rPr lang="en-GB" sz="16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Most advanced technologies</a:t>
            </a:r>
          </a:p>
          <a:p>
            <a:pPr marL="742950" lvl="2" indent="-342900"/>
            <a:r>
              <a:rPr lang="en-GB" sz="16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 top 5 selling autopilot cars</a:t>
            </a:r>
          </a:p>
          <a:p>
            <a:pPr marL="742950" lvl="2" indent="-342900"/>
            <a:r>
              <a:rPr lang="en-GB" sz="16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Remarkable properties of cars with autopilot</a:t>
            </a:r>
          </a:p>
          <a:p>
            <a:pPr marL="742950" lvl="2" indent="-342900"/>
            <a:r>
              <a:rPr lang="en-GB" sz="16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But…</a:t>
            </a:r>
          </a:p>
          <a:p>
            <a:pPr marL="742950" lvl="2" indent="-342900"/>
            <a:r>
              <a:rPr lang="en-GB" sz="16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Unreliable</a:t>
            </a:r>
            <a:r>
              <a:rPr lang="en-GB" sz="16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and </a:t>
            </a:r>
            <a:r>
              <a:rPr lang="en-GB" sz="16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dangerous</a:t>
            </a:r>
            <a:r>
              <a:rPr lang="en-GB" sz="16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even on more quality roads then the ones in Serbia</a:t>
            </a:r>
            <a:r>
              <a:rPr lang="en-GB" sz="17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0" indent="-400050"/>
            <a:r>
              <a:rPr lang="en-GB" sz="21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Keep good properties, but correct the flaws.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5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 packages - table</a:t>
            </a:r>
            <a:endParaRPr lang="en-US" b="1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953867"/>
              </p:ext>
            </p:extLst>
          </p:nvPr>
        </p:nvGraphicFramePr>
        <p:xfrm>
          <a:off x="841130" y="1624965"/>
          <a:ext cx="8432872" cy="45818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8455"/>
                <a:gridCol w="2123639"/>
                <a:gridCol w="874129"/>
                <a:gridCol w="749001"/>
                <a:gridCol w="999255"/>
                <a:gridCol w="875009"/>
                <a:gridCol w="874129"/>
                <a:gridCol w="999255"/>
              </a:tblGrid>
              <a:tr h="10181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Work package</a:t>
                      </a:r>
                      <a:br>
                        <a:rPr lang="en-GB" sz="1100" dirty="0">
                          <a:effectLst/>
                        </a:rPr>
                      </a:br>
                      <a:r>
                        <a:rPr lang="en-GB" sz="1100" dirty="0">
                          <a:effectLst/>
                        </a:rPr>
                        <a:t>No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Work package title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Type of activity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Lead 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partic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no.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Lead partic. short name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Person-months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Start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month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End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month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45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WP0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Project management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MGT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RT-RK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48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M21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45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WP1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Generating use cases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RTD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MATF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90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WP2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Import vehicles from South Korea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RTD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TTTECH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90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WP3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Obtain software from Tesla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RTD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 dirty="0" smtClean="0">
                          <a:effectLst/>
                        </a:rPr>
                        <a:t>EED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 dirty="0">
                          <a:effectLst/>
                        </a:rPr>
                        <a:t>M5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636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WP4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Detailed study on road conditions in Serbia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RTD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TTTECH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70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M12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90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WP5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Software implementation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RTD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MATF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160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M10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M18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45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WP6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Testing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RTD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OBLO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50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M13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M19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45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WP7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Dissemination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DEM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RT-RK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24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M13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M24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454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TOTAL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372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325563" y="31337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5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Work packages - Gantt chart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8754238"/>
              </p:ext>
            </p:extLst>
          </p:nvPr>
        </p:nvGraphicFramePr>
        <p:xfrm>
          <a:off x="831266" y="1773382"/>
          <a:ext cx="8442737" cy="4405746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296569"/>
                <a:gridCol w="29713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132"/>
                <a:gridCol w="297132"/>
                <a:gridCol w="297132"/>
              </a:tblGrid>
              <a:tr h="168587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accent2"/>
                          </a:solidFill>
                          <a:effectLst/>
                        </a:rPr>
                        <a:t>Months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7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01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02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03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04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05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06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07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08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09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10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11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12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13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14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15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16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17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18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19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20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21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22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23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24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82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WP0</a:t>
                      </a:r>
                      <a:endParaRPr lang="en-US" sz="11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Project management</a:t>
                      </a:r>
                      <a:endParaRPr lang="en-US" sz="1100" b="1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0576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WP1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Generating use cases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0576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WP2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Import vehicles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from South Korea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0576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WP3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Obtain software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from Tesla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7434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WP4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Detailed study on 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road conditions in Serbia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0576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WP5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Software implementation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717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WP6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Testing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717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WP7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Dissemination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62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 packages – Pert chart</a:t>
            </a:r>
            <a:endParaRPr lang="en-US" b="1" dirty="0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325563" y="31337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0" t="32405" r="11913" b="19054"/>
          <a:stretch>
            <a:fillRect/>
          </a:stretch>
        </p:blipFill>
        <p:spPr bwMode="auto">
          <a:xfrm>
            <a:off x="677334" y="1930400"/>
            <a:ext cx="8755598" cy="3445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97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242</TotalTime>
  <Words>1014</Words>
  <Application>Microsoft Office PowerPoint</Application>
  <PresentationFormat>Widescreen</PresentationFormat>
  <Paragraphs>648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Trebuchet MS</vt:lpstr>
      <vt:lpstr>Wingdings 3</vt:lpstr>
      <vt:lpstr>Facet</vt:lpstr>
      <vt:lpstr>H2020 : APS Autopilot cars for roads in Serbia</vt:lpstr>
      <vt:lpstr>Participants:</vt:lpstr>
      <vt:lpstr>About project… WHY?</vt:lpstr>
      <vt:lpstr>About project… HOW?</vt:lpstr>
      <vt:lpstr>About project… FOR WHO?</vt:lpstr>
      <vt:lpstr>Progress beyond the state-of-the-art</vt:lpstr>
      <vt:lpstr>Work packages - table</vt:lpstr>
      <vt:lpstr>Work packages - Gantt chart</vt:lpstr>
      <vt:lpstr>Work packages – Pert chart</vt:lpstr>
      <vt:lpstr>Deliverables</vt:lpstr>
      <vt:lpstr>Deliverables</vt:lpstr>
      <vt:lpstr>Milestones</vt:lpstr>
      <vt:lpstr>Milestones</vt:lpstr>
      <vt:lpstr>Management structure</vt:lpstr>
      <vt:lpstr>Resources</vt:lpstr>
      <vt:lpstr>Impact and dissemination</vt:lpstr>
      <vt:lpstr>Ethical issues</vt:lpstr>
      <vt:lpstr>Thank You For Your Attention 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APS</dc:title>
  <dc:creator>Marina</dc:creator>
  <cp:lastModifiedBy>Marina</cp:lastModifiedBy>
  <cp:revision>63</cp:revision>
  <dcterms:created xsi:type="dcterms:W3CDTF">2017-12-09T08:58:26Z</dcterms:created>
  <dcterms:modified xsi:type="dcterms:W3CDTF">2017-12-27T20:54:31Z</dcterms:modified>
</cp:coreProperties>
</file>