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5" autoAdjust="0"/>
    <p:restoredTop sz="93881" autoAdjust="0"/>
  </p:normalViewPr>
  <p:slideViewPr>
    <p:cSldViewPr snapToGrid="0">
      <p:cViewPr>
        <p:scale>
          <a:sx n="90" d="100"/>
          <a:sy n="90" d="100"/>
        </p:scale>
        <p:origin x="-12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5A77A-8346-47B5-AAB6-04950F7F71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785F-1716-4594-964C-386EEC2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8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45E1-AF53-4694-80AE-349EE456F975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533" y="6041362"/>
            <a:ext cx="923051" cy="5914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DA1E-2DF3-4611-BBEE-F5281AF9D3A3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0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6E-F240-431B-A34B-6FC5F9AE2EEB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18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0074-ADA4-4BB7-B07D-4F002D464E0A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BA85-0CCC-4DFA-9CF0-B9BF71F8FA63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19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7DD6-2777-48FC-8DFE-603E7028A954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DC70-EA78-4A97-A81A-AC17B3A8CFB7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385-B38E-432A-AC05-FB50189430C1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27B-51C4-47D8-829E-02CC8AB7A15F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0096" y="6041362"/>
            <a:ext cx="976163" cy="57889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B80-CFD6-473F-A3FC-B47528D9F4E8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2AA1-D917-470E-B273-3EAFFE6CB91F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7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4DD-009F-4D1C-A219-829CFB686AD6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73D9-24F8-4D3A-8C20-1EA8593F336A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3C9C-10CC-4136-9A0B-AC306467048A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E491-B2F4-4524-A6FE-59C09FE2AF6A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AC9E-C142-4422-9010-0587A3CF8441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9426-3CBA-4F42-9C88-A3D12B1739EF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62F516-69B7-4CA4-8923-BAE83F236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Fx0liTTRhcPnbxnk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goo.gl/forms/wuKC2psc5UTlUnJo1" TargetMode="External"/><Relationship Id="rId4" Type="http://schemas.openxmlformats.org/officeDocument/2006/relationships/hyperlink" Target="https://goo.gl/forms/ZQalN5umeiDHoSkQ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548" y="2404534"/>
            <a:ext cx="8584455" cy="1646302"/>
          </a:xfrm>
        </p:spPr>
        <p:txBody>
          <a:bodyPr/>
          <a:lstStyle/>
          <a:p>
            <a:r>
              <a:rPr lang="en-US" dirty="0" err="1" smtClean="0"/>
              <a:t>MindGenomics</a:t>
            </a:r>
            <a:r>
              <a:rPr lang="en-US" dirty="0" smtClean="0"/>
              <a:t> </a:t>
            </a:r>
            <a:r>
              <a:rPr lang="en-US" dirty="0" err="1" smtClean="0"/>
              <a:t>kampanja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Marina Ni</a:t>
            </a:r>
            <a:r>
              <a:rPr lang="sr-Latn-RS" dirty="0" smtClean="0"/>
              <a:t>kolić, Miroslav Mišljenović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1440000">
            <a:off x="751340" y="957769"/>
            <a:ext cx="8596668" cy="2878972"/>
          </a:xfrm>
        </p:spPr>
        <p:txBody>
          <a:bodyPr>
            <a:normAutofit/>
          </a:bodyPr>
          <a:lstStyle/>
          <a:p>
            <a:r>
              <a:rPr lang="sr-Latn-RS" sz="6000" dirty="0" smtClean="0"/>
              <a:t>Hvala na pažnji </a:t>
            </a:r>
            <a:r>
              <a:rPr lang="sr-Latn-RS" sz="6000" dirty="0" smtClean="0"/>
              <a:t>!!!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Thank you for listening, got any questions?</a:t>
            </a:r>
            <a:endParaRPr lang="en-US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88" y="1164413"/>
            <a:ext cx="2857500" cy="25527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9" y="5239972"/>
            <a:ext cx="3086100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39" y="4103828"/>
            <a:ext cx="2900972" cy="31817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10</a:t>
            </a:fld>
            <a:r>
              <a:rPr lang="en-US" smtClean="0"/>
              <a:t>/10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6735" y="2838893"/>
            <a:ext cx="186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Samo</a:t>
            </a:r>
            <a:r>
              <a:rPr lang="en-US" dirty="0" smtClean="0"/>
              <a:t> thank you je </a:t>
            </a:r>
            <a:r>
              <a:rPr lang="en-US" dirty="0" err="1" smtClean="0"/>
              <a:t>klise</a:t>
            </a:r>
            <a:r>
              <a:rPr lang="en-US" dirty="0" smtClean="0"/>
              <a:t>, </a:t>
            </a:r>
            <a:r>
              <a:rPr lang="en-US" dirty="0" err="1" smtClean="0"/>
              <a:t>ubacite</a:t>
            </a:r>
            <a:r>
              <a:rPr lang="en-US" dirty="0" smtClean="0"/>
              <a:t> </a:t>
            </a:r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pitanja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94086"/>
            <a:ext cx="8596668" cy="282704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(Before we begin, we would like to ask three volunteers to lend us a hand with demonstrating our campaign)Pre </a:t>
            </a:r>
            <a:r>
              <a:rPr lang="en-US" sz="3100" dirty="0" err="1" smtClean="0"/>
              <a:t>po</a:t>
            </a:r>
            <a:r>
              <a:rPr lang="sr-Latn-RS" sz="3100" dirty="0" smtClean="0"/>
              <a:t>četka,</a:t>
            </a:r>
            <a:br>
              <a:rPr lang="sr-Latn-RS" sz="3100" dirty="0" smtClean="0"/>
            </a:br>
            <a:r>
              <a:rPr lang="sr-Latn-RS" sz="3100" dirty="0" smtClean="0"/>
              <a:t>zamolili bismo tri dobrovoljca</a:t>
            </a:r>
            <a:br>
              <a:rPr lang="sr-Latn-RS" sz="3100" dirty="0" smtClean="0"/>
            </a:br>
            <a:r>
              <a:rPr lang="sr-Latn-RS" sz="3100" dirty="0" smtClean="0"/>
              <a:t>da nam pomognu</a:t>
            </a:r>
            <a:br>
              <a:rPr lang="sr-Latn-RS" sz="3100" dirty="0" smtClean="0"/>
            </a:br>
            <a:r>
              <a:rPr lang="sr-Latn-RS" sz="3100" dirty="0" smtClean="0"/>
              <a:t>u demonstraciji naše kampanje</a:t>
            </a:r>
            <a:br>
              <a:rPr lang="sr-Latn-RS" sz="3100" dirty="0" smtClean="0"/>
            </a:br>
            <a:r>
              <a:rPr lang="sr-Latn-RS" sz="3100" dirty="0" smtClean="0"/>
              <a:t/>
            </a:r>
            <a:br>
              <a:rPr lang="sr-Latn-RS" sz="3100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87187"/>
            <a:ext cx="8596668" cy="1754175"/>
          </a:xfrm>
        </p:spPr>
        <p:txBody>
          <a:bodyPr>
            <a:normAutofit/>
          </a:bodyPr>
          <a:lstStyle/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sz="2000" dirty="0" smtClean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goo.gl/forms/Fx0liTTRhcPnbxnk1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</a:t>
            </a:r>
            <a:r>
              <a:rPr lang="en-US" sz="2000" dirty="0" smtClean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goo.gl/forms/ZQalN5umeiDHoSkQ2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https://goo.gl/forms/wuKC2psc5UTlUnJo1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03" y="4022436"/>
            <a:ext cx="2974299" cy="1643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2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Ciljne </a:t>
            </a:r>
            <a:r>
              <a:rPr lang="sr-Latn-RS" dirty="0" smtClean="0"/>
              <a:t>grupe</a:t>
            </a:r>
            <a:r>
              <a:rPr lang="en-US" dirty="0" smtClean="0"/>
              <a:t> (Target Groups)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>
                <a:solidFill>
                  <a:schemeClr val="tx1"/>
                </a:solidFill>
              </a:rPr>
              <a:t>Oprezn</a:t>
            </a:r>
            <a:r>
              <a:rPr lang="en-US" sz="2000" dirty="0" smtClean="0">
                <a:solidFill>
                  <a:schemeClr val="tx1"/>
                </a:solidFill>
              </a:rPr>
              <a:t>e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r>
              <a:rPr lang="en-US" sz="2000" dirty="0" smtClean="0">
                <a:solidFill>
                  <a:schemeClr val="tx1"/>
                </a:solidFill>
              </a:rPr>
              <a:t> (Cautious individuals)</a:t>
            </a:r>
            <a:endParaRPr lang="pl-PL" sz="2000" dirty="0" smtClean="0">
              <a:solidFill>
                <a:schemeClr val="tx1"/>
              </a:solidFill>
            </a:endParaRPr>
          </a:p>
          <a:p>
            <a:pPr lvl="1"/>
            <a:r>
              <a:rPr lang="pl-PL" sz="2000" dirty="0" smtClean="0">
                <a:solidFill>
                  <a:schemeClr val="tx1"/>
                </a:solidFill>
              </a:rPr>
              <a:t>100</a:t>
            </a:r>
            <a:r>
              <a:rPr lang="pl-PL" sz="2000" dirty="0">
                <a:solidFill>
                  <a:schemeClr val="tx1"/>
                </a:solidFill>
              </a:rPr>
              <a:t>% </a:t>
            </a:r>
            <a:r>
              <a:rPr lang="pl-PL" sz="2000" dirty="0" smtClean="0">
                <a:solidFill>
                  <a:schemeClr val="tx1"/>
                </a:solidFill>
              </a:rPr>
              <a:t>samokontrole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(100% self-control)</a:t>
            </a:r>
            <a:endParaRPr lang="pl-PL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 smtClean="0">
              <a:solidFill>
                <a:schemeClr val="tx1"/>
              </a:solidFill>
            </a:endParaRPr>
          </a:p>
          <a:p>
            <a:r>
              <a:rPr lang="pl-PL" sz="2000" dirty="0" smtClean="0">
                <a:solidFill>
                  <a:schemeClr val="tx1"/>
                </a:solidFill>
              </a:rPr>
              <a:t>Samopouzdan</a:t>
            </a:r>
            <a:r>
              <a:rPr lang="en-US" sz="2000" dirty="0" smtClean="0">
                <a:solidFill>
                  <a:schemeClr val="tx1"/>
                </a:solidFill>
              </a:rPr>
              <a:t>e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r>
              <a:rPr lang="pl-PL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(Assertive individuals)</a:t>
            </a:r>
            <a:endParaRPr lang="pl-PL" sz="2000" dirty="0">
              <a:solidFill>
                <a:schemeClr val="tx1"/>
              </a:solidFill>
            </a:endParaRPr>
          </a:p>
          <a:p>
            <a:pPr lvl="1"/>
            <a:r>
              <a:rPr lang="pl-PL" sz="2000" dirty="0" smtClean="0">
                <a:solidFill>
                  <a:schemeClr val="tx1"/>
                </a:solidFill>
              </a:rPr>
              <a:t>50</a:t>
            </a:r>
            <a:r>
              <a:rPr lang="pl-PL" sz="2000" dirty="0">
                <a:solidFill>
                  <a:schemeClr val="tx1"/>
                </a:solidFill>
              </a:rPr>
              <a:t>% </a:t>
            </a:r>
            <a:r>
              <a:rPr lang="pl-PL" sz="2000" dirty="0" smtClean="0">
                <a:solidFill>
                  <a:schemeClr val="tx1"/>
                </a:solidFill>
              </a:rPr>
              <a:t>samokontrole</a:t>
            </a:r>
            <a:r>
              <a:rPr lang="en-US" sz="2000" dirty="0" smtClean="0">
                <a:solidFill>
                  <a:schemeClr val="tx1"/>
                </a:solidFill>
              </a:rPr>
              <a:t> (50% self-control)</a:t>
            </a:r>
            <a:endParaRPr lang="pl-PL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 smtClean="0">
              <a:solidFill>
                <a:schemeClr val="tx1"/>
              </a:solidFill>
            </a:endParaRPr>
          </a:p>
          <a:p>
            <a:r>
              <a:rPr lang="pl-PL" sz="2000" dirty="0" smtClean="0">
                <a:solidFill>
                  <a:schemeClr val="tx1"/>
                </a:solidFill>
              </a:rPr>
              <a:t>Rizi</a:t>
            </a:r>
            <a:r>
              <a:rPr lang="sr-Latn-RS" sz="2000" dirty="0">
                <a:solidFill>
                  <a:schemeClr val="tx1"/>
                </a:solidFill>
              </a:rPr>
              <a:t>č</a:t>
            </a:r>
            <a:r>
              <a:rPr lang="pl-PL" sz="2000" dirty="0" smtClean="0">
                <a:solidFill>
                  <a:schemeClr val="tx1"/>
                </a:solidFill>
              </a:rPr>
              <a:t>n</a:t>
            </a:r>
            <a:r>
              <a:rPr lang="en-US" sz="2000" dirty="0" smtClean="0">
                <a:solidFill>
                  <a:schemeClr val="tx1"/>
                </a:solidFill>
              </a:rPr>
              <a:t>e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r>
              <a:rPr lang="pl-PL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(Reckless individuals) 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 reckless je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pomalo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negativno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zameni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svuda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sa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impulsive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ako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oces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nesto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pozitivnije</a:t>
            </a:r>
            <a:endParaRPr lang="pl-PL" sz="2000" dirty="0">
              <a:solidFill>
                <a:schemeClr val="tx1"/>
              </a:solidFill>
            </a:endParaRPr>
          </a:p>
          <a:p>
            <a:pPr lvl="1"/>
            <a:r>
              <a:rPr lang="pl-PL" sz="2000" dirty="0" smtClean="0">
                <a:solidFill>
                  <a:schemeClr val="tx1"/>
                </a:solidFill>
              </a:rPr>
              <a:t>20% </a:t>
            </a:r>
            <a:r>
              <a:rPr lang="pl-PL" sz="2000" dirty="0" smtClean="0">
                <a:solidFill>
                  <a:schemeClr val="tx1"/>
                </a:solidFill>
              </a:rPr>
              <a:t>samokontrole</a:t>
            </a:r>
            <a:r>
              <a:rPr lang="en-US" sz="2000" dirty="0" smtClean="0">
                <a:solidFill>
                  <a:schemeClr val="tx1"/>
                </a:solidFill>
              </a:rPr>
              <a:t> (20% self-control)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37" y="220201"/>
            <a:ext cx="5644761" cy="388077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3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Oprezn</a:t>
            </a:r>
            <a:r>
              <a:rPr lang="en-US" dirty="0" smtClean="0"/>
              <a:t>e </a:t>
            </a:r>
            <a:r>
              <a:rPr lang="en-US" dirty="0" err="1" smtClean="0"/>
              <a:t>osobe</a:t>
            </a:r>
            <a:r>
              <a:rPr lang="en-US" dirty="0" smtClean="0"/>
              <a:t> (Cautious Individuals)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Va</a:t>
            </a:r>
            <a:r>
              <a:rPr lang="sr-Latn-RS" sz="2000" dirty="0" smtClean="0">
                <a:solidFill>
                  <a:schemeClr val="tx1"/>
                </a:solidFill>
              </a:rPr>
              <a:t>ž</a:t>
            </a:r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>
                <a:solidFill>
                  <a:schemeClr val="tx1"/>
                </a:solidFill>
              </a:rPr>
              <a:t>je </a:t>
            </a:r>
            <a:r>
              <a:rPr lang="en-US" sz="2000" dirty="0" err="1">
                <a:solidFill>
                  <a:schemeClr val="tx1"/>
                </a:solidFill>
              </a:rPr>
              <a:t>biti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oprezan</a:t>
            </a:r>
            <a:r>
              <a:rPr lang="en-US" sz="2000" dirty="0">
                <a:solidFill>
                  <a:schemeClr val="tx1"/>
                </a:solidFill>
              </a:rPr>
              <a:t> u </a:t>
            </a:r>
            <a:r>
              <a:rPr lang="en-US" sz="2000" dirty="0" err="1">
                <a:solidFill>
                  <a:schemeClr val="tx1"/>
                </a:solidFill>
              </a:rPr>
              <a:t>svemu</a:t>
            </a:r>
            <a:r>
              <a:rPr lang="en-US" sz="2000" dirty="0" smtClean="0">
                <a:solidFill>
                  <a:schemeClr val="tx1"/>
                </a:solidFill>
              </a:rPr>
              <a:t>. (It is of utmost importance to be heedful of everything. )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Izgled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nije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presudan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moju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odluku</a:t>
            </a:r>
            <a:r>
              <a:rPr lang="en-US" sz="2000" dirty="0" smtClean="0">
                <a:solidFill>
                  <a:schemeClr val="tx1"/>
                </a:solidFill>
              </a:rPr>
              <a:t>. (Outward appearances do not play a pivotal role when it comes to making my decisions.)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Cenim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isklju</a:t>
            </a:r>
            <a:r>
              <a:rPr lang="sr-Latn-RS" sz="2000" dirty="0" smtClean="0">
                <a:solidFill>
                  <a:schemeClr val="tx1"/>
                </a:solidFill>
              </a:rPr>
              <a:t>č</a:t>
            </a:r>
            <a:r>
              <a:rPr lang="en-US" sz="2000" dirty="0" err="1" smtClean="0">
                <a:solidFill>
                  <a:schemeClr val="tx1"/>
                </a:solidFill>
              </a:rPr>
              <a:t>ivo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dobar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savet</a:t>
            </a:r>
            <a:r>
              <a:rPr lang="en-US" sz="2000" dirty="0" smtClean="0">
                <a:solidFill>
                  <a:schemeClr val="tx1"/>
                </a:solidFill>
              </a:rPr>
              <a:t>. (I solely appreciate good advice. )</a:t>
            </a:r>
            <a:endParaRPr lang="sr-Latn-RS" sz="2000" dirty="0">
              <a:solidFill>
                <a:schemeClr val="tx1"/>
              </a:solidFill>
            </a:endParaRP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774" y="2426403"/>
            <a:ext cx="3105226" cy="32355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4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Samopouzdane</a:t>
            </a:r>
            <a:r>
              <a:rPr lang="en-US" dirty="0" smtClean="0"/>
              <a:t> </a:t>
            </a:r>
            <a:r>
              <a:rPr lang="en-US" dirty="0" err="1" smtClean="0"/>
              <a:t>osobe</a:t>
            </a:r>
            <a:r>
              <a:rPr lang="en-US" dirty="0" smtClean="0"/>
              <a:t> (Assertive Individuals)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Samo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ono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sr-Latn-RS" sz="2000" dirty="0" err="1" smtClean="0">
                <a:solidFill>
                  <a:schemeClr val="tx1"/>
                </a:solidFill>
              </a:rPr>
              <a:t>š</a:t>
            </a: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je </a:t>
            </a:r>
            <a:r>
              <a:rPr lang="en-US" sz="2000" dirty="0" err="1">
                <a:solidFill>
                  <a:schemeClr val="tx1"/>
                </a:solidFill>
              </a:rPr>
              <a:t>provereno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je </a:t>
            </a:r>
            <a:r>
              <a:rPr lang="en-US" sz="2000" dirty="0" err="1">
                <a:solidFill>
                  <a:schemeClr val="tx1"/>
                </a:solidFill>
              </a:rPr>
              <a:t>zaista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sigurno</a:t>
            </a:r>
            <a:r>
              <a:rPr lang="en-US" sz="2000" dirty="0" smtClean="0">
                <a:solidFill>
                  <a:schemeClr val="tx1"/>
                </a:solidFill>
              </a:rPr>
              <a:t>. (Only that which has been tried-and-tested is tru</a:t>
            </a:r>
            <a:r>
              <a:rPr lang="en-US" sz="2000" dirty="0" smtClean="0">
                <a:solidFill>
                  <a:schemeClr val="tx1"/>
                </a:solidFill>
              </a:rPr>
              <a:t>ly secure.)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Meni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je </a:t>
            </a:r>
            <a:r>
              <a:rPr lang="en-US" sz="2000" dirty="0" err="1">
                <a:solidFill>
                  <a:schemeClr val="tx1"/>
                </a:solidFill>
              </a:rPr>
              <a:t>uvek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kvalitet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prvom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mestu</a:t>
            </a:r>
            <a:r>
              <a:rPr lang="en-US" sz="2000" dirty="0" smtClean="0">
                <a:solidFill>
                  <a:schemeClr val="tx1"/>
                </a:solidFill>
              </a:rPr>
              <a:t>. (I value quality first and foremost.)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Verujem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samo</a:t>
            </a:r>
            <a:r>
              <a:rPr lang="en-US" sz="2000" dirty="0">
                <a:solidFill>
                  <a:schemeClr val="tx1"/>
                </a:solidFill>
              </a:rPr>
              <a:t> u </a:t>
            </a:r>
            <a:r>
              <a:rPr lang="en-US" sz="2000" dirty="0" err="1">
                <a:solidFill>
                  <a:schemeClr val="tx1"/>
                </a:solidFill>
              </a:rPr>
              <a:t>sopstvenu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odluku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ne u </a:t>
            </a:r>
            <a:r>
              <a:rPr lang="en-US" sz="2000" dirty="0" err="1" smtClean="0">
                <a:solidFill>
                  <a:schemeClr val="tx1"/>
                </a:solidFill>
              </a:rPr>
              <a:t>tu</a:t>
            </a:r>
            <a:r>
              <a:rPr lang="sr-Latn-RS" sz="2000" dirty="0" smtClean="0">
                <a:solidFill>
                  <a:schemeClr val="tx1"/>
                </a:solidFill>
              </a:rPr>
              <a:t>đ</a:t>
            </a:r>
            <a:r>
              <a:rPr lang="en-US" sz="2000" dirty="0" smtClean="0">
                <a:solidFill>
                  <a:schemeClr val="tx1"/>
                </a:solidFill>
              </a:rPr>
              <a:t>e </a:t>
            </a:r>
            <a:r>
              <a:rPr lang="en-US" sz="2000" dirty="0" err="1">
                <a:solidFill>
                  <a:schemeClr val="tx1"/>
                </a:solidFill>
              </a:rPr>
              <a:t>savete</a:t>
            </a:r>
            <a:r>
              <a:rPr lang="en-US" sz="2000" dirty="0" smtClean="0">
                <a:solidFill>
                  <a:schemeClr val="tx1"/>
                </a:solidFill>
              </a:rPr>
              <a:t>. (I only have </a:t>
            </a:r>
            <a:r>
              <a:rPr lang="en-US" sz="2000" dirty="0" smtClean="0">
                <a:solidFill>
                  <a:schemeClr val="tx1"/>
                </a:solidFill>
              </a:rPr>
              <a:t>faith in my own decisions </a:t>
            </a:r>
            <a:r>
              <a:rPr lang="en-US" sz="2000" dirty="0" smtClean="0">
                <a:solidFill>
                  <a:schemeClr val="tx1"/>
                </a:solidFill>
              </a:rPr>
              <a:t>and I shun other people’s advice.)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0"/>
          <a:stretch/>
        </p:blipFill>
        <p:spPr>
          <a:xfrm>
            <a:off x="9082104" y="1031357"/>
            <a:ext cx="4417585" cy="325985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5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Rizi</a:t>
            </a:r>
            <a:r>
              <a:rPr lang="sr-Latn-RS" dirty="0" smtClean="0"/>
              <a:t>č</a:t>
            </a:r>
            <a:r>
              <a:rPr lang="en-US" dirty="0" smtClean="0"/>
              <a:t>ne </a:t>
            </a:r>
            <a:r>
              <a:rPr lang="en-US" dirty="0" err="1" smtClean="0"/>
              <a:t>osobe</a:t>
            </a:r>
            <a:r>
              <a:rPr lang="en-US" dirty="0" smtClean="0"/>
              <a:t> (Reckless Individuals)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U</a:t>
            </a:r>
            <a:r>
              <a:rPr lang="sr-Latn-RS" sz="2000" dirty="0" smtClean="0">
                <a:solidFill>
                  <a:schemeClr val="tx1"/>
                </a:solidFill>
              </a:rPr>
              <a:t>ž</a:t>
            </a:r>
            <a:r>
              <a:rPr lang="en-US" sz="2000" dirty="0" err="1" smtClean="0">
                <a:solidFill>
                  <a:schemeClr val="tx1"/>
                </a:solidFill>
              </a:rPr>
              <a:t>ivam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u </a:t>
            </a:r>
            <a:r>
              <a:rPr lang="en-US" sz="2000" dirty="0" err="1">
                <a:solidFill>
                  <a:schemeClr val="tx1"/>
                </a:solidFill>
              </a:rPr>
              <a:t>novim</a:t>
            </a:r>
            <a:r>
              <a:rPr lang="en-US" sz="2000" dirty="0">
                <a:solidFill>
                  <a:schemeClr val="tx1"/>
                </a:solidFill>
              </a:rPr>
              <a:t> i </a:t>
            </a:r>
            <a:r>
              <a:rPr lang="en-US" sz="2000" dirty="0" err="1">
                <a:solidFill>
                  <a:schemeClr val="tx1"/>
                </a:solidFill>
              </a:rPr>
              <a:t>nepoznatim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situacijama</a:t>
            </a:r>
            <a:r>
              <a:rPr lang="en-US" sz="2000" dirty="0" smtClean="0">
                <a:solidFill>
                  <a:schemeClr val="tx1"/>
                </a:solidFill>
              </a:rPr>
              <a:t>. (I relish experiencing new and unfamiliar situations. )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Privla</a:t>
            </a:r>
            <a:r>
              <a:rPr lang="sr-Latn-RS" sz="2000" dirty="0" smtClean="0">
                <a:solidFill>
                  <a:schemeClr val="tx1"/>
                </a:solidFill>
              </a:rPr>
              <a:t>č</a:t>
            </a:r>
            <a:r>
              <a:rPr lang="en-US" sz="2000" dirty="0" smtClean="0">
                <a:solidFill>
                  <a:schemeClr val="tx1"/>
                </a:solidFill>
              </a:rPr>
              <a:t>e me </a:t>
            </a:r>
            <a:r>
              <a:rPr lang="en-US" sz="2000" dirty="0" err="1" smtClean="0">
                <a:solidFill>
                  <a:schemeClr val="tx1"/>
                </a:solidFill>
              </a:rPr>
              <a:t>avanturizam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Latn-RS" sz="2000" dirty="0" smtClean="0">
                <a:solidFill>
                  <a:schemeClr val="tx1"/>
                </a:solidFill>
              </a:rPr>
              <a:t>č</a:t>
            </a:r>
            <a:r>
              <a:rPr lang="en-US" sz="2000" dirty="0" err="1" smtClean="0">
                <a:solidFill>
                  <a:schemeClr val="tx1"/>
                </a:solidFill>
              </a:rPr>
              <a:t>este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promene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okolnosti</a:t>
            </a:r>
            <a:r>
              <a:rPr lang="en-US" sz="2000" dirty="0" smtClean="0">
                <a:solidFill>
                  <a:schemeClr val="tx1"/>
                </a:solidFill>
              </a:rPr>
              <a:t>. (I’m always in search of adventure and crave change.)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Motivi</a:t>
            </a:r>
            <a:r>
              <a:rPr lang="sr-Latn-RS" sz="2000" dirty="0" smtClean="0">
                <a:solidFill>
                  <a:schemeClr val="tx1"/>
                </a:solidFill>
              </a:rPr>
              <a:t>š</a:t>
            </a:r>
            <a:r>
              <a:rPr lang="en-US" sz="2000" dirty="0" smtClean="0">
                <a:solidFill>
                  <a:schemeClr val="tx1"/>
                </a:solidFill>
              </a:rPr>
              <a:t>e </a:t>
            </a:r>
            <a:r>
              <a:rPr lang="en-US" sz="2000" dirty="0">
                <a:solidFill>
                  <a:schemeClr val="tx1"/>
                </a:solidFill>
              </a:rPr>
              <a:t>me </a:t>
            </a:r>
            <a:r>
              <a:rPr lang="en-US" sz="2000" dirty="0" err="1" smtClean="0">
                <a:solidFill>
                  <a:schemeClr val="tx1"/>
                </a:solidFill>
              </a:rPr>
              <a:t>neizvesnost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endParaRPr lang="sr-Latn-R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ne </a:t>
            </a:r>
            <a:r>
              <a:rPr lang="en-US" sz="2000" dirty="0" err="1">
                <a:solidFill>
                  <a:schemeClr val="tx1"/>
                </a:solidFill>
              </a:rPr>
              <a:t>obazrivost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okoli</a:t>
            </a:r>
            <a:r>
              <a:rPr lang="sr-Latn-RS" sz="2000" dirty="0" smtClean="0">
                <a:solidFill>
                  <a:schemeClr val="tx1"/>
                </a:solidFill>
              </a:rPr>
              <a:t>š</a:t>
            </a:r>
            <a:r>
              <a:rPr lang="en-US" sz="2000" dirty="0" err="1" smtClean="0">
                <a:solidFill>
                  <a:schemeClr val="tx1"/>
                </a:solidFill>
              </a:rPr>
              <a:t>anje</a:t>
            </a:r>
            <a:r>
              <a:rPr lang="en-US" sz="2000" dirty="0" smtClean="0">
                <a:solidFill>
                  <a:schemeClr val="tx1"/>
                </a:solidFill>
              </a:rPr>
              <a:t>. (I’m fueled by uncertainty and dislike beating around the bush and being over-cautious.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49" y="0"/>
            <a:ext cx="5333333" cy="53333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6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Sada</a:t>
            </a:r>
            <a:r>
              <a:rPr lang="sr-Latn-RS" dirty="0" smtClean="0"/>
              <a:t>...</a:t>
            </a:r>
            <a:r>
              <a:rPr lang="en-US" dirty="0" smtClean="0"/>
              <a:t> (And now…)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9666"/>
          </a:xfrm>
        </p:spPr>
        <p:txBody>
          <a:bodyPr>
            <a:normAutofit lnSpcReduction="10000"/>
          </a:bodyPr>
          <a:lstStyle/>
          <a:p>
            <a:r>
              <a:rPr lang="sr-Latn-RS" sz="2000" dirty="0" smtClean="0">
                <a:solidFill>
                  <a:schemeClr val="tx1"/>
                </a:solidFill>
              </a:rPr>
              <a:t>Prikupili smo informacije</a:t>
            </a:r>
            <a:r>
              <a:rPr lang="sr-Latn-RS" sz="2000" dirty="0" smtClean="0">
                <a:solidFill>
                  <a:schemeClr val="tx1"/>
                </a:solidFill>
              </a:rPr>
              <a:t>...</a:t>
            </a:r>
            <a:r>
              <a:rPr lang="en-US" sz="2000" dirty="0" smtClean="0">
                <a:solidFill>
                  <a:schemeClr val="tx1"/>
                </a:solidFill>
              </a:rPr>
              <a:t> (We’ve gathered enough information…)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sr-Latn-RS" sz="2000" dirty="0" smtClean="0">
                <a:solidFill>
                  <a:schemeClr val="tx1"/>
                </a:solidFill>
              </a:rPr>
              <a:t>Znamo kome želimo da plasiramo proizvod</a:t>
            </a:r>
            <a:r>
              <a:rPr lang="sr-Latn-RS" sz="2000" dirty="0" smtClean="0">
                <a:solidFill>
                  <a:schemeClr val="tx1"/>
                </a:solidFill>
              </a:rPr>
              <a:t>...</a:t>
            </a:r>
            <a:r>
              <a:rPr lang="en-US" sz="2000" dirty="0" smtClean="0">
                <a:solidFill>
                  <a:schemeClr val="tx1"/>
                </a:solidFill>
              </a:rPr>
              <a:t> (We know who to pitch our product to…)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sr-Latn-RS" sz="2000" dirty="0" smtClean="0">
                <a:solidFill>
                  <a:schemeClr val="tx1"/>
                </a:solidFill>
              </a:rPr>
              <a:t>Znamo na koje „slabosti“ ciljamo</a:t>
            </a:r>
            <a:r>
              <a:rPr lang="sr-Latn-RS" sz="2000" dirty="0" smtClean="0">
                <a:solidFill>
                  <a:schemeClr val="tx1"/>
                </a:solidFill>
              </a:rPr>
              <a:t>...</a:t>
            </a:r>
            <a:r>
              <a:rPr lang="en-US" sz="2000" dirty="0" smtClean="0">
                <a:solidFill>
                  <a:schemeClr val="tx1"/>
                </a:solidFill>
              </a:rPr>
              <a:t> (We know which weak points we need to work on…)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sr-Latn-RS" sz="2000" dirty="0" smtClean="0">
                <a:solidFill>
                  <a:schemeClr val="tx1"/>
                </a:solidFill>
              </a:rPr>
              <a:t>Sada</a:t>
            </a:r>
            <a:r>
              <a:rPr lang="sr-Latn-RS" sz="2000" dirty="0" smtClean="0">
                <a:solidFill>
                  <a:schemeClr val="tx1"/>
                </a:solidFill>
              </a:rPr>
              <a:t>...</a:t>
            </a:r>
            <a:r>
              <a:rPr lang="en-US" sz="2000" dirty="0" smtClean="0">
                <a:solidFill>
                  <a:schemeClr val="tx1"/>
                </a:solidFill>
              </a:rPr>
              <a:t> (And now…)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sr-Latn-RS" sz="3200" dirty="0" smtClean="0">
                <a:solidFill>
                  <a:schemeClr val="tx1"/>
                </a:solidFill>
              </a:rPr>
              <a:t>Kako</a:t>
            </a:r>
            <a:r>
              <a:rPr lang="sr-Latn-RS" sz="3200" dirty="0" smtClean="0">
                <a:solidFill>
                  <a:schemeClr val="tx1"/>
                </a:solidFill>
              </a:rPr>
              <a:t>?</a:t>
            </a:r>
            <a:r>
              <a:rPr lang="en-US" sz="3200" dirty="0" smtClean="0">
                <a:solidFill>
                  <a:schemeClr val="tx1"/>
                </a:solidFill>
              </a:rPr>
              <a:t> (How?)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7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7"/>
          <p:cNvSpPr txBox="1"/>
          <p:nvPr/>
        </p:nvSpPr>
        <p:spPr>
          <a:xfrm>
            <a:off x="680264" y="1528732"/>
            <a:ext cx="677108" cy="19344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Karoserija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(Body)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Silosi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174264" y="3585772"/>
            <a:ext cx="1846659" cy="1300629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Limuzina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Hatchback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Karavan</a:t>
            </a:r>
            <a:endParaRPr lang="en-US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Kabriolet</a:t>
            </a:r>
            <a:endParaRPr lang="en-US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  <a:r>
              <a:rPr lang="sr-Latn-RS" dirty="0"/>
              <a:t>ž</a:t>
            </a:r>
            <a:r>
              <a:rPr lang="en-US" dirty="0" err="1"/>
              <a:t>ip</a:t>
            </a:r>
            <a:r>
              <a:rPr lang="en-US" dirty="0"/>
              <a:t>/SUV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Coupe</a:t>
            </a:r>
            <a:endParaRPr lang="en-US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1309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32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669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288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5003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622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08222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0197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" name="TextBox 21"/>
          <p:cNvSpPr txBox="1"/>
          <p:nvPr/>
        </p:nvSpPr>
        <p:spPr>
          <a:xfrm>
            <a:off x="1944532" y="3606799"/>
            <a:ext cx="1846659" cy="193310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Benzin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Dizel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TNG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Metan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Elekrični pogon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Hibrid</a:t>
            </a:r>
            <a:endParaRPr lang="en-US" dirty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972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5759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7528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132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862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466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3" name="TextBox 29"/>
          <p:cNvSpPr txBox="1"/>
          <p:nvPr/>
        </p:nvSpPr>
        <p:spPr>
          <a:xfrm>
            <a:off x="2447734" y="2092326"/>
            <a:ext cx="892552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Gorivo</a:t>
            </a:r>
            <a:r>
              <a:rPr lang="en-US" sz="1400" dirty="0" smtClean="0"/>
              <a:t> (Fuel)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94159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6134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5" name="TextBox 31"/>
          <p:cNvSpPr txBox="1"/>
          <p:nvPr/>
        </p:nvSpPr>
        <p:spPr>
          <a:xfrm>
            <a:off x="3664474" y="3606800"/>
            <a:ext cx="1846659" cy="1600200"/>
          </a:xfrm>
          <a:prstGeom prst="rect">
            <a:avLst/>
          </a:prstGeom>
          <a:noFill/>
        </p:spPr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Crna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Crvena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Plava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Zelena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Metalik siva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Bela</a:t>
            </a:r>
            <a:endParaRPr lang="en-US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916509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1784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4721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340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00553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674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3" name="TextBox 39"/>
          <p:cNvSpPr txBox="1"/>
          <p:nvPr/>
        </p:nvSpPr>
        <p:spPr>
          <a:xfrm>
            <a:off x="4156577" y="2201863"/>
            <a:ext cx="1107996" cy="5881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Boja</a:t>
            </a:r>
            <a:r>
              <a:rPr lang="en-US" sz="1400" dirty="0" smtClean="0"/>
              <a:t> (Color)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613422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05397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" name="TextBox 41"/>
          <p:cNvSpPr txBox="1"/>
          <p:nvPr/>
        </p:nvSpPr>
        <p:spPr>
          <a:xfrm>
            <a:off x="5449732" y="3606800"/>
            <a:ext cx="2123658" cy="1600200"/>
          </a:xfrm>
          <a:prstGeom prst="rect">
            <a:avLst/>
          </a:prstGeom>
          <a:noFill/>
        </p:spPr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2016. - 2018.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2014. – 2016</a:t>
            </a:r>
            <a:r>
              <a:rPr lang="sr-Latn-RS" dirty="0">
                <a:latin typeface="+mn-lt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2011. – 2014</a:t>
            </a:r>
            <a:r>
              <a:rPr lang="sr-Latn-RS" dirty="0">
                <a:latin typeface="+mn-lt"/>
              </a:rPr>
              <a:t>.</a:t>
            </a:r>
            <a:r>
              <a:rPr lang="en-US" dirty="0">
                <a:latin typeface="+mn-lt"/>
              </a:rPr>
              <a:t> 2008. - 2011.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2006. - 2008. 2004. - 2006.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024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96279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2580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5184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7914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05182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3" name="TextBox 49"/>
          <p:cNvSpPr txBox="1"/>
          <p:nvPr/>
        </p:nvSpPr>
        <p:spPr>
          <a:xfrm>
            <a:off x="5913756" y="2067369"/>
            <a:ext cx="677108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Godina</a:t>
            </a:r>
            <a:r>
              <a:rPr lang="en-US" sz="1400" dirty="0" smtClean="0"/>
              <a:t> (Year)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399359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91334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14572" y="1930400"/>
            <a:ext cx="5281612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661968" y="1930400"/>
            <a:ext cx="5281612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746991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73185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02554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2874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855894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88208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34" name="TextBox 39"/>
          <p:cNvSpPr txBox="1"/>
          <p:nvPr/>
        </p:nvSpPr>
        <p:spPr>
          <a:xfrm>
            <a:off x="7579266" y="1528732"/>
            <a:ext cx="1107996" cy="13006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Konjska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Snaga</a:t>
            </a:r>
            <a:r>
              <a:rPr lang="en-US" sz="1400" dirty="0" smtClean="0"/>
              <a:t> (Horsepower)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8166830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458805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925585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951620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98114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007183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034488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1060523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4" name="TextBox 49"/>
          <p:cNvSpPr txBox="1"/>
          <p:nvPr/>
        </p:nvSpPr>
        <p:spPr>
          <a:xfrm>
            <a:off x="9442148" y="1286540"/>
            <a:ext cx="400110" cy="1506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sz="1400" dirty="0" smtClean="0"/>
              <a:t>Menjač</a:t>
            </a:r>
            <a:r>
              <a:rPr lang="en-US" sz="1400" dirty="0" smtClean="0"/>
              <a:t> (Gearbox)</a:t>
            </a:r>
            <a:endParaRPr lang="en-US" sz="1400" dirty="0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9952767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9244742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6" name="TextBox 41"/>
          <p:cNvSpPr txBox="1"/>
          <p:nvPr/>
        </p:nvSpPr>
        <p:spPr>
          <a:xfrm>
            <a:off x="7198382" y="3619108"/>
            <a:ext cx="1846659" cy="263179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&lt;75 KS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75 KS - 90 KS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90 KS - 140 KS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140 KS - 200 KS 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200 KS - 250 KS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250</a:t>
            </a:r>
            <a:r>
              <a:rPr lang="en-US" dirty="0">
                <a:latin typeface="+mn-lt"/>
              </a:rPr>
              <a:t> KS - 300 KS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20250" y="3659913"/>
            <a:ext cx="1569660" cy="211130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Automatski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Poluautomatski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Manuelni 5 brzina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Manuelni 6 brzina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Manuelni 7 brzina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8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5" grpId="0"/>
      <p:bldP spid="15" grpId="0"/>
      <p:bldP spid="23" grpId="0" animBg="1"/>
      <p:bldP spid="25" grpId="0"/>
      <p:bldP spid="33" grpId="0" animBg="1"/>
      <p:bldP spid="35" grpId="0"/>
      <p:bldP spid="43" grpId="0" animBg="1"/>
      <p:bldP spid="134" grpId="0" animBg="1"/>
      <p:bldP spid="144" grpId="0" animBg="1"/>
      <p:bldP spid="146" grpId="0"/>
      <p:bldP spid="1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Slogani</a:t>
            </a:r>
            <a:r>
              <a:rPr lang="en-US" dirty="0" smtClean="0"/>
              <a:t> (Slogans)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Poluautomatski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dizel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sigurnu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udobnu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vo</a:t>
            </a:r>
            <a:r>
              <a:rPr lang="sr-Latn-RS" sz="2400" dirty="0" smtClean="0">
                <a:solidFill>
                  <a:schemeClr val="tx1"/>
                </a:solidFill>
              </a:rPr>
              <a:t>ž</a:t>
            </a:r>
            <a:r>
              <a:rPr lang="en-US" sz="2400" dirty="0" err="1" smtClean="0">
                <a:solidFill>
                  <a:schemeClr val="tx1"/>
                </a:solidFill>
              </a:rPr>
              <a:t>nju</a:t>
            </a:r>
            <a:r>
              <a:rPr lang="en-US" sz="2400" dirty="0" smtClean="0">
                <a:solidFill>
                  <a:schemeClr val="tx1"/>
                </a:solidFill>
              </a:rPr>
              <a:t>!(Semi-automatic diesel for a safe and comfortable ride!)</a:t>
            </a:r>
            <a:endParaRPr lang="sr-Latn-RS" sz="2400" dirty="0" smtClean="0">
              <a:solidFill>
                <a:schemeClr val="tx1"/>
              </a:solidFill>
            </a:endParaRPr>
          </a:p>
          <a:p>
            <a:pPr lvl="8" algn="ctr"/>
            <a:r>
              <a:rPr lang="en-US" sz="2000" dirty="0" err="1" smtClean="0">
                <a:solidFill>
                  <a:schemeClr val="tx1"/>
                </a:solidFill>
              </a:rPr>
              <a:t>za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oprezne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(For cautious individuals)     </a:t>
            </a:r>
            <a:r>
              <a:rPr lang="en-US" sz="2000" dirty="0">
                <a:solidFill>
                  <a:schemeClr val="bg1"/>
                </a:solidFill>
              </a:rPr>
              <a:t>m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Vozite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najnoviji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kupe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</a:t>
            </a:r>
            <a:r>
              <a:rPr lang="en-US" sz="2400" dirty="0">
                <a:solidFill>
                  <a:schemeClr val="tx1"/>
                </a:solidFill>
              </a:rPr>
              <a:t> TNG </a:t>
            </a:r>
            <a:r>
              <a:rPr lang="en-US" sz="2400" dirty="0" err="1">
                <a:solidFill>
                  <a:schemeClr val="tx1"/>
                </a:solidFill>
              </a:rPr>
              <a:t>pogon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rukama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potiljku</a:t>
            </a:r>
            <a:r>
              <a:rPr lang="en-US" sz="2400" dirty="0" smtClean="0">
                <a:solidFill>
                  <a:schemeClr val="tx1"/>
                </a:solidFill>
              </a:rPr>
              <a:t>!(Take it easy while driving the latest LPG powered Coupe!)</a:t>
            </a:r>
            <a:endParaRPr lang="sr-Latn-RS" sz="2400" dirty="0" smtClean="0">
              <a:solidFill>
                <a:schemeClr val="tx1"/>
              </a:solidFill>
            </a:endParaRPr>
          </a:p>
          <a:p>
            <a:pPr lvl="8" algn="ctr"/>
            <a:r>
              <a:rPr lang="en-US" sz="2000" dirty="0" err="1">
                <a:solidFill>
                  <a:schemeClr val="tx1"/>
                </a:solidFill>
              </a:rPr>
              <a:t>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samopouzdane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r>
              <a:rPr lang="en-US" sz="2000" dirty="0" smtClean="0">
                <a:solidFill>
                  <a:schemeClr val="tx1"/>
                </a:solidFill>
              </a:rPr>
              <a:t> (For assertive individuals)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Hibridni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kabriolet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7 </a:t>
            </a:r>
            <a:r>
              <a:rPr lang="en-US" sz="2400" dirty="0" err="1">
                <a:solidFill>
                  <a:schemeClr val="tx1"/>
                </a:solidFill>
              </a:rPr>
              <a:t>brzina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za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Flojda</a:t>
            </a:r>
            <a:r>
              <a:rPr lang="en-US" sz="2400" dirty="0">
                <a:solidFill>
                  <a:schemeClr val="tx1"/>
                </a:solidFill>
              </a:rPr>
              <a:t> u </a:t>
            </a:r>
            <a:r>
              <a:rPr lang="en-US" sz="2400" dirty="0" err="1">
                <a:solidFill>
                  <a:schemeClr val="tx1"/>
                </a:solidFill>
              </a:rPr>
              <a:t>Vama</a:t>
            </a:r>
            <a:r>
              <a:rPr lang="en-US" sz="2400" dirty="0" smtClean="0">
                <a:solidFill>
                  <a:schemeClr val="tx1"/>
                </a:solidFill>
              </a:rPr>
              <a:t>! (A 7-speed transmission Hybrid Convertible to awaken the Floyd in you!)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8" algn="ctr"/>
            <a:r>
              <a:rPr lang="en-US" sz="2000" dirty="0" err="1">
                <a:solidFill>
                  <a:schemeClr val="tx1"/>
                </a:solidFill>
              </a:rPr>
              <a:t>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rizi</a:t>
            </a:r>
            <a:r>
              <a:rPr lang="sr-Latn-RS" sz="2000" dirty="0" smtClean="0">
                <a:solidFill>
                  <a:schemeClr val="tx1"/>
                </a:solidFill>
              </a:rPr>
              <a:t>č</a:t>
            </a:r>
            <a:r>
              <a:rPr lang="en-US" sz="2000" dirty="0" smtClean="0">
                <a:solidFill>
                  <a:schemeClr val="tx1"/>
                </a:solidFill>
              </a:rPr>
              <a:t>ne </a:t>
            </a:r>
            <a:r>
              <a:rPr lang="en-US" sz="2000" dirty="0" err="1" smtClean="0">
                <a:solidFill>
                  <a:schemeClr val="tx1"/>
                </a:solidFill>
              </a:rPr>
              <a:t>osobe</a:t>
            </a: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(For reckless individuals)       </a:t>
            </a:r>
            <a:r>
              <a:rPr lang="en-US" sz="2000" dirty="0" smtClean="0">
                <a:solidFill>
                  <a:schemeClr val="bg1"/>
                </a:solidFill>
              </a:rPr>
              <a:t>m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9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711</TotalTime>
  <Words>463</Words>
  <Application>Microsoft Office PowerPoint</Application>
  <PresentationFormat>Custom</PresentationFormat>
  <Paragraphs>115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MindGenomics kampanja</vt:lpstr>
      <vt:lpstr>(Before we begin, we would like to ask three volunteers to lend us a hand with demonstrating our campaign)Pre početka, zamolili bismo tri dobrovoljca da nam pomognu u demonstraciji naše kampanje   </vt:lpstr>
      <vt:lpstr>Ciljne grupe (Target Groups)</vt:lpstr>
      <vt:lpstr>Oprezne osobe (Cautious Individuals)</vt:lpstr>
      <vt:lpstr>Samopouzdane osobe (Assertive Individuals)</vt:lpstr>
      <vt:lpstr>Rizične osobe (Reckless Individuals)</vt:lpstr>
      <vt:lpstr>Sada... (And now…)</vt:lpstr>
      <vt:lpstr>Silosi</vt:lpstr>
      <vt:lpstr>Slogani (Slogans)</vt:lpstr>
      <vt:lpstr>Hvala na pažnji !!! Thank you for listening, got 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Genetski algoritam</dc:title>
  <dc:creator>Marina</dc:creator>
  <cp:lastModifiedBy>Adriel</cp:lastModifiedBy>
  <cp:revision>103</cp:revision>
  <dcterms:created xsi:type="dcterms:W3CDTF">2017-12-24T09:22:32Z</dcterms:created>
  <dcterms:modified xsi:type="dcterms:W3CDTF">2018-01-18T14:20:55Z</dcterms:modified>
</cp:coreProperties>
</file>