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notesMasterIdLst>
    <p:notesMasterId r:id="rId31"/>
  </p:notesMasterIdLst>
  <p:sldIdLst>
    <p:sldId id="316" r:id="rId3"/>
    <p:sldId id="256" r:id="rId4"/>
    <p:sldId id="264" r:id="rId5"/>
    <p:sldId id="318" r:id="rId6"/>
    <p:sldId id="266" r:id="rId7"/>
    <p:sldId id="3369" r:id="rId8"/>
    <p:sldId id="272" r:id="rId9"/>
    <p:sldId id="322" r:id="rId10"/>
    <p:sldId id="270" r:id="rId11"/>
    <p:sldId id="313" r:id="rId12"/>
    <p:sldId id="315" r:id="rId13"/>
    <p:sldId id="314" r:id="rId14"/>
    <p:sldId id="317" r:id="rId15"/>
    <p:sldId id="303" r:id="rId16"/>
    <p:sldId id="276" r:id="rId17"/>
    <p:sldId id="277" r:id="rId18"/>
    <p:sldId id="324" r:id="rId19"/>
    <p:sldId id="301" r:id="rId20"/>
    <p:sldId id="300" r:id="rId21"/>
    <p:sldId id="280" r:id="rId22"/>
    <p:sldId id="281" r:id="rId23"/>
    <p:sldId id="283" r:id="rId24"/>
    <p:sldId id="286" r:id="rId25"/>
    <p:sldId id="284" r:id="rId26"/>
    <p:sldId id="287" r:id="rId27"/>
    <p:sldId id="288" r:id="rId28"/>
    <p:sldId id="304" r:id="rId29"/>
    <p:sldId id="289" r:id="rId30"/>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ana Y. Quinones" initials="AYQ"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B00"/>
    <a:srgbClr val="FF3399"/>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67" autoAdjust="0"/>
    <p:restoredTop sz="86583" autoAdjust="0"/>
  </p:normalViewPr>
  <p:slideViewPr>
    <p:cSldViewPr snapToGrid="0" snapToObjects="1">
      <p:cViewPr varScale="1">
        <p:scale>
          <a:sx n="69" d="100"/>
          <a:sy n="69" d="100"/>
        </p:scale>
        <p:origin x="1360" y="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182C3D-6994-4A53-8A80-55CA799973FF}"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B52DC396-63FD-4487-8C67-2D0C3146EBB4}">
      <dgm:prSet phldrT="[Text]"/>
      <dgm:spPr/>
      <dgm:t>
        <a:bodyPr/>
        <a:lstStyle/>
        <a:p>
          <a:r>
            <a:rPr lang="en-US" dirty="0"/>
            <a:t>Monthly Stipend</a:t>
          </a:r>
        </a:p>
      </dgm:t>
    </dgm:pt>
    <dgm:pt modelId="{789C002A-CB76-43AD-9733-C15E92BBC806}" type="parTrans" cxnId="{4EFE3068-89B5-4739-AE02-A410F0DC8F67}">
      <dgm:prSet/>
      <dgm:spPr/>
      <dgm:t>
        <a:bodyPr/>
        <a:lstStyle/>
        <a:p>
          <a:endParaRPr lang="en-US"/>
        </a:p>
      </dgm:t>
    </dgm:pt>
    <dgm:pt modelId="{180C3A03-6025-47FC-824D-B9392A236C0A}" type="sibTrans" cxnId="{4EFE3068-89B5-4739-AE02-A410F0DC8F67}">
      <dgm:prSet/>
      <dgm:spPr/>
      <dgm:t>
        <a:bodyPr/>
        <a:lstStyle/>
        <a:p>
          <a:endParaRPr lang="en-US"/>
        </a:p>
      </dgm:t>
    </dgm:pt>
    <dgm:pt modelId="{CB66C0E0-B804-4D94-B5FB-D8C7962FF9A2}">
      <dgm:prSet phldrT="[Text]"/>
      <dgm:spPr/>
      <dgm:t>
        <a:bodyPr/>
        <a:lstStyle/>
        <a:p>
          <a:r>
            <a:rPr lang="en-US" dirty="0"/>
            <a:t>Respite</a:t>
          </a:r>
        </a:p>
      </dgm:t>
    </dgm:pt>
    <dgm:pt modelId="{22154616-EC73-49B2-85B8-D7E70C5610A7}" type="parTrans" cxnId="{C6F24519-5F3C-4E6A-91AD-3114316C3340}">
      <dgm:prSet/>
      <dgm:spPr/>
      <dgm:t>
        <a:bodyPr/>
        <a:lstStyle/>
        <a:p>
          <a:endParaRPr lang="en-US"/>
        </a:p>
      </dgm:t>
    </dgm:pt>
    <dgm:pt modelId="{A7B3CB71-869A-41B0-910D-4AB23580F32C}" type="sibTrans" cxnId="{C6F24519-5F3C-4E6A-91AD-3114316C3340}">
      <dgm:prSet/>
      <dgm:spPr/>
      <dgm:t>
        <a:bodyPr/>
        <a:lstStyle/>
        <a:p>
          <a:endParaRPr lang="en-US"/>
        </a:p>
      </dgm:t>
    </dgm:pt>
    <dgm:pt modelId="{6733FF3D-E198-4E49-B373-D2FC8E80C59F}">
      <dgm:prSet phldrT="[Text]"/>
      <dgm:spPr/>
      <dgm:t>
        <a:bodyPr/>
        <a:lstStyle/>
        <a:p>
          <a:r>
            <a:rPr lang="en-US" dirty="0"/>
            <a:t>Services for Teens</a:t>
          </a:r>
        </a:p>
      </dgm:t>
    </dgm:pt>
    <dgm:pt modelId="{717CAE3B-5A2A-405A-A5FD-752923F19D74}" type="parTrans" cxnId="{1259587E-ABA0-492A-9A0A-9485A7BBD545}">
      <dgm:prSet/>
      <dgm:spPr/>
      <dgm:t>
        <a:bodyPr/>
        <a:lstStyle/>
        <a:p>
          <a:endParaRPr lang="en-US"/>
        </a:p>
      </dgm:t>
    </dgm:pt>
    <dgm:pt modelId="{918B93A2-9A7F-417A-A600-013256CC5F1D}" type="sibTrans" cxnId="{1259587E-ABA0-492A-9A0A-9485A7BBD545}">
      <dgm:prSet/>
      <dgm:spPr/>
      <dgm:t>
        <a:bodyPr/>
        <a:lstStyle/>
        <a:p>
          <a:endParaRPr lang="en-US"/>
        </a:p>
      </dgm:t>
    </dgm:pt>
    <dgm:pt modelId="{F3B59BB3-BF87-4841-98C9-4FBB70FF1B82}">
      <dgm:prSet phldrT="[Text]"/>
      <dgm:spPr/>
      <dgm:t>
        <a:bodyPr/>
        <a:lstStyle/>
        <a:p>
          <a:r>
            <a:rPr lang="en-US" dirty="0"/>
            <a:t>FPSW</a:t>
          </a:r>
        </a:p>
      </dgm:t>
    </dgm:pt>
    <dgm:pt modelId="{64A7952E-D4BD-45D1-B818-82664F26F97B}" type="parTrans" cxnId="{206900DA-E2FF-4250-8EFB-9D49AB1C9892}">
      <dgm:prSet/>
      <dgm:spPr/>
      <dgm:t>
        <a:bodyPr/>
        <a:lstStyle/>
        <a:p>
          <a:endParaRPr lang="en-US"/>
        </a:p>
      </dgm:t>
    </dgm:pt>
    <dgm:pt modelId="{79A8A676-DBEF-47E1-9B14-420B7925A133}" type="sibTrans" cxnId="{206900DA-E2FF-4250-8EFB-9D49AB1C9892}">
      <dgm:prSet/>
      <dgm:spPr/>
      <dgm:t>
        <a:bodyPr/>
        <a:lstStyle/>
        <a:p>
          <a:endParaRPr lang="en-US"/>
        </a:p>
      </dgm:t>
    </dgm:pt>
    <dgm:pt modelId="{AE1493B9-FC6F-4186-9976-27DC3673F57A}">
      <dgm:prSet phldrT="[Text]"/>
      <dgm:spPr/>
      <dgm:t>
        <a:bodyPr/>
        <a:lstStyle/>
        <a:p>
          <a:r>
            <a:rPr lang="en-US" dirty="0"/>
            <a:t>Training</a:t>
          </a:r>
        </a:p>
      </dgm:t>
    </dgm:pt>
    <dgm:pt modelId="{4EF02BEA-84EB-42FA-A0EC-6E8CC06DC541}" type="parTrans" cxnId="{885D73F9-BF2A-47F8-903C-A325034727EF}">
      <dgm:prSet/>
      <dgm:spPr/>
      <dgm:t>
        <a:bodyPr/>
        <a:lstStyle/>
        <a:p>
          <a:endParaRPr lang="en-US"/>
        </a:p>
      </dgm:t>
    </dgm:pt>
    <dgm:pt modelId="{5F423880-D431-408A-B991-E785407D4FC5}" type="sibTrans" cxnId="{885D73F9-BF2A-47F8-903C-A325034727EF}">
      <dgm:prSet/>
      <dgm:spPr/>
      <dgm:t>
        <a:bodyPr/>
        <a:lstStyle/>
        <a:p>
          <a:endParaRPr lang="en-US"/>
        </a:p>
      </dgm:t>
    </dgm:pt>
    <dgm:pt modelId="{613A2079-E0CF-4767-A455-7C16F7C52385}">
      <dgm:prSet/>
      <dgm:spPr/>
      <dgm:t>
        <a:bodyPr/>
        <a:lstStyle/>
        <a:p>
          <a:r>
            <a:rPr lang="en-US" dirty="0"/>
            <a:t>Daycare</a:t>
          </a:r>
        </a:p>
      </dgm:t>
    </dgm:pt>
    <dgm:pt modelId="{29F5E4F4-012A-4C21-99B7-355A7DC351DD}" type="parTrans" cxnId="{C7C086BD-E5B2-4EFA-8038-B93D5FE62A28}">
      <dgm:prSet/>
      <dgm:spPr/>
      <dgm:t>
        <a:bodyPr/>
        <a:lstStyle/>
        <a:p>
          <a:endParaRPr lang="en-US"/>
        </a:p>
      </dgm:t>
    </dgm:pt>
    <dgm:pt modelId="{213E0F6F-4FB6-4A6E-B08F-E8C5A751A10E}" type="sibTrans" cxnId="{C7C086BD-E5B2-4EFA-8038-B93D5FE62A28}">
      <dgm:prSet/>
      <dgm:spPr/>
      <dgm:t>
        <a:bodyPr/>
        <a:lstStyle/>
        <a:p>
          <a:endParaRPr lang="en-US"/>
        </a:p>
      </dgm:t>
    </dgm:pt>
    <dgm:pt modelId="{13C8D196-1F31-4711-90F3-0B926CDE0BB1}" type="pres">
      <dgm:prSet presAssocID="{12182C3D-6994-4A53-8A80-55CA799973FF}" presName="cycle" presStyleCnt="0">
        <dgm:presLayoutVars>
          <dgm:dir/>
          <dgm:resizeHandles val="exact"/>
        </dgm:presLayoutVars>
      </dgm:prSet>
      <dgm:spPr/>
    </dgm:pt>
    <dgm:pt modelId="{4D7765A7-CCA3-45E2-ADAE-363C31E0A418}" type="pres">
      <dgm:prSet presAssocID="{B52DC396-63FD-4487-8C67-2D0C3146EBB4}" presName="node" presStyleLbl="node1" presStyleIdx="0" presStyleCnt="6">
        <dgm:presLayoutVars>
          <dgm:bulletEnabled val="1"/>
        </dgm:presLayoutVars>
      </dgm:prSet>
      <dgm:spPr/>
    </dgm:pt>
    <dgm:pt modelId="{3177FD7B-777F-4920-BADF-ABF63909074A}" type="pres">
      <dgm:prSet presAssocID="{B52DC396-63FD-4487-8C67-2D0C3146EBB4}" presName="spNode" presStyleCnt="0"/>
      <dgm:spPr/>
    </dgm:pt>
    <dgm:pt modelId="{5A72E13C-03F9-4D3E-BEAB-67BDC3AE4788}" type="pres">
      <dgm:prSet presAssocID="{180C3A03-6025-47FC-824D-B9392A236C0A}" presName="sibTrans" presStyleLbl="sibTrans1D1" presStyleIdx="0" presStyleCnt="6"/>
      <dgm:spPr/>
    </dgm:pt>
    <dgm:pt modelId="{BF27CAB9-8D99-450F-8FB8-CB1431D5B080}" type="pres">
      <dgm:prSet presAssocID="{CB66C0E0-B804-4D94-B5FB-D8C7962FF9A2}" presName="node" presStyleLbl="node1" presStyleIdx="1" presStyleCnt="6">
        <dgm:presLayoutVars>
          <dgm:bulletEnabled val="1"/>
        </dgm:presLayoutVars>
      </dgm:prSet>
      <dgm:spPr/>
    </dgm:pt>
    <dgm:pt modelId="{1564A97F-3C3F-43DA-BA0E-C4E89A3F2BDE}" type="pres">
      <dgm:prSet presAssocID="{CB66C0E0-B804-4D94-B5FB-D8C7962FF9A2}" presName="spNode" presStyleCnt="0"/>
      <dgm:spPr/>
    </dgm:pt>
    <dgm:pt modelId="{51065720-ED74-4B14-B6DF-FF70D042EAF0}" type="pres">
      <dgm:prSet presAssocID="{A7B3CB71-869A-41B0-910D-4AB23580F32C}" presName="sibTrans" presStyleLbl="sibTrans1D1" presStyleIdx="1" presStyleCnt="6"/>
      <dgm:spPr/>
    </dgm:pt>
    <dgm:pt modelId="{048D4F30-B299-43B6-A362-2E3D36B2424F}" type="pres">
      <dgm:prSet presAssocID="{6733FF3D-E198-4E49-B373-D2FC8E80C59F}" presName="node" presStyleLbl="node1" presStyleIdx="2" presStyleCnt="6">
        <dgm:presLayoutVars>
          <dgm:bulletEnabled val="1"/>
        </dgm:presLayoutVars>
      </dgm:prSet>
      <dgm:spPr/>
    </dgm:pt>
    <dgm:pt modelId="{B4173DB9-C9B7-49D6-8DC1-9C33B775FB0A}" type="pres">
      <dgm:prSet presAssocID="{6733FF3D-E198-4E49-B373-D2FC8E80C59F}" presName="spNode" presStyleCnt="0"/>
      <dgm:spPr/>
    </dgm:pt>
    <dgm:pt modelId="{AA79B721-1DA9-4CD8-8274-3D3A238DC25B}" type="pres">
      <dgm:prSet presAssocID="{918B93A2-9A7F-417A-A600-013256CC5F1D}" presName="sibTrans" presStyleLbl="sibTrans1D1" presStyleIdx="2" presStyleCnt="6"/>
      <dgm:spPr/>
    </dgm:pt>
    <dgm:pt modelId="{5971E341-FBB6-4D49-A4BF-D2793386A600}" type="pres">
      <dgm:prSet presAssocID="{613A2079-E0CF-4767-A455-7C16F7C52385}" presName="node" presStyleLbl="node1" presStyleIdx="3" presStyleCnt="6">
        <dgm:presLayoutVars>
          <dgm:bulletEnabled val="1"/>
        </dgm:presLayoutVars>
      </dgm:prSet>
      <dgm:spPr/>
    </dgm:pt>
    <dgm:pt modelId="{EB2E49FB-7BB0-4F05-920C-AC2710B3E77D}" type="pres">
      <dgm:prSet presAssocID="{613A2079-E0CF-4767-A455-7C16F7C52385}" presName="spNode" presStyleCnt="0"/>
      <dgm:spPr/>
    </dgm:pt>
    <dgm:pt modelId="{EA8717A9-AE93-4790-9F4D-9DFE3C1F82DE}" type="pres">
      <dgm:prSet presAssocID="{213E0F6F-4FB6-4A6E-B08F-E8C5A751A10E}" presName="sibTrans" presStyleLbl="sibTrans1D1" presStyleIdx="3" presStyleCnt="6"/>
      <dgm:spPr/>
    </dgm:pt>
    <dgm:pt modelId="{9C04AFA7-CE84-4B6D-845D-A51ACF6898BA}" type="pres">
      <dgm:prSet presAssocID="{F3B59BB3-BF87-4841-98C9-4FBB70FF1B82}" presName="node" presStyleLbl="node1" presStyleIdx="4" presStyleCnt="6">
        <dgm:presLayoutVars>
          <dgm:bulletEnabled val="1"/>
        </dgm:presLayoutVars>
      </dgm:prSet>
      <dgm:spPr/>
    </dgm:pt>
    <dgm:pt modelId="{632C9852-FE7A-49DB-B8E5-27811F8A7B86}" type="pres">
      <dgm:prSet presAssocID="{F3B59BB3-BF87-4841-98C9-4FBB70FF1B82}" presName="spNode" presStyleCnt="0"/>
      <dgm:spPr/>
    </dgm:pt>
    <dgm:pt modelId="{68C1F34B-2A48-4CFF-AE07-83C85E412136}" type="pres">
      <dgm:prSet presAssocID="{79A8A676-DBEF-47E1-9B14-420B7925A133}" presName="sibTrans" presStyleLbl="sibTrans1D1" presStyleIdx="4" presStyleCnt="6"/>
      <dgm:spPr/>
    </dgm:pt>
    <dgm:pt modelId="{3588BEF3-5259-47F5-B881-E408DB4078D6}" type="pres">
      <dgm:prSet presAssocID="{AE1493B9-FC6F-4186-9976-27DC3673F57A}" presName="node" presStyleLbl="node1" presStyleIdx="5" presStyleCnt="6">
        <dgm:presLayoutVars>
          <dgm:bulletEnabled val="1"/>
        </dgm:presLayoutVars>
      </dgm:prSet>
      <dgm:spPr/>
    </dgm:pt>
    <dgm:pt modelId="{7D9D77E2-6D26-4EC1-9CA7-6BAC5892567F}" type="pres">
      <dgm:prSet presAssocID="{AE1493B9-FC6F-4186-9976-27DC3673F57A}" presName="spNode" presStyleCnt="0"/>
      <dgm:spPr/>
    </dgm:pt>
    <dgm:pt modelId="{EC424862-700A-460F-B759-BD6338F104B8}" type="pres">
      <dgm:prSet presAssocID="{5F423880-D431-408A-B991-E785407D4FC5}" presName="sibTrans" presStyleLbl="sibTrans1D1" presStyleIdx="5" presStyleCnt="6"/>
      <dgm:spPr/>
    </dgm:pt>
  </dgm:ptLst>
  <dgm:cxnLst>
    <dgm:cxn modelId="{C6F24519-5F3C-4E6A-91AD-3114316C3340}" srcId="{12182C3D-6994-4A53-8A80-55CA799973FF}" destId="{CB66C0E0-B804-4D94-B5FB-D8C7962FF9A2}" srcOrd="1" destOrd="0" parTransId="{22154616-EC73-49B2-85B8-D7E70C5610A7}" sibTransId="{A7B3CB71-869A-41B0-910D-4AB23580F32C}"/>
    <dgm:cxn modelId="{78E5685F-2EA7-417B-AE57-0367195B1617}" type="presOf" srcId="{918B93A2-9A7F-417A-A600-013256CC5F1D}" destId="{AA79B721-1DA9-4CD8-8274-3D3A238DC25B}" srcOrd="0" destOrd="0" presId="urn:microsoft.com/office/officeart/2005/8/layout/cycle6"/>
    <dgm:cxn modelId="{FB0D4B47-6540-445D-AACF-16B02CDCAB7F}" type="presOf" srcId="{5F423880-D431-408A-B991-E785407D4FC5}" destId="{EC424862-700A-460F-B759-BD6338F104B8}" srcOrd="0" destOrd="0" presId="urn:microsoft.com/office/officeart/2005/8/layout/cycle6"/>
    <dgm:cxn modelId="{4EFE3068-89B5-4739-AE02-A410F0DC8F67}" srcId="{12182C3D-6994-4A53-8A80-55CA799973FF}" destId="{B52DC396-63FD-4487-8C67-2D0C3146EBB4}" srcOrd="0" destOrd="0" parTransId="{789C002A-CB76-43AD-9733-C15E92BBC806}" sibTransId="{180C3A03-6025-47FC-824D-B9392A236C0A}"/>
    <dgm:cxn modelId="{55400349-AAE0-4CE8-B5A4-FDE4723FE882}" type="presOf" srcId="{B52DC396-63FD-4487-8C67-2D0C3146EBB4}" destId="{4D7765A7-CCA3-45E2-ADAE-363C31E0A418}" srcOrd="0" destOrd="0" presId="urn:microsoft.com/office/officeart/2005/8/layout/cycle6"/>
    <dgm:cxn modelId="{1E243B6D-AF93-4261-B061-AB08B348E3A0}" type="presOf" srcId="{A7B3CB71-869A-41B0-910D-4AB23580F32C}" destId="{51065720-ED74-4B14-B6DF-FF70D042EAF0}" srcOrd="0" destOrd="0" presId="urn:microsoft.com/office/officeart/2005/8/layout/cycle6"/>
    <dgm:cxn modelId="{5E716359-ACE8-4485-982C-4CC7E2AD5604}" type="presOf" srcId="{180C3A03-6025-47FC-824D-B9392A236C0A}" destId="{5A72E13C-03F9-4D3E-BEAB-67BDC3AE4788}" srcOrd="0" destOrd="0" presId="urn:microsoft.com/office/officeart/2005/8/layout/cycle6"/>
    <dgm:cxn modelId="{1259587E-ABA0-492A-9A0A-9485A7BBD545}" srcId="{12182C3D-6994-4A53-8A80-55CA799973FF}" destId="{6733FF3D-E198-4E49-B373-D2FC8E80C59F}" srcOrd="2" destOrd="0" parTransId="{717CAE3B-5A2A-405A-A5FD-752923F19D74}" sibTransId="{918B93A2-9A7F-417A-A600-013256CC5F1D}"/>
    <dgm:cxn modelId="{5027B3AC-F4CC-4704-8AFC-072F64464E9F}" type="presOf" srcId="{6733FF3D-E198-4E49-B373-D2FC8E80C59F}" destId="{048D4F30-B299-43B6-A362-2E3D36B2424F}" srcOrd="0" destOrd="0" presId="urn:microsoft.com/office/officeart/2005/8/layout/cycle6"/>
    <dgm:cxn modelId="{ABA921BC-11BE-4724-9A22-E20D6586E8AD}" type="presOf" srcId="{CB66C0E0-B804-4D94-B5FB-D8C7962FF9A2}" destId="{BF27CAB9-8D99-450F-8FB8-CB1431D5B080}" srcOrd="0" destOrd="0" presId="urn:microsoft.com/office/officeart/2005/8/layout/cycle6"/>
    <dgm:cxn modelId="{C7C086BD-E5B2-4EFA-8038-B93D5FE62A28}" srcId="{12182C3D-6994-4A53-8A80-55CA799973FF}" destId="{613A2079-E0CF-4767-A455-7C16F7C52385}" srcOrd="3" destOrd="0" parTransId="{29F5E4F4-012A-4C21-99B7-355A7DC351DD}" sibTransId="{213E0F6F-4FB6-4A6E-B08F-E8C5A751A10E}"/>
    <dgm:cxn modelId="{E2DF91CD-4C45-44B7-8F88-6727C76DB20E}" type="presOf" srcId="{12182C3D-6994-4A53-8A80-55CA799973FF}" destId="{13C8D196-1F31-4711-90F3-0B926CDE0BB1}" srcOrd="0" destOrd="0" presId="urn:microsoft.com/office/officeart/2005/8/layout/cycle6"/>
    <dgm:cxn modelId="{34698DD0-163B-400B-80BB-B9859B8A630D}" type="presOf" srcId="{213E0F6F-4FB6-4A6E-B08F-E8C5A751A10E}" destId="{EA8717A9-AE93-4790-9F4D-9DFE3C1F82DE}" srcOrd="0" destOrd="0" presId="urn:microsoft.com/office/officeart/2005/8/layout/cycle6"/>
    <dgm:cxn modelId="{9DD2D1D6-4052-4376-9B69-6538907F34F8}" type="presOf" srcId="{79A8A676-DBEF-47E1-9B14-420B7925A133}" destId="{68C1F34B-2A48-4CFF-AE07-83C85E412136}" srcOrd="0" destOrd="0" presId="urn:microsoft.com/office/officeart/2005/8/layout/cycle6"/>
    <dgm:cxn modelId="{206900DA-E2FF-4250-8EFB-9D49AB1C9892}" srcId="{12182C3D-6994-4A53-8A80-55CA799973FF}" destId="{F3B59BB3-BF87-4841-98C9-4FBB70FF1B82}" srcOrd="4" destOrd="0" parTransId="{64A7952E-D4BD-45D1-B818-82664F26F97B}" sibTransId="{79A8A676-DBEF-47E1-9B14-420B7925A133}"/>
    <dgm:cxn modelId="{36D6CDDD-1BFD-4D90-8EF9-474E4E6179B9}" type="presOf" srcId="{AE1493B9-FC6F-4186-9976-27DC3673F57A}" destId="{3588BEF3-5259-47F5-B881-E408DB4078D6}" srcOrd="0" destOrd="0" presId="urn:microsoft.com/office/officeart/2005/8/layout/cycle6"/>
    <dgm:cxn modelId="{ECC3B2F6-4DC1-46E3-8BFF-900F7220E28A}" type="presOf" srcId="{613A2079-E0CF-4767-A455-7C16F7C52385}" destId="{5971E341-FBB6-4D49-A4BF-D2793386A600}" srcOrd="0" destOrd="0" presId="urn:microsoft.com/office/officeart/2005/8/layout/cycle6"/>
    <dgm:cxn modelId="{885D73F9-BF2A-47F8-903C-A325034727EF}" srcId="{12182C3D-6994-4A53-8A80-55CA799973FF}" destId="{AE1493B9-FC6F-4186-9976-27DC3673F57A}" srcOrd="5" destOrd="0" parTransId="{4EF02BEA-84EB-42FA-A0EC-6E8CC06DC541}" sibTransId="{5F423880-D431-408A-B991-E785407D4FC5}"/>
    <dgm:cxn modelId="{B80BD3FD-0F83-4FE0-9D13-6D0E4FE20BC0}" type="presOf" srcId="{F3B59BB3-BF87-4841-98C9-4FBB70FF1B82}" destId="{9C04AFA7-CE84-4B6D-845D-A51ACF6898BA}" srcOrd="0" destOrd="0" presId="urn:microsoft.com/office/officeart/2005/8/layout/cycle6"/>
    <dgm:cxn modelId="{A289CC65-606A-4291-9C86-68CED3B4E4CD}" type="presParOf" srcId="{13C8D196-1F31-4711-90F3-0B926CDE0BB1}" destId="{4D7765A7-CCA3-45E2-ADAE-363C31E0A418}" srcOrd="0" destOrd="0" presId="urn:microsoft.com/office/officeart/2005/8/layout/cycle6"/>
    <dgm:cxn modelId="{61E5F5A8-A773-45B3-B96A-70C0E9BABA7B}" type="presParOf" srcId="{13C8D196-1F31-4711-90F3-0B926CDE0BB1}" destId="{3177FD7B-777F-4920-BADF-ABF63909074A}" srcOrd="1" destOrd="0" presId="urn:microsoft.com/office/officeart/2005/8/layout/cycle6"/>
    <dgm:cxn modelId="{B4B53260-A612-4AA2-A6AC-C2900E67F78D}" type="presParOf" srcId="{13C8D196-1F31-4711-90F3-0B926CDE0BB1}" destId="{5A72E13C-03F9-4D3E-BEAB-67BDC3AE4788}" srcOrd="2" destOrd="0" presId="urn:microsoft.com/office/officeart/2005/8/layout/cycle6"/>
    <dgm:cxn modelId="{D55B2F38-B9F1-4AB2-B36C-A6A26F0C144A}" type="presParOf" srcId="{13C8D196-1F31-4711-90F3-0B926CDE0BB1}" destId="{BF27CAB9-8D99-450F-8FB8-CB1431D5B080}" srcOrd="3" destOrd="0" presId="urn:microsoft.com/office/officeart/2005/8/layout/cycle6"/>
    <dgm:cxn modelId="{F55909AD-887C-4A73-A29B-15EFB94CDB27}" type="presParOf" srcId="{13C8D196-1F31-4711-90F3-0B926CDE0BB1}" destId="{1564A97F-3C3F-43DA-BA0E-C4E89A3F2BDE}" srcOrd="4" destOrd="0" presId="urn:microsoft.com/office/officeart/2005/8/layout/cycle6"/>
    <dgm:cxn modelId="{BA5C9424-CF07-41EC-B016-211D2FE3532C}" type="presParOf" srcId="{13C8D196-1F31-4711-90F3-0B926CDE0BB1}" destId="{51065720-ED74-4B14-B6DF-FF70D042EAF0}" srcOrd="5" destOrd="0" presId="urn:microsoft.com/office/officeart/2005/8/layout/cycle6"/>
    <dgm:cxn modelId="{15EE0242-9150-4A37-8DDD-9E93D2736C04}" type="presParOf" srcId="{13C8D196-1F31-4711-90F3-0B926CDE0BB1}" destId="{048D4F30-B299-43B6-A362-2E3D36B2424F}" srcOrd="6" destOrd="0" presId="urn:microsoft.com/office/officeart/2005/8/layout/cycle6"/>
    <dgm:cxn modelId="{683ABAEA-30C2-4652-94B0-25C048CFEF8A}" type="presParOf" srcId="{13C8D196-1F31-4711-90F3-0B926CDE0BB1}" destId="{B4173DB9-C9B7-49D6-8DC1-9C33B775FB0A}" srcOrd="7" destOrd="0" presId="urn:microsoft.com/office/officeart/2005/8/layout/cycle6"/>
    <dgm:cxn modelId="{012FAB08-E5C8-47C9-8AE6-08E12DDF5EC2}" type="presParOf" srcId="{13C8D196-1F31-4711-90F3-0B926CDE0BB1}" destId="{AA79B721-1DA9-4CD8-8274-3D3A238DC25B}" srcOrd="8" destOrd="0" presId="urn:microsoft.com/office/officeart/2005/8/layout/cycle6"/>
    <dgm:cxn modelId="{2CCF648E-31E6-4A08-B97B-84771B245EA6}" type="presParOf" srcId="{13C8D196-1F31-4711-90F3-0B926CDE0BB1}" destId="{5971E341-FBB6-4D49-A4BF-D2793386A600}" srcOrd="9" destOrd="0" presId="urn:microsoft.com/office/officeart/2005/8/layout/cycle6"/>
    <dgm:cxn modelId="{262ECF5B-D61A-485E-8EB3-21EE9743C4F3}" type="presParOf" srcId="{13C8D196-1F31-4711-90F3-0B926CDE0BB1}" destId="{EB2E49FB-7BB0-4F05-920C-AC2710B3E77D}" srcOrd="10" destOrd="0" presId="urn:microsoft.com/office/officeart/2005/8/layout/cycle6"/>
    <dgm:cxn modelId="{F47C869A-76B1-4433-AF99-E7ECDC514872}" type="presParOf" srcId="{13C8D196-1F31-4711-90F3-0B926CDE0BB1}" destId="{EA8717A9-AE93-4790-9F4D-9DFE3C1F82DE}" srcOrd="11" destOrd="0" presId="urn:microsoft.com/office/officeart/2005/8/layout/cycle6"/>
    <dgm:cxn modelId="{0D225A00-96C2-4E60-A741-333005368910}" type="presParOf" srcId="{13C8D196-1F31-4711-90F3-0B926CDE0BB1}" destId="{9C04AFA7-CE84-4B6D-845D-A51ACF6898BA}" srcOrd="12" destOrd="0" presId="urn:microsoft.com/office/officeart/2005/8/layout/cycle6"/>
    <dgm:cxn modelId="{9A1BC736-B19D-4C4A-BC08-9CAF8A158225}" type="presParOf" srcId="{13C8D196-1F31-4711-90F3-0B926CDE0BB1}" destId="{632C9852-FE7A-49DB-B8E5-27811F8A7B86}" srcOrd="13" destOrd="0" presId="urn:microsoft.com/office/officeart/2005/8/layout/cycle6"/>
    <dgm:cxn modelId="{5853494D-78BB-4076-9F73-0599E8819C7E}" type="presParOf" srcId="{13C8D196-1F31-4711-90F3-0B926CDE0BB1}" destId="{68C1F34B-2A48-4CFF-AE07-83C85E412136}" srcOrd="14" destOrd="0" presId="urn:microsoft.com/office/officeart/2005/8/layout/cycle6"/>
    <dgm:cxn modelId="{416201E9-B798-4D32-8A85-6714C68D0675}" type="presParOf" srcId="{13C8D196-1F31-4711-90F3-0B926CDE0BB1}" destId="{3588BEF3-5259-47F5-B881-E408DB4078D6}" srcOrd="15" destOrd="0" presId="urn:microsoft.com/office/officeart/2005/8/layout/cycle6"/>
    <dgm:cxn modelId="{F6751AA7-A560-4659-8BC9-447E15D7C53E}" type="presParOf" srcId="{13C8D196-1F31-4711-90F3-0B926CDE0BB1}" destId="{7D9D77E2-6D26-4EC1-9CA7-6BAC5892567F}" srcOrd="16" destOrd="0" presId="urn:microsoft.com/office/officeart/2005/8/layout/cycle6"/>
    <dgm:cxn modelId="{CE68D0AB-352D-4CB9-A2EE-059EB0A63EF0}" type="presParOf" srcId="{13C8D196-1F31-4711-90F3-0B926CDE0BB1}" destId="{EC424862-700A-460F-B759-BD6338F104B8}"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765A7-CCA3-45E2-ADAE-363C31E0A418}">
      <dsp:nvSpPr>
        <dsp:cNvPr id="0" name=""/>
        <dsp:cNvSpPr/>
      </dsp:nvSpPr>
      <dsp:spPr>
        <a:xfrm>
          <a:off x="1224384" y="540"/>
          <a:ext cx="675890" cy="439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Monthly Stipend</a:t>
          </a:r>
        </a:p>
      </dsp:txBody>
      <dsp:txXfrm>
        <a:off x="1245830" y="21986"/>
        <a:ext cx="632998" cy="396436"/>
      </dsp:txXfrm>
    </dsp:sp>
    <dsp:sp modelId="{5A72E13C-03F9-4D3E-BEAB-67BDC3AE4788}">
      <dsp:nvSpPr>
        <dsp:cNvPr id="0" name=""/>
        <dsp:cNvSpPr/>
      </dsp:nvSpPr>
      <dsp:spPr>
        <a:xfrm>
          <a:off x="527309" y="220205"/>
          <a:ext cx="2070039" cy="2070039"/>
        </a:xfrm>
        <a:custGeom>
          <a:avLst/>
          <a:gdLst/>
          <a:ahLst/>
          <a:cxnLst/>
          <a:rect l="0" t="0" r="0" b="0"/>
          <a:pathLst>
            <a:path>
              <a:moveTo>
                <a:pt x="1377284" y="58228"/>
              </a:moveTo>
              <a:arcTo wR="1035019" hR="1035019" stAng="17358618" swAng="150118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F27CAB9-8D99-450F-8FB8-CB1431D5B080}">
      <dsp:nvSpPr>
        <dsp:cNvPr id="0" name=""/>
        <dsp:cNvSpPr/>
      </dsp:nvSpPr>
      <dsp:spPr>
        <a:xfrm>
          <a:off x="2120737" y="518050"/>
          <a:ext cx="675890" cy="439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Respite</a:t>
          </a:r>
        </a:p>
      </dsp:txBody>
      <dsp:txXfrm>
        <a:off x="2142183" y="539496"/>
        <a:ext cx="632998" cy="396436"/>
      </dsp:txXfrm>
    </dsp:sp>
    <dsp:sp modelId="{51065720-ED74-4B14-B6DF-FF70D042EAF0}">
      <dsp:nvSpPr>
        <dsp:cNvPr id="0" name=""/>
        <dsp:cNvSpPr/>
      </dsp:nvSpPr>
      <dsp:spPr>
        <a:xfrm>
          <a:off x="527309" y="220205"/>
          <a:ext cx="2070039" cy="2070039"/>
        </a:xfrm>
        <a:custGeom>
          <a:avLst/>
          <a:gdLst/>
          <a:ahLst/>
          <a:cxnLst/>
          <a:rect l="0" t="0" r="0" b="0"/>
          <a:pathLst>
            <a:path>
              <a:moveTo>
                <a:pt x="2027956" y="742884"/>
              </a:moveTo>
              <a:arcTo wR="1035019" hR="1035019" stAng="20616323" swAng="196735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8D4F30-B299-43B6-A362-2E3D36B2424F}">
      <dsp:nvSpPr>
        <dsp:cNvPr id="0" name=""/>
        <dsp:cNvSpPr/>
      </dsp:nvSpPr>
      <dsp:spPr>
        <a:xfrm>
          <a:off x="2120737" y="1553070"/>
          <a:ext cx="675890" cy="439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Services for Teens</a:t>
          </a:r>
        </a:p>
      </dsp:txBody>
      <dsp:txXfrm>
        <a:off x="2142183" y="1574516"/>
        <a:ext cx="632998" cy="396436"/>
      </dsp:txXfrm>
    </dsp:sp>
    <dsp:sp modelId="{AA79B721-1DA9-4CD8-8274-3D3A238DC25B}">
      <dsp:nvSpPr>
        <dsp:cNvPr id="0" name=""/>
        <dsp:cNvSpPr/>
      </dsp:nvSpPr>
      <dsp:spPr>
        <a:xfrm>
          <a:off x="527309" y="220205"/>
          <a:ext cx="2070039" cy="2070039"/>
        </a:xfrm>
        <a:custGeom>
          <a:avLst/>
          <a:gdLst/>
          <a:ahLst/>
          <a:cxnLst/>
          <a:rect l="0" t="0" r="0" b="0"/>
          <a:pathLst>
            <a:path>
              <a:moveTo>
                <a:pt x="1758281" y="1775397"/>
              </a:moveTo>
              <a:arcTo wR="1035019" hR="1035019" stAng="2740198" swAng="150118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71E341-FBB6-4D49-A4BF-D2793386A600}">
      <dsp:nvSpPr>
        <dsp:cNvPr id="0" name=""/>
        <dsp:cNvSpPr/>
      </dsp:nvSpPr>
      <dsp:spPr>
        <a:xfrm>
          <a:off x="1224384" y="2070580"/>
          <a:ext cx="675890" cy="439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Daycare</a:t>
          </a:r>
        </a:p>
      </dsp:txBody>
      <dsp:txXfrm>
        <a:off x="1245830" y="2092026"/>
        <a:ext cx="632998" cy="396436"/>
      </dsp:txXfrm>
    </dsp:sp>
    <dsp:sp modelId="{EA8717A9-AE93-4790-9F4D-9DFE3C1F82DE}">
      <dsp:nvSpPr>
        <dsp:cNvPr id="0" name=""/>
        <dsp:cNvSpPr/>
      </dsp:nvSpPr>
      <dsp:spPr>
        <a:xfrm>
          <a:off x="527309" y="220205"/>
          <a:ext cx="2070039" cy="2070039"/>
        </a:xfrm>
        <a:custGeom>
          <a:avLst/>
          <a:gdLst/>
          <a:ahLst/>
          <a:cxnLst/>
          <a:rect l="0" t="0" r="0" b="0"/>
          <a:pathLst>
            <a:path>
              <a:moveTo>
                <a:pt x="692755" y="2011811"/>
              </a:moveTo>
              <a:arcTo wR="1035019" hR="1035019" stAng="6558618" swAng="150118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04AFA7-CE84-4B6D-845D-A51ACF6898BA}">
      <dsp:nvSpPr>
        <dsp:cNvPr id="0" name=""/>
        <dsp:cNvSpPr/>
      </dsp:nvSpPr>
      <dsp:spPr>
        <a:xfrm>
          <a:off x="328030" y="1553070"/>
          <a:ext cx="675890" cy="439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FPSW</a:t>
          </a:r>
        </a:p>
      </dsp:txBody>
      <dsp:txXfrm>
        <a:off x="349476" y="1574516"/>
        <a:ext cx="632998" cy="396436"/>
      </dsp:txXfrm>
    </dsp:sp>
    <dsp:sp modelId="{68C1F34B-2A48-4CFF-AE07-83C85E412136}">
      <dsp:nvSpPr>
        <dsp:cNvPr id="0" name=""/>
        <dsp:cNvSpPr/>
      </dsp:nvSpPr>
      <dsp:spPr>
        <a:xfrm>
          <a:off x="527309" y="220205"/>
          <a:ext cx="2070039" cy="2070039"/>
        </a:xfrm>
        <a:custGeom>
          <a:avLst/>
          <a:gdLst/>
          <a:ahLst/>
          <a:cxnLst/>
          <a:rect l="0" t="0" r="0" b="0"/>
          <a:pathLst>
            <a:path>
              <a:moveTo>
                <a:pt x="42083" y="1327155"/>
              </a:moveTo>
              <a:arcTo wR="1035019" hR="1035019" stAng="9816323" swAng="196735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588BEF3-5259-47F5-B881-E408DB4078D6}">
      <dsp:nvSpPr>
        <dsp:cNvPr id="0" name=""/>
        <dsp:cNvSpPr/>
      </dsp:nvSpPr>
      <dsp:spPr>
        <a:xfrm>
          <a:off x="328030" y="518050"/>
          <a:ext cx="675890" cy="439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Training</a:t>
          </a:r>
        </a:p>
      </dsp:txBody>
      <dsp:txXfrm>
        <a:off x="349476" y="539496"/>
        <a:ext cx="632998" cy="396436"/>
      </dsp:txXfrm>
    </dsp:sp>
    <dsp:sp modelId="{EC424862-700A-460F-B759-BD6338F104B8}">
      <dsp:nvSpPr>
        <dsp:cNvPr id="0" name=""/>
        <dsp:cNvSpPr/>
      </dsp:nvSpPr>
      <dsp:spPr>
        <a:xfrm>
          <a:off x="527309" y="220205"/>
          <a:ext cx="2070039" cy="2070039"/>
        </a:xfrm>
        <a:custGeom>
          <a:avLst/>
          <a:gdLst/>
          <a:ahLst/>
          <a:cxnLst/>
          <a:rect l="0" t="0" r="0" b="0"/>
          <a:pathLst>
            <a:path>
              <a:moveTo>
                <a:pt x="311758" y="294642"/>
              </a:moveTo>
              <a:arcTo wR="1035019" hR="1035019" stAng="13540198" swAng="150118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2EFB4469-1B9E-4FD1-B89F-0F8EC62FAE2C}" type="datetimeFigureOut">
              <a:rPr lang="en-US" smtClean="0"/>
              <a:t>3/19/2020</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C31EA08D-62D8-4AB8-BF04-EB5676C38DDF}" type="slidenum">
              <a:rPr lang="en-US" smtClean="0"/>
              <a:t>‹#›</a:t>
            </a:fld>
            <a:endParaRPr lang="en-US" dirty="0"/>
          </a:p>
        </p:txBody>
      </p:sp>
    </p:spTree>
    <p:extLst>
      <p:ext uri="{BB962C8B-B14F-4D97-AF65-F5344CB8AC3E}">
        <p14:creationId xmlns:p14="http://schemas.microsoft.com/office/powerpoint/2010/main" val="4150770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1EA08D-62D8-4AB8-BF04-EB5676C38DDF}" type="slidenum">
              <a:rPr lang="en-US" smtClean="0"/>
              <a:t>1</a:t>
            </a:fld>
            <a:endParaRPr lang="en-US" dirty="0"/>
          </a:p>
        </p:txBody>
      </p:sp>
    </p:spTree>
    <p:extLst>
      <p:ext uri="{BB962C8B-B14F-4D97-AF65-F5344CB8AC3E}">
        <p14:creationId xmlns:p14="http://schemas.microsoft.com/office/powerpoint/2010/main" val="3055756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1EA08D-62D8-4AB8-BF04-EB5676C38DDF}" type="slidenum">
              <a:rPr lang="en-US" smtClean="0"/>
              <a:t>7</a:t>
            </a:fld>
            <a:endParaRPr lang="en-US" dirty="0"/>
          </a:p>
        </p:txBody>
      </p:sp>
    </p:spTree>
    <p:extLst>
      <p:ext uri="{BB962C8B-B14F-4D97-AF65-F5344CB8AC3E}">
        <p14:creationId xmlns:p14="http://schemas.microsoft.com/office/powerpoint/2010/main" val="343443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1EA08D-62D8-4AB8-BF04-EB5676C38DDF}" type="slidenum">
              <a:rPr lang="en-US" smtClean="0"/>
              <a:t>8</a:t>
            </a:fld>
            <a:endParaRPr lang="en-US" dirty="0"/>
          </a:p>
        </p:txBody>
      </p:sp>
    </p:spTree>
    <p:extLst>
      <p:ext uri="{BB962C8B-B14F-4D97-AF65-F5344CB8AC3E}">
        <p14:creationId xmlns:p14="http://schemas.microsoft.com/office/powerpoint/2010/main" val="1577211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1EA08D-62D8-4AB8-BF04-EB5676C38DDF}" type="slidenum">
              <a:rPr lang="en-US" smtClean="0"/>
              <a:t>9</a:t>
            </a:fld>
            <a:endParaRPr lang="en-US" dirty="0"/>
          </a:p>
        </p:txBody>
      </p:sp>
    </p:spTree>
    <p:extLst>
      <p:ext uri="{BB962C8B-B14F-4D97-AF65-F5344CB8AC3E}">
        <p14:creationId xmlns:p14="http://schemas.microsoft.com/office/powerpoint/2010/main" val="157721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Shared parenting is a team approach that emphasizes listening, learning, sharing information, collaborating and making joint decisions. The team relies on birth parents’ knowledge of their children and family, and foster parents’ knowledge about parenting. When birth and foster parents team with each other, children see adults who care about them working together on their behalf.</a:t>
            </a:r>
          </a:p>
          <a:p>
            <a:pPr marL="171450" indent="-171450">
              <a:buFont typeface="Arial" panose="020B0604020202020204" pitchFamily="34" charset="0"/>
              <a:buChar char="•"/>
            </a:pPr>
            <a:r>
              <a:rPr lang="en-US" sz="1200" dirty="0"/>
              <a:t>Participation</a:t>
            </a:r>
            <a:r>
              <a:rPr lang="en-US" sz="1200" baseline="0" dirty="0"/>
              <a:t> in s</a:t>
            </a:r>
            <a:r>
              <a:rPr lang="en-US" sz="1200" dirty="0"/>
              <a:t>hared</a:t>
            </a:r>
            <a:r>
              <a:rPr lang="en-US" sz="1200" baseline="0" dirty="0"/>
              <a:t> parenting is expected and, to some degree, unavoidable while fostering. Even if the birth parent is not available, typically the child will maintain a relationship with other family members. The child may attend school with siblings, may play on a sports team with cousins, and is likely to have ongoing communication with the birth family by cell phone or through social media accounts.</a:t>
            </a:r>
            <a:endParaRPr lang="en-US" sz="1200" dirty="0"/>
          </a:p>
        </p:txBody>
      </p:sp>
      <p:sp>
        <p:nvSpPr>
          <p:cNvPr id="4" name="Slide Number Placeholder 3"/>
          <p:cNvSpPr>
            <a:spLocks noGrp="1"/>
          </p:cNvSpPr>
          <p:nvPr>
            <p:ph type="sldNum" sz="quarter" idx="10"/>
          </p:nvPr>
        </p:nvSpPr>
        <p:spPr/>
        <p:txBody>
          <a:bodyPr/>
          <a:lstStyle/>
          <a:p>
            <a:fld id="{C31EA08D-62D8-4AB8-BF04-EB5676C38DDF}" type="slidenum">
              <a:rPr lang="en-US" smtClean="0"/>
              <a:t>11</a:t>
            </a:fld>
            <a:endParaRPr lang="en-US" dirty="0"/>
          </a:p>
        </p:txBody>
      </p:sp>
    </p:spTree>
    <p:extLst>
      <p:ext uri="{BB962C8B-B14F-4D97-AF65-F5344CB8AC3E}">
        <p14:creationId xmlns:p14="http://schemas.microsoft.com/office/powerpoint/2010/main" val="1926006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10"/>
          </p:nvPr>
        </p:nvSpPr>
        <p:spPr/>
        <p:txBody>
          <a:bodyPr/>
          <a:lstStyle/>
          <a:p>
            <a:fld id="{C31EA08D-62D8-4AB8-BF04-EB5676C38DDF}" type="slidenum">
              <a:rPr lang="en-US" smtClean="0"/>
              <a:t>13</a:t>
            </a:fld>
            <a:endParaRPr lang="en-US" dirty="0"/>
          </a:p>
        </p:txBody>
      </p:sp>
    </p:spTree>
    <p:extLst>
      <p:ext uri="{BB962C8B-B14F-4D97-AF65-F5344CB8AC3E}">
        <p14:creationId xmlns:p14="http://schemas.microsoft.com/office/powerpoint/2010/main" val="3907132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1EA08D-62D8-4AB8-BF04-EB5676C38DDF}" type="slidenum">
              <a:rPr lang="en-US" smtClean="0"/>
              <a:t>14</a:t>
            </a:fld>
            <a:endParaRPr lang="en-US" dirty="0"/>
          </a:p>
        </p:txBody>
      </p:sp>
    </p:spTree>
    <p:extLst>
      <p:ext uri="{BB962C8B-B14F-4D97-AF65-F5344CB8AC3E}">
        <p14:creationId xmlns:p14="http://schemas.microsoft.com/office/powerpoint/2010/main" val="1019961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1EA08D-62D8-4AB8-BF04-EB5676C38DDF}" type="slidenum">
              <a:rPr lang="en-US" smtClean="0"/>
              <a:t>15</a:t>
            </a:fld>
            <a:endParaRPr lang="en-US" dirty="0"/>
          </a:p>
        </p:txBody>
      </p:sp>
    </p:spTree>
    <p:extLst>
      <p:ext uri="{BB962C8B-B14F-4D97-AF65-F5344CB8AC3E}">
        <p14:creationId xmlns:p14="http://schemas.microsoft.com/office/powerpoint/2010/main" val="246522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1EA08D-62D8-4AB8-BF04-EB5676C38DDF}" type="slidenum">
              <a:rPr lang="en-US" smtClean="0"/>
              <a:t>22</a:t>
            </a:fld>
            <a:endParaRPr lang="en-US" dirty="0"/>
          </a:p>
        </p:txBody>
      </p:sp>
    </p:spTree>
    <p:extLst>
      <p:ext uri="{BB962C8B-B14F-4D97-AF65-F5344CB8AC3E}">
        <p14:creationId xmlns:p14="http://schemas.microsoft.com/office/powerpoint/2010/main" val="1452293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57200" y="607808"/>
            <a:ext cx="8229600" cy="858753"/>
          </a:xfrm>
          <a:prstGeom prst="rect">
            <a:avLst/>
          </a:prstGeom>
        </p:spPr>
        <p:txBody>
          <a:bodyPr vert="horz" lIns="91440" tIns="45720" rIns="91440" bIns="45720" rtlCol="0" anchor="ctr">
            <a:normAutofit/>
          </a:bodyPr>
          <a:lstStyle/>
          <a:p>
            <a:r>
              <a:rPr lang="en-US" dirty="0"/>
              <a:t>Click to edit Master title style</a:t>
            </a:r>
          </a:p>
        </p:txBody>
      </p:sp>
      <p:sp>
        <p:nvSpPr>
          <p:cNvPr id="13" name="Text Placeholder 12"/>
          <p:cNvSpPr>
            <a:spLocks noGrp="1"/>
          </p:cNvSpPr>
          <p:nvPr>
            <p:ph type="body" sz="quarter" idx="10"/>
          </p:nvPr>
        </p:nvSpPr>
        <p:spPr>
          <a:xfrm>
            <a:off x="457200" y="1787525"/>
            <a:ext cx="8229600" cy="3741738"/>
          </a:xfrm>
          <a:prstGeom prst="rect">
            <a:avLst/>
          </a:prstGeom>
        </p:spPr>
        <p:txBody>
          <a:bodyPr vert="horz"/>
          <a:lstStyle>
            <a:lvl1pPr marL="0" indent="0">
              <a:buFont typeface="Arial"/>
              <a:buNone/>
              <a:defRPr sz="1200"/>
            </a:lvl1pPr>
            <a:lvl2pPr algn="l">
              <a:defRPr sz="1200"/>
            </a:lvl2pPr>
            <a:lvl3pPr>
              <a:defRPr sz="1200"/>
            </a:lvl3pPr>
            <a:lvl4pPr>
              <a:defRPr sz="1200"/>
            </a:lvl4pPr>
            <a:lvl5pPr>
              <a:defRPr sz="1200"/>
            </a:lvl5pPr>
          </a:lstStyle>
          <a:p>
            <a:pPr lvl="0"/>
            <a:r>
              <a:rPr lang="en-US" dirty="0"/>
              <a:t>Click to edit Master text styles</a:t>
            </a:r>
          </a:p>
        </p:txBody>
      </p:sp>
      <p:cxnSp>
        <p:nvCxnSpPr>
          <p:cNvPr id="16" name="Straight Connector 15"/>
          <p:cNvCxnSpPr/>
          <p:nvPr userDrawn="1"/>
        </p:nvCxnSpPr>
        <p:spPr>
          <a:xfrm>
            <a:off x="0" y="1607036"/>
            <a:ext cx="4572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userDrawn="1"/>
        </p:nvSpPr>
        <p:spPr>
          <a:xfrm>
            <a:off x="0" y="1542866"/>
            <a:ext cx="9144000" cy="978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113975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1A370B9-C645-4451-AE7C-9D1AEE73AE58}" type="slidenum">
              <a:rPr lang="en-US" altLang="en-US"/>
              <a:pPr>
                <a:defRPr/>
              </a:pPr>
              <a:t>‹#›</a:t>
            </a:fld>
            <a:endParaRPr lang="en-US" altLang="en-US" dirty="0"/>
          </a:p>
        </p:txBody>
      </p:sp>
    </p:spTree>
    <p:extLst>
      <p:ext uri="{BB962C8B-B14F-4D97-AF65-F5344CB8AC3E}">
        <p14:creationId xmlns:p14="http://schemas.microsoft.com/office/powerpoint/2010/main" val="133904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a:xfrm>
            <a:off x="6172200" y="6191250"/>
            <a:ext cx="2476500" cy="476250"/>
          </a:xfrm>
          <a:prstGeom prst="rect">
            <a:avLst/>
          </a:prstGeom>
        </p:spPr>
        <p:txBody>
          <a:bodyPr/>
          <a:lstStyle>
            <a:lvl1pPr>
              <a:defRPr/>
            </a:lvl1pPr>
          </a:lstStyle>
          <a:p>
            <a:pPr>
              <a:defRPr/>
            </a:pPr>
            <a:endParaRPr lang="en-US" altLang="en-US" dirty="0"/>
          </a:p>
        </p:txBody>
      </p:sp>
      <p:sp>
        <p:nvSpPr>
          <p:cNvPr id="3" name="Footer Placeholder 2"/>
          <p:cNvSpPr>
            <a:spLocks noGrp="1"/>
          </p:cNvSpPr>
          <p:nvPr>
            <p:ph type="ftr" sz="quarter" idx="11"/>
          </p:nvPr>
        </p:nvSpPr>
        <p:spPr>
          <a:xfrm>
            <a:off x="914400" y="6172200"/>
            <a:ext cx="3962400" cy="457200"/>
          </a:xfrm>
          <a:prstGeom prst="rect">
            <a:avLst/>
          </a:prstGeom>
        </p:spPr>
        <p:txBody>
          <a:bodyPr/>
          <a:lstStyle>
            <a:lvl1pPr>
              <a:defRPr/>
            </a:lvl1pPr>
          </a:lstStyle>
          <a:p>
            <a:pPr>
              <a:defRPr/>
            </a:pPr>
            <a:endParaRPr lang="en-US" altLang="en-US" dirty="0"/>
          </a:p>
        </p:txBody>
      </p:sp>
      <p:sp>
        <p:nvSpPr>
          <p:cNvPr id="4" name="Slide Number Placeholder 22"/>
          <p:cNvSpPr>
            <a:spLocks noGrp="1"/>
          </p:cNvSpPr>
          <p:nvPr>
            <p:ph type="sldNum" sz="quarter" idx="12"/>
          </p:nvPr>
        </p:nvSpPr>
        <p:spPr>
          <a:xfrm>
            <a:off x="146050" y="6210300"/>
            <a:ext cx="457200" cy="457200"/>
          </a:xfrm>
          <a:prstGeom prst="ellipse">
            <a:avLst/>
          </a:prstGeom>
        </p:spPr>
        <p:txBody>
          <a:bodyPr/>
          <a:lstStyle>
            <a:lvl1pPr>
              <a:defRPr/>
            </a:lvl1pPr>
          </a:lstStyle>
          <a:p>
            <a:pPr>
              <a:defRPr/>
            </a:pPr>
            <a:fld id="{C95D39A5-637B-4CF7-87AE-52212ED1E9A9}" type="slidenum">
              <a:rPr lang="en-US" altLang="en-US"/>
              <a:pPr>
                <a:defRPr/>
              </a:pPr>
              <a:t>‹#›</a:t>
            </a:fld>
            <a:endParaRPr lang="en-US" altLang="en-US" dirty="0"/>
          </a:p>
        </p:txBody>
      </p:sp>
    </p:spTree>
    <p:extLst>
      <p:ext uri="{BB962C8B-B14F-4D97-AF65-F5344CB8AC3E}">
        <p14:creationId xmlns:p14="http://schemas.microsoft.com/office/powerpoint/2010/main" val="126202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a:xfrm>
            <a:off x="6172200" y="6191250"/>
            <a:ext cx="2476500" cy="476250"/>
          </a:xfrm>
          <a:prstGeom prst="rect">
            <a:avLst/>
          </a:prstGeom>
        </p:spPr>
        <p:txBody>
          <a:bodyPr/>
          <a:lstStyle>
            <a:lvl1pPr>
              <a:defRPr/>
            </a:lvl1pPr>
          </a:lstStyle>
          <a:p>
            <a:pPr>
              <a:defRPr/>
            </a:pPr>
            <a:endParaRPr lang="en-US" altLang="en-US" dirty="0"/>
          </a:p>
        </p:txBody>
      </p:sp>
      <p:sp>
        <p:nvSpPr>
          <p:cNvPr id="4" name="Footer Placeholder 2"/>
          <p:cNvSpPr>
            <a:spLocks noGrp="1"/>
          </p:cNvSpPr>
          <p:nvPr>
            <p:ph type="ftr" sz="quarter" idx="11"/>
          </p:nvPr>
        </p:nvSpPr>
        <p:spPr>
          <a:xfrm>
            <a:off x="914400" y="6172200"/>
            <a:ext cx="3962400" cy="457200"/>
          </a:xfrm>
          <a:prstGeom prst="rect">
            <a:avLst/>
          </a:prstGeom>
        </p:spPr>
        <p:txBody>
          <a:bodyPr/>
          <a:lstStyle>
            <a:lvl1pPr>
              <a:defRPr/>
            </a:lvl1pPr>
          </a:lstStyle>
          <a:p>
            <a:pPr>
              <a:defRPr/>
            </a:pPr>
            <a:endParaRPr lang="en-US" altLang="en-US" dirty="0"/>
          </a:p>
        </p:txBody>
      </p:sp>
      <p:sp>
        <p:nvSpPr>
          <p:cNvPr id="5" name="Slide Number Placeholder 22"/>
          <p:cNvSpPr>
            <a:spLocks noGrp="1"/>
          </p:cNvSpPr>
          <p:nvPr>
            <p:ph type="sldNum" sz="quarter" idx="12"/>
          </p:nvPr>
        </p:nvSpPr>
        <p:spPr>
          <a:xfrm>
            <a:off x="146050" y="6210300"/>
            <a:ext cx="457200" cy="457200"/>
          </a:xfrm>
          <a:prstGeom prst="ellipse">
            <a:avLst/>
          </a:prstGeom>
        </p:spPr>
        <p:txBody>
          <a:bodyPr/>
          <a:lstStyle>
            <a:lvl1pPr>
              <a:defRPr/>
            </a:lvl1pPr>
          </a:lstStyle>
          <a:p>
            <a:pPr>
              <a:defRPr/>
            </a:pPr>
            <a:fld id="{A3057289-649F-4460-A55B-4E33DB948C50}" type="slidenum">
              <a:rPr lang="en-US" altLang="en-US"/>
              <a:pPr>
                <a:defRPr/>
              </a:pPr>
              <a:t>‹#›</a:t>
            </a:fld>
            <a:endParaRPr lang="en-US" altLang="en-US" dirty="0"/>
          </a:p>
        </p:txBody>
      </p:sp>
    </p:spTree>
    <p:extLst>
      <p:ext uri="{BB962C8B-B14F-4D97-AF65-F5344CB8AC3E}">
        <p14:creationId xmlns:p14="http://schemas.microsoft.com/office/powerpoint/2010/main" val="70149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7" name="Picture 6" descr="CFSA PPT 1.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940752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FSA PPT 1.0.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596570"/>
            <a:ext cx="8229600" cy="858753"/>
          </a:xfrm>
          <a:prstGeom prst="rect">
            <a:avLst/>
          </a:prstGeom>
        </p:spPr>
        <p:txBody>
          <a:bodyPr vert="horz" lIns="91440" tIns="45720" rIns="91440" bIns="45720" rtlCol="0" anchor="ctr">
            <a:normAutofit/>
          </a:bodyPr>
          <a:lstStyle/>
          <a:p>
            <a:r>
              <a:rPr lang="en-US" dirty="0"/>
              <a:t>Click to edit Master title style</a:t>
            </a:r>
          </a:p>
        </p:txBody>
      </p:sp>
      <p:sp>
        <p:nvSpPr>
          <p:cNvPr id="8" name="TextBox 7"/>
          <p:cNvSpPr txBox="1"/>
          <p:nvPr userDrawn="1"/>
        </p:nvSpPr>
        <p:spPr>
          <a:xfrm>
            <a:off x="457200" y="1809321"/>
            <a:ext cx="8342618"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406173639"/>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Lst>
  <p:txStyles>
    <p:titleStyle>
      <a:lvl1pPr algn="l" defTabSz="457200" rtl="0" eaLnBrk="1" latinLnBrk="0" hangingPunct="1">
        <a:spcBef>
          <a:spcPct val="0"/>
        </a:spcBef>
        <a:buNone/>
        <a:defRPr sz="4400" b="0" i="0" kern="1200">
          <a:solidFill>
            <a:srgbClr val="FF0000"/>
          </a:solidFill>
          <a:latin typeface="Futura CondensedBold"/>
          <a:ea typeface="+mj-ea"/>
          <a:cs typeface="Futura CondensedBold"/>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657D1-55C5-3B43-A28F-6F5AD63ABAFB}" type="datetimeFigureOut">
              <a:rPr lang="en-US" smtClean="0"/>
              <a:t>3/19/2020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FCDB8-19D1-CA4B-9DEE-E3BAE022763D}" type="slidenum">
              <a:rPr lang="en-US" smtClean="0"/>
              <a:t>‹#›</a:t>
            </a:fld>
            <a:endParaRPr lang="en-US" dirty="0"/>
          </a:p>
        </p:txBody>
      </p:sp>
    </p:spTree>
    <p:extLst>
      <p:ext uri="{BB962C8B-B14F-4D97-AF65-F5344CB8AC3E}">
        <p14:creationId xmlns:p14="http://schemas.microsoft.com/office/powerpoint/2010/main" val="244996082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fsa.dc.gov/sites/default/files/dc/sites/cfsa/publication/attachments/foster_home.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cfsa.dc.gov/page/foster-parent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adoptuskids.or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www.adoptionstogether.org/adopting/adopt-an-older-child/heart-galle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99709" y="376129"/>
            <a:ext cx="4330931" cy="453484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500" b="1" dirty="0">
                <a:solidFill>
                  <a:schemeClr val="bg1"/>
                </a:solidFill>
                <a:latin typeface="+mn-lt"/>
                <a:cs typeface="Futura CondensedBold"/>
              </a:rPr>
              <a:t>General</a:t>
            </a:r>
          </a:p>
          <a:p>
            <a:pPr algn="l"/>
            <a:r>
              <a:rPr lang="en-US" sz="4500" b="1" dirty="0">
                <a:solidFill>
                  <a:schemeClr val="bg1"/>
                </a:solidFill>
                <a:latin typeface="+mn-lt"/>
                <a:cs typeface="Futura CondensedBold"/>
              </a:rPr>
              <a:t>Foster Care Recruitment:</a:t>
            </a:r>
          </a:p>
          <a:p>
            <a:pPr algn="l"/>
            <a:endParaRPr lang="en-US" sz="4500" b="1" dirty="0">
              <a:solidFill>
                <a:schemeClr val="bg1"/>
              </a:solidFill>
              <a:latin typeface="+mn-lt"/>
              <a:cs typeface="Futura CondensedBold"/>
            </a:endParaRPr>
          </a:p>
          <a:p>
            <a:pPr algn="l"/>
            <a:r>
              <a:rPr lang="en-US" sz="4500" b="1" dirty="0">
                <a:solidFill>
                  <a:schemeClr val="bg1"/>
                </a:solidFill>
                <a:latin typeface="+mn-lt"/>
                <a:cs typeface="Futura CondensedBold"/>
              </a:rPr>
              <a:t>Orientation</a:t>
            </a:r>
          </a:p>
          <a:p>
            <a:pPr algn="l"/>
            <a:r>
              <a:rPr lang="en-US" sz="4500" b="1" dirty="0">
                <a:solidFill>
                  <a:schemeClr val="bg1"/>
                </a:solidFill>
                <a:latin typeface="+mn-lt"/>
                <a:cs typeface="Futura CondensedBold"/>
              </a:rPr>
              <a:t>Session </a:t>
            </a:r>
          </a:p>
        </p:txBody>
      </p:sp>
      <p:pic>
        <p:nvPicPr>
          <p:cNvPr id="4" name="Picture 3" descr="CFSA-001 Rack Cards 1.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96" y="547215"/>
            <a:ext cx="4312417" cy="4761627"/>
          </a:xfrm>
          <a:prstGeom prst="rect">
            <a:avLst/>
          </a:prstGeom>
        </p:spPr>
      </p:pic>
    </p:spTree>
    <p:extLst>
      <p:ext uri="{BB962C8B-B14F-4D97-AF65-F5344CB8AC3E}">
        <p14:creationId xmlns:p14="http://schemas.microsoft.com/office/powerpoint/2010/main" val="1333719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8048" y="629185"/>
            <a:ext cx="8229600" cy="958561"/>
          </a:xfrm>
        </p:spPr>
        <p:txBody>
          <a:bodyPr>
            <a:noAutofit/>
          </a:bodyPr>
          <a:lstStyle/>
          <a:p>
            <a:pPr>
              <a:defRPr/>
            </a:pPr>
            <a:r>
              <a:rPr lang="en-US" sz="4000" b="1" dirty="0">
                <a:latin typeface="+mn-lt"/>
                <a:cs typeface="Times New Roman" panose="02020603050405020304" pitchFamily="18" charset="0"/>
              </a:rPr>
              <a:t>Who are the Children in Foster Care?</a:t>
            </a:r>
          </a:p>
        </p:txBody>
      </p:sp>
      <p:sp>
        <p:nvSpPr>
          <p:cNvPr id="6" name="Text Placeholder 5"/>
          <p:cNvSpPr>
            <a:spLocks noGrp="1"/>
          </p:cNvSpPr>
          <p:nvPr>
            <p:ph type="body" sz="quarter" idx="10"/>
          </p:nvPr>
        </p:nvSpPr>
        <p:spPr>
          <a:xfrm>
            <a:off x="457200" y="1787525"/>
            <a:ext cx="8382000" cy="3881755"/>
          </a:xfrm>
        </p:spPr>
        <p:txBody>
          <a:bodyPr/>
          <a:lstStyle/>
          <a:p>
            <a:pPr>
              <a:spcBef>
                <a:spcPts val="1200"/>
              </a:spcBef>
              <a:buClr>
                <a:schemeClr val="accent2"/>
              </a:buClr>
              <a:defRPr/>
            </a:pPr>
            <a:r>
              <a:rPr lang="en-US" sz="2000" dirty="0">
                <a:cs typeface="Times New Roman" panose="02020603050405020304" pitchFamily="18" charset="0"/>
              </a:rPr>
              <a:t>All children in foster care have experienced some level of trauma. Removal from home is traumatic, children are removed from a familiar place to an unknown environment and may lead to difficulty trusting adults.</a:t>
            </a:r>
          </a:p>
          <a:p>
            <a:pPr marL="285750" indent="-285750">
              <a:spcBef>
                <a:spcPts val="1200"/>
              </a:spcBef>
              <a:buClr>
                <a:schemeClr val="accent2"/>
              </a:buClr>
              <a:buFont typeface="Wingdings" panose="05000000000000000000" pitchFamily="2" charset="2"/>
              <a:buChar char="n"/>
              <a:defRPr/>
            </a:pPr>
            <a:r>
              <a:rPr lang="en-US" sz="2000" dirty="0">
                <a:cs typeface="Times New Roman" panose="02020603050405020304" pitchFamily="18" charset="0"/>
              </a:rPr>
              <a:t>20% are removed due to abuse (physical, emotional, and sexual abuse)</a:t>
            </a:r>
          </a:p>
          <a:p>
            <a:pPr marL="285750" indent="-285750">
              <a:spcBef>
                <a:spcPts val="1200"/>
              </a:spcBef>
              <a:buClr>
                <a:schemeClr val="accent2"/>
              </a:buClr>
              <a:buFont typeface="Wingdings" panose="05000000000000000000" pitchFamily="2" charset="2"/>
              <a:buChar char="n"/>
              <a:defRPr/>
            </a:pPr>
            <a:r>
              <a:rPr lang="en-US" sz="2000">
                <a:cs typeface="Times New Roman" panose="02020603050405020304" pitchFamily="18" charset="0"/>
              </a:rPr>
              <a:t>80% </a:t>
            </a:r>
            <a:r>
              <a:rPr lang="en-US" sz="2000" dirty="0">
                <a:cs typeface="Times New Roman" panose="02020603050405020304" pitchFamily="18" charset="0"/>
              </a:rPr>
              <a:t>are removed due to neglect (physical, emotional, educational, medical)</a:t>
            </a:r>
          </a:p>
          <a:p>
            <a:pPr marL="285750" indent="-285750">
              <a:spcBef>
                <a:spcPts val="1200"/>
              </a:spcBef>
              <a:buClr>
                <a:schemeClr val="accent2"/>
              </a:buClr>
              <a:buFont typeface="Wingdings" panose="05000000000000000000" pitchFamily="2" charset="2"/>
              <a:buChar char="n"/>
              <a:defRPr/>
            </a:pPr>
            <a:r>
              <a:rPr lang="en-US" sz="2000" dirty="0">
                <a:cs typeface="Times New Roman" panose="02020603050405020304" pitchFamily="18" charset="0"/>
              </a:rPr>
              <a:t>75% of the children come into care from Wards  5 (19%) 7 (24%) and 8 (32%)</a:t>
            </a:r>
          </a:p>
          <a:p>
            <a:pPr marL="285750" indent="-285750">
              <a:spcBef>
                <a:spcPts val="1200"/>
              </a:spcBef>
              <a:buClr>
                <a:schemeClr val="accent2"/>
              </a:buClr>
              <a:buFont typeface="Wingdings" panose="05000000000000000000" pitchFamily="2" charset="2"/>
              <a:buChar char="n"/>
              <a:defRPr/>
            </a:pPr>
            <a:r>
              <a:rPr lang="en-US" sz="2000" dirty="0">
                <a:cs typeface="Times New Roman" panose="02020603050405020304" pitchFamily="18" charset="0"/>
              </a:rPr>
              <a:t>50% of the children are not only removed from their family, but are removed from their community</a:t>
            </a:r>
          </a:p>
          <a:p>
            <a:pPr marL="285750" indent="-285750">
              <a:spcBef>
                <a:spcPts val="1200"/>
              </a:spcBef>
              <a:buClr>
                <a:schemeClr val="accent2"/>
              </a:buClr>
              <a:buFont typeface="Wingdings" panose="05000000000000000000" pitchFamily="2" charset="2"/>
              <a:buChar char="n"/>
              <a:defRPr/>
            </a:pPr>
            <a:r>
              <a:rPr lang="en-US" sz="2000" dirty="0">
                <a:cs typeface="Times New Roman" panose="02020603050405020304" pitchFamily="18" charset="0"/>
              </a:rPr>
              <a:t>100% of the children and teens want to be in a nurturing and supportive environment</a:t>
            </a:r>
            <a:endParaRPr lang="en-US" sz="1400" dirty="0"/>
          </a:p>
        </p:txBody>
      </p:sp>
    </p:spTree>
    <p:extLst>
      <p:ext uri="{BB962C8B-B14F-4D97-AF65-F5344CB8AC3E}">
        <p14:creationId xmlns:p14="http://schemas.microsoft.com/office/powerpoint/2010/main" val="129520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59552"/>
            <a:ext cx="8115300" cy="758825"/>
          </a:xfrm>
        </p:spPr>
        <p:txBody>
          <a:bodyPr>
            <a:noAutofit/>
          </a:bodyPr>
          <a:lstStyle/>
          <a:p>
            <a:r>
              <a:rPr lang="en-US" altLang="en-US" sz="4000" b="1" dirty="0">
                <a:latin typeface="Calibri" pitchFamily="34" charset="0"/>
              </a:rPr>
              <a:t>What is Shared Parenting? </a:t>
            </a:r>
            <a:endParaRPr lang="en-US" altLang="en-US" sz="4000" dirty="0">
              <a:latin typeface="Arial" charset="0"/>
            </a:endParaRPr>
          </a:p>
        </p:txBody>
      </p:sp>
      <p:sp>
        <p:nvSpPr>
          <p:cNvPr id="6" name="Text Placeholder 5"/>
          <p:cNvSpPr>
            <a:spLocks noGrp="1"/>
          </p:cNvSpPr>
          <p:nvPr>
            <p:ph type="body" sz="quarter" idx="10"/>
          </p:nvPr>
        </p:nvSpPr>
        <p:spPr>
          <a:xfrm>
            <a:off x="379730" y="1688883"/>
            <a:ext cx="8368030" cy="4049766"/>
          </a:xfrm>
        </p:spPr>
        <p:txBody>
          <a:bodyPr/>
          <a:lstStyle/>
          <a:p>
            <a:pPr>
              <a:lnSpc>
                <a:spcPts val="2200"/>
              </a:lnSpc>
              <a:spcBef>
                <a:spcPts val="0"/>
              </a:spcBef>
            </a:pPr>
            <a:r>
              <a:rPr lang="en-US" sz="2000" dirty="0"/>
              <a:t>Shared parenting” is an active, supportive relationship between birth parents and foster parents that is aimed at minimizing loss and trauma, easing a child’s adjustment to foster care, and</a:t>
            </a:r>
            <a:r>
              <a:rPr lang="en-US" sz="2000" i="1" dirty="0"/>
              <a:t> </a:t>
            </a:r>
            <a:r>
              <a:rPr lang="en-US" sz="2000" dirty="0"/>
              <a:t>expediting permanency.</a:t>
            </a:r>
          </a:p>
          <a:p>
            <a:pPr>
              <a:lnSpc>
                <a:spcPts val="2200"/>
              </a:lnSpc>
              <a:spcBef>
                <a:spcPts val="0"/>
              </a:spcBef>
            </a:pPr>
            <a:endParaRPr lang="en-US" sz="2000" dirty="0"/>
          </a:p>
          <a:p>
            <a:pPr marL="342900" indent="-342900">
              <a:lnSpc>
                <a:spcPts val="2200"/>
              </a:lnSpc>
              <a:spcBef>
                <a:spcPts val="0"/>
              </a:spcBef>
              <a:buClr>
                <a:schemeClr val="accent2"/>
              </a:buClr>
              <a:buFont typeface="Wingdings" panose="05000000000000000000" pitchFamily="2" charset="2"/>
              <a:buChar char="n"/>
            </a:pPr>
            <a:r>
              <a:rPr lang="en-US" sz="2000" dirty="0"/>
              <a:t>Shared parenting usually starts with an Icebreaker – a facilitated, in-person conversation so everyone can get to know each other.</a:t>
            </a:r>
          </a:p>
          <a:p>
            <a:pPr marL="342900" indent="-342900">
              <a:lnSpc>
                <a:spcPts val="2200"/>
              </a:lnSpc>
              <a:spcBef>
                <a:spcPts val="600"/>
              </a:spcBef>
              <a:buClr>
                <a:schemeClr val="accent2"/>
              </a:buClr>
              <a:buFont typeface="Wingdings" panose="05000000000000000000" pitchFamily="2" charset="2"/>
              <a:buChar char="n"/>
            </a:pPr>
            <a:r>
              <a:rPr lang="en-US" sz="2000" dirty="0"/>
              <a:t>When a child is newly placed in the resource home, consultation with biological parents or family members can be key to understanding the child.</a:t>
            </a:r>
          </a:p>
          <a:p>
            <a:pPr marL="342900" indent="-342900">
              <a:lnSpc>
                <a:spcPts val="2200"/>
              </a:lnSpc>
              <a:spcBef>
                <a:spcPts val="600"/>
              </a:spcBef>
              <a:buClr>
                <a:schemeClr val="accent2"/>
              </a:buClr>
              <a:buFont typeface="Wingdings" panose="05000000000000000000" pitchFamily="2" charset="2"/>
              <a:buChar char="n"/>
            </a:pPr>
            <a:r>
              <a:rPr lang="en-US" sz="2000" dirty="0"/>
              <a:t>Children in foster care take comfort in knowing that their birth and resource parents are working together</a:t>
            </a:r>
            <a:r>
              <a:rPr lang="en-US" sz="2000" b="1" i="1" dirty="0"/>
              <a:t> </a:t>
            </a:r>
            <a:r>
              <a:rPr lang="en-US" sz="2000" dirty="0"/>
              <a:t>and there’s no need to feel divided loyalty.</a:t>
            </a:r>
          </a:p>
          <a:p>
            <a:pPr marL="342900" indent="-342900">
              <a:lnSpc>
                <a:spcPts val="2200"/>
              </a:lnSpc>
              <a:spcBef>
                <a:spcPts val="600"/>
              </a:spcBef>
              <a:buClr>
                <a:schemeClr val="accent2"/>
              </a:buClr>
              <a:buFont typeface="Wingdings" panose="05000000000000000000" pitchFamily="2" charset="2"/>
              <a:buChar char="n"/>
            </a:pPr>
            <a:r>
              <a:rPr lang="en-US" sz="2000" dirty="0"/>
              <a:t>Even when the birth parent is not available for shared parenting conversations, maintaining connections with other family members can be an important bridge for the child in a time of transition. </a:t>
            </a:r>
          </a:p>
        </p:txBody>
      </p:sp>
    </p:spTree>
    <p:extLst>
      <p:ext uri="{BB962C8B-B14F-4D97-AF65-F5344CB8AC3E}">
        <p14:creationId xmlns:p14="http://schemas.microsoft.com/office/powerpoint/2010/main" val="4263084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2089" y="640203"/>
            <a:ext cx="8886825" cy="958561"/>
          </a:xfrm>
        </p:spPr>
        <p:txBody>
          <a:bodyPr>
            <a:noAutofit/>
          </a:bodyPr>
          <a:lstStyle/>
          <a:p>
            <a:r>
              <a:rPr lang="en-US" altLang="en-US" sz="3800" b="1" dirty="0">
                <a:latin typeface="Calibri" pitchFamily="34" charset="0"/>
              </a:rPr>
              <a:t>The Five Competencies of Resource Parents</a:t>
            </a:r>
            <a:endParaRPr lang="en-US" altLang="en-US" sz="3800" dirty="0">
              <a:latin typeface="Arial" charset="0"/>
            </a:endParaRPr>
          </a:p>
        </p:txBody>
      </p:sp>
      <p:sp>
        <p:nvSpPr>
          <p:cNvPr id="6" name="Text Placeholder 5"/>
          <p:cNvSpPr>
            <a:spLocks noGrp="1"/>
          </p:cNvSpPr>
          <p:nvPr>
            <p:ph type="body" sz="quarter" idx="10"/>
          </p:nvPr>
        </p:nvSpPr>
        <p:spPr>
          <a:xfrm>
            <a:off x="328295" y="1761202"/>
            <a:ext cx="8429625" cy="3958878"/>
          </a:xfrm>
        </p:spPr>
        <p:txBody>
          <a:bodyPr/>
          <a:lstStyle/>
          <a:p>
            <a:pPr marL="365760" lvl="0" indent="-365760">
              <a:spcBef>
                <a:spcPts val="600"/>
              </a:spcBef>
              <a:buClr>
                <a:schemeClr val="accent2"/>
              </a:buClr>
              <a:buFont typeface="+mj-lt"/>
              <a:buAutoNum type="arabicPeriod"/>
            </a:pPr>
            <a:r>
              <a:rPr lang="en-US" sz="2000" b="1" dirty="0"/>
              <a:t>Protect and nurture children </a:t>
            </a:r>
            <a:r>
              <a:rPr lang="en-US" sz="2000" dirty="0"/>
              <a:t>- keep them safe and cared for. </a:t>
            </a:r>
          </a:p>
          <a:p>
            <a:pPr marL="365760" indent="-365760">
              <a:spcBef>
                <a:spcPts val="600"/>
              </a:spcBef>
              <a:buClr>
                <a:schemeClr val="accent2"/>
              </a:buClr>
              <a:buFont typeface="+mj-lt"/>
              <a:buAutoNum type="arabicPeriod"/>
            </a:pPr>
            <a:r>
              <a:rPr lang="en-US" sz="2000" b="1" dirty="0"/>
              <a:t>Meet children’s developmental needs and delays </a:t>
            </a:r>
            <a:r>
              <a:rPr lang="en-US" sz="2000" dirty="0"/>
              <a:t>- support their emotional, social, physical, educational or other needs.</a:t>
            </a:r>
          </a:p>
          <a:p>
            <a:pPr marL="365760" indent="-365760">
              <a:spcBef>
                <a:spcPts val="600"/>
              </a:spcBef>
              <a:buClr>
                <a:schemeClr val="accent2"/>
              </a:buClr>
              <a:buFont typeface="+mj-lt"/>
              <a:buAutoNum type="arabicPeriod"/>
            </a:pPr>
            <a:r>
              <a:rPr lang="en-US" sz="2000" b="1" dirty="0"/>
              <a:t>Support children’s relationships with their birth families</a:t>
            </a:r>
            <a:r>
              <a:rPr lang="en-US" sz="2000" dirty="0"/>
              <a:t> (mother, father, siblings, others relatives) - help them build positive relationships with their birth parents and other persons important to them.</a:t>
            </a:r>
          </a:p>
          <a:p>
            <a:pPr marL="365760" indent="-365760">
              <a:spcBef>
                <a:spcPts val="600"/>
              </a:spcBef>
              <a:buClr>
                <a:schemeClr val="accent2"/>
              </a:buClr>
              <a:buFont typeface="+mj-lt"/>
              <a:buAutoNum type="arabicPeriod"/>
            </a:pPr>
            <a:r>
              <a:rPr lang="en-US" sz="2000" b="1" dirty="0"/>
              <a:t>Connect children to relationships that are safe, nurturing, and intended to last a lifetime </a:t>
            </a:r>
            <a:r>
              <a:rPr lang="en-US" sz="2000" dirty="0"/>
              <a:t>(preferably with their parents but, if that is not possible, then with relatives, or adoption by this family or another family).</a:t>
            </a:r>
          </a:p>
          <a:p>
            <a:pPr marL="365760" indent="-365760">
              <a:spcBef>
                <a:spcPts val="600"/>
              </a:spcBef>
              <a:buClr>
                <a:schemeClr val="accent2"/>
              </a:buClr>
              <a:buFont typeface="+mj-lt"/>
              <a:buAutoNum type="arabicPeriod"/>
            </a:pPr>
            <a:r>
              <a:rPr lang="en-US" sz="2000" b="1" dirty="0"/>
              <a:t>Work as a member of our professional team - </a:t>
            </a:r>
            <a:r>
              <a:rPr lang="en-US" sz="2000" dirty="0"/>
              <a:t>meet with social workers and others to support the children and their families.</a:t>
            </a:r>
            <a:endParaRPr lang="en-US" sz="1400" dirty="0"/>
          </a:p>
        </p:txBody>
      </p:sp>
    </p:spTree>
    <p:extLst>
      <p:ext uri="{BB962C8B-B14F-4D97-AF65-F5344CB8AC3E}">
        <p14:creationId xmlns:p14="http://schemas.microsoft.com/office/powerpoint/2010/main" val="2450158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81774" y="728993"/>
            <a:ext cx="8763919" cy="858753"/>
          </a:xfrm>
        </p:spPr>
        <p:txBody>
          <a:bodyPr>
            <a:noAutofit/>
          </a:bodyPr>
          <a:lstStyle/>
          <a:p>
            <a:pPr eaLnBrk="1" fontAlgn="auto" hangingPunct="1">
              <a:spcAft>
                <a:spcPts val="0"/>
              </a:spcAft>
              <a:defRPr/>
            </a:pPr>
            <a:r>
              <a:rPr lang="en-US" sz="4000" b="1" dirty="0">
                <a:latin typeface="+mn-lt"/>
              </a:rPr>
              <a:t>Support for Resource Parents &amp; Children</a:t>
            </a:r>
          </a:p>
        </p:txBody>
      </p:sp>
      <p:sp>
        <p:nvSpPr>
          <p:cNvPr id="8" name="Content Placeholder 2"/>
          <p:cNvSpPr>
            <a:spLocks noGrp="1"/>
          </p:cNvSpPr>
          <p:nvPr>
            <p:ph type="body" sz="quarter" idx="10"/>
          </p:nvPr>
        </p:nvSpPr>
        <p:spPr>
          <a:xfrm>
            <a:off x="205563" y="1700344"/>
            <a:ext cx="4333386" cy="3741738"/>
          </a:xfrm>
        </p:spPr>
        <p:txBody>
          <a:bodyPr rtlCol="0">
            <a:normAutofit/>
          </a:bodyPr>
          <a:lstStyle/>
          <a:p>
            <a:pPr>
              <a:spcBef>
                <a:spcPts val="600"/>
              </a:spcBef>
              <a:buClr>
                <a:schemeClr val="accent2"/>
              </a:buClr>
            </a:pPr>
            <a:r>
              <a:rPr lang="en-US" sz="2000" b="1" dirty="0"/>
              <a:t>Sample supports for Resource Parents:</a:t>
            </a:r>
          </a:p>
          <a:p>
            <a:pPr marL="365760" indent="-365760">
              <a:spcBef>
                <a:spcPts val="600"/>
              </a:spcBef>
              <a:buClr>
                <a:schemeClr val="accent2"/>
              </a:buClr>
              <a:buFont typeface="Wingdings" panose="05000000000000000000" pitchFamily="2" charset="2"/>
              <a:buChar char="n"/>
            </a:pPr>
            <a:r>
              <a:rPr lang="en-US" sz="2000" dirty="0"/>
              <a:t>Monthly Board &amp; Care Payment</a:t>
            </a:r>
          </a:p>
          <a:p>
            <a:pPr marL="365760" indent="-365760">
              <a:spcBef>
                <a:spcPts val="600"/>
              </a:spcBef>
              <a:buClr>
                <a:schemeClr val="accent2"/>
              </a:buClr>
              <a:buFont typeface="Wingdings" panose="05000000000000000000" pitchFamily="2" charset="2"/>
              <a:buChar char="n"/>
            </a:pPr>
            <a:r>
              <a:rPr lang="en-US" sz="2000" dirty="0"/>
              <a:t>Daycare Vouchers </a:t>
            </a:r>
          </a:p>
          <a:p>
            <a:pPr marL="365760" indent="-365760">
              <a:spcBef>
                <a:spcPts val="600"/>
              </a:spcBef>
              <a:buClr>
                <a:schemeClr val="accent2"/>
              </a:buClr>
              <a:buFont typeface="Wingdings" panose="05000000000000000000" pitchFamily="2" charset="2"/>
              <a:buChar char="n"/>
            </a:pPr>
            <a:r>
              <a:rPr lang="en-US" sz="2000" dirty="0"/>
              <a:t>In-person and online training</a:t>
            </a:r>
          </a:p>
          <a:p>
            <a:pPr marL="365760" indent="-365760">
              <a:spcBef>
                <a:spcPts val="600"/>
              </a:spcBef>
              <a:buClr>
                <a:schemeClr val="accent2"/>
              </a:buClr>
              <a:buFont typeface="Wingdings" panose="05000000000000000000" pitchFamily="2" charset="2"/>
              <a:buChar char="n"/>
            </a:pPr>
            <a:r>
              <a:rPr lang="en-US" sz="2000" dirty="0"/>
              <a:t>Respite Care</a:t>
            </a:r>
          </a:p>
          <a:p>
            <a:pPr marL="365760" indent="-365760">
              <a:spcBef>
                <a:spcPts val="600"/>
              </a:spcBef>
              <a:buClr>
                <a:schemeClr val="accent2"/>
              </a:buClr>
              <a:buFont typeface="Wingdings" panose="05000000000000000000" pitchFamily="2" charset="2"/>
              <a:buChar char="n"/>
            </a:pPr>
            <a:r>
              <a:rPr lang="en-US" sz="2000" dirty="0"/>
              <a:t>Support worker</a:t>
            </a:r>
          </a:p>
          <a:p>
            <a:pPr marL="365760" indent="-365760">
              <a:spcBef>
                <a:spcPts val="600"/>
              </a:spcBef>
              <a:buClr>
                <a:schemeClr val="accent2"/>
              </a:buClr>
              <a:buFont typeface="Wingdings" panose="05000000000000000000" pitchFamily="2" charset="2"/>
              <a:buChar char="n"/>
            </a:pPr>
            <a:r>
              <a:rPr lang="en-US" sz="2000" dirty="0"/>
              <a:t>Telephone</a:t>
            </a:r>
          </a:p>
          <a:p>
            <a:pPr>
              <a:spcBef>
                <a:spcPts val="0"/>
              </a:spcBef>
              <a:buClr>
                <a:schemeClr val="accent2"/>
              </a:buClr>
            </a:pPr>
            <a:r>
              <a:rPr lang="en-US" sz="2000" dirty="0"/>
              <a:t>      Support Line</a:t>
            </a:r>
          </a:p>
          <a:p>
            <a:pPr marL="274320" indent="-274320" eaLnBrk="1" fontAlgn="auto" hangingPunct="1">
              <a:spcBef>
                <a:spcPts val="580"/>
              </a:spcBef>
              <a:spcAft>
                <a:spcPts val="0"/>
              </a:spcAft>
              <a:buFont typeface="Arial" pitchFamily="34" charset="0"/>
              <a:buNone/>
              <a:defRPr/>
            </a:pPr>
            <a:endParaRPr lang="en-US" sz="2000" dirty="0"/>
          </a:p>
        </p:txBody>
      </p:sp>
      <p:graphicFrame>
        <p:nvGraphicFramePr>
          <p:cNvPr id="9" name="Diagram 8"/>
          <p:cNvGraphicFramePr/>
          <p:nvPr>
            <p:extLst>
              <p:ext uri="{D42A27DB-BD31-4B8C-83A1-F6EECF244321}">
                <p14:modId xmlns:p14="http://schemas.microsoft.com/office/powerpoint/2010/main" val="3017316058"/>
              </p:ext>
            </p:extLst>
          </p:nvPr>
        </p:nvGraphicFramePr>
        <p:xfrm>
          <a:off x="1994052" y="3327095"/>
          <a:ext cx="3124659" cy="251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ontent Placeholder 2"/>
          <p:cNvSpPr txBox="1">
            <a:spLocks/>
          </p:cNvSpPr>
          <p:nvPr/>
        </p:nvSpPr>
        <p:spPr>
          <a:xfrm>
            <a:off x="4858441" y="1700343"/>
            <a:ext cx="3999120" cy="4302453"/>
          </a:xfrm>
          <a:prstGeom prst="rect">
            <a:avLst/>
          </a:prstGeom>
        </p:spPr>
        <p:txBody>
          <a:bodyPr vert="horz" rtlCol="0">
            <a:normAutofit fontScale="25000" lnSpcReduction="20000"/>
          </a:bodyPr>
          <a:lstStyle>
            <a:lvl1pPr marL="0" indent="0" algn="l" defTabSz="457200" rtl="0" eaLnBrk="1" latinLnBrk="0" hangingPunct="1">
              <a:spcBef>
                <a:spcPct val="20000"/>
              </a:spcBef>
              <a:buFont typeface="Arial"/>
              <a:buNone/>
              <a:defRPr sz="1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2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spcBef>
                <a:spcPts val="600"/>
              </a:spcBef>
              <a:buClr>
                <a:schemeClr val="accent2"/>
              </a:buClr>
            </a:pPr>
            <a:r>
              <a:rPr lang="en-US" sz="8000" b="1" dirty="0"/>
              <a:t>Sample supports for Children:</a:t>
            </a:r>
          </a:p>
          <a:p>
            <a:pPr marL="365760" indent="-365760">
              <a:lnSpc>
                <a:spcPct val="120000"/>
              </a:lnSpc>
              <a:spcBef>
                <a:spcPts val="600"/>
              </a:spcBef>
              <a:buClr>
                <a:schemeClr val="accent2"/>
              </a:buClr>
              <a:buFont typeface="Wingdings" panose="05000000000000000000" pitchFamily="2" charset="2"/>
              <a:buChar char="n"/>
            </a:pPr>
            <a:r>
              <a:rPr lang="en-US" sz="8000" dirty="0"/>
              <a:t>Educational Specialists</a:t>
            </a:r>
          </a:p>
          <a:p>
            <a:pPr marL="365760" indent="-365760">
              <a:lnSpc>
                <a:spcPct val="120000"/>
              </a:lnSpc>
              <a:spcBef>
                <a:spcPts val="600"/>
              </a:spcBef>
              <a:buClr>
                <a:schemeClr val="accent2"/>
              </a:buClr>
              <a:buFont typeface="Wingdings" panose="05000000000000000000" pitchFamily="2" charset="2"/>
              <a:buChar char="n"/>
            </a:pPr>
            <a:r>
              <a:rPr lang="en-US" sz="8000" dirty="0"/>
              <a:t>Mental Health Coordinator</a:t>
            </a:r>
          </a:p>
          <a:p>
            <a:pPr marL="365760" indent="-365760">
              <a:lnSpc>
                <a:spcPct val="120000"/>
              </a:lnSpc>
              <a:spcBef>
                <a:spcPts val="600"/>
              </a:spcBef>
              <a:buClr>
                <a:schemeClr val="accent2"/>
              </a:buClr>
              <a:buFont typeface="Wingdings" panose="05000000000000000000" pitchFamily="2" charset="2"/>
              <a:buChar char="n"/>
            </a:pPr>
            <a:r>
              <a:rPr lang="en-US" sz="8000" dirty="0"/>
              <a:t>Nursing Care Services</a:t>
            </a:r>
          </a:p>
          <a:p>
            <a:pPr marL="365760" indent="-365760">
              <a:lnSpc>
                <a:spcPct val="120000"/>
              </a:lnSpc>
              <a:spcBef>
                <a:spcPts val="600"/>
              </a:spcBef>
              <a:buClr>
                <a:schemeClr val="accent2"/>
              </a:buClr>
              <a:buFont typeface="Wingdings" panose="05000000000000000000" pitchFamily="2" charset="2"/>
              <a:buChar char="n"/>
            </a:pPr>
            <a:r>
              <a:rPr lang="en-US" sz="8000" dirty="0"/>
              <a:t>Tutors and Mentors</a:t>
            </a:r>
          </a:p>
          <a:p>
            <a:pPr marL="365760" indent="-365760">
              <a:lnSpc>
                <a:spcPct val="120000"/>
              </a:lnSpc>
              <a:spcBef>
                <a:spcPts val="600"/>
              </a:spcBef>
              <a:buClr>
                <a:schemeClr val="accent2"/>
              </a:buClr>
              <a:buFont typeface="Wingdings" panose="05000000000000000000" pitchFamily="2" charset="2"/>
              <a:buChar char="n"/>
            </a:pPr>
            <a:r>
              <a:rPr lang="en-US" sz="8000" dirty="0"/>
              <a:t>Teen Services: career specialist, pre-college counseling, financial counseling</a:t>
            </a:r>
          </a:p>
          <a:p>
            <a:pPr marL="365760" indent="-365760">
              <a:lnSpc>
                <a:spcPct val="120000"/>
              </a:lnSpc>
              <a:spcBef>
                <a:spcPts val="600"/>
              </a:spcBef>
              <a:buClr>
                <a:schemeClr val="accent2"/>
              </a:buClr>
              <a:buFont typeface="Wingdings" panose="05000000000000000000" pitchFamily="2" charset="2"/>
              <a:buChar char="n"/>
            </a:pPr>
            <a:r>
              <a:rPr lang="en-US" sz="8000" dirty="0"/>
              <a:t>Emergency mobile stabilization service for children experiencing an emotional or mental health crisis.</a:t>
            </a:r>
          </a:p>
        </p:txBody>
      </p:sp>
      <p:sp>
        <p:nvSpPr>
          <p:cNvPr id="4" name="Rectangle 3"/>
          <p:cNvSpPr/>
          <p:nvPr/>
        </p:nvSpPr>
        <p:spPr>
          <a:xfrm>
            <a:off x="4679417" y="4737253"/>
            <a:ext cx="4572000" cy="402546"/>
          </a:xfrm>
          <a:prstGeom prst="rect">
            <a:avLst/>
          </a:prstGeom>
        </p:spPr>
        <p:txBody>
          <a:bodyPr>
            <a:spAutoFit/>
          </a:bodyPr>
          <a:lstStyle/>
          <a:p>
            <a:pPr marL="365760" indent="-365760">
              <a:lnSpc>
                <a:spcPct val="120000"/>
              </a:lnSpc>
              <a:spcBef>
                <a:spcPts val="600"/>
              </a:spcBef>
              <a:buClr>
                <a:schemeClr val="accent2"/>
              </a:buClr>
              <a:buFont typeface="Wingdings" panose="05000000000000000000" pitchFamily="2" charset="2"/>
              <a:buChar char="n"/>
            </a:pPr>
            <a:endParaRPr lang="en-US" dirty="0"/>
          </a:p>
        </p:txBody>
      </p:sp>
    </p:spTree>
    <p:extLst>
      <p:ext uri="{BB962C8B-B14F-4D97-AF65-F5344CB8AC3E}">
        <p14:creationId xmlns:p14="http://schemas.microsoft.com/office/powerpoint/2010/main" val="4063724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6907"/>
            <a:ext cx="8229600" cy="671513"/>
          </a:xfrm>
        </p:spPr>
        <p:txBody>
          <a:bodyPr>
            <a:noAutofit/>
          </a:bodyPr>
          <a:lstStyle/>
          <a:p>
            <a:pPr>
              <a:defRPr/>
            </a:pPr>
            <a:r>
              <a:rPr lang="en-US" sz="4000" b="1" dirty="0">
                <a:latin typeface="+mn-lt"/>
                <a:cs typeface="Times New Roman" pitchFamily="18" charset="0"/>
              </a:rPr>
              <a:t>The Foster Parent Support Unit</a:t>
            </a:r>
            <a:endParaRPr lang="en-US" sz="4000" b="1" dirty="0">
              <a:latin typeface="+mn-lt"/>
            </a:endParaRPr>
          </a:p>
        </p:txBody>
      </p:sp>
      <p:sp>
        <p:nvSpPr>
          <p:cNvPr id="3" name="Content Placeholder 2"/>
          <p:cNvSpPr>
            <a:spLocks noGrp="1"/>
          </p:cNvSpPr>
          <p:nvPr>
            <p:ph sz="quarter" idx="1"/>
          </p:nvPr>
        </p:nvSpPr>
        <p:spPr/>
        <p:txBody>
          <a:bodyPr rtlCol="0">
            <a:noAutofit/>
          </a:bodyPr>
          <a:lstStyle/>
          <a:p>
            <a:pPr marL="0" indent="0" eaLnBrk="1" fontAlgn="auto" hangingPunct="1">
              <a:spcBef>
                <a:spcPts val="600"/>
              </a:spcBef>
              <a:buNone/>
              <a:defRPr/>
            </a:pPr>
            <a:r>
              <a:rPr lang="en-US" sz="2000" dirty="0">
                <a:cs typeface="Times New Roman" pitchFamily="18" charset="0"/>
              </a:rPr>
              <a:t>CFSA’s Foster Parent Support Unit (FPSU) provides on-going support to licensed foster family providers with the goal of retaining them as viable long-term placement resources. Two key ways this is done are:</a:t>
            </a:r>
          </a:p>
          <a:p>
            <a:pPr eaLnBrk="1" fontAlgn="auto" hangingPunct="1">
              <a:spcBef>
                <a:spcPts val="600"/>
              </a:spcBef>
              <a:buClr>
                <a:schemeClr val="accent2"/>
              </a:buClr>
              <a:buFont typeface="Wingdings" panose="05000000000000000000" pitchFamily="2" charset="2"/>
              <a:buChar char="n"/>
              <a:defRPr/>
            </a:pPr>
            <a:r>
              <a:rPr lang="en-US" sz="2000" dirty="0">
                <a:cs typeface="Times New Roman" pitchFamily="18" charset="0"/>
              </a:rPr>
              <a:t>FPSU social workers are assigned to serve as the support worker for foster parents and help by assisting them as they navigate the licensing and foster care experience as long as they are serving as foster parents.</a:t>
            </a:r>
          </a:p>
          <a:p>
            <a:pPr>
              <a:spcBef>
                <a:spcPts val="600"/>
              </a:spcBef>
              <a:buClr>
                <a:schemeClr val="accent2"/>
              </a:buClr>
              <a:buFont typeface="Wingdings" panose="05000000000000000000" pitchFamily="2" charset="2"/>
              <a:buChar char="n"/>
              <a:defRPr/>
            </a:pPr>
            <a:r>
              <a:rPr lang="en-US" sz="2000" dirty="0">
                <a:cs typeface="Times New Roman" pitchFamily="18" charset="0"/>
              </a:rPr>
              <a:t>Respite via BOND are foster parent support models based on the “extended family” concept where a “Squad Leader” provides peer support services, including occasional respite care, and support to four to ten other foster parents caring for children in “satellite homes” that are part of the support network.</a:t>
            </a:r>
          </a:p>
          <a:p>
            <a:pPr marL="0" indent="0" eaLnBrk="1" fontAlgn="auto" hangingPunct="1">
              <a:spcBef>
                <a:spcPts val="600"/>
              </a:spcBef>
              <a:buFont typeface="Wingdings 2"/>
              <a:buChar char=""/>
              <a:defRPr/>
            </a:pPr>
            <a:endParaRPr lang="en-US" sz="2000" dirty="0"/>
          </a:p>
          <a:p>
            <a:pPr marL="0" indent="-274320" eaLnBrk="1" fontAlgn="auto" hangingPunct="1">
              <a:spcBef>
                <a:spcPts val="600"/>
              </a:spcBef>
              <a:buFont typeface="Arial" pitchFamily="34" charset="0"/>
              <a:buChar char="•"/>
              <a:defRPr/>
            </a:pPr>
            <a:endParaRPr lang="en-US" sz="2000" dirty="0"/>
          </a:p>
          <a:p>
            <a:pPr marL="0" indent="0" eaLnBrk="1" fontAlgn="auto" hangingPunct="1">
              <a:spcBef>
                <a:spcPts val="600"/>
              </a:spcBef>
              <a:buFont typeface="Arial" pitchFamily="34" charset="0"/>
              <a:buNone/>
              <a:defRPr/>
            </a:pPr>
            <a:r>
              <a:rPr lang="en-US" sz="2000" dirty="0"/>
              <a:t>	</a:t>
            </a:r>
          </a:p>
          <a:p>
            <a:pPr marL="0" indent="-274320" eaLnBrk="1" fontAlgn="auto" hangingPunct="1">
              <a:spcBef>
                <a:spcPts val="600"/>
              </a:spcBef>
              <a:buFont typeface="Arial" pitchFamily="34" charset="0"/>
              <a:buNone/>
              <a:defRPr/>
            </a:pPr>
            <a:endParaRPr lang="en-US" sz="2000" dirty="0"/>
          </a:p>
          <a:p>
            <a:pPr marL="0" indent="-274320" eaLnBrk="1" fontAlgn="auto" hangingPunct="1">
              <a:spcBef>
                <a:spcPts val="600"/>
              </a:spcBef>
              <a:buFont typeface="Arial" pitchFamily="34" charset="0"/>
              <a:buNone/>
              <a:defRPr/>
            </a:pPr>
            <a:endParaRPr lang="en-US" sz="2000" dirty="0"/>
          </a:p>
        </p:txBody>
      </p:sp>
    </p:spTree>
    <p:extLst>
      <p:ext uri="{BB962C8B-B14F-4D97-AF65-F5344CB8AC3E}">
        <p14:creationId xmlns:p14="http://schemas.microsoft.com/office/powerpoint/2010/main" val="77892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p:cNvSpPr txBox="1">
            <a:spLocks noChangeArrowheads="1"/>
          </p:cNvSpPr>
          <p:nvPr/>
        </p:nvSpPr>
        <p:spPr bwMode="auto">
          <a:xfrm>
            <a:off x="618780" y="2449416"/>
            <a:ext cx="7848600" cy="1549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575"/>
              </a:spcBef>
              <a:buClr>
                <a:schemeClr val="accent1"/>
              </a:buClr>
              <a:buSzPct val="85000"/>
              <a:buFont typeface="Wingdings 2" pitchFamily="18" charset="2"/>
              <a:buChar char=""/>
              <a:defRPr sz="2600">
                <a:solidFill>
                  <a:schemeClr val="tx1"/>
                </a:solidFill>
                <a:latin typeface="Perpetua" pitchFamily="18" charset="0"/>
              </a:defRPr>
            </a:lvl1pPr>
            <a:lvl2pPr marL="742950" indent="-285750" eaLnBrk="0" hangingPunct="0">
              <a:spcBef>
                <a:spcPts val="375"/>
              </a:spcBef>
              <a:buClr>
                <a:schemeClr val="accent2"/>
              </a:buClr>
              <a:buSzPct val="85000"/>
              <a:buFont typeface="Wingdings 2" pitchFamily="18" charset="2"/>
              <a:buChar char=""/>
              <a:defRPr sz="2400">
                <a:solidFill>
                  <a:schemeClr val="tx1"/>
                </a:solidFill>
                <a:latin typeface="Perpetua" pitchFamily="18" charset="0"/>
              </a:defRPr>
            </a:lvl2pPr>
            <a:lvl3pPr marL="1143000" indent="-228600" eaLnBrk="0" hangingPunct="0">
              <a:spcBef>
                <a:spcPts val="375"/>
              </a:spcBef>
              <a:buClr>
                <a:srgbClr val="E6B1AB"/>
              </a:buClr>
              <a:buSzPct val="85000"/>
              <a:buFont typeface="Wingdings 2" pitchFamily="18" charset="2"/>
              <a:buChar char=""/>
              <a:defRPr sz="2000">
                <a:solidFill>
                  <a:schemeClr val="tx1"/>
                </a:solidFill>
                <a:latin typeface="Perpetua" pitchFamily="18" charset="0"/>
              </a:defRPr>
            </a:lvl3pPr>
            <a:lvl4pPr marL="1600200" indent="-228600" eaLnBrk="0" hangingPunct="0">
              <a:spcBef>
                <a:spcPts val="375"/>
              </a:spcBef>
              <a:buClr>
                <a:srgbClr val="A28E6A"/>
              </a:buClr>
              <a:buSzPct val="80000"/>
              <a:buFont typeface="Wingdings 2" pitchFamily="18" charset="2"/>
              <a:buChar char=""/>
              <a:defRPr sz="2000">
                <a:solidFill>
                  <a:schemeClr val="tx1"/>
                </a:solidFill>
                <a:latin typeface="Perpetua" pitchFamily="18" charset="0"/>
              </a:defRPr>
            </a:lvl4pPr>
            <a:lvl5pPr marL="2057400" indent="-228600" eaLnBrk="0" hangingPunct="0">
              <a:spcBef>
                <a:spcPts val="375"/>
              </a:spcBef>
              <a:buClr>
                <a:srgbClr val="A28E6A"/>
              </a:buClr>
              <a:buChar char="o"/>
              <a:defRPr sz="2000">
                <a:solidFill>
                  <a:schemeClr val="tx1"/>
                </a:solidFill>
                <a:latin typeface="Perpetua"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itchFamily="18" charset="0"/>
              </a:defRPr>
            </a:lvl9pPr>
          </a:lstStyle>
          <a:p>
            <a:pPr algn="ctr">
              <a:spcBef>
                <a:spcPts val="800"/>
              </a:spcBef>
              <a:buClrTx/>
              <a:buSzTx/>
              <a:buFont typeface="Arial" charset="0"/>
              <a:buNone/>
            </a:pPr>
            <a:r>
              <a:rPr lang="en-US" altLang="en-US" sz="4400" b="1" dirty="0">
                <a:latin typeface="+mn-lt"/>
              </a:rPr>
              <a:t>Resource Parent </a:t>
            </a:r>
          </a:p>
          <a:p>
            <a:pPr algn="ctr">
              <a:spcBef>
                <a:spcPts val="800"/>
              </a:spcBef>
              <a:buClrTx/>
              <a:buSzTx/>
              <a:buFont typeface="Arial" charset="0"/>
              <a:buNone/>
            </a:pPr>
            <a:r>
              <a:rPr lang="en-US" altLang="en-US" sz="4400" b="1" dirty="0">
                <a:latin typeface="+mn-lt"/>
              </a:rPr>
              <a:t>Foster Care Alumni </a:t>
            </a:r>
          </a:p>
        </p:txBody>
      </p:sp>
      <p:sp>
        <p:nvSpPr>
          <p:cNvPr id="2" name="Rectangle 1"/>
          <p:cNvSpPr/>
          <p:nvPr/>
        </p:nvSpPr>
        <p:spPr>
          <a:xfrm>
            <a:off x="1668595" y="1002268"/>
            <a:ext cx="5748969" cy="830997"/>
          </a:xfrm>
          <a:prstGeom prst="rect">
            <a:avLst/>
          </a:prstGeom>
        </p:spPr>
        <p:txBody>
          <a:bodyPr wrap="square">
            <a:spAutoFit/>
          </a:bodyPr>
          <a:lstStyle/>
          <a:p>
            <a:pPr algn="ctr">
              <a:spcBef>
                <a:spcPts val="800"/>
              </a:spcBef>
              <a:buClrTx/>
              <a:buSzTx/>
              <a:buFont typeface="Arial" charset="0"/>
              <a:buNone/>
            </a:pPr>
            <a:r>
              <a:rPr lang="en-US" altLang="en-US" sz="4800" b="1" dirty="0">
                <a:solidFill>
                  <a:srgbClr val="FF0000"/>
                </a:solidFill>
              </a:rPr>
              <a:t>Presentation</a:t>
            </a:r>
          </a:p>
        </p:txBody>
      </p:sp>
    </p:spTree>
    <p:extLst>
      <p:ext uri="{BB962C8B-B14F-4D97-AF65-F5344CB8AC3E}">
        <p14:creationId xmlns:p14="http://schemas.microsoft.com/office/powerpoint/2010/main" val="729008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subTitle" idx="4294967295"/>
          </p:nvPr>
        </p:nvSpPr>
        <p:spPr>
          <a:xfrm>
            <a:off x="678456" y="1867358"/>
            <a:ext cx="7804532" cy="3718193"/>
          </a:xfrm>
          <a:prstGeom prst="rect">
            <a:avLst/>
          </a:prstGeom>
        </p:spPr>
        <p:txBody>
          <a:bodyPr/>
          <a:lstStyle/>
          <a:p>
            <a:pPr marL="457200" indent="-457200">
              <a:spcBef>
                <a:spcPts val="1200"/>
              </a:spcBef>
              <a:buFont typeface="Wingdings" panose="05000000000000000000" pitchFamily="2" charset="2"/>
              <a:buChar char="ü"/>
              <a:defRPr/>
            </a:pPr>
            <a:r>
              <a:rPr lang="en-US" sz="2400" dirty="0"/>
              <a:t>Attend the orientation session at CFSA</a:t>
            </a:r>
          </a:p>
          <a:p>
            <a:pPr marL="457200" indent="-457200">
              <a:spcBef>
                <a:spcPts val="1200"/>
              </a:spcBef>
              <a:buFont typeface="Wingdings" panose="05000000000000000000" pitchFamily="2" charset="2"/>
              <a:buChar char="q"/>
              <a:defRPr/>
            </a:pPr>
            <a:r>
              <a:rPr lang="en-US" sz="2400" dirty="0"/>
              <a:t>Determine your eligibility to foster</a:t>
            </a:r>
          </a:p>
          <a:p>
            <a:pPr marL="457200" indent="-457200">
              <a:spcBef>
                <a:spcPts val="1200"/>
              </a:spcBef>
              <a:buFont typeface="Wingdings" panose="05000000000000000000" pitchFamily="2" charset="2"/>
              <a:buChar char="q"/>
              <a:defRPr/>
            </a:pPr>
            <a:r>
              <a:rPr lang="en-US" sz="2400" dirty="0"/>
              <a:t>Compete the “At-Home Consultation” with your assigned Recruiter and register for pre-service training</a:t>
            </a:r>
          </a:p>
          <a:p>
            <a:pPr marL="457200" indent="-457200">
              <a:spcBef>
                <a:spcPts val="1200"/>
              </a:spcBef>
              <a:buFont typeface="Wingdings" panose="05000000000000000000" pitchFamily="2" charset="2"/>
              <a:buChar char="q"/>
              <a:defRPr/>
            </a:pPr>
            <a:r>
              <a:rPr lang="en-US" sz="2400" dirty="0"/>
              <a:t>Complete 30 hours of pre-service training</a:t>
            </a:r>
          </a:p>
          <a:p>
            <a:pPr marL="457200" indent="-457200">
              <a:spcBef>
                <a:spcPts val="1200"/>
              </a:spcBef>
              <a:buFont typeface="Wingdings" panose="05000000000000000000" pitchFamily="2" charset="2"/>
              <a:buChar char="q"/>
              <a:defRPr/>
            </a:pPr>
            <a:r>
              <a:rPr lang="en-US" sz="2400" dirty="0"/>
              <a:t>Participate in the home study process</a:t>
            </a:r>
          </a:p>
          <a:p>
            <a:pPr marL="457200" indent="-457200">
              <a:spcBef>
                <a:spcPts val="1200"/>
              </a:spcBef>
              <a:buFont typeface="Wingdings" panose="05000000000000000000" pitchFamily="2" charset="2"/>
              <a:buChar char="q"/>
              <a:defRPr/>
            </a:pPr>
            <a:r>
              <a:rPr lang="en-US" sz="2400" dirty="0"/>
              <a:t>Submit required documentation and clearances </a:t>
            </a:r>
          </a:p>
          <a:p>
            <a:pPr eaLnBrk="1" hangingPunct="1">
              <a:buFont typeface="Arial" charset="0"/>
              <a:buNone/>
            </a:pPr>
            <a:r>
              <a:rPr lang="en-US" altLang="en-US" dirty="0">
                <a:solidFill>
                  <a:srgbClr val="FF0000"/>
                </a:solidFill>
              </a:rPr>
              <a:t> </a:t>
            </a:r>
          </a:p>
        </p:txBody>
      </p:sp>
      <p:sp>
        <p:nvSpPr>
          <p:cNvPr id="2" name="Title 1"/>
          <p:cNvSpPr>
            <a:spLocks noGrp="1"/>
          </p:cNvSpPr>
          <p:nvPr>
            <p:ph type="title"/>
          </p:nvPr>
        </p:nvSpPr>
        <p:spPr/>
        <p:txBody>
          <a:bodyPr>
            <a:normAutofit/>
          </a:bodyPr>
          <a:lstStyle/>
          <a:p>
            <a:r>
              <a:rPr lang="en-US" sz="4000" b="1" dirty="0">
                <a:latin typeface="+mn-lt"/>
              </a:rPr>
              <a:t>The Licensing Process</a:t>
            </a:r>
          </a:p>
        </p:txBody>
      </p:sp>
    </p:spTree>
    <p:extLst>
      <p:ext uri="{BB962C8B-B14F-4D97-AF65-F5344CB8AC3E}">
        <p14:creationId xmlns:p14="http://schemas.microsoft.com/office/powerpoint/2010/main" val="2989376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subTitle" idx="4294967295"/>
          </p:nvPr>
        </p:nvSpPr>
        <p:spPr>
          <a:xfrm>
            <a:off x="678456" y="1867358"/>
            <a:ext cx="7804532" cy="3718193"/>
          </a:xfrm>
          <a:prstGeom prst="rect">
            <a:avLst/>
          </a:prstGeom>
        </p:spPr>
        <p:txBody>
          <a:bodyPr/>
          <a:lstStyle/>
          <a:p>
            <a:pPr marL="457200" indent="-457200">
              <a:spcBef>
                <a:spcPts val="1200"/>
              </a:spcBef>
              <a:buFont typeface="Wingdings" panose="05000000000000000000" pitchFamily="2" charset="2"/>
              <a:buChar char="q"/>
              <a:defRPr/>
            </a:pPr>
            <a:r>
              <a:rPr lang="en-US" sz="2400" dirty="0"/>
              <a:t>Preliminary assessment of home/apt   and Chapter 60 Regulations requirements. </a:t>
            </a:r>
          </a:p>
          <a:p>
            <a:pPr marL="457200" indent="-457200">
              <a:spcBef>
                <a:spcPts val="1200"/>
              </a:spcBef>
              <a:buFont typeface="Wingdings" panose="05000000000000000000" pitchFamily="2" charset="2"/>
              <a:buChar char="q"/>
              <a:defRPr/>
            </a:pPr>
            <a:r>
              <a:rPr lang="en-US" sz="2400" dirty="0"/>
              <a:t>Assess the available of the individual/family’ time and support.</a:t>
            </a:r>
          </a:p>
          <a:p>
            <a:pPr marL="457200" indent="-457200">
              <a:spcBef>
                <a:spcPts val="1200"/>
              </a:spcBef>
              <a:buFont typeface="Wingdings" panose="05000000000000000000" pitchFamily="2" charset="2"/>
              <a:buChar char="q"/>
              <a:defRPr/>
            </a:pPr>
            <a:r>
              <a:rPr lang="en-US" sz="2400" dirty="0"/>
              <a:t>Register to upcoming pre-service training. </a:t>
            </a:r>
          </a:p>
          <a:p>
            <a:pPr eaLnBrk="1" hangingPunct="1">
              <a:buFont typeface="Arial" charset="0"/>
              <a:buNone/>
            </a:pPr>
            <a:r>
              <a:rPr lang="en-US" altLang="en-US" dirty="0">
                <a:solidFill>
                  <a:srgbClr val="FF0000"/>
                </a:solidFill>
              </a:rPr>
              <a:t> </a:t>
            </a:r>
          </a:p>
        </p:txBody>
      </p:sp>
      <p:sp>
        <p:nvSpPr>
          <p:cNvPr id="2" name="Title 1"/>
          <p:cNvSpPr>
            <a:spLocks noGrp="1"/>
          </p:cNvSpPr>
          <p:nvPr>
            <p:ph type="title"/>
          </p:nvPr>
        </p:nvSpPr>
        <p:spPr/>
        <p:txBody>
          <a:bodyPr>
            <a:normAutofit/>
          </a:bodyPr>
          <a:lstStyle/>
          <a:p>
            <a:r>
              <a:rPr lang="en-US" sz="4000" b="1" dirty="0">
                <a:latin typeface="+mn-lt"/>
              </a:rPr>
              <a:t>At-Home Consultation Meeting</a:t>
            </a:r>
          </a:p>
        </p:txBody>
      </p:sp>
    </p:spTree>
    <p:extLst>
      <p:ext uri="{BB962C8B-B14F-4D97-AF65-F5344CB8AC3E}">
        <p14:creationId xmlns:p14="http://schemas.microsoft.com/office/powerpoint/2010/main" val="891082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latin typeface="+mn-lt"/>
              </a:rPr>
              <a:t>Criteria to Become a Resource Parent</a:t>
            </a:r>
          </a:p>
        </p:txBody>
      </p:sp>
      <p:sp>
        <p:nvSpPr>
          <p:cNvPr id="3" name="Content Placeholder 2"/>
          <p:cNvSpPr>
            <a:spLocks noGrp="1"/>
          </p:cNvSpPr>
          <p:nvPr>
            <p:ph idx="1"/>
          </p:nvPr>
        </p:nvSpPr>
        <p:spPr>
          <a:xfrm>
            <a:off x="457200" y="1283856"/>
            <a:ext cx="8229600" cy="4498108"/>
          </a:xfrm>
        </p:spPr>
        <p:txBody>
          <a:bodyPr/>
          <a:lstStyle/>
          <a:p>
            <a:pPr>
              <a:spcBef>
                <a:spcPts val="600"/>
              </a:spcBef>
              <a:buClr>
                <a:schemeClr val="accent2"/>
              </a:buClr>
              <a:buFont typeface="Wingdings" panose="05000000000000000000" pitchFamily="2" charset="2"/>
              <a:buChar char="n"/>
              <a:defRPr/>
            </a:pPr>
            <a:r>
              <a:rPr lang="en-US" sz="2000" dirty="0"/>
              <a:t>Be at least 21 years of age</a:t>
            </a:r>
          </a:p>
          <a:p>
            <a:pPr>
              <a:spcBef>
                <a:spcPts val="600"/>
              </a:spcBef>
              <a:buClr>
                <a:schemeClr val="accent2"/>
              </a:buClr>
              <a:buFont typeface="Wingdings" panose="05000000000000000000" pitchFamily="2" charset="2"/>
              <a:buChar char="n"/>
              <a:defRPr/>
            </a:pPr>
            <a:r>
              <a:rPr lang="en-US" sz="2000" dirty="0"/>
              <a:t>Can be single, married with or without children in the home</a:t>
            </a:r>
          </a:p>
          <a:p>
            <a:pPr>
              <a:spcBef>
                <a:spcPts val="600"/>
              </a:spcBef>
              <a:buClr>
                <a:schemeClr val="accent2"/>
              </a:buClr>
              <a:buFont typeface="Wingdings" panose="05000000000000000000" pitchFamily="2" charset="2"/>
              <a:buChar char="n"/>
              <a:defRPr/>
            </a:pPr>
            <a:r>
              <a:rPr lang="en-US" sz="2000" dirty="0"/>
              <a:t>Live in the District of Columbia</a:t>
            </a:r>
          </a:p>
          <a:p>
            <a:pPr>
              <a:spcBef>
                <a:spcPts val="600"/>
              </a:spcBef>
              <a:buClr>
                <a:schemeClr val="accent2"/>
              </a:buClr>
              <a:buFont typeface="Wingdings" panose="05000000000000000000" pitchFamily="2" charset="2"/>
              <a:buChar char="n"/>
              <a:defRPr/>
            </a:pPr>
            <a:r>
              <a:rPr lang="en-US" sz="2000" dirty="0"/>
              <a:t>Have enough income to meet the reasonable living needs of their family without relying on foster care board and care payments. (CFSA uses the current year’s Federal Poverty Index based on household size to evaluate the sufficiency of income.)</a:t>
            </a:r>
          </a:p>
          <a:p>
            <a:pPr>
              <a:spcBef>
                <a:spcPts val="600"/>
              </a:spcBef>
              <a:buClr>
                <a:schemeClr val="accent2"/>
              </a:buClr>
              <a:buFont typeface="Wingdings" panose="05000000000000000000" pitchFamily="2" charset="2"/>
              <a:buChar char="n"/>
              <a:defRPr/>
            </a:pPr>
            <a:r>
              <a:rPr lang="en-US" sz="2000" dirty="0"/>
              <a:t>No record of child abuse/neglect</a:t>
            </a:r>
          </a:p>
          <a:p>
            <a:pPr>
              <a:spcBef>
                <a:spcPts val="600"/>
              </a:spcBef>
              <a:buClr>
                <a:schemeClr val="accent2"/>
              </a:buClr>
              <a:buFont typeface="Wingdings" panose="05000000000000000000" pitchFamily="2" charset="2"/>
              <a:buChar char="n"/>
              <a:defRPr/>
            </a:pPr>
            <a:r>
              <a:rPr lang="en-US" sz="2000" dirty="0"/>
              <a:t>Be in good physical and mental health</a:t>
            </a:r>
          </a:p>
          <a:p>
            <a:pPr>
              <a:spcBef>
                <a:spcPts val="600"/>
              </a:spcBef>
              <a:buClr>
                <a:schemeClr val="accent2"/>
              </a:buClr>
              <a:buFont typeface="Wingdings" panose="05000000000000000000" pitchFamily="2" charset="2"/>
              <a:buChar char="n"/>
              <a:defRPr/>
            </a:pPr>
            <a:r>
              <a:rPr lang="en-US" sz="2000" dirty="0"/>
              <a:t>Have enough space in your home or apartment for children to sleep separately from adults and opposite sex if they are over the age of 5</a:t>
            </a:r>
          </a:p>
          <a:p>
            <a:pPr>
              <a:spcBef>
                <a:spcPts val="600"/>
              </a:spcBef>
              <a:buClr>
                <a:schemeClr val="accent2"/>
              </a:buClr>
              <a:buFont typeface="Wingdings" panose="05000000000000000000" pitchFamily="2" charset="2"/>
              <a:buChar char="n"/>
              <a:defRPr/>
            </a:pPr>
            <a:r>
              <a:rPr lang="en-US" sz="2000" dirty="0"/>
              <a:t>Have the time and ability to provide good care, guidance, and support to children and teens</a:t>
            </a:r>
          </a:p>
        </p:txBody>
      </p:sp>
    </p:spTree>
    <p:extLst>
      <p:ext uri="{BB962C8B-B14F-4D97-AF65-F5344CB8AC3E}">
        <p14:creationId xmlns:p14="http://schemas.microsoft.com/office/powerpoint/2010/main" val="2330128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sz="quarter" idx="1"/>
          </p:nvPr>
        </p:nvSpPr>
        <p:spPr>
          <a:xfrm>
            <a:off x="435166" y="1253087"/>
            <a:ext cx="8433412" cy="4305162"/>
          </a:xfrm>
        </p:spPr>
        <p:txBody>
          <a:bodyPr/>
          <a:lstStyle/>
          <a:p>
            <a:pPr marL="0" indent="0">
              <a:buNone/>
            </a:pPr>
            <a:r>
              <a:rPr lang="en-US" altLang="en-US" sz="2000" dirty="0"/>
              <a:t>CFSA uses the New Generation-Parent Resources for Information Development and Education (NG-PRIDE) curriculum for the 30-hour pre-service training which includes six in-person sessions and four on-line clusters. Topics include:</a:t>
            </a:r>
          </a:p>
          <a:p>
            <a:pPr marL="365760" indent="-365760">
              <a:spcBef>
                <a:spcPts val="600"/>
              </a:spcBef>
              <a:buClr>
                <a:schemeClr val="accent2"/>
              </a:buClr>
              <a:buFont typeface="Wingdings" panose="05000000000000000000" pitchFamily="2" charset="2"/>
              <a:buChar char="n"/>
            </a:pPr>
            <a:r>
              <a:rPr lang="en-US" altLang="en-US" sz="1800" dirty="0"/>
              <a:t>Introduction to the Licensing Process</a:t>
            </a:r>
          </a:p>
          <a:p>
            <a:pPr marL="365760" indent="-365760">
              <a:spcBef>
                <a:spcPts val="400"/>
              </a:spcBef>
              <a:buClr>
                <a:schemeClr val="accent2"/>
              </a:buClr>
              <a:buFont typeface="Wingdings" panose="05000000000000000000" pitchFamily="2" charset="2"/>
              <a:buChar char="n"/>
            </a:pPr>
            <a:r>
              <a:rPr lang="en-US" sz="1800" dirty="0"/>
              <a:t>Roles and relationships in foster care </a:t>
            </a:r>
          </a:p>
          <a:p>
            <a:pPr marL="365760" indent="-365760">
              <a:spcBef>
                <a:spcPts val="400"/>
              </a:spcBef>
              <a:buClr>
                <a:schemeClr val="accent2"/>
              </a:buClr>
              <a:buFont typeface="Wingdings" panose="05000000000000000000" pitchFamily="2" charset="2"/>
              <a:buChar char="n"/>
            </a:pPr>
            <a:r>
              <a:rPr lang="en-US" sz="1800" dirty="0"/>
              <a:t>The importance of the foster child’s family and the foster child’s relationship</a:t>
            </a:r>
          </a:p>
          <a:p>
            <a:pPr marL="365760" indent="-365760">
              <a:spcBef>
                <a:spcPts val="400"/>
              </a:spcBef>
              <a:buClr>
                <a:schemeClr val="accent2"/>
              </a:buClr>
              <a:buFont typeface="Wingdings" panose="05000000000000000000" pitchFamily="2" charset="2"/>
              <a:buChar char="n"/>
            </a:pPr>
            <a:r>
              <a:rPr lang="en-US" sz="1800" dirty="0"/>
              <a:t>Developmental needs of children in foster care</a:t>
            </a:r>
          </a:p>
          <a:p>
            <a:pPr marL="365760" indent="-365760">
              <a:spcBef>
                <a:spcPts val="400"/>
              </a:spcBef>
              <a:buClr>
                <a:schemeClr val="accent2"/>
              </a:buClr>
              <a:buFont typeface="Wingdings" panose="05000000000000000000" pitchFamily="2" charset="2"/>
              <a:buChar char="n"/>
            </a:pPr>
            <a:r>
              <a:rPr lang="en-US" sz="1800" dirty="0"/>
              <a:t>Awareness of cultural and religious differences</a:t>
            </a:r>
          </a:p>
          <a:p>
            <a:pPr marL="365760" indent="-365760">
              <a:spcBef>
                <a:spcPts val="400"/>
              </a:spcBef>
              <a:buClr>
                <a:schemeClr val="accent2"/>
              </a:buClr>
              <a:buFont typeface="Wingdings" panose="05000000000000000000" pitchFamily="2" charset="2"/>
              <a:buChar char="n"/>
            </a:pPr>
            <a:r>
              <a:rPr lang="en-US" sz="1800" dirty="0"/>
              <a:t>Managing behaviors and discipline techniques</a:t>
            </a:r>
          </a:p>
          <a:p>
            <a:pPr marL="365760" indent="-365760">
              <a:spcBef>
                <a:spcPts val="400"/>
              </a:spcBef>
              <a:buClr>
                <a:schemeClr val="accent2"/>
              </a:buClr>
              <a:buFont typeface="Wingdings" panose="05000000000000000000" pitchFamily="2" charset="2"/>
              <a:buChar char="n"/>
            </a:pPr>
            <a:r>
              <a:rPr lang="en-US" sz="1800" dirty="0"/>
              <a:t>Child abuse and neglect, including prevention, reporting, investigation, and services</a:t>
            </a:r>
          </a:p>
          <a:p>
            <a:pPr marL="365760" indent="-365760">
              <a:spcBef>
                <a:spcPts val="400"/>
              </a:spcBef>
              <a:buClr>
                <a:schemeClr val="accent2"/>
              </a:buClr>
              <a:buFont typeface="Wingdings" panose="05000000000000000000" pitchFamily="2" charset="2"/>
              <a:buChar char="n"/>
            </a:pPr>
            <a:r>
              <a:rPr lang="en-US" sz="1800" dirty="0"/>
              <a:t>Supportive services available in the community</a:t>
            </a:r>
          </a:p>
          <a:p>
            <a:pPr marL="365760" indent="-365760">
              <a:spcBef>
                <a:spcPts val="400"/>
              </a:spcBef>
              <a:buClr>
                <a:schemeClr val="accent2"/>
              </a:buClr>
              <a:buFont typeface="Wingdings" panose="05000000000000000000" pitchFamily="2" charset="2"/>
              <a:buChar char="n"/>
            </a:pPr>
            <a:r>
              <a:rPr lang="en-US" sz="1800" dirty="0"/>
              <a:t>Self-awareness, communication skills, problem solving</a:t>
            </a:r>
          </a:p>
          <a:p>
            <a:pPr marL="365760" indent="-365760">
              <a:spcBef>
                <a:spcPts val="400"/>
              </a:spcBef>
              <a:buClr>
                <a:schemeClr val="accent2"/>
              </a:buClr>
              <a:buFont typeface="Wingdings" panose="05000000000000000000" pitchFamily="2" charset="2"/>
              <a:buChar char="n"/>
            </a:pPr>
            <a:r>
              <a:rPr lang="en-US" altLang="en-US" sz="1800" dirty="0"/>
              <a:t>Preparation for fostering</a:t>
            </a:r>
          </a:p>
        </p:txBody>
      </p:sp>
      <p:sp>
        <p:nvSpPr>
          <p:cNvPr id="4" name="Rectangle 2"/>
          <p:cNvSpPr txBox="1">
            <a:spLocks noChangeArrowheads="1"/>
          </p:cNvSpPr>
          <p:nvPr/>
        </p:nvSpPr>
        <p:spPr>
          <a:xfrm>
            <a:off x="457200" y="-20552"/>
            <a:ext cx="8229600" cy="277815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a:solidFill>
                  <a:srgbClr val="FF0000"/>
                </a:solidFill>
                <a:latin typeface="Futura CondensedBold"/>
                <a:ea typeface="+mj-ea"/>
                <a:cs typeface="Futura CondensedBold"/>
              </a:defRPr>
            </a:lvl1pPr>
          </a:lstStyle>
          <a:p>
            <a:pPr>
              <a:defRPr/>
            </a:pPr>
            <a:endParaRPr lang="en-US" altLang="en-US" sz="2000" dirty="0">
              <a:solidFill>
                <a:schemeClr val="tx1"/>
              </a:solidFill>
            </a:endParaRPr>
          </a:p>
        </p:txBody>
      </p:sp>
      <p:sp>
        <p:nvSpPr>
          <p:cNvPr id="3" name="Rectangle 2"/>
          <p:cNvSpPr/>
          <p:nvPr/>
        </p:nvSpPr>
        <p:spPr>
          <a:xfrm>
            <a:off x="457200" y="545201"/>
            <a:ext cx="4393767" cy="707886"/>
          </a:xfrm>
          <a:prstGeom prst="rect">
            <a:avLst/>
          </a:prstGeom>
        </p:spPr>
        <p:txBody>
          <a:bodyPr wrap="none">
            <a:spAutoFit/>
          </a:bodyPr>
          <a:lstStyle/>
          <a:p>
            <a:r>
              <a:rPr lang="en-US" sz="4000" b="1" dirty="0">
                <a:solidFill>
                  <a:srgbClr val="FF0000"/>
                </a:solidFill>
              </a:rPr>
              <a:t>Pre-Service Training</a:t>
            </a:r>
          </a:p>
        </p:txBody>
      </p:sp>
    </p:spTree>
    <p:extLst>
      <p:ext uri="{BB962C8B-B14F-4D97-AF65-F5344CB8AC3E}">
        <p14:creationId xmlns:p14="http://schemas.microsoft.com/office/powerpoint/2010/main" val="205762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58800"/>
            <a:ext cx="8229600" cy="958561"/>
          </a:xfrm>
        </p:spPr>
        <p:txBody>
          <a:bodyPr>
            <a:normAutofit/>
          </a:bodyPr>
          <a:lstStyle/>
          <a:p>
            <a:r>
              <a:rPr lang="en-US" b="1" dirty="0">
                <a:latin typeface="+mn-lt"/>
              </a:rPr>
              <a:t>Purpose </a:t>
            </a:r>
          </a:p>
        </p:txBody>
      </p:sp>
      <p:sp>
        <p:nvSpPr>
          <p:cNvPr id="6" name="Text Placeholder 5"/>
          <p:cNvSpPr>
            <a:spLocks noGrp="1"/>
          </p:cNvSpPr>
          <p:nvPr>
            <p:ph type="body" sz="quarter" idx="10"/>
          </p:nvPr>
        </p:nvSpPr>
        <p:spPr>
          <a:xfrm>
            <a:off x="457200" y="1787524"/>
            <a:ext cx="8229600" cy="3932555"/>
          </a:xfrm>
        </p:spPr>
        <p:txBody>
          <a:bodyPr/>
          <a:lstStyle/>
          <a:p>
            <a:pPr algn="just">
              <a:defRPr/>
            </a:pPr>
            <a:r>
              <a:rPr lang="en-US" sz="2300" dirty="0">
                <a:latin typeface="+mj-lt"/>
                <a:cs typeface="Times New Roman" panose="02020603050405020304" pitchFamily="18" charset="0"/>
              </a:rPr>
              <a:t>The orientation meeting is designed to provide prospective individuals/families with information on the criteria of becoming a resource parent in the District of Columbia for children in foster care. We hope by providing you this overview, that includes sharing the philosophy of the agency, demographics on youth in foster care, key terminology, the support and resources offered, testimony by a current resource parent, and the overall process from training to licensure to placement of a child in your home, that you will be able to make an informed decision and complete an application to begin the process of becoming a foster/adoptive resource parent.</a:t>
            </a:r>
            <a:endParaRPr lang="en-US" sz="2300" b="1" dirty="0">
              <a:latin typeface="+mj-lt"/>
            </a:endParaRPr>
          </a:p>
          <a:p>
            <a:endParaRPr lang="en-US" sz="2000" dirty="0">
              <a:latin typeface="+mj-lt"/>
            </a:endParaRPr>
          </a:p>
        </p:txBody>
      </p:sp>
    </p:spTree>
    <p:extLst>
      <p:ext uri="{BB962C8B-B14F-4D97-AF65-F5344CB8AC3E}">
        <p14:creationId xmlns:p14="http://schemas.microsoft.com/office/powerpoint/2010/main" val="129644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altLang="en-US" sz="4000" b="1" dirty="0">
                <a:latin typeface="+mn-lt"/>
              </a:rPr>
              <a:t>Pre-Service Class Schedules</a:t>
            </a:r>
          </a:p>
        </p:txBody>
      </p:sp>
      <p:sp>
        <p:nvSpPr>
          <p:cNvPr id="21507" name="Rectangle 3"/>
          <p:cNvSpPr>
            <a:spLocks noGrp="1" noChangeArrowheads="1"/>
          </p:cNvSpPr>
          <p:nvPr>
            <p:ph sz="quarter" idx="1"/>
          </p:nvPr>
        </p:nvSpPr>
        <p:spPr>
          <a:xfrm>
            <a:off x="457200" y="1455323"/>
            <a:ext cx="8229600" cy="3622885"/>
          </a:xfrm>
        </p:spPr>
        <p:txBody>
          <a:bodyPr/>
          <a:lstStyle/>
          <a:p>
            <a:pPr marL="365760" indent="-365760" eaLnBrk="1" hangingPunct="1">
              <a:spcBef>
                <a:spcPts val="1200"/>
              </a:spcBef>
              <a:buClr>
                <a:schemeClr val="accent2"/>
              </a:buClr>
              <a:buFont typeface="Wingdings" panose="05000000000000000000" pitchFamily="2" charset="2"/>
              <a:buChar char="n"/>
            </a:pPr>
            <a:r>
              <a:rPr lang="en-US" altLang="en-US" sz="2000" dirty="0"/>
              <a:t>Offered  monthly throughout the year, except December</a:t>
            </a:r>
          </a:p>
          <a:p>
            <a:pPr marL="365760" indent="-365760">
              <a:spcBef>
                <a:spcPts val="1200"/>
              </a:spcBef>
              <a:buClr>
                <a:schemeClr val="accent2"/>
              </a:buClr>
              <a:buFont typeface="Wingdings" panose="05000000000000000000" pitchFamily="2" charset="2"/>
              <a:buChar char="n"/>
            </a:pPr>
            <a:r>
              <a:rPr lang="en-US" altLang="en-US" sz="2000" dirty="0"/>
              <a:t>Classes last six weeks, one day per week</a:t>
            </a:r>
          </a:p>
          <a:p>
            <a:pPr marL="365760" indent="-365760" eaLnBrk="1" hangingPunct="1">
              <a:spcBef>
                <a:spcPts val="1200"/>
              </a:spcBef>
              <a:buClr>
                <a:schemeClr val="accent2"/>
              </a:buClr>
              <a:buFont typeface="Wingdings" panose="05000000000000000000" pitchFamily="2" charset="2"/>
              <a:buChar char="n"/>
            </a:pPr>
            <a:r>
              <a:rPr lang="en-US" altLang="en-US" sz="2000" dirty="0"/>
              <a:t>Weekday classes vary by month but include Mondays, Tuesdays, and Wednesdays from 6:30 – 9:30 pm and all day Saturdays</a:t>
            </a:r>
          </a:p>
          <a:p>
            <a:pPr marL="365760" indent="-365760" eaLnBrk="1" hangingPunct="1">
              <a:spcBef>
                <a:spcPts val="1200"/>
              </a:spcBef>
              <a:buClr>
                <a:schemeClr val="accent2"/>
              </a:buClr>
              <a:buFont typeface="Wingdings" panose="05000000000000000000" pitchFamily="2" charset="2"/>
              <a:buChar char="n"/>
            </a:pPr>
            <a:r>
              <a:rPr lang="en-US" altLang="en-US" sz="2000" dirty="0"/>
              <a:t>Attendance at all in-person sessions is mandatory</a:t>
            </a:r>
          </a:p>
          <a:p>
            <a:pPr marL="365760" indent="-365760" eaLnBrk="1" hangingPunct="1">
              <a:spcBef>
                <a:spcPts val="1200"/>
              </a:spcBef>
              <a:buClr>
                <a:schemeClr val="accent2"/>
              </a:buClr>
              <a:buFont typeface="Wingdings" panose="05000000000000000000" pitchFamily="2" charset="2"/>
              <a:buChar char="n"/>
            </a:pPr>
            <a:r>
              <a:rPr lang="en-US" altLang="en-US" sz="2000" dirty="0"/>
              <a:t>On-line cluster sessions must be completed before the next in-person session</a:t>
            </a:r>
          </a:p>
        </p:txBody>
      </p:sp>
      <p:pic>
        <p:nvPicPr>
          <p:cNvPr id="21508" name="Picture 5" descr="MCj0434791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091" y="4439797"/>
            <a:ext cx="1726893" cy="172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1452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altLang="en-US" sz="4000" b="1" dirty="0">
                <a:latin typeface="+mn-lt"/>
              </a:rPr>
              <a:t>DCMR Chapter 60 Regulations</a:t>
            </a:r>
          </a:p>
        </p:txBody>
      </p:sp>
      <p:sp>
        <p:nvSpPr>
          <p:cNvPr id="23555" name="Rectangle 3"/>
          <p:cNvSpPr>
            <a:spLocks noGrp="1" noChangeArrowheads="1"/>
          </p:cNvSpPr>
          <p:nvPr>
            <p:ph sz="quarter" idx="1"/>
          </p:nvPr>
        </p:nvSpPr>
        <p:spPr>
          <a:xfrm>
            <a:off x="457200" y="1400238"/>
            <a:ext cx="8229600" cy="4262431"/>
          </a:xfrm>
        </p:spPr>
        <p:txBody>
          <a:bodyPr/>
          <a:lstStyle/>
          <a:p>
            <a:pPr marL="0" indent="0">
              <a:buClr>
                <a:schemeClr val="accent2"/>
              </a:buClr>
              <a:buNone/>
            </a:pPr>
            <a:r>
              <a:rPr lang="en-US" altLang="en-US" sz="2000" dirty="0"/>
              <a:t>Chapter 60 contains the regulations that determine what is needed to foster children in the District of Columbia. They can be found online at: </a:t>
            </a:r>
            <a:r>
              <a:rPr lang="en-US" altLang="en-US" sz="2000" dirty="0">
                <a:hlinkClick r:id="rId2"/>
              </a:rPr>
              <a:t>https://cfsa.dc.gov/sites/default/files/dc/sites/cfsa/publication/attachments/foster_home.pdf</a:t>
            </a:r>
            <a:endParaRPr lang="en-US" altLang="en-US" sz="2000" dirty="0"/>
          </a:p>
          <a:p>
            <a:pPr eaLnBrk="1" hangingPunct="1">
              <a:buFont typeface="Wingdings" pitchFamily="2" charset="2"/>
              <a:buNone/>
            </a:pPr>
            <a:r>
              <a:rPr lang="en-US" altLang="en-US" sz="1900" dirty="0"/>
              <a:t>For example:</a:t>
            </a:r>
          </a:p>
          <a:p>
            <a:pPr marL="365760" indent="-365760">
              <a:spcBef>
                <a:spcPts val="400"/>
              </a:spcBef>
              <a:buClr>
                <a:schemeClr val="accent2"/>
              </a:buClr>
              <a:buFont typeface="Wingdings" panose="05000000000000000000" pitchFamily="2" charset="2"/>
              <a:buChar char="n"/>
            </a:pPr>
            <a:r>
              <a:rPr lang="en-US" altLang="en-US" sz="1900" dirty="0"/>
              <a:t>Traditional Foster Parents may not be licensed with a one bedroom home  </a:t>
            </a:r>
          </a:p>
          <a:p>
            <a:pPr marL="365760" indent="-365760" eaLnBrk="1" hangingPunct="1">
              <a:spcBef>
                <a:spcPts val="400"/>
              </a:spcBef>
              <a:buClr>
                <a:schemeClr val="accent2"/>
              </a:buClr>
              <a:buFont typeface="Wingdings" panose="05000000000000000000" pitchFamily="2" charset="2"/>
              <a:buChar char="n"/>
            </a:pPr>
            <a:r>
              <a:rPr lang="en-US" altLang="en-US" sz="1900" dirty="0"/>
              <a:t>Bedrooms must be at least 70 sq. feet for one child; 100 sq. feet for two children; 150 sq. feet for three children</a:t>
            </a:r>
          </a:p>
          <a:p>
            <a:pPr marL="365760" indent="-365760" eaLnBrk="1" hangingPunct="1">
              <a:spcBef>
                <a:spcPts val="400"/>
              </a:spcBef>
              <a:buClr>
                <a:schemeClr val="accent2"/>
              </a:buClr>
              <a:buFont typeface="Wingdings" panose="05000000000000000000" pitchFamily="2" charset="2"/>
              <a:buChar char="n"/>
            </a:pPr>
            <a:r>
              <a:rPr lang="en-US" altLang="en-US" sz="1900" dirty="0"/>
              <a:t>Bedrooms must have two forms of egress (e.g., door and window), no bars allowed on bedroom windows</a:t>
            </a:r>
          </a:p>
          <a:p>
            <a:pPr marL="365760" indent="-365760" eaLnBrk="1" hangingPunct="1">
              <a:spcBef>
                <a:spcPts val="400"/>
              </a:spcBef>
              <a:buClr>
                <a:schemeClr val="accent2"/>
              </a:buClr>
              <a:buFont typeface="Wingdings" panose="05000000000000000000" pitchFamily="2" charset="2"/>
              <a:buChar char="n"/>
            </a:pPr>
            <a:r>
              <a:rPr lang="en-US" altLang="en-US" sz="1900" dirty="0"/>
              <a:t>Boys and girls must have separate bedrooms after age 5; a child older than 18 months cannot share a room with an adult</a:t>
            </a:r>
          </a:p>
          <a:p>
            <a:pPr marL="365760" indent="-365760" eaLnBrk="1" hangingPunct="1">
              <a:spcBef>
                <a:spcPts val="400"/>
              </a:spcBef>
              <a:buClr>
                <a:schemeClr val="accent2"/>
              </a:buClr>
              <a:buFont typeface="Wingdings" panose="05000000000000000000" pitchFamily="2" charset="2"/>
              <a:buChar char="n"/>
            </a:pPr>
            <a:r>
              <a:rPr lang="en-US" altLang="en-US" sz="1900" dirty="0"/>
              <a:t>Adult roommates/tenants will be required to participate in the home study process</a:t>
            </a:r>
          </a:p>
        </p:txBody>
      </p:sp>
    </p:spTree>
    <p:extLst>
      <p:ext uri="{BB962C8B-B14F-4D97-AF65-F5344CB8AC3E}">
        <p14:creationId xmlns:p14="http://schemas.microsoft.com/office/powerpoint/2010/main" val="2919041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eaLnBrk="1" hangingPunct="1"/>
            <a:r>
              <a:rPr lang="en-US" altLang="en-US" sz="4000" b="1" dirty="0">
                <a:latin typeface="+mn-lt"/>
              </a:rPr>
              <a:t>Home Study Assessment</a:t>
            </a:r>
          </a:p>
        </p:txBody>
      </p:sp>
      <p:sp>
        <p:nvSpPr>
          <p:cNvPr id="24579" name="Rectangle 3"/>
          <p:cNvSpPr>
            <a:spLocks noGrp="1" noChangeArrowheads="1"/>
          </p:cNvSpPr>
          <p:nvPr>
            <p:ph sz="quarter" idx="1"/>
          </p:nvPr>
        </p:nvSpPr>
        <p:spPr/>
        <p:txBody>
          <a:bodyPr/>
          <a:lstStyle/>
          <a:p>
            <a:pPr marL="365760" indent="-365760">
              <a:spcBef>
                <a:spcPts val="600"/>
              </a:spcBef>
              <a:buClr>
                <a:schemeClr val="accent2"/>
              </a:buClr>
              <a:buFont typeface="Wingdings" panose="05000000000000000000" pitchFamily="2" charset="2"/>
              <a:buChar char="n"/>
            </a:pPr>
            <a:r>
              <a:rPr lang="en-US" altLang="en-US" sz="2100" dirty="0"/>
              <a:t>Must be completed within 100 days of pre-service start date</a:t>
            </a:r>
          </a:p>
          <a:p>
            <a:pPr marL="365760" indent="-365760" eaLnBrk="1" hangingPunct="1">
              <a:spcBef>
                <a:spcPts val="600"/>
              </a:spcBef>
              <a:buClr>
                <a:schemeClr val="accent2"/>
              </a:buClr>
              <a:buFont typeface="Wingdings" panose="05000000000000000000" pitchFamily="2" charset="2"/>
              <a:buChar char="n"/>
            </a:pPr>
            <a:r>
              <a:rPr lang="en-US" altLang="en-US" sz="2100" dirty="0"/>
              <a:t>Includes a minimum of 2-4 home visits</a:t>
            </a:r>
          </a:p>
          <a:p>
            <a:pPr marL="365760" indent="-365760" eaLnBrk="1" hangingPunct="1">
              <a:spcBef>
                <a:spcPts val="600"/>
              </a:spcBef>
              <a:buClr>
                <a:schemeClr val="accent2"/>
              </a:buClr>
              <a:buFont typeface="Wingdings" panose="05000000000000000000" pitchFamily="2" charset="2"/>
              <a:buChar char="n"/>
            </a:pPr>
            <a:r>
              <a:rPr lang="en-US" altLang="en-US" sz="2100" dirty="0"/>
              <a:t>Includes an assessment of the physical space</a:t>
            </a:r>
          </a:p>
          <a:p>
            <a:pPr marL="365760" indent="-365760" eaLnBrk="1" hangingPunct="1">
              <a:spcBef>
                <a:spcPts val="600"/>
              </a:spcBef>
              <a:buClr>
                <a:schemeClr val="accent2"/>
              </a:buClr>
              <a:buFont typeface="Wingdings" panose="05000000000000000000" pitchFamily="2" charset="2"/>
              <a:buChar char="n"/>
            </a:pPr>
            <a:r>
              <a:rPr lang="en-US" altLang="en-US" sz="2100" dirty="0"/>
              <a:t>All persons in the home must be interviewed - this provides the licensing worker with a biography of you and your family, answers questions in reference to your abilities, resources and willingness to foster, and helps to determine if fostering is right for you</a:t>
            </a:r>
          </a:p>
        </p:txBody>
      </p:sp>
      <p:pic>
        <p:nvPicPr>
          <p:cNvPr id="2050" name="Picture 2" descr="Image result for insp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298" y="4416552"/>
            <a:ext cx="2096390" cy="16364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061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609246"/>
            <a:ext cx="8229600" cy="858753"/>
          </a:xfrm>
        </p:spPr>
        <p:txBody>
          <a:bodyPr>
            <a:normAutofit/>
          </a:bodyPr>
          <a:lstStyle/>
          <a:p>
            <a:pPr eaLnBrk="1" hangingPunct="1"/>
            <a:r>
              <a:rPr lang="en-US" altLang="en-US" sz="4000" b="1" dirty="0">
                <a:latin typeface="+mn-lt"/>
              </a:rPr>
              <a:t>Inspections and Other Requirements</a:t>
            </a:r>
          </a:p>
        </p:txBody>
      </p:sp>
      <p:sp>
        <p:nvSpPr>
          <p:cNvPr id="28675" name="Rectangle 3"/>
          <p:cNvSpPr>
            <a:spLocks noGrp="1" noChangeArrowheads="1"/>
          </p:cNvSpPr>
          <p:nvPr>
            <p:ph sz="quarter" idx="1"/>
          </p:nvPr>
        </p:nvSpPr>
        <p:spPr>
          <a:xfrm>
            <a:off x="457200" y="1470753"/>
            <a:ext cx="8229600" cy="4525963"/>
          </a:xfrm>
        </p:spPr>
        <p:txBody>
          <a:bodyPr/>
          <a:lstStyle/>
          <a:p>
            <a:pPr marL="365760" indent="-365760" eaLnBrk="1" hangingPunct="1">
              <a:spcBef>
                <a:spcPts val="600"/>
              </a:spcBef>
              <a:buClr>
                <a:schemeClr val="accent2"/>
              </a:buClr>
              <a:buFont typeface="Wingdings" panose="05000000000000000000" pitchFamily="2" charset="2"/>
              <a:buChar char="n"/>
            </a:pPr>
            <a:r>
              <a:rPr lang="en-US" altLang="en-US" sz="2000" dirty="0"/>
              <a:t>A fire inspection of the applicant’s residence</a:t>
            </a:r>
          </a:p>
          <a:p>
            <a:pPr marL="365760" indent="-365760" eaLnBrk="1" hangingPunct="1">
              <a:spcBef>
                <a:spcPts val="600"/>
              </a:spcBef>
              <a:buClr>
                <a:schemeClr val="accent2"/>
              </a:buClr>
              <a:buFont typeface="Wingdings" panose="05000000000000000000" pitchFamily="2" charset="2"/>
              <a:buChar char="n"/>
            </a:pPr>
            <a:r>
              <a:rPr lang="en-US" altLang="en-US" sz="2000" dirty="0"/>
              <a:t>Lead-based paint inspection for homes accepting children age five (5) years old and under</a:t>
            </a:r>
          </a:p>
          <a:p>
            <a:pPr marL="731520" lvl="1" indent="-365760">
              <a:spcBef>
                <a:spcPts val="600"/>
              </a:spcBef>
              <a:buClr>
                <a:schemeClr val="accent2"/>
              </a:buClr>
              <a:buSzPct val="90000"/>
              <a:buFont typeface="Wingdings" panose="05000000000000000000" pitchFamily="2" charset="2"/>
              <a:buChar char="v"/>
            </a:pPr>
            <a:r>
              <a:rPr lang="en-US" sz="1900" i="1" dirty="0"/>
              <a:t>The lead inspection is at no cost to the property owner or lease holder</a:t>
            </a:r>
          </a:p>
          <a:p>
            <a:pPr marL="731520" lvl="1" indent="-365760">
              <a:spcBef>
                <a:spcPts val="600"/>
              </a:spcBef>
              <a:buClr>
                <a:schemeClr val="accent2"/>
              </a:buClr>
              <a:buSzPct val="90000"/>
              <a:buFont typeface="Wingdings" panose="05000000000000000000" pitchFamily="2" charset="2"/>
              <a:buChar char="v"/>
            </a:pPr>
            <a:r>
              <a:rPr lang="en-US" sz="1900" i="1" dirty="0"/>
              <a:t>If the home fails the inspection, the property owner is responsible for lead abatement at his/her own cost</a:t>
            </a:r>
          </a:p>
          <a:p>
            <a:pPr marL="731520" lvl="1" indent="-365760">
              <a:spcBef>
                <a:spcPts val="600"/>
              </a:spcBef>
              <a:buClr>
                <a:schemeClr val="accent2"/>
              </a:buClr>
              <a:buSzPct val="90000"/>
              <a:buFont typeface="Wingdings" panose="05000000000000000000" pitchFamily="2" charset="2"/>
              <a:buChar char="v"/>
            </a:pPr>
            <a:r>
              <a:rPr lang="en-US" sz="1900" i="1" dirty="0"/>
              <a:t>Once cited, abatement is required or the homeowner will be fined</a:t>
            </a:r>
          </a:p>
          <a:p>
            <a:pPr marL="731520" lvl="1" indent="-365760">
              <a:spcBef>
                <a:spcPts val="600"/>
              </a:spcBef>
              <a:buClr>
                <a:schemeClr val="accent2"/>
              </a:buClr>
              <a:buSzPct val="90000"/>
              <a:buFont typeface="Wingdings" panose="05000000000000000000" pitchFamily="2" charset="2"/>
              <a:buChar char="v"/>
            </a:pPr>
            <a:r>
              <a:rPr lang="en-US" sz="1900" i="1" dirty="0"/>
              <a:t>Deciding to not move forward with foster care licensing does not eliminate the requirement for lead abatement</a:t>
            </a:r>
          </a:p>
          <a:p>
            <a:pPr eaLnBrk="1" hangingPunct="1">
              <a:buClr>
                <a:schemeClr val="accent2"/>
              </a:buClr>
              <a:buFont typeface="Wingdings" panose="05000000000000000000" pitchFamily="2" charset="2"/>
              <a:buChar char="n"/>
            </a:pPr>
            <a:r>
              <a:rPr lang="en-US" altLang="en-US" sz="2000" dirty="0"/>
              <a:t>First Aid and CPR certification for the resource parents</a:t>
            </a:r>
          </a:p>
          <a:p>
            <a:pPr eaLnBrk="1" hangingPunct="1">
              <a:buClr>
                <a:schemeClr val="accent2"/>
              </a:buClr>
              <a:buFont typeface="Wingdings" panose="05000000000000000000" pitchFamily="2" charset="2"/>
              <a:buChar char="n"/>
            </a:pPr>
            <a:r>
              <a:rPr lang="en-US" altLang="en-US" sz="2000" dirty="0"/>
              <a:t>Medical examinations for all persons in the household, including children</a:t>
            </a:r>
          </a:p>
        </p:txBody>
      </p:sp>
    </p:spTree>
    <p:extLst>
      <p:ext uri="{BB962C8B-B14F-4D97-AF65-F5344CB8AC3E}">
        <p14:creationId xmlns:p14="http://schemas.microsoft.com/office/powerpoint/2010/main" val="671326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526232"/>
            <a:ext cx="8229600" cy="759957"/>
          </a:xfrm>
        </p:spPr>
        <p:txBody>
          <a:bodyPr>
            <a:normAutofit fontScale="90000"/>
          </a:bodyPr>
          <a:lstStyle/>
          <a:p>
            <a:pPr eaLnBrk="1" hangingPunct="1"/>
            <a:r>
              <a:rPr lang="en-US" altLang="en-US" b="1" dirty="0">
                <a:latin typeface="+mn-lt"/>
              </a:rPr>
              <a:t>Background Clearances</a:t>
            </a:r>
          </a:p>
        </p:txBody>
      </p:sp>
      <p:sp>
        <p:nvSpPr>
          <p:cNvPr id="26627" name="Rectangle 3"/>
          <p:cNvSpPr>
            <a:spLocks noGrp="1" noChangeArrowheads="1"/>
          </p:cNvSpPr>
          <p:nvPr>
            <p:ph sz="quarter" idx="1"/>
          </p:nvPr>
        </p:nvSpPr>
        <p:spPr>
          <a:xfrm>
            <a:off x="468217" y="1363309"/>
            <a:ext cx="8123287" cy="2503611"/>
          </a:xfrm>
        </p:spPr>
        <p:txBody>
          <a:bodyPr/>
          <a:lstStyle/>
          <a:p>
            <a:pPr marL="0" indent="0" eaLnBrk="1" hangingPunct="1">
              <a:lnSpc>
                <a:spcPct val="90000"/>
              </a:lnSpc>
              <a:buFont typeface="Wingdings" pitchFamily="2" charset="2"/>
              <a:buNone/>
            </a:pPr>
            <a:r>
              <a:rPr lang="en-US" altLang="en-US" sz="2000" dirty="0"/>
              <a:t>All persons that are 18 years old or older that reside in the home must complete the necessary clearances.</a:t>
            </a:r>
          </a:p>
          <a:p>
            <a:pPr marL="365760" indent="-365760" eaLnBrk="1" hangingPunct="1">
              <a:spcBef>
                <a:spcPts val="1200"/>
              </a:spcBef>
              <a:buClr>
                <a:schemeClr val="accent2"/>
              </a:buClr>
              <a:buFont typeface="Wingdings" panose="05000000000000000000" pitchFamily="2" charset="2"/>
              <a:buChar char="n"/>
            </a:pPr>
            <a:r>
              <a:rPr lang="en-US" altLang="en-US" sz="2000" dirty="0"/>
              <a:t>FBI background check</a:t>
            </a:r>
          </a:p>
          <a:p>
            <a:pPr marL="365760" indent="-365760" eaLnBrk="1" hangingPunct="1">
              <a:spcBef>
                <a:spcPts val="1200"/>
              </a:spcBef>
              <a:buClr>
                <a:schemeClr val="accent2"/>
              </a:buClr>
              <a:buFont typeface="Wingdings" panose="05000000000000000000" pitchFamily="2" charset="2"/>
              <a:buChar char="n"/>
            </a:pPr>
            <a:r>
              <a:rPr lang="en-US" altLang="en-US" sz="2000" dirty="0"/>
              <a:t>Local police: clearances are needed from each state or jurisdiction in which you have resided from the time you were 18 years old</a:t>
            </a:r>
          </a:p>
          <a:p>
            <a:pPr marL="365760" indent="-365760">
              <a:spcBef>
                <a:spcPts val="1200"/>
              </a:spcBef>
              <a:buClr>
                <a:schemeClr val="accent2"/>
              </a:buClr>
              <a:buFont typeface="Wingdings" panose="05000000000000000000" pitchFamily="2" charset="2"/>
              <a:buChar char="n"/>
            </a:pPr>
            <a:r>
              <a:rPr lang="en-US" altLang="en-US" sz="2000" dirty="0"/>
              <a:t>Child Protection Register clearances</a:t>
            </a:r>
          </a:p>
        </p:txBody>
      </p:sp>
      <p:sp>
        <p:nvSpPr>
          <p:cNvPr id="2" name="Rectangle 1"/>
          <p:cNvSpPr/>
          <p:nvPr/>
        </p:nvSpPr>
        <p:spPr>
          <a:xfrm>
            <a:off x="473724" y="3866920"/>
            <a:ext cx="5728771" cy="1323439"/>
          </a:xfrm>
          <a:prstGeom prst="rect">
            <a:avLst/>
          </a:prstGeom>
        </p:spPr>
        <p:txBody>
          <a:bodyPr wrap="square">
            <a:spAutoFit/>
          </a:bodyPr>
          <a:lstStyle/>
          <a:p>
            <a:pPr>
              <a:spcBef>
                <a:spcPts val="600"/>
              </a:spcBef>
              <a:buClr>
                <a:schemeClr val="accent2"/>
              </a:buClr>
            </a:pPr>
            <a:r>
              <a:rPr lang="en-US" altLang="en-US" sz="2000" b="1" dirty="0"/>
              <a:t>NOTE.</a:t>
            </a:r>
            <a:r>
              <a:rPr lang="en-US" altLang="en-US" sz="2000" dirty="0"/>
              <a:t> Resource parents must identify Backup Childcare Providers during the licensing process. These backup providers must complete the same clearances listed above</a:t>
            </a:r>
            <a:r>
              <a:rPr lang="en-US" altLang="en-US" dirty="0"/>
              <a:t>.</a:t>
            </a:r>
          </a:p>
        </p:txBody>
      </p:sp>
      <p:pic>
        <p:nvPicPr>
          <p:cNvPr id="1028" name="Picture 4" descr="Image result for criminal che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32484" y="4386872"/>
            <a:ext cx="1645920" cy="16459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661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altLang="en-US" sz="4000" b="1" dirty="0">
                <a:latin typeface="+mn-lt"/>
              </a:rPr>
              <a:t>After licensing, then what…</a:t>
            </a:r>
          </a:p>
        </p:txBody>
      </p:sp>
      <p:sp>
        <p:nvSpPr>
          <p:cNvPr id="29699" name="Rectangle 3"/>
          <p:cNvSpPr>
            <a:spLocks noGrp="1" noChangeArrowheads="1"/>
          </p:cNvSpPr>
          <p:nvPr>
            <p:ph sz="quarter" idx="1"/>
          </p:nvPr>
        </p:nvSpPr>
        <p:spPr>
          <a:xfrm>
            <a:off x="457200" y="1379860"/>
            <a:ext cx="8229600" cy="4525963"/>
          </a:xfrm>
        </p:spPr>
        <p:txBody>
          <a:bodyPr/>
          <a:lstStyle/>
          <a:p>
            <a:pPr marL="0" indent="0" eaLnBrk="1" hangingPunct="1">
              <a:spcBef>
                <a:spcPts val="1200"/>
              </a:spcBef>
              <a:buClr>
                <a:schemeClr val="accent2"/>
              </a:buClr>
              <a:buNone/>
            </a:pPr>
            <a:r>
              <a:rPr lang="en-US" altLang="en-US" sz="2000" dirty="0"/>
              <a:t>You will meet with your team members:</a:t>
            </a:r>
          </a:p>
          <a:p>
            <a:pPr marL="365760" indent="-365760" eaLnBrk="1" hangingPunct="1">
              <a:spcBef>
                <a:spcPts val="600"/>
              </a:spcBef>
              <a:buClr>
                <a:schemeClr val="accent2"/>
              </a:buClr>
              <a:buFont typeface="Wingdings" panose="05000000000000000000" pitchFamily="2" charset="2"/>
              <a:buChar char="n"/>
            </a:pPr>
            <a:r>
              <a:rPr lang="en-US" altLang="en-US" sz="2000" dirty="0"/>
              <a:t>Resource Parent Support Worker</a:t>
            </a:r>
          </a:p>
          <a:p>
            <a:pPr marL="365760" indent="-365760" eaLnBrk="1" hangingPunct="1">
              <a:spcBef>
                <a:spcPts val="600"/>
              </a:spcBef>
              <a:buClr>
                <a:schemeClr val="accent2"/>
              </a:buClr>
              <a:buFont typeface="Wingdings" panose="05000000000000000000" pitchFamily="2" charset="2"/>
              <a:buChar char="n"/>
            </a:pPr>
            <a:r>
              <a:rPr lang="en-US" altLang="en-US" sz="2000" dirty="0"/>
              <a:t>Re-licensing worker</a:t>
            </a:r>
          </a:p>
          <a:p>
            <a:pPr marL="365760" indent="-365760">
              <a:spcBef>
                <a:spcPts val="600"/>
              </a:spcBef>
              <a:buClr>
                <a:schemeClr val="accent2"/>
              </a:buClr>
              <a:buFont typeface="Wingdings" panose="05000000000000000000" pitchFamily="2" charset="2"/>
              <a:buChar char="n"/>
            </a:pPr>
            <a:r>
              <a:rPr lang="en-US" altLang="en-US" sz="2000" dirty="0"/>
              <a:t>And you will receive the Resource Parent Handbook, also accessible at </a:t>
            </a:r>
            <a:r>
              <a:rPr lang="en-US" altLang="en-US" sz="2000" dirty="0">
                <a:hlinkClick r:id="rId2"/>
              </a:rPr>
              <a:t>https://cfsa.dc.gov/page/foster-parents</a:t>
            </a:r>
            <a:endParaRPr lang="en-US" altLang="en-US" sz="2000" dirty="0"/>
          </a:p>
          <a:p>
            <a:pPr marL="0" indent="0" eaLnBrk="1" hangingPunct="1">
              <a:spcBef>
                <a:spcPts val="0"/>
              </a:spcBef>
              <a:buClr>
                <a:schemeClr val="accent2"/>
              </a:buClr>
              <a:buNone/>
            </a:pPr>
            <a:endParaRPr lang="en-US" altLang="en-US" sz="1600" dirty="0"/>
          </a:p>
          <a:p>
            <a:pPr marL="0" indent="0" eaLnBrk="1" hangingPunct="1">
              <a:spcBef>
                <a:spcPts val="0"/>
              </a:spcBef>
              <a:buClr>
                <a:schemeClr val="accent2"/>
              </a:buClr>
              <a:buNone/>
            </a:pPr>
            <a:r>
              <a:rPr lang="en-US" altLang="en-US" sz="2000" dirty="0"/>
              <a:t>When a child is placed with you, you will meet:</a:t>
            </a:r>
          </a:p>
          <a:p>
            <a:pPr marL="365760" indent="-365760" eaLnBrk="1" hangingPunct="1">
              <a:spcBef>
                <a:spcPts val="600"/>
              </a:spcBef>
              <a:buClr>
                <a:schemeClr val="accent2"/>
              </a:buClr>
              <a:buFont typeface="Wingdings" panose="05000000000000000000" pitchFamily="2" charset="2"/>
              <a:buChar char="n"/>
            </a:pPr>
            <a:r>
              <a:rPr lang="en-US" altLang="en-US" sz="2000" dirty="0"/>
              <a:t>The child’s assigned social worker</a:t>
            </a:r>
          </a:p>
          <a:p>
            <a:pPr marL="365760" indent="-365760" eaLnBrk="1" hangingPunct="1">
              <a:spcBef>
                <a:spcPts val="600"/>
              </a:spcBef>
              <a:buClr>
                <a:schemeClr val="accent2"/>
              </a:buClr>
              <a:buFont typeface="Wingdings" panose="05000000000000000000" pitchFamily="2" charset="2"/>
              <a:buChar char="n"/>
            </a:pPr>
            <a:r>
              <a:rPr lang="en-US" altLang="en-US" sz="2000" dirty="0"/>
              <a:t>A network of partners to support you and your family</a:t>
            </a:r>
          </a:p>
          <a:p>
            <a:pPr marL="365760" indent="-365760" eaLnBrk="1" hangingPunct="1">
              <a:spcBef>
                <a:spcPts val="600"/>
              </a:spcBef>
              <a:buClr>
                <a:schemeClr val="accent2"/>
              </a:buClr>
              <a:buFont typeface="Wingdings" panose="05000000000000000000" pitchFamily="2" charset="2"/>
              <a:buChar char="n"/>
            </a:pPr>
            <a:r>
              <a:rPr lang="en-US" altLang="en-US" sz="2000" dirty="0"/>
              <a:t>The interdisciplinary team: (i.e., attorneys, GALs, therapist). </a:t>
            </a:r>
          </a:p>
          <a:p>
            <a:pPr marL="365760" indent="-365760" eaLnBrk="1" hangingPunct="1">
              <a:spcBef>
                <a:spcPts val="600"/>
              </a:spcBef>
              <a:buClr>
                <a:schemeClr val="accent2"/>
              </a:buClr>
              <a:buFont typeface="Wingdings" panose="05000000000000000000" pitchFamily="2" charset="2"/>
              <a:buChar char="n"/>
            </a:pPr>
            <a:r>
              <a:rPr lang="en-US" altLang="en-US" sz="2000" dirty="0"/>
              <a:t>And you will begin to receive the monthly board and care payment</a:t>
            </a:r>
          </a:p>
        </p:txBody>
      </p:sp>
    </p:spTree>
    <p:extLst>
      <p:ext uri="{BB962C8B-B14F-4D97-AF65-F5344CB8AC3E}">
        <p14:creationId xmlns:p14="http://schemas.microsoft.com/office/powerpoint/2010/main" val="2115156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a:bodyPr>
          <a:lstStyle/>
          <a:p>
            <a:pPr eaLnBrk="1" hangingPunct="1"/>
            <a:r>
              <a:rPr lang="en-US" altLang="en-US" sz="4000" b="1" dirty="0">
                <a:latin typeface="+mn-lt"/>
              </a:rPr>
              <a:t>Placing Children in Your Home</a:t>
            </a:r>
          </a:p>
        </p:txBody>
      </p:sp>
      <p:sp>
        <p:nvSpPr>
          <p:cNvPr id="3" name="Content Placeholder 2"/>
          <p:cNvSpPr>
            <a:spLocks noGrp="1"/>
          </p:cNvSpPr>
          <p:nvPr>
            <p:ph sz="quarter" idx="1"/>
          </p:nvPr>
        </p:nvSpPr>
        <p:spPr/>
        <p:txBody>
          <a:bodyPr rtlCol="0">
            <a:normAutofit/>
          </a:bodyPr>
          <a:lstStyle/>
          <a:p>
            <a:pPr marL="274320" indent="-274320" eaLnBrk="1" fontAlgn="auto" hangingPunct="1">
              <a:spcBef>
                <a:spcPts val="580"/>
              </a:spcBef>
              <a:spcAft>
                <a:spcPts val="0"/>
              </a:spcAft>
              <a:buFont typeface="Arial" pitchFamily="34" charset="0"/>
              <a:buNone/>
              <a:defRPr/>
            </a:pPr>
            <a:r>
              <a:rPr lang="en-US" sz="2400" dirty="0"/>
              <a:t>The CFSA Placement Division:</a:t>
            </a:r>
          </a:p>
          <a:p>
            <a:pPr marL="365760" indent="-365760" eaLnBrk="1" fontAlgn="auto" hangingPunct="1">
              <a:spcBef>
                <a:spcPts val="1200"/>
              </a:spcBef>
              <a:spcAft>
                <a:spcPts val="0"/>
              </a:spcAft>
              <a:buClr>
                <a:schemeClr val="accent2"/>
              </a:buClr>
              <a:buFont typeface="Wingdings" panose="05000000000000000000" pitchFamily="2" charset="2"/>
              <a:buChar char="n"/>
              <a:defRPr/>
            </a:pPr>
            <a:r>
              <a:rPr lang="en-US" sz="2400" dirty="0"/>
              <a:t>Will only call parents licensed as foster/adoptive parents for placement</a:t>
            </a:r>
          </a:p>
          <a:p>
            <a:pPr marL="365760" indent="-365760" eaLnBrk="1" fontAlgn="auto" hangingPunct="1">
              <a:spcBef>
                <a:spcPts val="1200"/>
              </a:spcBef>
              <a:spcAft>
                <a:spcPts val="0"/>
              </a:spcAft>
              <a:buClr>
                <a:schemeClr val="accent2"/>
              </a:buClr>
              <a:buFont typeface="Wingdings" panose="05000000000000000000" pitchFamily="2" charset="2"/>
              <a:buChar char="n"/>
              <a:defRPr/>
            </a:pPr>
            <a:r>
              <a:rPr lang="en-US" sz="2400" dirty="0"/>
              <a:t>Will furnish as much information as we have available on the child at the time of placement </a:t>
            </a:r>
          </a:p>
          <a:p>
            <a:pPr marL="365760" indent="-365760" eaLnBrk="1" fontAlgn="auto" hangingPunct="1">
              <a:spcBef>
                <a:spcPts val="1200"/>
              </a:spcBef>
              <a:spcAft>
                <a:spcPts val="0"/>
              </a:spcAft>
              <a:buClr>
                <a:schemeClr val="accent2"/>
              </a:buClr>
              <a:buFont typeface="Wingdings" panose="05000000000000000000" pitchFamily="2" charset="2"/>
              <a:buChar char="n"/>
              <a:defRPr/>
            </a:pPr>
            <a:r>
              <a:rPr lang="en-US" sz="2400" dirty="0"/>
              <a:t>Record all placement acceptance and denial calls</a:t>
            </a:r>
            <a:endParaRPr lang="en-US" dirty="0"/>
          </a:p>
        </p:txBody>
      </p:sp>
      <p:pic>
        <p:nvPicPr>
          <p:cNvPr id="3074" name="Picture 2" descr="Image result for home clipart"/>
          <p:cNvPicPr>
            <a:picLocks noChangeAspect="1" noChangeArrowheads="1"/>
          </p:cNvPicPr>
          <p:nvPr/>
        </p:nvPicPr>
        <p:blipFill rotWithShape="1">
          <a:blip r:embed="rId2">
            <a:extLst>
              <a:ext uri="{28A0092B-C50C-407E-A947-70E740481C1C}">
                <a14:useLocalDpi xmlns:a14="http://schemas.microsoft.com/office/drawing/2010/main" val="0"/>
              </a:ext>
            </a:extLst>
          </a:blip>
          <a:srcRect l="20619" t="2842" r="22966" b="8443"/>
          <a:stretch/>
        </p:blipFill>
        <p:spPr bwMode="auto">
          <a:xfrm>
            <a:off x="7074370" y="4443826"/>
            <a:ext cx="1850174" cy="16091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144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33400" y="670719"/>
            <a:ext cx="7772400" cy="792162"/>
          </a:xfrm>
        </p:spPr>
        <p:txBody>
          <a:bodyPr>
            <a:normAutofit/>
          </a:bodyPr>
          <a:lstStyle/>
          <a:p>
            <a:pPr eaLnBrk="1" hangingPunct="1"/>
            <a:r>
              <a:rPr lang="en-US" altLang="en-US" sz="4000" b="1" dirty="0">
                <a:latin typeface="+mn-lt"/>
              </a:rPr>
              <a:t>Next Steps</a:t>
            </a:r>
          </a:p>
        </p:txBody>
      </p:sp>
      <p:sp>
        <p:nvSpPr>
          <p:cNvPr id="3" name="TextBox 2"/>
          <p:cNvSpPr txBox="1"/>
          <p:nvPr/>
        </p:nvSpPr>
        <p:spPr>
          <a:xfrm>
            <a:off x="533400" y="1477570"/>
            <a:ext cx="8081790" cy="4401205"/>
          </a:xfrm>
          <a:prstGeom prst="rect">
            <a:avLst/>
          </a:prstGeom>
          <a:noFill/>
        </p:spPr>
        <p:txBody>
          <a:bodyPr wrap="square">
            <a:spAutoFit/>
          </a:bodyPr>
          <a:lstStyle/>
          <a:p>
            <a:pPr marL="342900" indent="-342900">
              <a:spcBef>
                <a:spcPts val="1200"/>
              </a:spcBef>
              <a:buClr>
                <a:schemeClr val="accent2"/>
              </a:buClr>
              <a:buFont typeface="Wingdings" panose="05000000000000000000" pitchFamily="2" charset="2"/>
              <a:buChar char="q"/>
              <a:defRPr/>
            </a:pPr>
            <a:r>
              <a:rPr lang="en-US" sz="2000" dirty="0"/>
              <a:t>Review the application to determine if you meet the requirements</a:t>
            </a:r>
          </a:p>
          <a:p>
            <a:pPr marL="342900" indent="-342900">
              <a:spcBef>
                <a:spcPts val="1200"/>
              </a:spcBef>
              <a:buClr>
                <a:schemeClr val="accent2"/>
              </a:buClr>
              <a:buFont typeface="Wingdings" panose="05000000000000000000" pitchFamily="2" charset="2"/>
              <a:buChar char="q"/>
              <a:defRPr/>
            </a:pPr>
            <a:r>
              <a:rPr lang="en-US" sz="2000" dirty="0"/>
              <a:t>If you are eligible, complete all sections of the application</a:t>
            </a:r>
          </a:p>
          <a:p>
            <a:pPr marL="342900" indent="-342900">
              <a:spcBef>
                <a:spcPts val="1200"/>
              </a:spcBef>
              <a:buClr>
                <a:schemeClr val="accent2"/>
              </a:buClr>
              <a:buFont typeface="Wingdings" panose="05000000000000000000" pitchFamily="2" charset="2"/>
              <a:buChar char="q"/>
              <a:defRPr/>
            </a:pPr>
            <a:r>
              <a:rPr lang="en-US" sz="2000" dirty="0"/>
              <a:t>Review your application with the facilitator </a:t>
            </a:r>
          </a:p>
          <a:p>
            <a:pPr marL="342900" indent="-342900">
              <a:spcBef>
                <a:spcPts val="1200"/>
              </a:spcBef>
              <a:buClr>
                <a:schemeClr val="accent2"/>
              </a:buClr>
              <a:buFont typeface="Wingdings" panose="05000000000000000000" pitchFamily="2" charset="2"/>
              <a:buChar char="q"/>
              <a:defRPr/>
            </a:pPr>
            <a:r>
              <a:rPr lang="en-US" sz="2000" dirty="0"/>
              <a:t>Completed an application, schedule with the recruiter the at-home consultation meeting.  </a:t>
            </a:r>
          </a:p>
          <a:p>
            <a:pPr marL="342900" indent="-342900">
              <a:spcBef>
                <a:spcPts val="1200"/>
              </a:spcBef>
              <a:buClr>
                <a:schemeClr val="accent2"/>
              </a:buClr>
              <a:buFont typeface="Wingdings" panose="05000000000000000000" pitchFamily="2" charset="2"/>
              <a:buChar char="q"/>
              <a:defRPr/>
            </a:pPr>
            <a:r>
              <a:rPr lang="en-US" sz="2000" dirty="0"/>
              <a:t>Registration for training is done during the “at-home consultation”</a:t>
            </a:r>
          </a:p>
          <a:p>
            <a:pPr>
              <a:defRPr/>
            </a:pPr>
            <a:endParaRPr lang="en-US" sz="2000" dirty="0"/>
          </a:p>
          <a:p>
            <a:pPr>
              <a:defRPr/>
            </a:pPr>
            <a:r>
              <a:rPr lang="en-US" sz="2000" dirty="0"/>
              <a:t>Please, immediately speak to a facilitator before completing the application if the following applies to you:</a:t>
            </a:r>
          </a:p>
          <a:p>
            <a:pPr marL="342900" indent="-342900">
              <a:spcBef>
                <a:spcPts val="1200"/>
              </a:spcBef>
              <a:buClr>
                <a:schemeClr val="accent2"/>
              </a:buClr>
              <a:buFont typeface="Wingdings" panose="05000000000000000000" pitchFamily="2" charset="2"/>
              <a:buChar char="n"/>
              <a:defRPr/>
            </a:pPr>
            <a:r>
              <a:rPr lang="en-US" sz="2000" dirty="0"/>
              <a:t>If there are any concerns, questions or clarifications that are needed</a:t>
            </a:r>
          </a:p>
          <a:p>
            <a:pPr marL="342900" indent="-342900">
              <a:spcBef>
                <a:spcPts val="1200"/>
              </a:spcBef>
              <a:buClr>
                <a:schemeClr val="accent2"/>
              </a:buClr>
              <a:buFont typeface="Wingdings" panose="05000000000000000000" pitchFamily="2" charset="2"/>
              <a:buChar char="n"/>
              <a:defRPr/>
            </a:pPr>
            <a:r>
              <a:rPr lang="en-US" sz="2000" dirty="0"/>
              <a:t>You have taken foster parent training previously</a:t>
            </a:r>
          </a:p>
        </p:txBody>
      </p:sp>
    </p:spTree>
    <p:extLst>
      <p:ext uri="{BB962C8B-B14F-4D97-AF65-F5344CB8AC3E}">
        <p14:creationId xmlns:p14="http://schemas.microsoft.com/office/powerpoint/2010/main" val="1684016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normAutofit/>
          </a:bodyPr>
          <a:lstStyle/>
          <a:p>
            <a:pPr algn="just" eaLnBrk="1" hangingPunct="1"/>
            <a:r>
              <a:rPr lang="en-US" altLang="en-US" b="1" dirty="0">
                <a:latin typeface="+mn-lt"/>
              </a:rPr>
              <a:t>Questions</a:t>
            </a:r>
          </a:p>
        </p:txBody>
      </p:sp>
      <p:pic>
        <p:nvPicPr>
          <p:cNvPr id="31747" name="Picture 10" descr="C:\Users\kent.clark\AppData\Local\Microsoft\Windows\Temporary Internet Files\Content.IE5\3C5WPFQ0\questions_graphi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05013"/>
            <a:ext cx="36576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847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86831"/>
            <a:ext cx="8534400" cy="958561"/>
          </a:xfrm>
        </p:spPr>
        <p:txBody>
          <a:bodyPr>
            <a:normAutofit/>
          </a:bodyPr>
          <a:lstStyle/>
          <a:p>
            <a:r>
              <a:rPr lang="en-US" sz="4000" b="1" dirty="0">
                <a:latin typeface="+mn-lt"/>
              </a:rPr>
              <a:t>CFSA Notice of Non-Discrimination </a:t>
            </a:r>
          </a:p>
        </p:txBody>
      </p:sp>
      <p:sp>
        <p:nvSpPr>
          <p:cNvPr id="6" name="Text Placeholder 5"/>
          <p:cNvSpPr>
            <a:spLocks noGrp="1"/>
          </p:cNvSpPr>
          <p:nvPr>
            <p:ph type="body" sz="quarter" idx="10"/>
          </p:nvPr>
        </p:nvSpPr>
        <p:spPr/>
        <p:txBody>
          <a:bodyPr/>
          <a:lstStyle/>
          <a:p>
            <a:pPr>
              <a:defRPr/>
            </a:pPr>
            <a:r>
              <a:rPr lang="en-US" sz="2000" b="1" dirty="0"/>
              <a:t>D.C. Human Rights Act of 1977 Concerning all Children, Youth, Adults, and Employees Engaged in Care, Services, and/or Resources Available through the CFSA</a:t>
            </a:r>
          </a:p>
          <a:p>
            <a:pPr>
              <a:defRPr/>
            </a:pPr>
            <a:endParaRPr lang="en-US" sz="2000" dirty="0"/>
          </a:p>
          <a:p>
            <a:pPr>
              <a:defRPr/>
            </a:pPr>
            <a:r>
              <a:rPr lang="en-US" sz="2000" dirty="0"/>
              <a:t>In accordance with the D.C. Human Rights Act of 1977, as amended, D.C. Official Code § 2-1401.01 </a:t>
            </a:r>
            <a:r>
              <a:rPr lang="en-US" sz="2000" i="1" dirty="0"/>
              <a:t>et seq.</a:t>
            </a:r>
            <a:r>
              <a:rPr lang="en-US" sz="2000" dirty="0"/>
              <a:t>, the Child and Family Services Agency (CFSA) does not discriminate on the basis of actual or perceived: race, color, religion, national origin, sex, age, marital status, personal appearance, sexual orientation, gender identity or expression, familial status, family responsibilities, political affiliation, disability, or place of residence or business. </a:t>
            </a:r>
            <a:endParaRPr lang="en-US" altLang="en-US" sz="2000" dirty="0"/>
          </a:p>
          <a:p>
            <a:pPr marL="285750" indent="-285750">
              <a:buClr>
                <a:srgbClr val="FF0000"/>
              </a:buClr>
              <a:buFont typeface="Arial"/>
              <a:buChar char="•"/>
            </a:pPr>
            <a:endParaRPr lang="en-US" sz="2800" dirty="0"/>
          </a:p>
          <a:p>
            <a:r>
              <a:rPr lang="en-US" sz="2800" b="1" dirty="0"/>
              <a:t>. </a:t>
            </a:r>
          </a:p>
          <a:p>
            <a:endParaRPr lang="en-US" dirty="0"/>
          </a:p>
        </p:txBody>
      </p:sp>
    </p:spTree>
    <p:extLst>
      <p:ext uri="{BB962C8B-B14F-4D97-AF65-F5344CB8AC3E}">
        <p14:creationId xmlns:p14="http://schemas.microsoft.com/office/powerpoint/2010/main" val="220164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630615"/>
            <a:ext cx="8534400" cy="958561"/>
          </a:xfrm>
        </p:spPr>
        <p:txBody>
          <a:bodyPr>
            <a:normAutofit/>
          </a:bodyPr>
          <a:lstStyle/>
          <a:p>
            <a:r>
              <a:rPr lang="en-US" sz="4000" b="1" dirty="0">
                <a:latin typeface="+mn-lt"/>
              </a:rPr>
              <a:t>Terminology</a:t>
            </a:r>
          </a:p>
        </p:txBody>
      </p:sp>
      <p:sp>
        <p:nvSpPr>
          <p:cNvPr id="6" name="Text Placeholder 5"/>
          <p:cNvSpPr>
            <a:spLocks noGrp="1"/>
          </p:cNvSpPr>
          <p:nvPr>
            <p:ph type="body" sz="quarter" idx="10"/>
          </p:nvPr>
        </p:nvSpPr>
        <p:spPr/>
        <p:txBody>
          <a:bodyPr/>
          <a:lstStyle/>
          <a:p>
            <a:endParaRPr lang="en-US" sz="2800" b="1" dirty="0"/>
          </a:p>
          <a:p>
            <a:endParaRPr lang="en-US" dirty="0"/>
          </a:p>
        </p:txBody>
      </p:sp>
      <p:sp>
        <p:nvSpPr>
          <p:cNvPr id="2" name="Rectangle 1"/>
          <p:cNvSpPr/>
          <p:nvPr/>
        </p:nvSpPr>
        <p:spPr>
          <a:xfrm>
            <a:off x="457201" y="1888679"/>
            <a:ext cx="8135956" cy="3785652"/>
          </a:xfrm>
          <a:prstGeom prst="rect">
            <a:avLst/>
          </a:prstGeom>
        </p:spPr>
        <p:txBody>
          <a:bodyPr wrap="square">
            <a:spAutoFit/>
          </a:bodyPr>
          <a:lstStyle/>
          <a:p>
            <a:pPr algn="ctr"/>
            <a:r>
              <a:rPr lang="en-US" sz="2400" dirty="0">
                <a:solidFill>
                  <a:srgbClr val="000000"/>
                </a:solidFill>
                <a:ea typeface="Calibri" panose="020F0502020204030204" pitchFamily="34" charset="0"/>
                <a:cs typeface="Times New Roman" panose="02020603050405020304" pitchFamily="18" charset="0"/>
              </a:rPr>
              <a:t>NOTE: You may hear the terms foster parent and resource parent used interchangeably in this presentation.</a:t>
            </a:r>
          </a:p>
          <a:p>
            <a:pPr algn="ctr"/>
            <a:endParaRPr lang="en-US" sz="2400" dirty="0">
              <a:solidFill>
                <a:srgbClr val="000000"/>
              </a:solidFill>
              <a:ea typeface="Calibri" panose="020F0502020204030204" pitchFamily="34" charset="0"/>
              <a:cs typeface="Times New Roman" panose="02020603050405020304" pitchFamily="18" charset="0"/>
            </a:endParaRPr>
          </a:p>
          <a:p>
            <a:pPr algn="ctr"/>
            <a:r>
              <a:rPr lang="en-US" sz="2400" dirty="0">
                <a:solidFill>
                  <a:srgbClr val="000000"/>
                </a:solidFill>
                <a:ea typeface="Calibri" panose="020F0502020204030204" pitchFamily="34" charset="0"/>
                <a:cs typeface="Times New Roman" panose="02020603050405020304" pitchFamily="18" charset="0"/>
              </a:rPr>
              <a:t>The term “resource parent” is typically used to broadly refer to </a:t>
            </a:r>
            <a:r>
              <a:rPr lang="en-US" sz="2400" dirty="0">
                <a:solidFill>
                  <a:srgbClr val="000000"/>
                </a:solidFill>
                <a:ea typeface="Calibri" panose="020F0502020204030204" pitchFamily="34" charset="0"/>
                <a:cs typeface="Calibri" panose="020F0502020204030204" pitchFamily="34" charset="0"/>
              </a:rPr>
              <a:t>any adult who is currently functioning as – or is in the process of becoming – a kinship caregiver, foster parent, respite provider, legal guardian, or child-specific adoptive parent.</a:t>
            </a:r>
            <a:r>
              <a:rPr lang="en-US" sz="2400" dirty="0">
                <a:solidFill>
                  <a:srgbClr val="000000"/>
                </a:solidFill>
                <a:ea typeface="Calibri" panose="020F0502020204030204" pitchFamily="34" charset="0"/>
                <a:cs typeface="Times New Roman" panose="02020603050405020304" pitchFamily="18" charset="0"/>
              </a:rPr>
              <a:t> All resource parents complete a minimum of 30 pre-service training hours and a licensing process that ensures their preparation to safely care for a child in their home.</a:t>
            </a:r>
            <a:endParaRPr lang="en-US" sz="2400" dirty="0">
              <a:solidFill>
                <a:srgbClr val="00000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2973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520" y="691423"/>
            <a:ext cx="8544560" cy="858753"/>
          </a:xfrm>
        </p:spPr>
        <p:txBody>
          <a:bodyPr>
            <a:normAutofit/>
          </a:bodyPr>
          <a:lstStyle/>
          <a:p>
            <a:r>
              <a:rPr lang="en-US" b="1" dirty="0">
                <a:latin typeface="+mn-lt"/>
              </a:rPr>
              <a:t>Child and Family Services Agency</a:t>
            </a:r>
          </a:p>
        </p:txBody>
      </p:sp>
      <p:sp>
        <p:nvSpPr>
          <p:cNvPr id="3" name="Text Placeholder 2"/>
          <p:cNvSpPr>
            <a:spLocks noGrp="1"/>
          </p:cNvSpPr>
          <p:nvPr>
            <p:ph type="body" sz="quarter" idx="10"/>
          </p:nvPr>
        </p:nvSpPr>
        <p:spPr>
          <a:xfrm>
            <a:off x="110359" y="3871435"/>
            <a:ext cx="8923282" cy="1851446"/>
          </a:xfrm>
        </p:spPr>
        <p:txBody>
          <a:bodyPr/>
          <a:lstStyle/>
          <a:p>
            <a:pPr algn="ctr"/>
            <a:r>
              <a:rPr lang="en-US" altLang="en-US" sz="2100" spc="-30" dirty="0"/>
              <a:t>The District’s Child and Family Services Agency (CFSA) is the local public organization authorized to protect child victims of abuse and neglect. Our mission is to improve the safety, permanence, and wellbeing of abused and neglected children and youth up to age 21. CFSA’s 4 Pillars are the foundation for improved performance and </a:t>
            </a:r>
            <a:r>
              <a:rPr lang="en-US" sz="2100" spc="-30" dirty="0"/>
              <a:t>guide policy and practice for the child welfare system.</a:t>
            </a:r>
          </a:p>
        </p:txBody>
      </p:sp>
      <p:pic>
        <p:nvPicPr>
          <p:cNvPr id="6" name="Picture 5" descr="CFSA FOUR PILLARS_FINAL master copy.JPG"/>
          <p:cNvPicPr>
            <a:picLocks noChangeAspect="1"/>
          </p:cNvPicPr>
          <p:nvPr/>
        </p:nvPicPr>
        <p:blipFill rotWithShape="1">
          <a:blip r:embed="rId2" cstate="print">
            <a:extLst>
              <a:ext uri="{28A0092B-C50C-407E-A947-70E740481C1C}">
                <a14:useLocalDpi xmlns:a14="http://schemas.microsoft.com/office/drawing/2010/main" val="0"/>
              </a:ext>
            </a:extLst>
          </a:blip>
          <a:srcRect l="-965" t="12602" r="645" b="8128"/>
          <a:stretch/>
        </p:blipFill>
        <p:spPr bwMode="auto">
          <a:xfrm>
            <a:off x="2669664" y="1582567"/>
            <a:ext cx="3652272" cy="2286000"/>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266658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822"/>
            <a:ext cx="6889545" cy="1098946"/>
          </a:xfrm>
        </p:spPr>
        <p:txBody>
          <a:bodyPr>
            <a:normAutofit/>
          </a:bodyPr>
          <a:lstStyle/>
          <a:p>
            <a:r>
              <a:rPr lang="en-US" sz="2999" b="1" dirty="0">
                <a:solidFill>
                  <a:schemeClr val="tx2"/>
                </a:solidFill>
                <a:latin typeface="Verdana" panose="020B0604030504040204" pitchFamily="34" charset="0"/>
                <a:ea typeface="Verdana" panose="020B0604030504040204" pitchFamily="34" charset="0"/>
              </a:rPr>
              <a:t>Four Pillars Agenda:</a:t>
            </a:r>
            <a:br>
              <a:rPr lang="en-US" sz="2999" b="1" dirty="0">
                <a:solidFill>
                  <a:schemeClr val="tx2"/>
                </a:solidFill>
                <a:latin typeface="Verdana" panose="020B0604030504040204" pitchFamily="34" charset="0"/>
                <a:ea typeface="Verdana" panose="020B0604030504040204" pitchFamily="34" charset="0"/>
              </a:rPr>
            </a:br>
            <a:r>
              <a:rPr lang="en-US" sz="2999" b="1" dirty="0">
                <a:solidFill>
                  <a:schemeClr val="tx2"/>
                </a:solidFill>
                <a:latin typeface="Verdana" panose="020B0604030504040204" pitchFamily="34" charset="0"/>
                <a:ea typeface="Verdana" panose="020B0604030504040204" pitchFamily="34" charset="0"/>
              </a:rPr>
              <a:t>Values-Based</a:t>
            </a:r>
          </a:p>
        </p:txBody>
      </p:sp>
      <p:sp>
        <p:nvSpPr>
          <p:cNvPr id="3" name="Slide Number Placeholder 2"/>
          <p:cNvSpPr>
            <a:spLocks noGrp="1"/>
          </p:cNvSpPr>
          <p:nvPr>
            <p:ph type="sldNum" sz="quarter" idx="12"/>
          </p:nvPr>
        </p:nvSpPr>
        <p:spPr/>
        <p:txBody>
          <a:bodyPr/>
          <a:lstStyle/>
          <a:p>
            <a:fld id="{6DBB94F3-C67C-4826-BDD1-FEBCD1F90A0E}" type="slidenum">
              <a:rPr lang="en-US" smtClean="0"/>
              <a:pPr/>
              <a:t>6</a:t>
            </a:fld>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4915"/>
          <a:stretch/>
        </p:blipFill>
        <p:spPr>
          <a:xfrm>
            <a:off x="2658789" y="1244907"/>
            <a:ext cx="3961272" cy="3739258"/>
          </a:xfrm>
          <a:prstGeom prst="rect">
            <a:avLst/>
          </a:prstGeom>
          <a:ln>
            <a:solidFill>
              <a:schemeClr val="bg1">
                <a:lumMod val="75000"/>
              </a:schemeClr>
            </a:solidFill>
          </a:ln>
        </p:spPr>
      </p:pic>
      <p:sp>
        <p:nvSpPr>
          <p:cNvPr id="5" name="TextBox 4"/>
          <p:cNvSpPr txBox="1"/>
          <p:nvPr/>
        </p:nvSpPr>
        <p:spPr>
          <a:xfrm>
            <a:off x="198457" y="1502379"/>
            <a:ext cx="2407924" cy="1938992"/>
          </a:xfrm>
          <a:prstGeom prst="rect">
            <a:avLst/>
          </a:prstGeom>
          <a:solidFill>
            <a:srgbClr val="2DA5FF"/>
          </a:solidFill>
          <a:effectLst>
            <a:outerShdw blurRad="63500" sx="102000" sy="102000" algn="ctr" rotWithShape="0">
              <a:prstClr val="black">
                <a:alpha val="40000"/>
              </a:prstClr>
            </a:outerShdw>
          </a:effectLst>
        </p:spPr>
        <p:txBody>
          <a:bodyPr wrap="square" rtlCol="0">
            <a:spAutoFit/>
          </a:bodyPr>
          <a:lstStyle/>
          <a:p>
            <a:r>
              <a:rPr lang="en-US" sz="2000" i="1" dirty="0"/>
              <a:t>Children grow up best with their families. We remove children only when necessary to keep them safe</a:t>
            </a:r>
            <a:r>
              <a:rPr lang="en-US" sz="1200" i="1" dirty="0"/>
              <a:t>. </a:t>
            </a:r>
          </a:p>
        </p:txBody>
      </p:sp>
      <p:sp>
        <p:nvSpPr>
          <p:cNvPr id="6" name="TextBox 5"/>
          <p:cNvSpPr txBox="1"/>
          <p:nvPr/>
        </p:nvSpPr>
        <p:spPr>
          <a:xfrm>
            <a:off x="146050" y="3919696"/>
            <a:ext cx="2512739" cy="2115964"/>
          </a:xfrm>
          <a:prstGeom prst="rect">
            <a:avLst/>
          </a:prstGeom>
          <a:solidFill>
            <a:srgbClr val="FF99CC"/>
          </a:solidFill>
          <a:effectLst>
            <a:outerShdw blurRad="63500" sx="102000" sy="102000" algn="ctr" rotWithShape="0">
              <a:prstClr val="black">
                <a:alpha val="40000"/>
              </a:prstClr>
            </a:outerShdw>
          </a:effectLst>
        </p:spPr>
        <p:txBody>
          <a:bodyPr wrap="square" rtlCol="0">
            <a:spAutoFit/>
          </a:bodyPr>
          <a:lstStyle/>
          <a:p>
            <a:r>
              <a:rPr lang="en-US" sz="2000" i="1" dirty="0"/>
              <a:t>Foster care is temporary. We start planning for permanence the day a child enters care.</a:t>
            </a:r>
          </a:p>
          <a:p>
            <a:endParaRPr lang="en-US" sz="1050" i="1" dirty="0"/>
          </a:p>
          <a:p>
            <a:endParaRPr lang="en-US" sz="1050" i="1" dirty="0"/>
          </a:p>
          <a:p>
            <a:endParaRPr lang="en-US" sz="1050" i="1" dirty="0"/>
          </a:p>
        </p:txBody>
      </p:sp>
      <p:sp>
        <p:nvSpPr>
          <p:cNvPr id="7" name="TextBox 6"/>
          <p:cNvSpPr txBox="1"/>
          <p:nvPr/>
        </p:nvSpPr>
        <p:spPr>
          <a:xfrm>
            <a:off x="5566349" y="4238259"/>
            <a:ext cx="3577651" cy="1938992"/>
          </a:xfrm>
          <a:prstGeom prst="rect">
            <a:avLst/>
          </a:prstGeom>
          <a:solidFill>
            <a:srgbClr val="00CC5C"/>
          </a:solidFill>
          <a:effectLst>
            <a:outerShdw blurRad="63500" sx="102000" sy="102000" algn="ctr" rotWithShape="0">
              <a:prstClr val="black">
                <a:alpha val="40000"/>
              </a:prstClr>
            </a:outerShdw>
          </a:effectLst>
        </p:spPr>
        <p:txBody>
          <a:bodyPr wrap="square" rtlCol="0">
            <a:spAutoFit/>
          </a:bodyPr>
          <a:lstStyle/>
          <a:p>
            <a:r>
              <a:rPr lang="en-US" sz="2000" i="1" dirty="0"/>
              <a:t>Every child is entitled to a nurturing environment that supports healthy growth and development, good physical and mental health, and academic achievement.</a:t>
            </a:r>
          </a:p>
        </p:txBody>
      </p:sp>
      <p:sp>
        <p:nvSpPr>
          <p:cNvPr id="8" name="TextBox 7"/>
          <p:cNvSpPr txBox="1"/>
          <p:nvPr/>
        </p:nvSpPr>
        <p:spPr>
          <a:xfrm>
            <a:off x="6889545" y="826172"/>
            <a:ext cx="2055998" cy="2862322"/>
          </a:xfrm>
          <a:prstGeom prst="rect">
            <a:avLst/>
          </a:prstGeom>
          <a:solidFill>
            <a:srgbClr val="EBE600"/>
          </a:solidFill>
          <a:effectLst>
            <a:outerShdw blurRad="63500" sx="102000" sy="102000" algn="ctr" rotWithShape="0">
              <a:prstClr val="black">
                <a:alpha val="40000"/>
              </a:prstClr>
            </a:outerShdw>
          </a:effectLst>
        </p:spPr>
        <p:txBody>
          <a:bodyPr wrap="square" rtlCol="0">
            <a:spAutoFit/>
          </a:bodyPr>
          <a:lstStyle/>
          <a:p>
            <a:r>
              <a:rPr lang="en-US" sz="2000" i="1" dirty="0"/>
              <a:t>Every child exits care as quickly as possible for a safe, supportive family or life-long connection. Older youth have skills for successful adulthood.</a:t>
            </a:r>
          </a:p>
        </p:txBody>
      </p:sp>
    </p:spTree>
    <p:extLst>
      <p:ext uri="{BB962C8B-B14F-4D97-AF65-F5344CB8AC3E}">
        <p14:creationId xmlns:p14="http://schemas.microsoft.com/office/powerpoint/2010/main" val="25918256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697735"/>
            <a:ext cx="8229600" cy="958561"/>
          </a:xfrm>
        </p:spPr>
        <p:txBody>
          <a:bodyPr>
            <a:normAutofit/>
          </a:bodyPr>
          <a:lstStyle/>
          <a:p>
            <a:r>
              <a:rPr lang="en-US" sz="4000" b="1" dirty="0">
                <a:latin typeface="+mn-lt"/>
                <a:cs typeface="Times New Roman" panose="02020603050405020304" pitchFamily="18" charset="0"/>
              </a:rPr>
              <a:t>DC Foster Care: Citywide Snapshot</a:t>
            </a:r>
            <a:endParaRPr lang="en-US" sz="4000" b="1" dirty="0">
              <a:latin typeface="+mn-lt"/>
            </a:endParaRPr>
          </a:p>
        </p:txBody>
      </p:sp>
      <p:sp>
        <p:nvSpPr>
          <p:cNvPr id="6" name="Text Placeholder 5"/>
          <p:cNvSpPr>
            <a:spLocks noGrp="1"/>
          </p:cNvSpPr>
          <p:nvPr>
            <p:ph type="body" sz="quarter" idx="10"/>
          </p:nvPr>
        </p:nvSpPr>
        <p:spPr>
          <a:xfrm>
            <a:off x="457200" y="1787525"/>
            <a:ext cx="8229600" cy="4440747"/>
          </a:xfrm>
        </p:spPr>
        <p:txBody>
          <a:bodyPr/>
          <a:lstStyle/>
          <a:p>
            <a:r>
              <a:rPr lang="en-US" sz="2000" dirty="0"/>
              <a:t>CFSA understands from our experience, and research confirms, that children develop best and have the easiest transitions into a foster home when they remain close to their birth families, their friends, their community. As of March 12, 2020,  there were 740 District children and teens (aged 0-20) under the custody of CFSA residing in foster care.</a:t>
            </a:r>
          </a:p>
          <a:p>
            <a:pPr>
              <a:spcBef>
                <a:spcPts val="0"/>
              </a:spcBef>
              <a:defRPr/>
            </a:pPr>
            <a:endParaRPr lang="en-US" sz="1800" dirty="0">
              <a:solidFill>
                <a:srgbClr val="FF0000"/>
              </a:solidFill>
            </a:endParaRPr>
          </a:p>
          <a:p>
            <a:pPr>
              <a:spcBef>
                <a:spcPts val="0"/>
              </a:spcBef>
              <a:defRPr/>
            </a:pPr>
            <a:r>
              <a:rPr lang="en-US" sz="2000" b="1" dirty="0">
                <a:solidFill>
                  <a:srgbClr val="FF0000"/>
                </a:solidFill>
              </a:rPr>
              <a:t>Gender				Race/ Ethnicity					Ages of Children</a:t>
            </a:r>
          </a:p>
          <a:p>
            <a:pPr>
              <a:spcBef>
                <a:spcPts val="0"/>
              </a:spcBef>
              <a:defRPr/>
            </a:pPr>
            <a:r>
              <a:rPr lang="en-US" sz="2000" dirty="0"/>
              <a:t>49% Female  			86%	  Black/African American		28%  1-5      </a:t>
            </a:r>
          </a:p>
          <a:p>
            <a:pPr>
              <a:spcBef>
                <a:spcPts val="0"/>
              </a:spcBef>
              <a:defRPr/>
            </a:pPr>
            <a:r>
              <a:rPr lang="en-US" sz="2000" dirty="0"/>
              <a:t>51% Male			9%	  Hispanic					26%  6-11  </a:t>
            </a:r>
          </a:p>
          <a:p>
            <a:pPr>
              <a:spcBef>
                <a:spcPts val="0"/>
              </a:spcBef>
              <a:defRPr/>
            </a:pPr>
            <a:r>
              <a:rPr lang="en-US" sz="2000" dirty="0"/>
              <a:t>					  1%	  Asian						22%  12-16  							  3%	  White						24%  17-20 							   1% American Indian</a:t>
            </a:r>
          </a:p>
          <a:p>
            <a:pPr>
              <a:defRPr/>
            </a:pPr>
            <a:r>
              <a:rPr lang="en-US" sz="1800" dirty="0">
                <a:solidFill>
                  <a:srgbClr val="FF0000"/>
                </a:solidFill>
              </a:rPr>
              <a:t> </a:t>
            </a:r>
          </a:p>
          <a:p>
            <a:pPr>
              <a:defRPr/>
            </a:pPr>
            <a:r>
              <a:rPr lang="en-US" sz="1800" b="1" dirty="0"/>
              <a:t> 													</a:t>
            </a:r>
            <a:r>
              <a:rPr lang="en-US" sz="1800" dirty="0"/>
              <a:t>. </a:t>
            </a:r>
          </a:p>
        </p:txBody>
      </p:sp>
    </p:spTree>
    <p:extLst>
      <p:ext uri="{BB962C8B-B14F-4D97-AF65-F5344CB8AC3E}">
        <p14:creationId xmlns:p14="http://schemas.microsoft.com/office/powerpoint/2010/main" val="351347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1354" y="753123"/>
            <a:ext cx="8043705" cy="844061"/>
          </a:xfrm>
        </p:spPr>
        <p:txBody>
          <a:bodyPr>
            <a:noAutofit/>
          </a:bodyPr>
          <a:lstStyle/>
          <a:p>
            <a:r>
              <a:rPr lang="en-US" sz="4000" b="1" dirty="0">
                <a:latin typeface="+mn-lt"/>
              </a:rPr>
              <a:t>Public Agency Adoption</a:t>
            </a:r>
            <a:endParaRPr lang="en-US" sz="3200" dirty="0">
              <a:latin typeface="+mn-lt"/>
            </a:endParaRPr>
          </a:p>
        </p:txBody>
      </p:sp>
      <p:sp>
        <p:nvSpPr>
          <p:cNvPr id="6" name="Text Placeholder 5"/>
          <p:cNvSpPr>
            <a:spLocks noGrp="1"/>
          </p:cNvSpPr>
          <p:nvPr>
            <p:ph type="body" sz="quarter" idx="10"/>
          </p:nvPr>
        </p:nvSpPr>
        <p:spPr>
          <a:xfrm>
            <a:off x="311834" y="1681026"/>
            <a:ext cx="8486726" cy="4120685"/>
          </a:xfrm>
        </p:spPr>
        <p:txBody>
          <a:bodyPr/>
          <a:lstStyle/>
          <a:p>
            <a:pPr lvl="0">
              <a:lnSpc>
                <a:spcPts val="2200"/>
              </a:lnSpc>
              <a:spcBef>
                <a:spcPts val="0"/>
              </a:spcBef>
            </a:pPr>
            <a:r>
              <a:rPr lang="en-US" sz="2000" dirty="0"/>
              <a:t>Adoption through a public agency differs from adoption through a private agency or through a private attorney in several ways:</a:t>
            </a:r>
          </a:p>
          <a:p>
            <a:pPr marL="342900" lvl="0" indent="-342900">
              <a:lnSpc>
                <a:spcPts val="2200"/>
              </a:lnSpc>
              <a:spcBef>
                <a:spcPts val="600"/>
              </a:spcBef>
              <a:buClr>
                <a:schemeClr val="accent2"/>
              </a:buClr>
              <a:buFont typeface="Wingdings" panose="05000000000000000000" pitchFamily="2" charset="2"/>
              <a:buChar char="n"/>
            </a:pPr>
            <a:r>
              <a:rPr lang="en-US" sz="2000" dirty="0"/>
              <a:t>Children in foster care with a goal of adoption are not yet legally free for adoption. Legally freeing a child for adoption can be subject to a lengthy court process. Therefore all adoptive parents will foster the child for some amount of time before the adoption is finalized in court.</a:t>
            </a:r>
          </a:p>
          <a:p>
            <a:pPr marL="342900" lvl="0" indent="-342900">
              <a:lnSpc>
                <a:spcPts val="2200"/>
              </a:lnSpc>
              <a:spcBef>
                <a:spcPts val="600"/>
              </a:spcBef>
              <a:buClr>
                <a:schemeClr val="accent2"/>
              </a:buClr>
              <a:buFont typeface="Wingdings" panose="05000000000000000000" pitchFamily="2" charset="2"/>
              <a:buChar char="n"/>
            </a:pPr>
            <a:r>
              <a:rPr lang="en-US" sz="2000" dirty="0"/>
              <a:t>Infants and toddlers are generally not available, older youth are available.</a:t>
            </a:r>
          </a:p>
          <a:p>
            <a:pPr marL="342900" lvl="0" indent="-342900">
              <a:lnSpc>
                <a:spcPts val="2200"/>
              </a:lnSpc>
              <a:spcBef>
                <a:spcPts val="600"/>
              </a:spcBef>
              <a:buClr>
                <a:schemeClr val="accent2"/>
              </a:buClr>
              <a:buFont typeface="Wingdings" panose="05000000000000000000" pitchFamily="2" charset="2"/>
              <a:buChar char="n"/>
            </a:pPr>
            <a:r>
              <a:rPr lang="en-US" sz="2000" dirty="0"/>
              <a:t>Because we encourage shared parenting, and because children may maintain direct contact with birth family members, you are likely to meet and work with the birth family.</a:t>
            </a:r>
          </a:p>
          <a:p>
            <a:pPr marL="342900" lvl="0" indent="-342900">
              <a:lnSpc>
                <a:spcPts val="2200"/>
              </a:lnSpc>
              <a:spcBef>
                <a:spcPts val="600"/>
              </a:spcBef>
              <a:buClr>
                <a:schemeClr val="accent2"/>
              </a:buClr>
              <a:buFont typeface="Wingdings" panose="05000000000000000000" pitchFamily="2" charset="2"/>
              <a:buChar char="n"/>
            </a:pPr>
            <a:r>
              <a:rPr lang="en-US" sz="2000" dirty="0"/>
              <a:t>Adopting from a public system is low in cost and the agency provides comprehensive pre-adoption training and post-adoption services, including a monthly financial stipend.</a:t>
            </a:r>
            <a:r>
              <a:rPr lang="en-US" sz="1800" b="1" dirty="0"/>
              <a:t>			</a:t>
            </a:r>
          </a:p>
        </p:txBody>
      </p:sp>
    </p:spTree>
    <p:extLst>
      <p:ext uri="{BB962C8B-B14F-4D97-AF65-F5344CB8AC3E}">
        <p14:creationId xmlns:p14="http://schemas.microsoft.com/office/powerpoint/2010/main" val="390392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1354" y="753123"/>
            <a:ext cx="8043705" cy="844061"/>
          </a:xfrm>
        </p:spPr>
        <p:txBody>
          <a:bodyPr>
            <a:noAutofit/>
          </a:bodyPr>
          <a:lstStyle/>
          <a:p>
            <a:r>
              <a:rPr lang="en-US" sz="4000" b="1" dirty="0">
                <a:latin typeface="+mn-lt"/>
              </a:rPr>
              <a:t>Pathways to Adoption</a:t>
            </a:r>
            <a:endParaRPr lang="en-US" sz="3200" dirty="0">
              <a:latin typeface="+mn-lt"/>
            </a:endParaRPr>
          </a:p>
        </p:txBody>
      </p:sp>
      <p:sp>
        <p:nvSpPr>
          <p:cNvPr id="6" name="Text Placeholder 5"/>
          <p:cNvSpPr>
            <a:spLocks noGrp="1"/>
          </p:cNvSpPr>
          <p:nvPr>
            <p:ph type="body" sz="quarter" idx="10"/>
          </p:nvPr>
        </p:nvSpPr>
        <p:spPr>
          <a:xfrm>
            <a:off x="311834" y="1649494"/>
            <a:ext cx="8486726" cy="4702628"/>
          </a:xfrm>
        </p:spPr>
        <p:txBody>
          <a:bodyPr/>
          <a:lstStyle/>
          <a:p>
            <a:pPr>
              <a:spcBef>
                <a:spcPts val="0"/>
              </a:spcBef>
            </a:pPr>
            <a:r>
              <a:rPr lang="en-US" sz="1900" dirty="0"/>
              <a:t>CFSA generally has between 50 to 60 children and youth in need of an adoptive home. Most are African American. As of March 12, 2020, 85 percent of available youth are ages 12 to 20. 15 percent are ages 6 to 11. Less than 1 percent are age five or younger. There are two pathways to adopting a child through a public agency:</a:t>
            </a:r>
          </a:p>
          <a:p>
            <a:pPr marL="285750" indent="-285750">
              <a:spcBef>
                <a:spcPts val="600"/>
              </a:spcBef>
              <a:buClr>
                <a:schemeClr val="accent2"/>
              </a:buClr>
              <a:buFont typeface="Wingdings" panose="05000000000000000000" pitchFamily="2" charset="2"/>
              <a:buChar char="n"/>
            </a:pPr>
            <a:r>
              <a:rPr lang="en-US" sz="1800" u="sng" dirty="0"/>
              <a:t>Foster to Adopt:</a:t>
            </a:r>
            <a:r>
              <a:rPr lang="en-US" sz="1800" dirty="0"/>
              <a:t> A prospective parent becomes licensed and serves as a foster parent. When no kinship resources are located, the foster parent then has priority to adopt the child in his/her home if and when the child’s goal becomes adoption.</a:t>
            </a:r>
          </a:p>
          <a:p>
            <a:pPr marL="285750" indent="-285750">
              <a:spcBef>
                <a:spcPts val="600"/>
              </a:spcBef>
              <a:buClr>
                <a:schemeClr val="accent2"/>
              </a:buClr>
              <a:buFont typeface="Wingdings" panose="05000000000000000000" pitchFamily="2" charset="2"/>
              <a:buChar char="n"/>
            </a:pPr>
            <a:r>
              <a:rPr lang="en-US" sz="1800" u="sng" dirty="0"/>
              <a:t>Child-Specific Adoption:</a:t>
            </a:r>
            <a:r>
              <a:rPr lang="en-US" sz="1800" dirty="0"/>
              <a:t> A prospective parent becomes interested in a specific child available for adoption, through one of the channels CFSA uses to promote adoption or through direct recruitment. This person becomes licensed as a foster parent so CFSA can make a pre-adoptive placement of the specific child in his/her home.</a:t>
            </a:r>
          </a:p>
          <a:p>
            <a:pPr marL="285750" indent="-285750">
              <a:spcBef>
                <a:spcPts val="600"/>
              </a:spcBef>
              <a:buClr>
                <a:schemeClr val="accent2"/>
              </a:buClr>
              <a:buFont typeface="Wingdings" panose="05000000000000000000" pitchFamily="2" charset="2"/>
              <a:buChar char="n"/>
            </a:pPr>
            <a:r>
              <a:rPr lang="en-US" sz="1800" dirty="0"/>
              <a:t>To see children available for adoption from CFSA, visit: </a:t>
            </a:r>
            <a:r>
              <a:rPr lang="en-US" sz="1800" dirty="0">
                <a:hlinkClick r:id="rId3"/>
              </a:rPr>
              <a:t>www.adoptuskids.org</a:t>
            </a:r>
            <a:r>
              <a:rPr lang="en-US" sz="1800" dirty="0"/>
              <a:t> or  </a:t>
            </a:r>
            <a:r>
              <a:rPr lang="en-US" sz="1800" dirty="0">
                <a:hlinkClick r:id="rId4"/>
              </a:rPr>
              <a:t>ww.adoptionstogether.org/adopting/adopt-an-older-child/heart-gallery</a:t>
            </a:r>
            <a:r>
              <a:rPr lang="en-US" sz="1800" dirty="0"/>
              <a:t>	</a:t>
            </a:r>
            <a:r>
              <a:rPr lang="en-US" sz="1800" b="1" dirty="0"/>
              <a:t>						</a:t>
            </a:r>
          </a:p>
        </p:txBody>
      </p:sp>
    </p:spTree>
    <p:extLst>
      <p:ext uri="{BB962C8B-B14F-4D97-AF65-F5344CB8AC3E}">
        <p14:creationId xmlns:p14="http://schemas.microsoft.com/office/powerpoint/2010/main" val="337677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46821</TotalTime>
  <Words>2641</Words>
  <Application>Microsoft Office PowerPoint</Application>
  <PresentationFormat>On-screen Show (4:3)</PresentationFormat>
  <Paragraphs>204</Paragraphs>
  <Slides>28</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Futura CondensedBold</vt:lpstr>
      <vt:lpstr>Verdana</vt:lpstr>
      <vt:lpstr>Wingdings</vt:lpstr>
      <vt:lpstr>Wingdings 2</vt:lpstr>
      <vt:lpstr>Office Theme</vt:lpstr>
      <vt:lpstr>Custom Design</vt:lpstr>
      <vt:lpstr>PowerPoint Presentation</vt:lpstr>
      <vt:lpstr>Purpose </vt:lpstr>
      <vt:lpstr>CFSA Notice of Non-Discrimination </vt:lpstr>
      <vt:lpstr>Terminology</vt:lpstr>
      <vt:lpstr>Child and Family Services Agency</vt:lpstr>
      <vt:lpstr>Four Pillars Agenda: Values-Based</vt:lpstr>
      <vt:lpstr>DC Foster Care: Citywide Snapshot</vt:lpstr>
      <vt:lpstr>Public Agency Adoption</vt:lpstr>
      <vt:lpstr>Pathways to Adoption</vt:lpstr>
      <vt:lpstr>Who are the Children in Foster Care?</vt:lpstr>
      <vt:lpstr>What is Shared Parenting? </vt:lpstr>
      <vt:lpstr>The Five Competencies of Resource Parents</vt:lpstr>
      <vt:lpstr>Support for Resource Parents &amp; Children</vt:lpstr>
      <vt:lpstr>The Foster Parent Support Unit</vt:lpstr>
      <vt:lpstr>PowerPoint Presentation</vt:lpstr>
      <vt:lpstr>The Licensing Process</vt:lpstr>
      <vt:lpstr>At-Home Consultation Meeting</vt:lpstr>
      <vt:lpstr>Criteria to Become a Resource Parent</vt:lpstr>
      <vt:lpstr>PowerPoint Presentation</vt:lpstr>
      <vt:lpstr>Pre-Service Class Schedules</vt:lpstr>
      <vt:lpstr>DCMR Chapter 60 Regulations</vt:lpstr>
      <vt:lpstr>Home Study Assessment</vt:lpstr>
      <vt:lpstr>Inspections and Other Requirements</vt:lpstr>
      <vt:lpstr>Background Clearances</vt:lpstr>
      <vt:lpstr>After licensing, then what…</vt:lpstr>
      <vt:lpstr>Placing Children in Your Home</vt:lpstr>
      <vt:lpstr>Next Steps</vt:lpstr>
      <vt:lpstr>Questions</vt:lpstr>
    </vt:vector>
  </TitlesOfParts>
  <Company>Reingold LINK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Lemos</dc:creator>
  <cp:lastModifiedBy>Lawson, Regina (CFSA)</cp:lastModifiedBy>
  <cp:revision>367</cp:revision>
  <cp:lastPrinted>2017-02-07T14:52:18Z</cp:lastPrinted>
  <dcterms:created xsi:type="dcterms:W3CDTF">2016-01-20T03:28:33Z</dcterms:created>
  <dcterms:modified xsi:type="dcterms:W3CDTF">2020-03-19T13:17:18Z</dcterms:modified>
</cp:coreProperties>
</file>