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66" r:id="rId3"/>
    <p:sldId id="274" r:id="rId4"/>
    <p:sldId id="268" r:id="rId5"/>
    <p:sldId id="275" r:id="rId6"/>
    <p:sldId id="260" r:id="rId7"/>
    <p:sldId id="276" r:id="rId8"/>
    <p:sldId id="256" r:id="rId9"/>
    <p:sldId id="277" r:id="rId10"/>
    <p:sldId id="257" r:id="rId11"/>
    <p:sldId id="259" r:id="rId12"/>
    <p:sldId id="278" r:id="rId13"/>
    <p:sldId id="269" r:id="rId14"/>
    <p:sldId id="270" r:id="rId15"/>
    <p:sldId id="271" r:id="rId16"/>
    <p:sldId id="279" r:id="rId17"/>
    <p:sldId id="261" r:id="rId18"/>
    <p:sldId id="267" r:id="rId19"/>
    <p:sldId id="280" r:id="rId20"/>
    <p:sldId id="262" r:id="rId21"/>
    <p:sldId id="281" r:id="rId22"/>
    <p:sldId id="272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CB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3FD67-2FD2-4B61-8379-34B19B335B8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7715-CD73-4C03-9546-E8FFEEE36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2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F7715-CD73-4C03-9546-E8FFEEE36E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8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73B3-A74B-36E4-4D6D-C395275D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198F6-7031-1C6B-9BB0-EE08375F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023A9-6489-6048-7F5D-A4BEBD56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79DEF-3464-0A63-0C1E-FB72FF8C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826CD-1CA9-2406-D17F-0EE9792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74F1-9398-DCFC-1CA4-88B7034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0C4C3F-8738-6795-040B-19335DA5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3A9DF-5D1A-5B50-BED8-970006E3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7CE6D-B84A-4D6F-4EA1-DD459D60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8B690-7E6D-E798-BE9C-2409802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C417DD-1085-8AA1-1A0F-E765F608E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066569-94A6-09F8-A7B8-BDB278D6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1643A-99D7-66B7-AA90-324A2F62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35D08-E67B-180F-EF7A-9BAE6460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E3A74-58B2-2187-49A8-9CD5603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3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C20B-B743-FFFA-CDE6-6744906A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F678-8EF3-B28F-99ED-DFFE2874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1ADB6-B336-4451-13A2-87AB308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37609-7F1D-F799-FB6D-007F37E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C523F-8BCC-7BA0-BBD4-073162C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7733C-3372-40FE-8977-DD49546A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A1EFE-7E09-4C3D-42ED-CBD98438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852B4-5BC9-EE25-27D2-44B12BC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EAE32-E1D1-D433-603C-D351F41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E3D93-D9CE-AE9D-6074-89AA73FE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836C6-5307-9782-3367-8998C3B1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99393-643E-206A-80AB-B8C7C8A6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B00515-E36A-FD06-A8A8-D1B3BD06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8F745-D92A-3E6D-CE5D-982E67B0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40F078-A8D2-C762-CAC5-65EAB687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9D746B-2976-D1C5-B6F5-1C0B1F55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FF420-2597-07F1-684A-184EC4D7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3137C-9A9A-4697-49AD-7FA3EB8A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873753-6B32-D92E-FC75-7D8470D1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01EF1E-3EA5-5CEF-5CF5-61C03A68D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F5457-47E7-5297-B83F-D498F011F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B8EAE9-3001-017F-E2A6-BBA8EB1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D68420-B88A-397D-E3A9-C2710A1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4E249E-FEBF-0E2F-D152-F131CEF0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75C5F-3F9F-47F4-8B7C-B7D18BCA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642344-33CE-3D9D-F204-A60FBE21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45F1B-5F53-8961-0A50-D30935A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2D361E-620A-3B43-5E80-5CD876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9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ECCD92-6537-5F1C-197E-879DF12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20F656-E0F7-D030-AE7C-1232A3F8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1594F-DD54-0D05-C0D3-0F1649E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24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F6B31-BEAC-16B0-0ED6-DCD70604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D131E-97F3-8601-B01F-1E87B507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BC1F5-CA0F-93FB-5E62-3D30B985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B7485-1285-4D91-845F-D7D8870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FDC41-39C8-4158-EF66-690B34D3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F89AB-041E-8EAE-5977-346AE872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F95BC-1499-55EC-000F-31317F8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279252-7793-362B-BD87-EF3E8451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4B37-FB68-C39C-483F-76C6A59A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FBCCE-5573-F3DF-F48A-824AA8B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ABDCE7-83B1-D828-7D85-BAFE6F08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186B8-A680-AA8F-ED09-6750F8C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3DE09-C2F4-CD7F-EDB2-81C595EE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F30B3-26B0-3B71-1EB3-A5FC216D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56CEC-1D78-1026-BC78-DC9E9AEC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4687-531B-4AFD-8016-CE9FDC4CC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06F42-D0A7-1C36-C717-31EFFFA6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E635C-05F4-C668-3712-A0FCCDF0F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8DEC5-AEEB-D7D9-8A1D-89105931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34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C8944-9A7F-F0CF-CD41-36B01FAE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99" y="164157"/>
            <a:ext cx="9305807" cy="54927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+mn-lt"/>
                <a:ea typeface="+mn-ea"/>
                <a:cs typeface="+mn-cs"/>
              </a:rPr>
              <a:t>Homepage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lotusmedi.com/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getVisitors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 if no data to show 912</a:t>
            </a:r>
            <a:endParaRPr lang="ru-RU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E6DB98-C06A-0C26-E314-6F5CAF85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48" y="728268"/>
            <a:ext cx="1752514" cy="3538811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2BA9472-3AC0-7BB6-7C5D-32083E51267D}"/>
              </a:ext>
            </a:extLst>
          </p:cNvPr>
          <p:cNvCxnSpPr>
            <a:cxnSpLocks/>
          </p:cNvCxnSpPr>
          <p:nvPr/>
        </p:nvCxnSpPr>
        <p:spPr>
          <a:xfrm>
            <a:off x="4530903" y="728268"/>
            <a:ext cx="0" cy="6129732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F269A7C-EF89-1D3E-D941-8D03A3B9202A}"/>
              </a:ext>
            </a:extLst>
          </p:cNvPr>
          <p:cNvSpPr/>
          <p:nvPr/>
        </p:nvSpPr>
        <p:spPr>
          <a:xfrm>
            <a:off x="107456" y="2380088"/>
            <a:ext cx="2586505" cy="15029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19D5BA-8C5D-3165-7D32-477444CAB4DC}"/>
              </a:ext>
            </a:extLst>
          </p:cNvPr>
          <p:cNvCxnSpPr>
            <a:cxnSpLocks/>
          </p:cNvCxnSpPr>
          <p:nvPr/>
        </p:nvCxnSpPr>
        <p:spPr>
          <a:xfrm flipH="1" flipV="1">
            <a:off x="1541123" y="2966487"/>
            <a:ext cx="374945" cy="1213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F291E-55E3-AC13-AF84-66BADDA86157}"/>
              </a:ext>
            </a:extLst>
          </p:cNvPr>
          <p:cNvSpPr txBox="1"/>
          <p:nvPr/>
        </p:nvSpPr>
        <p:spPr>
          <a:xfrm>
            <a:off x="107456" y="4177531"/>
            <a:ext cx="412590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fields: n/a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EB76A-73EF-F83A-880D-4FC2E5E32B28}"/>
              </a:ext>
            </a:extLst>
          </p:cNvPr>
          <p:cNvSpPr txBox="1"/>
          <p:nvPr/>
        </p:nvSpPr>
        <p:spPr>
          <a:xfrm>
            <a:off x="4944470" y="1265053"/>
            <a:ext cx="3955550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no data to show = no visitors: </a:t>
            </a:r>
            <a:r>
              <a:rPr lang="en-US" b="1" dirty="0">
                <a:solidFill>
                  <a:srgbClr val="92D050"/>
                </a:solidFill>
              </a:rPr>
              <a:t>912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32F02-B8DE-D107-13BF-B3517ED17CB6}"/>
              </a:ext>
            </a:extLst>
          </p:cNvPr>
          <p:cNvSpPr txBox="1"/>
          <p:nvPr/>
        </p:nvSpPr>
        <p:spPr>
          <a:xfrm>
            <a:off x="5085302" y="3392701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data available output:</a:t>
            </a:r>
            <a:br>
              <a:rPr lang="en-US" dirty="0"/>
            </a:br>
            <a:r>
              <a:rPr lang="en-US" dirty="0"/>
              <a:t>List&lt;Visit&gt; visits</a:t>
            </a:r>
          </a:p>
          <a:p>
            <a:r>
              <a:rPr lang="ru-RU" dirty="0" err="1"/>
              <a:t>Отсортировынны</a:t>
            </a:r>
            <a:r>
              <a:rPr lang="ru-RU" dirty="0"/>
              <a:t> 1-10 : первые 10 на заполнение формы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 = 1</a:t>
            </a:r>
            <a:endParaRPr lang="ru-RU" dirty="0"/>
          </a:p>
          <a:p>
            <a:r>
              <a:rPr lang="ru-RU" dirty="0"/>
              <a:t>11-20: первые 10 на прием к врачу= выписку рецепта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 = 2</a:t>
            </a:r>
            <a:endParaRPr lang="ru-RU" dirty="0"/>
          </a:p>
          <a:p>
            <a:r>
              <a:rPr lang="ru-RU" dirty="0"/>
              <a:t>21-30: последние 10 </a:t>
            </a:r>
            <a:r>
              <a:rPr lang="ru-RU" dirty="0" err="1"/>
              <a:t>завершенны</a:t>
            </a:r>
            <a:r>
              <a:rPr lang="en-US" dirty="0"/>
              <a:t> </a:t>
            </a:r>
          </a:p>
          <a:p>
            <a:r>
              <a:rPr lang="en-US" dirty="0" err="1"/>
              <a:t>currentState</a:t>
            </a:r>
            <a:r>
              <a:rPr lang="en-US" dirty="0"/>
              <a:t> = 3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0E9AFF-CFF9-A14E-7EC4-12BC850F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" y="1269463"/>
            <a:ext cx="1812094" cy="3538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details Page (preview)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getVisit?visitId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>
            <a:cxnSpLocks/>
          </p:cNvCxnSpPr>
          <p:nvPr/>
        </p:nvCxnSpPr>
        <p:spPr>
          <a:xfrm>
            <a:off x="4623370" y="975014"/>
            <a:ext cx="0" cy="6026924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273227" y="3637052"/>
            <a:ext cx="1695236" cy="406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Int </a:t>
            </a:r>
            <a:r>
              <a:rPr lang="en-US" dirty="0" err="1"/>
              <a:t>visitId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>
            <a:off x="1968463" y="4043589"/>
            <a:ext cx="3641227" cy="934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8AB6B6-7ABC-5FE5-7854-70873FAE2188}"/>
              </a:ext>
            </a:extLst>
          </p:cNvPr>
          <p:cNvSpPr txBox="1"/>
          <p:nvPr/>
        </p:nvSpPr>
        <p:spPr>
          <a:xfrm>
            <a:off x="7435067" y="3512375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Visit </a:t>
            </a:r>
            <a:r>
              <a:rPr lang="en-US" b="1" u="sng" dirty="0" err="1"/>
              <a:t>chosenVisit</a:t>
            </a:r>
            <a:r>
              <a:rPr lang="en-US" b="1" u="sng" dirty="0"/>
              <a:t>:</a:t>
            </a:r>
          </a:p>
          <a:p>
            <a:r>
              <a:rPr lang="en-US" dirty="0"/>
              <a:t>   +Visitor </a:t>
            </a:r>
            <a:r>
              <a:rPr lang="en-US" dirty="0" err="1"/>
              <a:t>visitor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+Doctor </a:t>
            </a:r>
            <a:r>
              <a:rPr lang="en-US" dirty="0" err="1"/>
              <a:t>doctor</a:t>
            </a:r>
            <a:r>
              <a:rPr lang="en-US" dirty="0"/>
              <a:t>;</a:t>
            </a:r>
          </a:p>
          <a:p>
            <a:r>
              <a:rPr lang="en-US" dirty="0"/>
              <a:t>   +</a:t>
            </a:r>
            <a:r>
              <a:rPr lang="en-US" dirty="0" err="1"/>
              <a:t>FormData</a:t>
            </a:r>
            <a:r>
              <a:rPr lang="en-US" dirty="0"/>
              <a:t> </a:t>
            </a:r>
            <a:r>
              <a:rPr lang="en-US" dirty="0" err="1"/>
              <a:t>formData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   +Result </a:t>
            </a:r>
            <a:r>
              <a:rPr lang="en-US" dirty="0" err="1"/>
              <a:t>result</a:t>
            </a:r>
            <a:r>
              <a:rPr lang="en-US" dirty="0"/>
              <a:t>;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If not exist then null;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A5A93-43FF-BC56-A53F-B2841177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29" y="2630184"/>
            <a:ext cx="20302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Visitor Detailed 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37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details Page (modify if available change Doctor)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updateVisit?visitId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r>
              <a:rPr lang="en-US" sz="2000" dirty="0" err="1">
                <a:solidFill>
                  <a:srgbClr val="0070C0"/>
                </a:solidFill>
              </a:rPr>
              <a:t>newDoctorId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err="1">
                <a:solidFill>
                  <a:srgbClr val="FF0000"/>
                </a:solidFill>
              </a:rPr>
              <a:t>smth</a:t>
            </a:r>
            <a:r>
              <a:rPr lang="en-US" sz="2000" b="1" dirty="0">
                <a:solidFill>
                  <a:srgbClr val="FF0000"/>
                </a:solidFill>
              </a:rPr>
              <a:t> went wrong try later:</a:t>
            </a:r>
            <a:r>
              <a:rPr lang="en-US" sz="2000" dirty="0">
                <a:solidFill>
                  <a:srgbClr val="FF0000"/>
                </a:solidFill>
              </a:rPr>
              <a:t>914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>
            <a:cxnSpLocks/>
          </p:cNvCxnSpPr>
          <p:nvPr/>
        </p:nvCxnSpPr>
        <p:spPr>
          <a:xfrm>
            <a:off x="4623370" y="975014"/>
            <a:ext cx="0" cy="6026924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6" y="5359034"/>
            <a:ext cx="412590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newDoctorId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Int </a:t>
            </a:r>
            <a:r>
              <a:rPr lang="en-US" dirty="0" err="1"/>
              <a:t>visitId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newDoctor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>
            <a:off x="2219218" y="2821369"/>
            <a:ext cx="3738768" cy="1200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8AB6B6-7ABC-5FE5-7854-70873FAE2188}"/>
              </a:ext>
            </a:extLst>
          </p:cNvPr>
          <p:cNvSpPr txBox="1"/>
          <p:nvPr/>
        </p:nvSpPr>
        <p:spPr>
          <a:xfrm>
            <a:off x="5095982" y="4251039"/>
            <a:ext cx="39555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newDoctorId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b="1" dirty="0">
                <a:solidFill>
                  <a:srgbClr val="92D050"/>
                </a:solidFill>
              </a:rPr>
              <a:t>Reply if ok: 200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A5A93-43FF-BC56-A53F-B2841177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3" y="1143302"/>
            <a:ext cx="2030297" cy="4114800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97196E8-B5FE-6EB2-CC9D-1D3B3293C77D}"/>
              </a:ext>
            </a:extLst>
          </p:cNvPr>
          <p:cNvSpPr/>
          <p:nvPr/>
        </p:nvSpPr>
        <p:spPr>
          <a:xfrm>
            <a:off x="1811674" y="2353026"/>
            <a:ext cx="505085" cy="6335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3E62-68B7-74BC-FD65-2C84F0F0FAC3}"/>
              </a:ext>
            </a:extLst>
          </p:cNvPr>
          <p:cNvSpPr txBox="1"/>
          <p:nvPr/>
        </p:nvSpPr>
        <p:spPr>
          <a:xfrm>
            <a:off x="4944469" y="1265053"/>
            <a:ext cx="4661865" cy="1200329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updateVisit?visitId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newDoctorId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4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details Page (modify if available change filled Form)</a:t>
            </a:r>
            <a:r>
              <a:rPr lang="en-US" sz="2000" dirty="0">
                <a:solidFill>
                  <a:srgbClr val="0070C0"/>
                </a:solidFill>
              </a:rPr>
              <a:t> lotusmedi.com/</a:t>
            </a:r>
            <a:r>
              <a:rPr lang="en-US" sz="2000" dirty="0" err="1">
                <a:solidFill>
                  <a:srgbClr val="0070C0"/>
                </a:solidFill>
              </a:rPr>
              <a:t>updateForm?formData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err="1">
                <a:solidFill>
                  <a:srgbClr val="FF0000"/>
                </a:solidFill>
              </a:rPr>
              <a:t>smth</a:t>
            </a:r>
            <a:r>
              <a:rPr lang="en-US" sz="2000" b="1" dirty="0">
                <a:solidFill>
                  <a:srgbClr val="FF0000"/>
                </a:solidFill>
              </a:rPr>
              <a:t> went wrong try later:</a:t>
            </a:r>
            <a:r>
              <a:rPr lang="en-US" sz="2000" dirty="0">
                <a:solidFill>
                  <a:srgbClr val="FF0000"/>
                </a:solidFill>
              </a:rPr>
              <a:t>914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>
            <a:cxnSpLocks/>
          </p:cNvCxnSpPr>
          <p:nvPr/>
        </p:nvCxnSpPr>
        <p:spPr>
          <a:xfrm>
            <a:off x="4623370" y="975014"/>
            <a:ext cx="0" cy="6026924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6" y="5359034"/>
            <a:ext cx="412590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updateForm?formData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Int </a:t>
            </a:r>
            <a:r>
              <a:rPr lang="en-US" dirty="0" err="1"/>
              <a:t>formData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>
            <a:off x="2316759" y="3087505"/>
            <a:ext cx="3641227" cy="934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8AB6B6-7ABC-5FE5-7854-70873FAE2188}"/>
              </a:ext>
            </a:extLst>
          </p:cNvPr>
          <p:cNvSpPr txBox="1"/>
          <p:nvPr/>
        </p:nvSpPr>
        <p:spPr>
          <a:xfrm>
            <a:off x="5095982" y="4251039"/>
            <a:ext cx="39555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updateForm?formData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b="1" dirty="0">
                <a:solidFill>
                  <a:srgbClr val="92D050"/>
                </a:solidFill>
              </a:rPr>
              <a:t>Reply if ok: 200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A5A93-43FF-BC56-A53F-B2841177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3" y="1143302"/>
            <a:ext cx="2030297" cy="4114800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97196E8-B5FE-6EB2-CC9D-1D3B3293C77D}"/>
              </a:ext>
            </a:extLst>
          </p:cNvPr>
          <p:cNvSpPr/>
          <p:nvPr/>
        </p:nvSpPr>
        <p:spPr>
          <a:xfrm>
            <a:off x="1811674" y="2887794"/>
            <a:ext cx="505085" cy="430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3E62-68B7-74BC-FD65-2C84F0F0FAC3}"/>
              </a:ext>
            </a:extLst>
          </p:cNvPr>
          <p:cNvSpPr txBox="1"/>
          <p:nvPr/>
        </p:nvSpPr>
        <p:spPr>
          <a:xfrm>
            <a:off x="4944469" y="1265053"/>
            <a:ext cx="466186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updateForm?formData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2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details Page (modify if available change Result):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updatePrescription?resultId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err="1">
                <a:solidFill>
                  <a:srgbClr val="FF0000"/>
                </a:solidFill>
              </a:rPr>
              <a:t>smth</a:t>
            </a:r>
            <a:r>
              <a:rPr lang="en-US" sz="2000" b="1" dirty="0">
                <a:solidFill>
                  <a:srgbClr val="FF0000"/>
                </a:solidFill>
              </a:rPr>
              <a:t> went wrong try later:</a:t>
            </a:r>
            <a:r>
              <a:rPr lang="en-US" sz="2000" dirty="0">
                <a:solidFill>
                  <a:srgbClr val="FF0000"/>
                </a:solidFill>
              </a:rPr>
              <a:t>914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>
            <a:cxnSpLocks/>
          </p:cNvCxnSpPr>
          <p:nvPr/>
        </p:nvCxnSpPr>
        <p:spPr>
          <a:xfrm>
            <a:off x="4623370" y="975014"/>
            <a:ext cx="0" cy="6026924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6" y="5359034"/>
            <a:ext cx="412590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updatePrescription?resultId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Int result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316759" y="3534310"/>
            <a:ext cx="3641227" cy="487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8AB6B6-7ABC-5FE5-7854-70873FAE2188}"/>
              </a:ext>
            </a:extLst>
          </p:cNvPr>
          <p:cNvSpPr txBox="1"/>
          <p:nvPr/>
        </p:nvSpPr>
        <p:spPr>
          <a:xfrm>
            <a:off x="5095982" y="4251039"/>
            <a:ext cx="39555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updatePrescription?resultId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b="1" dirty="0">
                <a:solidFill>
                  <a:srgbClr val="92D050"/>
                </a:solidFill>
              </a:rPr>
              <a:t>Reply if ok: 200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A5A93-43FF-BC56-A53F-B2841177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3" y="1143302"/>
            <a:ext cx="2030297" cy="4114800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97196E8-B5FE-6EB2-CC9D-1D3B3293C77D}"/>
              </a:ext>
            </a:extLst>
          </p:cNvPr>
          <p:cNvSpPr/>
          <p:nvPr/>
        </p:nvSpPr>
        <p:spPr>
          <a:xfrm>
            <a:off x="1811674" y="3246634"/>
            <a:ext cx="505085" cy="5753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3E62-68B7-74BC-FD65-2C84F0F0FAC3}"/>
              </a:ext>
            </a:extLst>
          </p:cNvPr>
          <p:cNvSpPr txBox="1"/>
          <p:nvPr/>
        </p:nvSpPr>
        <p:spPr>
          <a:xfrm>
            <a:off x="4944469" y="1265053"/>
            <a:ext cx="4661865" cy="1200329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updatePrescription?resultId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2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Ochered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8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5A123-F72C-1E8F-2A52-C79C924E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6" y="1431610"/>
            <a:ext cx="1423585" cy="2843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Очередь</a:t>
            </a:r>
            <a:r>
              <a:rPr lang="en-US" sz="2000" dirty="0"/>
              <a:t> (Overview)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480873" y="1675205"/>
            <a:ext cx="664902" cy="388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193386" y="1890445"/>
            <a:ext cx="1423584" cy="5928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145775" y="1213540"/>
            <a:ext cx="2335280" cy="92333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lotusmedi.com/overview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8BE2F2-7E21-FFA6-6B65-1A3C96B8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38" y="1431610"/>
            <a:ext cx="1423585" cy="2843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16BBF-02A7-9286-7CCC-3B7B3621EB64}"/>
              </a:ext>
            </a:extLst>
          </p:cNvPr>
          <p:cNvSpPr txBox="1"/>
          <p:nvPr/>
        </p:nvSpPr>
        <p:spPr>
          <a:xfrm>
            <a:off x="6965879" y="467183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lotusmedi.com/review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List&lt;int&gt; data:</a:t>
            </a:r>
          </a:p>
          <a:p>
            <a:r>
              <a:rPr lang="en-US" dirty="0"/>
              <a:t>   data[0] </a:t>
            </a:r>
            <a:r>
              <a:rPr lang="en-US" dirty="0" err="1"/>
              <a:t>visits.length</a:t>
            </a:r>
            <a:br>
              <a:rPr lang="en-US" dirty="0"/>
            </a:br>
            <a:r>
              <a:rPr lang="en-US" dirty="0"/>
              <a:t>   data[1] </a:t>
            </a:r>
            <a:r>
              <a:rPr lang="en-US" dirty="0" err="1"/>
              <a:t>visits.currentStep</a:t>
            </a:r>
            <a:r>
              <a:rPr lang="en-US" dirty="0"/>
              <a:t> = 1 .length</a:t>
            </a:r>
          </a:p>
          <a:p>
            <a:r>
              <a:rPr lang="en-US" dirty="0"/>
              <a:t>   data[2] </a:t>
            </a:r>
            <a:r>
              <a:rPr lang="en-US" dirty="0" err="1"/>
              <a:t>visits.currentStep</a:t>
            </a:r>
            <a:r>
              <a:rPr lang="en-US" dirty="0"/>
              <a:t> = 2 .length</a:t>
            </a:r>
            <a:endParaRPr lang="ru-RU" dirty="0"/>
          </a:p>
          <a:p>
            <a:r>
              <a:rPr lang="en-US" dirty="0"/>
              <a:t>   data[3] </a:t>
            </a:r>
            <a:r>
              <a:rPr lang="en-US" dirty="0" err="1"/>
              <a:t>visits.currentStep</a:t>
            </a:r>
            <a:r>
              <a:rPr lang="en-US" dirty="0"/>
              <a:t> = 3 .length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2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5A123-F72C-1E8F-2A52-C79C924E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" y="1431610"/>
            <a:ext cx="1423585" cy="2843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Очередь</a:t>
            </a:r>
            <a:r>
              <a:rPr lang="en-US" sz="2000" dirty="0"/>
              <a:t> (Sorted: form, appointment, finished 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86835" y="2340080"/>
            <a:ext cx="1423584" cy="1088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145775" y="1213540"/>
            <a:ext cx="233528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lotusmedi.com/form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8BE2F2-7E21-FFA6-6B65-1A3C96B8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38" y="1431610"/>
            <a:ext cx="1423585" cy="2843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16BBF-02A7-9286-7CCC-3B7B3621EB64}"/>
              </a:ext>
            </a:extLst>
          </p:cNvPr>
          <p:cNvSpPr txBox="1"/>
          <p:nvPr/>
        </p:nvSpPr>
        <p:spPr>
          <a:xfrm>
            <a:off x="6965879" y="467183"/>
            <a:ext cx="39555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lotusmedi.com/form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List&lt;Visit&gt; visits:</a:t>
            </a:r>
          </a:p>
          <a:p>
            <a:r>
              <a:rPr lang="en-US" b="1" dirty="0">
                <a:solidFill>
                  <a:srgbClr val="92D050"/>
                </a:solidFill>
              </a:rPr>
              <a:t>Visits that have </a:t>
            </a:r>
            <a:r>
              <a:rPr lang="en-US" b="1" dirty="0" err="1">
                <a:solidFill>
                  <a:srgbClr val="92D050"/>
                </a:solidFill>
              </a:rPr>
              <a:t>visit.currentStep</a:t>
            </a:r>
            <a:r>
              <a:rPr lang="en-US" b="1" dirty="0">
                <a:solidFill>
                  <a:srgbClr val="92D050"/>
                </a:solidFill>
              </a:rPr>
              <a:t> = 1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7518F-7B60-6DDA-C507-B33D3E1948EF}"/>
              </a:ext>
            </a:extLst>
          </p:cNvPr>
          <p:cNvSpPr txBox="1"/>
          <p:nvPr/>
        </p:nvSpPr>
        <p:spPr>
          <a:xfrm>
            <a:off x="1903649" y="3341241"/>
            <a:ext cx="25774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lotusmedi.com/finished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86672-62AF-F903-84EA-D454BAF2E3B6}"/>
              </a:ext>
            </a:extLst>
          </p:cNvPr>
          <p:cNvSpPr txBox="1"/>
          <p:nvPr/>
        </p:nvSpPr>
        <p:spPr>
          <a:xfrm>
            <a:off x="342779" y="5103224"/>
            <a:ext cx="233528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lotusmedi.com/form</a:t>
            </a:r>
          </a:p>
          <a:p>
            <a:r>
              <a:rPr lang="en-US" dirty="0"/>
              <a:t>Input: n/a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>
            <a:off x="335602" y="1476824"/>
            <a:ext cx="1802996" cy="955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CB96593-9DB0-550F-F859-B0C4952BC40E}"/>
              </a:ext>
            </a:extLst>
          </p:cNvPr>
          <p:cNvCxnSpPr>
            <a:cxnSpLocks/>
          </p:cNvCxnSpPr>
          <p:nvPr/>
        </p:nvCxnSpPr>
        <p:spPr>
          <a:xfrm flipH="1" flipV="1">
            <a:off x="1461558" y="2477938"/>
            <a:ext cx="1802996" cy="825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8DE1324-DAFC-BE71-97F5-73C492013978}"/>
              </a:ext>
            </a:extLst>
          </p:cNvPr>
          <p:cNvCxnSpPr>
            <a:cxnSpLocks/>
          </p:cNvCxnSpPr>
          <p:nvPr/>
        </p:nvCxnSpPr>
        <p:spPr>
          <a:xfrm flipH="1" flipV="1">
            <a:off x="812925" y="2518150"/>
            <a:ext cx="990071" cy="2571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2F4F10-9723-2BAC-84AA-177DB2846092}"/>
              </a:ext>
            </a:extLst>
          </p:cNvPr>
          <p:cNvSpPr txBox="1"/>
          <p:nvPr/>
        </p:nvSpPr>
        <p:spPr>
          <a:xfrm>
            <a:off x="6997124" y="4913489"/>
            <a:ext cx="39555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finished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List&lt;Visit&gt; visits:</a:t>
            </a:r>
          </a:p>
          <a:p>
            <a:r>
              <a:rPr lang="en-US" b="1" dirty="0">
                <a:solidFill>
                  <a:srgbClr val="92D050"/>
                </a:solidFill>
              </a:rPr>
              <a:t>Visits that have </a:t>
            </a:r>
            <a:r>
              <a:rPr lang="en-US" b="1" dirty="0" err="1">
                <a:solidFill>
                  <a:srgbClr val="92D050"/>
                </a:solidFill>
              </a:rPr>
              <a:t>visit.currentStep</a:t>
            </a:r>
            <a:r>
              <a:rPr lang="en-US" b="1" dirty="0">
                <a:solidFill>
                  <a:srgbClr val="92D050"/>
                </a:solidFill>
              </a:rPr>
              <a:t> = 3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01F32-5F56-A714-4DB2-E50A55064191}"/>
              </a:ext>
            </a:extLst>
          </p:cNvPr>
          <p:cNvSpPr txBox="1"/>
          <p:nvPr/>
        </p:nvSpPr>
        <p:spPr>
          <a:xfrm>
            <a:off x="6997124" y="2745992"/>
            <a:ext cx="395555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form</a:t>
            </a:r>
          </a:p>
          <a:p>
            <a:r>
              <a:rPr lang="en-US" dirty="0"/>
              <a:t>Reply if data available output:</a:t>
            </a:r>
          </a:p>
          <a:p>
            <a:r>
              <a:rPr lang="en-US" b="1" u="sng" dirty="0"/>
              <a:t>List&lt;Visit&gt; visits:</a:t>
            </a:r>
          </a:p>
          <a:p>
            <a:r>
              <a:rPr lang="en-US" b="1" dirty="0">
                <a:solidFill>
                  <a:srgbClr val="92D050"/>
                </a:solidFill>
              </a:rPr>
              <a:t>Visits that have </a:t>
            </a:r>
            <a:r>
              <a:rPr lang="en-US" b="1" dirty="0" err="1">
                <a:solidFill>
                  <a:srgbClr val="92D050"/>
                </a:solidFill>
              </a:rPr>
              <a:t>visit.currentStep</a:t>
            </a:r>
            <a:r>
              <a:rPr lang="en-US" b="1" dirty="0">
                <a:solidFill>
                  <a:srgbClr val="92D050"/>
                </a:solidFill>
              </a:rPr>
              <a:t> = 2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exist then 0;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1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Lichnii</a:t>
            </a:r>
            <a:r>
              <a:rPr lang="en-US" dirty="0"/>
              <a:t> </a:t>
            </a:r>
            <a:r>
              <a:rPr lang="en-US" dirty="0" err="1"/>
              <a:t>Kabinet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A1D1E8-331A-42AF-3E4D-5BA164DD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13689"/>
              </p:ext>
            </p:extLst>
          </p:nvPr>
        </p:nvGraphicFramePr>
        <p:xfrm>
          <a:off x="164388" y="74806"/>
          <a:ext cx="26096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043714363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32920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Visitor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fathersname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358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74E778D-DC66-7268-FFD2-B2E5B1301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3590"/>
              </p:ext>
            </p:extLst>
          </p:nvPr>
        </p:nvGraphicFramePr>
        <p:xfrm>
          <a:off x="164388" y="2915385"/>
          <a:ext cx="26096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043714363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32920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fathersname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98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5F3F485-C124-2627-CD26-E9D7A7844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3806"/>
              </p:ext>
            </p:extLst>
          </p:nvPr>
        </p:nvGraphicFramePr>
        <p:xfrm>
          <a:off x="8693650" y="216232"/>
          <a:ext cx="26096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26">
                  <a:extLst>
                    <a:ext uri="{9D8B030D-6E8A-4147-A177-3AD203B41FA5}">
                      <a16:colId xmlns:a16="http://schemas.microsoft.com/office/drawing/2014/main" val="1043714363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32920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Volunteer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surname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role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9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pwd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2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device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2113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8CFF619-DC9A-4051-83BB-0502B6B6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36370"/>
              </p:ext>
            </p:extLst>
          </p:nvPr>
        </p:nvGraphicFramePr>
        <p:xfrm>
          <a:off x="3838679" y="163349"/>
          <a:ext cx="3038298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9149">
                  <a:extLst>
                    <a:ext uri="{9D8B030D-6E8A-4147-A177-3AD203B41FA5}">
                      <a16:colId xmlns:a16="http://schemas.microsoft.com/office/drawing/2014/main" val="1440887257"/>
                    </a:ext>
                  </a:extLst>
                </a:gridCol>
                <a:gridCol w="1519149">
                  <a:extLst>
                    <a:ext uri="{9D8B030D-6E8A-4147-A177-3AD203B41FA5}">
                      <a16:colId xmlns:a16="http://schemas.microsoft.com/office/drawing/2014/main" val="17129331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Visit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2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currentStep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Volunteer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FormData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5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9232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53818E3-892D-F4A3-5C8A-0AA7375F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64380"/>
              </p:ext>
            </p:extLst>
          </p:nvPr>
        </p:nvGraphicFramePr>
        <p:xfrm>
          <a:off x="347323" y="5539473"/>
          <a:ext cx="1851632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5816">
                  <a:extLst>
                    <a:ext uri="{9D8B030D-6E8A-4147-A177-3AD203B41FA5}">
                      <a16:colId xmlns:a16="http://schemas.microsoft.com/office/drawing/2014/main" val="2352917406"/>
                    </a:ext>
                  </a:extLst>
                </a:gridCol>
                <a:gridCol w="925816">
                  <a:extLst>
                    <a:ext uri="{9D8B030D-6E8A-4147-A177-3AD203B41FA5}">
                      <a16:colId xmlns:a16="http://schemas.microsoft.com/office/drawing/2014/main" val="493949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4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8540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3FF22EA2-0C3D-7DB0-410F-1AB84CF0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2521"/>
              </p:ext>
            </p:extLst>
          </p:nvPr>
        </p:nvGraphicFramePr>
        <p:xfrm>
          <a:off x="7941634" y="3381490"/>
          <a:ext cx="365988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9942">
                  <a:extLst>
                    <a:ext uri="{9D8B030D-6E8A-4147-A177-3AD203B41FA5}">
                      <a16:colId xmlns:a16="http://schemas.microsoft.com/office/drawing/2014/main" val="2669021916"/>
                    </a:ext>
                  </a:extLst>
                </a:gridCol>
                <a:gridCol w="1829942">
                  <a:extLst>
                    <a:ext uri="{9D8B030D-6E8A-4147-A177-3AD203B41FA5}">
                      <a16:colId xmlns:a16="http://schemas.microsoft.com/office/drawing/2014/main" val="14025339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FormData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9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List&lt;Question&gt;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6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List&lt;Answer&gt;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16919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9A78611-4C8B-DBA0-0BEA-90ADF75BCC0A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774022" y="1372746"/>
            <a:ext cx="1064657" cy="459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CEE03B-E254-3093-BEF1-951804ECA602}"/>
              </a:ext>
            </a:extLst>
          </p:cNvPr>
          <p:cNvCxnSpPr>
            <a:cxnSpLocks/>
          </p:cNvCxnSpPr>
          <p:nvPr/>
        </p:nvCxnSpPr>
        <p:spPr>
          <a:xfrm flipH="1">
            <a:off x="1982912" y="3313264"/>
            <a:ext cx="1855767" cy="2779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6ACEA3D-D408-71EB-7CB6-A962E40BE0D4}"/>
              </a:ext>
            </a:extLst>
          </p:cNvPr>
          <p:cNvCxnSpPr>
            <a:cxnSpLocks/>
          </p:cNvCxnSpPr>
          <p:nvPr/>
        </p:nvCxnSpPr>
        <p:spPr>
          <a:xfrm flipV="1">
            <a:off x="6660329" y="699305"/>
            <a:ext cx="2033321" cy="1929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DE633BB-4D72-5AC0-7C32-BBFD3D294095}"/>
              </a:ext>
            </a:extLst>
          </p:cNvPr>
          <p:cNvCxnSpPr>
            <a:cxnSpLocks/>
          </p:cNvCxnSpPr>
          <p:nvPr/>
        </p:nvCxnSpPr>
        <p:spPr>
          <a:xfrm flipH="1">
            <a:off x="2449775" y="2186061"/>
            <a:ext cx="1442949" cy="11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95C3AD5-70E0-72E9-54B0-8757335C2903}"/>
              </a:ext>
            </a:extLst>
          </p:cNvPr>
          <p:cNvCxnSpPr>
            <a:cxnSpLocks/>
          </p:cNvCxnSpPr>
          <p:nvPr/>
        </p:nvCxnSpPr>
        <p:spPr>
          <a:xfrm>
            <a:off x="6484385" y="2878698"/>
            <a:ext cx="1457430" cy="101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8004450C-1D11-3E60-1307-B5D1F0EB0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36095"/>
              </p:ext>
            </p:extLst>
          </p:nvPr>
        </p:nvGraphicFramePr>
        <p:xfrm>
          <a:off x="3906778" y="3657065"/>
          <a:ext cx="2110768" cy="1483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37231">
                  <a:extLst>
                    <a:ext uri="{9D8B030D-6E8A-4147-A177-3AD203B41FA5}">
                      <a16:colId xmlns:a16="http://schemas.microsoft.com/office/drawing/2014/main" val="3317698618"/>
                    </a:ext>
                  </a:extLst>
                </a:gridCol>
                <a:gridCol w="1173537">
                  <a:extLst>
                    <a:ext uri="{9D8B030D-6E8A-4147-A177-3AD203B41FA5}">
                      <a16:colId xmlns:a16="http://schemas.microsoft.com/office/drawing/2014/main" val="186161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4372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68203986-BB72-732B-D5F7-00F655F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204"/>
              </p:ext>
            </p:extLst>
          </p:nvPr>
        </p:nvGraphicFramePr>
        <p:xfrm>
          <a:off x="3088880" y="5456906"/>
          <a:ext cx="4227246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876996">
                  <a:extLst>
                    <a:ext uri="{9D8B030D-6E8A-4147-A177-3AD203B41FA5}">
                      <a16:colId xmlns:a16="http://schemas.microsoft.com/office/drawing/2014/main" val="3317698618"/>
                    </a:ext>
                  </a:extLst>
                </a:gridCol>
                <a:gridCol w="2350250">
                  <a:extLst>
                    <a:ext uri="{9D8B030D-6E8A-4147-A177-3AD203B41FA5}">
                      <a16:colId xmlns:a16="http://schemas.microsoft.com/office/drawing/2014/main" val="186161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0684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35EAA81-F251-C5CC-D08F-E42AAF296787}"/>
              </a:ext>
            </a:extLst>
          </p:cNvPr>
          <p:cNvCxnSpPr>
            <a:cxnSpLocks/>
          </p:cNvCxnSpPr>
          <p:nvPr/>
        </p:nvCxnSpPr>
        <p:spPr>
          <a:xfrm flipH="1">
            <a:off x="5916591" y="4373222"/>
            <a:ext cx="2061522" cy="10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B0362E9-761B-1084-A391-2FE13BD06752}"/>
              </a:ext>
            </a:extLst>
          </p:cNvPr>
          <p:cNvCxnSpPr>
            <a:cxnSpLocks/>
          </p:cNvCxnSpPr>
          <p:nvPr/>
        </p:nvCxnSpPr>
        <p:spPr>
          <a:xfrm flipH="1">
            <a:off x="6484385" y="4584593"/>
            <a:ext cx="1609830" cy="117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447081B0-2FA7-9063-B806-DEA19AFB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32909"/>
              </p:ext>
            </p:extLst>
          </p:nvPr>
        </p:nvGraphicFramePr>
        <p:xfrm>
          <a:off x="9030984" y="5368306"/>
          <a:ext cx="2721866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8572">
                  <a:extLst>
                    <a:ext uri="{9D8B030D-6E8A-4147-A177-3AD203B41FA5}">
                      <a16:colId xmlns:a16="http://schemas.microsoft.com/office/drawing/2014/main" val="3317698618"/>
                    </a:ext>
                  </a:extLst>
                </a:gridCol>
                <a:gridCol w="1513294">
                  <a:extLst>
                    <a:ext uri="{9D8B030D-6E8A-4147-A177-3AD203B41FA5}">
                      <a16:colId xmlns:a16="http://schemas.microsoft.com/office/drawing/2014/main" val="186161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phrase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8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F7CF48-B1E7-4A7F-0411-2DC07037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8" y="1305377"/>
            <a:ext cx="1913418" cy="3790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304818" y="2753474"/>
            <a:ext cx="1011943" cy="2672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329482" y="2476072"/>
            <a:ext cx="1695236" cy="846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getUsersByDoctor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 : 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38D6C-B020-F70E-8061-07EBE2258C1D}"/>
              </a:ext>
            </a:extLst>
          </p:cNvPr>
          <p:cNvSpPr txBox="1"/>
          <p:nvPr/>
        </p:nvSpPr>
        <p:spPr>
          <a:xfrm>
            <a:off x="5085302" y="3392701"/>
            <a:ext cx="39555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data available output:</a:t>
            </a:r>
            <a:br>
              <a:rPr lang="en-US" dirty="0"/>
            </a:br>
            <a:r>
              <a:rPr lang="en-US" dirty="0"/>
              <a:t>List&lt;Visit&gt; </a:t>
            </a:r>
            <a:r>
              <a:rPr lang="en-US" dirty="0" err="1"/>
              <a:t>visitsByDoctor</a:t>
            </a:r>
            <a:endParaRPr lang="en-US" dirty="0"/>
          </a:p>
          <a:p>
            <a:r>
              <a:rPr lang="ru-RU" dirty="0" err="1"/>
              <a:t>Отсортировынны</a:t>
            </a:r>
            <a:r>
              <a:rPr lang="ru-RU" dirty="0"/>
              <a:t> 1-10 : первые 10 на заполнение формы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 = 1</a:t>
            </a:r>
            <a:endParaRPr lang="ru-RU" dirty="0"/>
          </a:p>
          <a:p>
            <a:r>
              <a:rPr lang="ru-RU" dirty="0"/>
              <a:t>11-20: первые 10 на прием к врачу= выписку рецепта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 = 2</a:t>
            </a:r>
            <a:endParaRPr lang="ru-RU" dirty="0"/>
          </a:p>
          <a:p>
            <a:r>
              <a:rPr lang="ru-RU" dirty="0"/>
              <a:t>21-30: последние 10 </a:t>
            </a:r>
            <a:r>
              <a:rPr lang="ru-RU" dirty="0" err="1"/>
              <a:t>завершенны</a:t>
            </a:r>
            <a:r>
              <a:rPr lang="en-US" dirty="0"/>
              <a:t> </a:t>
            </a:r>
          </a:p>
          <a:p>
            <a:r>
              <a:rPr lang="en-US" dirty="0" err="1"/>
              <a:t>currentState</a:t>
            </a:r>
            <a:r>
              <a:rPr lang="en-US" dirty="0"/>
              <a:t> = 3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FD6E1-B726-5510-A45E-01390FFBC6F3}"/>
              </a:ext>
            </a:extLst>
          </p:cNvPr>
          <p:cNvSpPr txBox="1"/>
          <p:nvPr/>
        </p:nvSpPr>
        <p:spPr>
          <a:xfrm>
            <a:off x="4944470" y="1265053"/>
            <a:ext cx="3955550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no data to show = no visitors: </a:t>
            </a:r>
            <a:r>
              <a:rPr lang="en-US" b="1" dirty="0">
                <a:solidFill>
                  <a:srgbClr val="92D050"/>
                </a:solidFill>
              </a:rPr>
              <a:t>912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8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 doctor &amp; fill </a:t>
            </a:r>
            <a:r>
              <a:rPr lang="en-US" dirty="0" err="1"/>
              <a:t>FormData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96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D93AA-20AE-A841-DF20-AA79DAB6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4" y="1591319"/>
            <a:ext cx="2195688" cy="4433299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0D46A76-1527-1FD4-F012-032606F4A406}"/>
              </a:ext>
            </a:extLst>
          </p:cNvPr>
          <p:cNvSpPr/>
          <p:nvPr/>
        </p:nvSpPr>
        <p:spPr>
          <a:xfrm>
            <a:off x="237014" y="2350899"/>
            <a:ext cx="2113494" cy="6164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8C34BC4-9496-5968-6EBE-80981AFCDE7F}"/>
              </a:ext>
            </a:extLst>
          </p:cNvPr>
          <p:cNvCxnSpPr>
            <a:cxnSpLocks/>
          </p:cNvCxnSpPr>
          <p:nvPr/>
        </p:nvCxnSpPr>
        <p:spPr>
          <a:xfrm flipH="1">
            <a:off x="1962619" y="1515908"/>
            <a:ext cx="1119628" cy="1143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51F7C8-DACB-311B-BA4C-ECE08513FF88}"/>
              </a:ext>
            </a:extLst>
          </p:cNvPr>
          <p:cNvSpPr txBox="1"/>
          <p:nvPr/>
        </p:nvSpPr>
        <p:spPr>
          <a:xfrm>
            <a:off x="286112" y="833382"/>
            <a:ext cx="41259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overview?staus</a:t>
            </a:r>
            <a:r>
              <a:rPr lang="en-US" dirty="0">
                <a:solidFill>
                  <a:srgbClr val="0070C0"/>
                </a:solidFill>
              </a:rPr>
              <a:t>=0</a:t>
            </a:r>
          </a:p>
          <a:p>
            <a:r>
              <a:rPr lang="en-US" dirty="0"/>
              <a:t>Input fields : n/a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1882A7B-CE19-A09A-0349-F894DB5E7171}"/>
              </a:ext>
            </a:extLst>
          </p:cNvPr>
          <p:cNvSpPr/>
          <p:nvPr/>
        </p:nvSpPr>
        <p:spPr>
          <a:xfrm>
            <a:off x="246672" y="3003545"/>
            <a:ext cx="2113494" cy="15513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638FB-7BE9-68FF-E90C-94BD870B83DA}"/>
              </a:ext>
            </a:extLst>
          </p:cNvPr>
          <p:cNvSpPr txBox="1"/>
          <p:nvPr/>
        </p:nvSpPr>
        <p:spPr>
          <a:xfrm>
            <a:off x="2589383" y="2072649"/>
            <a:ext cx="41259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getDoctors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 : n/a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CDEDF7-5AD8-FEB9-F8F9-AEA671890BA6}"/>
              </a:ext>
            </a:extLst>
          </p:cNvPr>
          <p:cNvCxnSpPr/>
          <p:nvPr/>
        </p:nvCxnSpPr>
        <p:spPr>
          <a:xfrm>
            <a:off x="6822040" y="90485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65A6A7-593E-77FC-4369-51B516DF4129}"/>
              </a:ext>
            </a:extLst>
          </p:cNvPr>
          <p:cNvSpPr txBox="1"/>
          <p:nvPr/>
        </p:nvSpPr>
        <p:spPr>
          <a:xfrm>
            <a:off x="7999436" y="5822379"/>
            <a:ext cx="39555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getDoctors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data available output:</a:t>
            </a:r>
            <a:br>
              <a:rPr lang="en-US" dirty="0"/>
            </a:br>
            <a:r>
              <a:rPr lang="en-US" dirty="0"/>
              <a:t>List&lt;Doctors&gt; doctors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50B91-228A-7862-8C68-50F1B26A5893}"/>
              </a:ext>
            </a:extLst>
          </p:cNvPr>
          <p:cNvSpPr txBox="1"/>
          <p:nvPr/>
        </p:nvSpPr>
        <p:spPr>
          <a:xfrm>
            <a:off x="7797107" y="543229"/>
            <a:ext cx="395555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overview?staus</a:t>
            </a:r>
            <a:r>
              <a:rPr lang="en-US" dirty="0">
                <a:solidFill>
                  <a:srgbClr val="0070C0"/>
                </a:solidFill>
              </a:rPr>
              <a:t>=0</a:t>
            </a:r>
          </a:p>
          <a:p>
            <a:r>
              <a:rPr lang="en-US" dirty="0"/>
              <a:t>Reply if ok: 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509C0-6FCB-BEC5-E35C-0CF2D03924F9}"/>
              </a:ext>
            </a:extLst>
          </p:cNvPr>
          <p:cNvSpPr txBox="1"/>
          <p:nvPr/>
        </p:nvSpPr>
        <p:spPr>
          <a:xfrm>
            <a:off x="7271684" y="1220918"/>
            <a:ext cx="466186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overview?staus</a:t>
            </a:r>
            <a:r>
              <a:rPr lang="en-US" dirty="0">
                <a:solidFill>
                  <a:srgbClr val="0070C0"/>
                </a:solidFill>
              </a:rPr>
              <a:t>=0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C7DA5E4-A952-12B0-62BF-AAB97F71AC3C}"/>
              </a:ext>
            </a:extLst>
          </p:cNvPr>
          <p:cNvCxnSpPr>
            <a:cxnSpLocks/>
          </p:cNvCxnSpPr>
          <p:nvPr/>
        </p:nvCxnSpPr>
        <p:spPr>
          <a:xfrm flipH="1" flipV="1">
            <a:off x="1732470" y="4658637"/>
            <a:ext cx="2679547" cy="599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41C56BA-2F45-980B-FE31-B117F2117D5E}"/>
              </a:ext>
            </a:extLst>
          </p:cNvPr>
          <p:cNvCxnSpPr>
            <a:cxnSpLocks/>
          </p:cNvCxnSpPr>
          <p:nvPr/>
        </p:nvCxnSpPr>
        <p:spPr>
          <a:xfrm flipH="1">
            <a:off x="2089905" y="2770729"/>
            <a:ext cx="3409745" cy="1010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80A18A-117D-0056-FEB5-410D0B7E3936}"/>
              </a:ext>
            </a:extLst>
          </p:cNvPr>
          <p:cNvSpPr txBox="1"/>
          <p:nvPr/>
        </p:nvSpPr>
        <p:spPr>
          <a:xfrm>
            <a:off x="2709809" y="5268381"/>
            <a:ext cx="3955550" cy="147732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setVisitDoctor?visitId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doctorId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>
                <a:solidFill>
                  <a:srgbClr val="0070C0"/>
                </a:solidFill>
              </a:rPr>
              <a:t>Input fields:</a:t>
            </a:r>
          </a:p>
          <a:p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 err="1">
                <a:solidFill>
                  <a:srgbClr val="0070C0"/>
                </a:solidFill>
              </a:rPr>
              <a:t>visitId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 err="1">
                <a:solidFill>
                  <a:srgbClr val="0070C0"/>
                </a:solidFill>
              </a:rPr>
              <a:t>doctorId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B015E8-2DDE-256F-22BF-5D39D88332E7}"/>
              </a:ext>
            </a:extLst>
          </p:cNvPr>
          <p:cNvSpPr txBox="1"/>
          <p:nvPr/>
        </p:nvSpPr>
        <p:spPr>
          <a:xfrm>
            <a:off x="7271683" y="2718980"/>
            <a:ext cx="448097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saveVisitDoctor?visitId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doctorId</a:t>
            </a:r>
            <a:r>
              <a:rPr lang="en-US" dirty="0">
                <a:solidFill>
                  <a:srgbClr val="0070C0"/>
                </a:solidFill>
              </a:rPr>
              <a:t>=*** </a:t>
            </a:r>
          </a:p>
          <a:p>
            <a:r>
              <a:rPr lang="en-US" dirty="0"/>
              <a:t>Reply if ok: 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F3B95A-A1A5-5B92-7CCA-8EA11004C87F}"/>
              </a:ext>
            </a:extLst>
          </p:cNvPr>
          <p:cNvSpPr txBox="1"/>
          <p:nvPr/>
        </p:nvSpPr>
        <p:spPr>
          <a:xfrm>
            <a:off x="7090789" y="3667362"/>
            <a:ext cx="4661865" cy="1200329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saveVisitDoctor?visitId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doctorId</a:t>
            </a:r>
            <a:r>
              <a:rPr lang="en-US" dirty="0">
                <a:solidFill>
                  <a:srgbClr val="0070C0"/>
                </a:solidFill>
              </a:rPr>
              <a:t>=*** 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600F866-B2CC-E3DB-1EF3-28CC5B76A8FC}"/>
              </a:ext>
            </a:extLst>
          </p:cNvPr>
          <p:cNvSpPr/>
          <p:nvPr/>
        </p:nvSpPr>
        <p:spPr>
          <a:xfrm>
            <a:off x="555075" y="4554943"/>
            <a:ext cx="1534830" cy="4280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1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38DBC-8CE5-9277-0303-F225189E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1" y="1438382"/>
            <a:ext cx="2208680" cy="4638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F5AD3-D88A-FF80-0CAC-A2A30446CD41}"/>
              </a:ext>
            </a:extLst>
          </p:cNvPr>
          <p:cNvSpPr txBox="1"/>
          <p:nvPr/>
        </p:nvSpPr>
        <p:spPr>
          <a:xfrm>
            <a:off x="538905" y="623993"/>
            <a:ext cx="41259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getFormData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 : n/a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31A86E4-FE65-E175-CD97-6F5DCEB995D5}"/>
              </a:ext>
            </a:extLst>
          </p:cNvPr>
          <p:cNvSpPr/>
          <p:nvPr/>
        </p:nvSpPr>
        <p:spPr>
          <a:xfrm>
            <a:off x="246672" y="1982912"/>
            <a:ext cx="2208680" cy="2572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8880003-0AAE-9A7A-6821-166FD5F18632}"/>
              </a:ext>
            </a:extLst>
          </p:cNvPr>
          <p:cNvCxnSpPr>
            <a:cxnSpLocks/>
          </p:cNvCxnSpPr>
          <p:nvPr/>
        </p:nvCxnSpPr>
        <p:spPr>
          <a:xfrm flipH="1">
            <a:off x="2044557" y="1270324"/>
            <a:ext cx="698431" cy="1103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6290388-0281-E2A4-1FE0-37E04E6FEBD8}"/>
              </a:ext>
            </a:extLst>
          </p:cNvPr>
          <p:cNvSpPr/>
          <p:nvPr/>
        </p:nvSpPr>
        <p:spPr>
          <a:xfrm>
            <a:off x="655266" y="4623751"/>
            <a:ext cx="1534830" cy="4280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2D5CAAB-D7C0-C250-82F2-B651E382E0CB}"/>
              </a:ext>
            </a:extLst>
          </p:cNvPr>
          <p:cNvCxnSpPr>
            <a:cxnSpLocks/>
          </p:cNvCxnSpPr>
          <p:nvPr/>
        </p:nvCxnSpPr>
        <p:spPr>
          <a:xfrm flipH="1" flipV="1">
            <a:off x="1931542" y="4808306"/>
            <a:ext cx="1273995" cy="1268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D90AFD-DDBC-284F-CC78-54D1B03AC769}"/>
              </a:ext>
            </a:extLst>
          </p:cNvPr>
          <p:cNvSpPr txBox="1"/>
          <p:nvPr/>
        </p:nvSpPr>
        <p:spPr>
          <a:xfrm>
            <a:off x="3205537" y="5338500"/>
            <a:ext cx="3955550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setVisitFormData?visitId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>
                <a:solidFill>
                  <a:srgbClr val="0070C0"/>
                </a:solidFill>
              </a:rPr>
              <a:t>Input fields:</a:t>
            </a:r>
          </a:p>
          <a:p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 err="1">
                <a:solidFill>
                  <a:srgbClr val="0070C0"/>
                </a:solidFill>
              </a:rPr>
              <a:t>visitId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DE6DA1B-9EBA-BA97-EB4A-E315AB41E6C4}"/>
              </a:ext>
            </a:extLst>
          </p:cNvPr>
          <p:cNvCxnSpPr/>
          <p:nvPr/>
        </p:nvCxnSpPr>
        <p:spPr>
          <a:xfrm>
            <a:off x="7438489" y="61595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8CD5F-D5BA-FA52-5816-4E38FD30969B}"/>
              </a:ext>
            </a:extLst>
          </p:cNvPr>
          <p:cNvSpPr txBox="1"/>
          <p:nvPr/>
        </p:nvSpPr>
        <p:spPr>
          <a:xfrm>
            <a:off x="7653020" y="4562649"/>
            <a:ext cx="448097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setVisitFormData?visitId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ok: 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D4829-C495-0542-F365-DAD04A6A210D}"/>
              </a:ext>
            </a:extLst>
          </p:cNvPr>
          <p:cNvSpPr txBox="1"/>
          <p:nvPr/>
        </p:nvSpPr>
        <p:spPr>
          <a:xfrm>
            <a:off x="7530135" y="5230119"/>
            <a:ext cx="466186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setVisitFormData?visitId</a:t>
            </a:r>
            <a:r>
              <a:rPr lang="en-US" dirty="0">
                <a:solidFill>
                  <a:srgbClr val="0070C0"/>
                </a:solidFill>
              </a:rPr>
              <a:t>=*** 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DD48-5827-BB64-8FCF-C5FEA56E21EA}"/>
              </a:ext>
            </a:extLst>
          </p:cNvPr>
          <p:cNvSpPr txBox="1"/>
          <p:nvPr/>
        </p:nvSpPr>
        <p:spPr>
          <a:xfrm>
            <a:off x="7653020" y="502645"/>
            <a:ext cx="448097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getFormData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Reply if ok:</a:t>
            </a:r>
          </a:p>
          <a:p>
            <a:r>
              <a:rPr lang="en-US" dirty="0"/>
              <a:t> </a:t>
            </a:r>
            <a:r>
              <a:rPr lang="en-US" dirty="0" err="1"/>
              <a:t>FormData</a:t>
            </a:r>
            <a:r>
              <a:rPr lang="en-US" dirty="0"/>
              <a:t> </a:t>
            </a:r>
            <a:r>
              <a:rPr lang="en-US" dirty="0" err="1"/>
              <a:t>formData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79B49-6EDF-2AF1-7BEB-995C98F55A14}"/>
              </a:ext>
            </a:extLst>
          </p:cNvPr>
          <p:cNvSpPr txBox="1"/>
          <p:nvPr/>
        </p:nvSpPr>
        <p:spPr>
          <a:xfrm>
            <a:off x="7530134" y="1521247"/>
            <a:ext cx="466186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getFormData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5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prescription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88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2F21E-740B-0303-A7F4-CF9DD51B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3" y="1489753"/>
            <a:ext cx="2349371" cy="4638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E04B9-E2C7-6EE2-E07C-CF555D3986E2}"/>
              </a:ext>
            </a:extLst>
          </p:cNvPr>
          <p:cNvSpPr txBox="1"/>
          <p:nvPr/>
        </p:nvSpPr>
        <p:spPr>
          <a:xfrm>
            <a:off x="1221061" y="576528"/>
            <a:ext cx="4125905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overview?staus</a:t>
            </a:r>
            <a:r>
              <a:rPr lang="en-US" dirty="0">
                <a:solidFill>
                  <a:srgbClr val="0070C0"/>
                </a:solidFill>
              </a:rPr>
              <a:t>=2</a:t>
            </a:r>
          </a:p>
          <a:p>
            <a:r>
              <a:rPr lang="en-US" dirty="0"/>
              <a:t>Input fields : n/a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8F80BA2-1C71-4188-BB84-7A6D83E0297D}"/>
              </a:ext>
            </a:extLst>
          </p:cNvPr>
          <p:cNvCxnSpPr>
            <a:cxnSpLocks/>
          </p:cNvCxnSpPr>
          <p:nvPr/>
        </p:nvCxnSpPr>
        <p:spPr>
          <a:xfrm flipH="1">
            <a:off x="2434975" y="1222859"/>
            <a:ext cx="1623317" cy="1407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D222F-B920-DB86-25E8-EF7FDE465B34}"/>
              </a:ext>
            </a:extLst>
          </p:cNvPr>
          <p:cNvSpPr txBox="1"/>
          <p:nvPr/>
        </p:nvSpPr>
        <p:spPr>
          <a:xfrm>
            <a:off x="7797107" y="543229"/>
            <a:ext cx="395555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overview?staus</a:t>
            </a:r>
            <a:r>
              <a:rPr lang="en-US" dirty="0">
                <a:solidFill>
                  <a:srgbClr val="0070C0"/>
                </a:solidFill>
              </a:rPr>
              <a:t>=0</a:t>
            </a:r>
          </a:p>
          <a:p>
            <a:r>
              <a:rPr lang="en-US" dirty="0"/>
              <a:t>Reply if ok: 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783E2-A59D-2DB0-ED62-7316F0DBC938}"/>
              </a:ext>
            </a:extLst>
          </p:cNvPr>
          <p:cNvSpPr txBox="1"/>
          <p:nvPr/>
        </p:nvSpPr>
        <p:spPr>
          <a:xfrm>
            <a:off x="7271684" y="1220918"/>
            <a:ext cx="466186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overview?staus</a:t>
            </a:r>
            <a:r>
              <a:rPr lang="en-US" dirty="0">
                <a:solidFill>
                  <a:srgbClr val="0070C0"/>
                </a:solidFill>
              </a:rPr>
              <a:t>=0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6E140E6-7049-0AAB-7BC7-EA34C9A37EF4}"/>
              </a:ext>
            </a:extLst>
          </p:cNvPr>
          <p:cNvCxnSpPr/>
          <p:nvPr/>
        </p:nvCxnSpPr>
        <p:spPr>
          <a:xfrm>
            <a:off x="707889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D8E8775-F94B-A11E-2ED6-D7A99606473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31542" y="4808306"/>
            <a:ext cx="1090936" cy="1140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25E3BD-A6E9-53B0-E542-76FE26EDE36E}"/>
              </a:ext>
            </a:extLst>
          </p:cNvPr>
          <p:cNvSpPr txBox="1"/>
          <p:nvPr/>
        </p:nvSpPr>
        <p:spPr>
          <a:xfrm>
            <a:off x="3022478" y="5210073"/>
            <a:ext cx="3955550" cy="147732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setVisitResult?visitId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resultTxt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>
                <a:solidFill>
                  <a:srgbClr val="0070C0"/>
                </a:solidFill>
              </a:rPr>
              <a:t>Input fields:</a:t>
            </a:r>
          </a:p>
          <a:p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 err="1">
                <a:solidFill>
                  <a:srgbClr val="0070C0"/>
                </a:solidFill>
              </a:rPr>
              <a:t>visitId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 err="1">
                <a:solidFill>
                  <a:srgbClr val="0070C0"/>
                </a:solidFill>
              </a:rPr>
              <a:t>resultTxt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63457-00BD-F350-34CA-6A7C49EA2756}"/>
              </a:ext>
            </a:extLst>
          </p:cNvPr>
          <p:cNvSpPr txBox="1"/>
          <p:nvPr/>
        </p:nvSpPr>
        <p:spPr>
          <a:xfrm>
            <a:off x="7302642" y="4829930"/>
            <a:ext cx="448097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setVisitFormData?visitId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ok: 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31A0B-681C-71E8-8F13-FAEA3D4A085C}"/>
              </a:ext>
            </a:extLst>
          </p:cNvPr>
          <p:cNvSpPr txBox="1"/>
          <p:nvPr/>
        </p:nvSpPr>
        <p:spPr>
          <a:xfrm>
            <a:off x="7179757" y="5497400"/>
            <a:ext cx="466186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 </a:t>
            </a:r>
            <a:r>
              <a:rPr lang="en-US" dirty="0" err="1">
                <a:solidFill>
                  <a:srgbClr val="0070C0"/>
                </a:solidFill>
              </a:rPr>
              <a:t>setVisitFormData?visitId</a:t>
            </a:r>
            <a:r>
              <a:rPr lang="en-US" dirty="0">
                <a:solidFill>
                  <a:srgbClr val="0070C0"/>
                </a:solidFill>
              </a:rPr>
              <a:t>=*** </a:t>
            </a:r>
          </a:p>
          <a:p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smth</a:t>
            </a:r>
            <a:r>
              <a:rPr lang="en-US" b="1" dirty="0">
                <a:solidFill>
                  <a:srgbClr val="FF0000"/>
                </a:solidFill>
              </a:rPr>
              <a:t> went wrong try later: 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914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Detailes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7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F0031-8126-A8E3-11BE-88925D5C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09D88B6-A733-46C4-9B46-B172C4E1F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930"/>
              </p:ext>
            </p:extLst>
          </p:nvPr>
        </p:nvGraphicFramePr>
        <p:xfrm>
          <a:off x="838200" y="1572422"/>
          <a:ext cx="1065658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09">
                  <a:extLst>
                    <a:ext uri="{9D8B030D-6E8A-4147-A177-3AD203B41FA5}">
                      <a16:colId xmlns:a16="http://schemas.microsoft.com/office/drawing/2014/main" val="4184046532"/>
                    </a:ext>
                  </a:extLst>
                </a:gridCol>
                <a:gridCol w="8835775">
                  <a:extLst>
                    <a:ext uri="{9D8B030D-6E8A-4147-A177-3AD203B41FA5}">
                      <a16:colId xmlns:a16="http://schemas.microsoft.com/office/drawing/2014/main" val="48422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4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Visit.currentStep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: visit created (visit has timestamp, visitor, visitor in hospital building</a:t>
                      </a:r>
                    </a:p>
                    <a:p>
                      <a:r>
                        <a:rPr lang="en-US" dirty="0"/>
                        <a:t>1: visit has doctor (the doctor was assigned to visitor/visit)</a:t>
                      </a:r>
                    </a:p>
                    <a:p>
                      <a:r>
                        <a:rPr lang="en-US" dirty="0"/>
                        <a:t>2: visit has filled form (visitor has filled form)</a:t>
                      </a:r>
                    </a:p>
                    <a:p>
                      <a:r>
                        <a:rPr lang="en-US" dirty="0"/>
                        <a:t>3: visit has result (visitor attended doctor and received prescription)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such login or </a:t>
                      </a:r>
                      <a:r>
                        <a:rPr lang="en-US" dirty="0" err="1"/>
                        <a:t>pwd</a:t>
                      </a:r>
                      <a:r>
                        <a:rPr lang="en-US" dirty="0"/>
                        <a:t> not correct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1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data to show (no </a:t>
                      </a:r>
                      <a:r>
                        <a:rPr lang="en-US" dirty="0" err="1"/>
                        <a:t>visiotrs</a:t>
                      </a:r>
                      <a:r>
                        <a:rPr lang="en-US" dirty="0"/>
                        <a:t> to show)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8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 exception (waited too long)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1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Smth</a:t>
                      </a:r>
                      <a:r>
                        <a:rPr lang="en-US" dirty="0"/>
                        <a:t>. Went wrong try later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3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6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Splashpage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9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4F3B9F-8EFE-9906-F802-4B2C3A31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3" t="10786" r="19158" b="5324"/>
          <a:stretch/>
        </p:blipFill>
        <p:spPr>
          <a:xfrm>
            <a:off x="252491" y="1053599"/>
            <a:ext cx="2016880" cy="4294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F7754-9594-9225-01A6-ADF3C4B1830C}"/>
              </a:ext>
            </a:extLst>
          </p:cNvPr>
          <p:cNvSpPr txBox="1"/>
          <p:nvPr/>
        </p:nvSpPr>
        <p:spPr>
          <a:xfrm>
            <a:off x="195209" y="267128"/>
            <a:ext cx="1112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SplashPage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getRandom</a:t>
            </a:r>
            <a:endParaRPr lang="en-US" sz="20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4DEB66-4014-4C60-5F5C-2D31D75AF634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25EC091-C822-5C74-68E8-BB9517950DB9}"/>
              </a:ext>
            </a:extLst>
          </p:cNvPr>
          <p:cNvCxnSpPr>
            <a:cxnSpLocks/>
          </p:cNvCxnSpPr>
          <p:nvPr/>
        </p:nvCxnSpPr>
        <p:spPr>
          <a:xfrm flipH="1" flipV="1">
            <a:off x="1756881" y="4849402"/>
            <a:ext cx="559880" cy="576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7C352C-F969-CC69-6350-2491336CC401}"/>
              </a:ext>
            </a:extLst>
          </p:cNvPr>
          <p:cNvSpPr/>
          <p:nvPr/>
        </p:nvSpPr>
        <p:spPr>
          <a:xfrm>
            <a:off x="0" y="3490595"/>
            <a:ext cx="2465083" cy="15234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3BF6-ACDE-6CDE-972F-8E6ADA38BEA3}"/>
              </a:ext>
            </a:extLst>
          </p:cNvPr>
          <p:cNvSpPr txBox="1"/>
          <p:nvPr/>
        </p:nvSpPr>
        <p:spPr>
          <a:xfrm>
            <a:off x="253808" y="5426390"/>
            <a:ext cx="412590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getRandom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Input fields: n/a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72E74C-EB0C-B3B2-A010-4800F2518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3" t="10786" r="19158" b="5324"/>
          <a:stretch/>
        </p:blipFill>
        <p:spPr>
          <a:xfrm>
            <a:off x="9305241" y="435437"/>
            <a:ext cx="2016880" cy="4294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39370B-74BB-8DE3-D6EB-9447C608CAEC}"/>
              </a:ext>
            </a:extLst>
          </p:cNvPr>
          <p:cNvSpPr txBox="1"/>
          <p:nvPr/>
        </p:nvSpPr>
        <p:spPr>
          <a:xfrm>
            <a:off x="4855120" y="3652164"/>
            <a:ext cx="4125905" cy="923330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getRandom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fails runtime exception: 913</a:t>
            </a:r>
          </a:p>
          <a:p>
            <a:r>
              <a:rPr lang="en-US" dirty="0"/>
              <a:t>Then front will show any saved phrase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0AFC-906A-3117-97F9-396C69836A1F}"/>
              </a:ext>
            </a:extLst>
          </p:cNvPr>
          <p:cNvSpPr txBox="1"/>
          <p:nvPr/>
        </p:nvSpPr>
        <p:spPr>
          <a:xfrm>
            <a:off x="5171984" y="5239742"/>
            <a:ext cx="41259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getRandom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Output Fields:</a:t>
            </a:r>
          </a:p>
          <a:p>
            <a:r>
              <a:rPr lang="en-US" dirty="0"/>
              <a:t>String </a:t>
            </a:r>
            <a:r>
              <a:rPr lang="en-US" dirty="0" err="1"/>
              <a:t>phraseofTheDay</a:t>
            </a:r>
            <a:r>
              <a:rPr lang="en-US" dirty="0"/>
              <a:t> (phrase with author)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09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4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B9F0-2CE9-74B2-B98D-8D8F57A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" y="1668756"/>
            <a:ext cx="1616760" cy="330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481DD-B92D-EFAE-642A-DA7FD175F115}"/>
              </a:ext>
            </a:extLst>
          </p:cNvPr>
          <p:cNvSpPr txBox="1"/>
          <p:nvPr/>
        </p:nvSpPr>
        <p:spPr>
          <a:xfrm>
            <a:off x="657546" y="256854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Вход в систему: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lotusmedi.com/</a:t>
            </a:r>
            <a:r>
              <a:rPr lang="en-US" sz="2000" dirty="0" err="1">
                <a:solidFill>
                  <a:srgbClr val="0070C0"/>
                </a:solidFill>
              </a:rPr>
              <a:t>login?user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r>
              <a:rPr lang="en-US" sz="2000" dirty="0" err="1">
                <a:solidFill>
                  <a:srgbClr val="0070C0"/>
                </a:solidFill>
              </a:rPr>
              <a:t>pwd</a:t>
            </a:r>
            <a:r>
              <a:rPr lang="en-US" sz="2000" dirty="0">
                <a:solidFill>
                  <a:srgbClr val="0070C0"/>
                </a:solidFill>
              </a:rPr>
              <a:t>=***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5780C6-8342-C0F1-8299-27F17AF1CE53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ADE71BD-D89F-6C6B-C16D-58B15E8B8EB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E2CE16-CD9C-AA11-5E9C-C7DD4E1C3E4D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Input 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801B8-7882-77FA-A2BB-E08C06F1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1" y="110022"/>
            <a:ext cx="1803701" cy="3654306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24D330F-D04A-316D-DC99-BE8ABBE683E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61644" y="1384908"/>
            <a:ext cx="2644692" cy="79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750BB-F5E4-0462-73DE-A4231B80C7E6}"/>
              </a:ext>
            </a:extLst>
          </p:cNvPr>
          <p:cNvSpPr txBox="1"/>
          <p:nvPr/>
        </p:nvSpPr>
        <p:spPr>
          <a:xfrm>
            <a:off x="4983869" y="2179453"/>
            <a:ext cx="3955550" cy="646331"/>
          </a:xfrm>
          <a:prstGeom prst="rect">
            <a:avLst/>
          </a:prstGeom>
          <a:solidFill>
            <a:srgbClr val="FF5050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error: </a:t>
            </a:r>
            <a:r>
              <a:rPr lang="en-US" b="1" dirty="0">
                <a:solidFill>
                  <a:srgbClr val="FF0000"/>
                </a:solidFill>
              </a:rPr>
              <a:t>911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A583710-3F16-0DA0-877D-EB852D248B8D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695FADE-2194-589E-0EBC-8B3326AC2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715" y="2976367"/>
            <a:ext cx="1867803" cy="3771611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3FC34C3-09DC-9986-A50B-92C8AAEFC08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929351" y="4896957"/>
            <a:ext cx="2644692" cy="79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3413CE-14F6-C119-7428-EA979C09AA2D}"/>
              </a:ext>
            </a:extLst>
          </p:cNvPr>
          <p:cNvSpPr txBox="1"/>
          <p:nvPr/>
        </p:nvSpPr>
        <p:spPr>
          <a:xfrm>
            <a:off x="4951576" y="5691502"/>
            <a:ext cx="395555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ok: </a:t>
            </a:r>
            <a:r>
              <a:rPr lang="en-US" b="1" dirty="0">
                <a:solidFill>
                  <a:srgbClr val="92D050"/>
                </a:solidFill>
              </a:rPr>
              <a:t>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7E5ECC1-F75A-1B07-D86C-BC57B88098E6}"/>
              </a:ext>
            </a:extLst>
          </p:cNvPr>
          <p:cNvSpPr/>
          <p:nvPr/>
        </p:nvSpPr>
        <p:spPr>
          <a:xfrm>
            <a:off x="9028963" y="1166498"/>
            <a:ext cx="1695236" cy="393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E3E0-EFF3-A0E0-41A0-5F3CD7F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899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1300</Words>
  <Application>Microsoft Office PowerPoint</Application>
  <PresentationFormat>Широкоэкранный</PresentationFormat>
  <Paragraphs>281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Database structure</vt:lpstr>
      <vt:lpstr>Презентация PowerPoint</vt:lpstr>
      <vt:lpstr>Detailes</vt:lpstr>
      <vt:lpstr>details</vt:lpstr>
      <vt:lpstr>Splashpage</vt:lpstr>
      <vt:lpstr>Презентация PowerPoint</vt:lpstr>
      <vt:lpstr>Login Page</vt:lpstr>
      <vt:lpstr>Презентация PowerPoint</vt:lpstr>
      <vt:lpstr>Home Page</vt:lpstr>
      <vt:lpstr>Homepage: lotusmedi.com/getVisitors  if no data to show 912</vt:lpstr>
      <vt:lpstr>Презентация PowerPoint</vt:lpstr>
      <vt:lpstr>Visitor Detailed Info</vt:lpstr>
      <vt:lpstr>Презентация PowerPoint</vt:lpstr>
      <vt:lpstr>Презентация PowerPoint</vt:lpstr>
      <vt:lpstr>Презентация PowerPoint</vt:lpstr>
      <vt:lpstr>Ochered</vt:lpstr>
      <vt:lpstr>Презентация PowerPoint</vt:lpstr>
      <vt:lpstr>Презентация PowerPoint</vt:lpstr>
      <vt:lpstr>Lichnii Kabinet</vt:lpstr>
      <vt:lpstr>Презентация PowerPoint</vt:lpstr>
      <vt:lpstr>Assign doctor &amp; fill FormData</vt:lpstr>
      <vt:lpstr>Презентация PowerPoint</vt:lpstr>
      <vt:lpstr>Презентация PowerPoint</vt:lpstr>
      <vt:lpstr>Write prescription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svoi.korea@outlook.com</dc:creator>
  <cp:lastModifiedBy>svoi.korea@outlook.com</cp:lastModifiedBy>
  <cp:revision>26</cp:revision>
  <dcterms:created xsi:type="dcterms:W3CDTF">2024-05-16T17:59:00Z</dcterms:created>
  <dcterms:modified xsi:type="dcterms:W3CDTF">2024-05-18T16:15:42Z</dcterms:modified>
</cp:coreProperties>
</file>