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32"/>
  </p:notesMasterIdLst>
  <p:sldIdLst>
    <p:sldId id="256" r:id="rId2"/>
    <p:sldId id="257" r:id="rId3"/>
    <p:sldId id="258" r:id="rId4"/>
    <p:sldId id="262" r:id="rId5"/>
    <p:sldId id="263" r:id="rId6"/>
    <p:sldId id="291" r:id="rId7"/>
    <p:sldId id="292" r:id="rId8"/>
    <p:sldId id="296" r:id="rId9"/>
    <p:sldId id="313" r:id="rId10"/>
    <p:sldId id="294" r:id="rId11"/>
    <p:sldId id="295" r:id="rId12"/>
    <p:sldId id="297" r:id="rId13"/>
    <p:sldId id="298" r:id="rId14"/>
    <p:sldId id="306" r:id="rId15"/>
    <p:sldId id="305" r:id="rId16"/>
    <p:sldId id="308" r:id="rId17"/>
    <p:sldId id="293" r:id="rId18"/>
    <p:sldId id="310" r:id="rId19"/>
    <p:sldId id="309" r:id="rId20"/>
    <p:sldId id="311" r:id="rId21"/>
    <p:sldId id="299" r:id="rId22"/>
    <p:sldId id="300" r:id="rId23"/>
    <p:sldId id="312" r:id="rId24"/>
    <p:sldId id="301" r:id="rId25"/>
    <p:sldId id="302" r:id="rId26"/>
    <p:sldId id="303" r:id="rId27"/>
    <p:sldId id="275" r:id="rId28"/>
    <p:sldId id="283" r:id="rId29"/>
    <p:sldId id="289" r:id="rId30"/>
    <p:sldId id="290" r:id="rId3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33"/>
      <p:bold r:id="rId34"/>
      <p:italic r:id="rId35"/>
      <p:boldItalic r:id="rId36"/>
    </p:embeddedFont>
    <p:embeddedFont>
      <p:font typeface="Segoe UI" panose="020B0502040204020203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1002">
          <p15:clr>
            <a:srgbClr val="9AA0A6"/>
          </p15:clr>
        </p15:guide>
        <p15:guide id="3" orient="horz" pos="2215">
          <p15:clr>
            <a:srgbClr val="9AA0A6"/>
          </p15:clr>
        </p15:guide>
        <p15:guide id="4" orient="horz" pos="238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C4B577-4C39-4FC7-B183-6E1223D7D5A2}">
  <a:tblStyle styleId="{34C4B577-4C39-4FC7-B183-6E1223D7D5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76" y="96"/>
      </p:cViewPr>
      <p:guideLst>
        <p:guide pos="5533"/>
        <p:guide pos="1002"/>
        <p:guide orient="horz" pos="2215"/>
        <p:guide orient="horz" pos="23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ba2580c0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ba2580c0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df6222e6a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df6222e6a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04b8b6756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04b8b6756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None/>
              <a:defRPr sz="1300" b="0">
                <a:solidFill>
                  <a:srgbClr val="B7B7B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None/>
              <a:defRPr sz="1300" b="0">
                <a:solidFill>
                  <a:srgbClr val="B7B7B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"/>
              <a:buNone/>
              <a:defRPr sz="31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●"/>
              <a:defRPr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■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○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■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○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■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sql/tools/bcp-utility?view=sql-server-ver15" TargetMode="Externa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sql/relational-databases/import-export/import-bulk-data-by-using-bulk-insert-or-openrowset-bulk-sql-server?view=sql-server-ver16&amp;viewFallbackFrom=sql-server-ver17" TargetMode="Externa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otus.ru/polls/9714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otus.ru</a:t>
            </a:r>
            <a:endParaRPr dirty="0"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Онлайн образование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82D768-F30E-93CD-7CC3-ABA6C4F3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A2F63-123E-8E29-5BA0-3A170927C730}"/>
              </a:ext>
            </a:extLst>
          </p:cNvPr>
          <p:cNvSpPr txBox="1"/>
          <p:nvPr/>
        </p:nvSpPr>
        <p:spPr>
          <a:xfrm>
            <a:off x="415158" y="1232564"/>
            <a:ext cx="7551683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Инструкция INSERT INTO SELECT копирует данные из одной таблицы и вставляет их в другую таблицу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типы данных в исходной и целевой таблицах совпада</a:t>
            </a: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ют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987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Копирование всех столбцов из одной таблицы в другую: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2643E9-FB83-0720-3C0C-C96B858DF29F}"/>
              </a:ext>
            </a:extLst>
          </p:cNvPr>
          <p:cNvSpPr txBox="1"/>
          <p:nvPr/>
        </p:nvSpPr>
        <p:spPr>
          <a:xfrm>
            <a:off x="500550" y="3238808"/>
            <a:ext cx="47664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 INTO </a:t>
            </a:r>
            <a:r>
              <a:rPr lang="en-US" sz="2400" b="0" i="1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table2</a:t>
            </a:r>
            <a:b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 * FROM </a:t>
            </a:r>
            <a:r>
              <a:rPr lang="en-US" sz="2400" b="0" i="1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table1</a:t>
            </a:r>
            <a:br>
              <a:rPr lang="en-US" sz="2400" b="0" i="1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 </a:t>
            </a:r>
            <a:r>
              <a:rPr lang="en-US" sz="2400" b="0" i="1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12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82D768-F30E-93CD-7CC3-ABA6C4F3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A2F63-123E-8E29-5BA0-3A170927C730}"/>
              </a:ext>
            </a:extLst>
          </p:cNvPr>
          <p:cNvSpPr txBox="1"/>
          <p:nvPr/>
        </p:nvSpPr>
        <p:spPr>
          <a:xfrm>
            <a:off x="415158" y="1232564"/>
            <a:ext cx="7551683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Копирование только некоторых столбцов из одной таблицы в другую: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2643E9-FB83-0720-3C0C-C96B858DF29F}"/>
              </a:ext>
            </a:extLst>
          </p:cNvPr>
          <p:cNvSpPr txBox="1"/>
          <p:nvPr/>
        </p:nvSpPr>
        <p:spPr>
          <a:xfrm>
            <a:off x="616164" y="2030119"/>
            <a:ext cx="79918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 INTO table2 (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Field1, ...,</a:t>
            </a:r>
            <a:r>
              <a:rPr lang="ru-RU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FieldN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b="0" i="0" dirty="0"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Field1, ...,</a:t>
            </a:r>
            <a:r>
              <a:rPr lang="ru-RU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FieldN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table1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 condition;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318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82D768-F30E-93CD-7CC3-ABA6C4F3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данных</a:t>
            </a:r>
            <a:r>
              <a:rPr lang="en-US" dirty="0"/>
              <a:t> LIVE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A2F63-123E-8E29-5BA0-3A170927C730}"/>
              </a:ext>
            </a:extLst>
          </p:cNvPr>
          <p:cNvSpPr txBox="1"/>
          <p:nvPr/>
        </p:nvSpPr>
        <p:spPr>
          <a:xfrm>
            <a:off x="415158" y="1232564"/>
            <a:ext cx="7551683" cy="212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Порядок вставляемых значений.</a:t>
            </a:r>
          </a:p>
          <a:p>
            <a:pPr indent="26987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Зачем явно указывать наименование полей?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987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Используйте функцию @@ROWCOUNT, чтобы вернуть клиентскому приложению количество вставленных строк.</a:t>
            </a:r>
          </a:p>
          <a:p>
            <a:pPr indent="269875" algn="just">
              <a:lnSpc>
                <a:spcPct val="150000"/>
              </a:lnSpc>
            </a:pPr>
            <a:endParaRPr lang="ru-RU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332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70BF0-5D45-2938-A4E5-BDFA486E9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41F64D-076E-E1C7-9A36-128CADFE367D}"/>
              </a:ext>
            </a:extLst>
          </p:cNvPr>
          <p:cNvSpPr txBox="1"/>
          <p:nvPr/>
        </p:nvSpPr>
        <p:spPr>
          <a:xfrm>
            <a:off x="500550" y="1203139"/>
            <a:ext cx="799180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table</a:t>
            </a:r>
            <a:endParaRPr lang="ru-RU" sz="2000" b="0" i="0" dirty="0"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 condition;</a:t>
            </a:r>
          </a:p>
        </p:txBody>
      </p:sp>
    </p:spTree>
    <p:extLst>
      <p:ext uri="{BB962C8B-B14F-4D97-AF65-F5344CB8AC3E}">
        <p14:creationId xmlns:p14="http://schemas.microsoft.com/office/powerpoint/2010/main" val="2982553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82D768-F30E-93CD-7CC3-ABA6C4F3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данных</a:t>
            </a:r>
            <a:r>
              <a:rPr lang="en-US" dirty="0"/>
              <a:t> LIVE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A2F63-123E-8E29-5BA0-3A170927C730}"/>
              </a:ext>
            </a:extLst>
          </p:cNvPr>
          <p:cNvSpPr txBox="1"/>
          <p:nvPr/>
        </p:nvSpPr>
        <p:spPr>
          <a:xfrm>
            <a:off x="415158" y="1232564"/>
            <a:ext cx="7551683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Удаление записей по критерию</a:t>
            </a:r>
          </a:p>
          <a:p>
            <a:pPr indent="26987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Удаление дубликатов</a:t>
            </a:r>
          </a:p>
        </p:txBody>
      </p:sp>
    </p:spTree>
    <p:extLst>
      <p:ext uri="{BB962C8B-B14F-4D97-AF65-F5344CB8AC3E}">
        <p14:creationId xmlns:p14="http://schemas.microsoft.com/office/powerpoint/2010/main" val="769190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70BF0-5D45-2938-A4E5-BDFA486E9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AF182B-1C0F-6A6A-2E20-0974BA2DF4C9}"/>
              </a:ext>
            </a:extLst>
          </p:cNvPr>
          <p:cNvSpPr txBox="1"/>
          <p:nvPr/>
        </p:nvSpPr>
        <p:spPr>
          <a:xfrm>
            <a:off x="500550" y="1262864"/>
            <a:ext cx="79918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Какие строки удалит следующий код?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41F64D-076E-E1C7-9A36-128CADFE367D}"/>
              </a:ext>
            </a:extLst>
          </p:cNvPr>
          <p:cNvSpPr txBox="1"/>
          <p:nvPr/>
        </p:nvSpPr>
        <p:spPr>
          <a:xfrm>
            <a:off x="500550" y="2106250"/>
            <a:ext cx="79918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TOP(1000)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table1;</a:t>
            </a:r>
          </a:p>
        </p:txBody>
      </p:sp>
    </p:spTree>
    <p:extLst>
      <p:ext uri="{BB962C8B-B14F-4D97-AF65-F5344CB8AC3E}">
        <p14:creationId xmlns:p14="http://schemas.microsoft.com/office/powerpoint/2010/main" val="1619902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82D768-F30E-93CD-7CC3-ABA6C4F3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данных</a:t>
            </a:r>
            <a:r>
              <a:rPr lang="en-US" dirty="0"/>
              <a:t> LIVE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A2F63-123E-8E29-5BA0-3A170927C730}"/>
              </a:ext>
            </a:extLst>
          </p:cNvPr>
          <p:cNvSpPr txBox="1"/>
          <p:nvPr/>
        </p:nvSpPr>
        <p:spPr>
          <a:xfrm>
            <a:off x="415158" y="1232564"/>
            <a:ext cx="7551683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Удаление записей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TOP(…)</a:t>
            </a:r>
          </a:p>
          <a:p>
            <a:pPr indent="26987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Удаление данных по частям </a:t>
            </a:r>
          </a:p>
        </p:txBody>
      </p:sp>
    </p:spTree>
    <p:extLst>
      <p:ext uri="{BB962C8B-B14F-4D97-AF65-F5344CB8AC3E}">
        <p14:creationId xmlns:p14="http://schemas.microsoft.com/office/powerpoint/2010/main" val="2178713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70BF0-5D45-2938-A4E5-BDFA486E9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Редактирование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AF182B-1C0F-6A6A-2E20-0974BA2DF4C9}"/>
              </a:ext>
            </a:extLst>
          </p:cNvPr>
          <p:cNvSpPr txBox="1"/>
          <p:nvPr/>
        </p:nvSpPr>
        <p:spPr>
          <a:xfrm>
            <a:off x="500550" y="1262864"/>
            <a:ext cx="799180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Field1 = value</a:t>
            </a:r>
            <a:endParaRPr lang="ru-RU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--WHERE condition;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493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70BF0-5D45-2938-A4E5-BDFA486E9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Редактирование данных</a:t>
            </a:r>
            <a:r>
              <a:rPr lang="en-US" dirty="0"/>
              <a:t> Live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C8A7CE-B173-83E5-CB2E-96BA8DDA17F8}"/>
              </a:ext>
            </a:extLst>
          </p:cNvPr>
          <p:cNvSpPr txBox="1"/>
          <p:nvPr/>
        </p:nvSpPr>
        <p:spPr>
          <a:xfrm>
            <a:off x="651642" y="1226569"/>
            <a:ext cx="79918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Изменим данные в таблице, где…</a:t>
            </a:r>
          </a:p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Выведем значения измененных строк, используя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317899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70BF0-5D45-2938-A4E5-BDFA486E9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Редактирование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41F64D-076E-E1C7-9A36-128CADFE367D}"/>
              </a:ext>
            </a:extLst>
          </p:cNvPr>
          <p:cNvSpPr txBox="1"/>
          <p:nvPr/>
        </p:nvSpPr>
        <p:spPr>
          <a:xfrm>
            <a:off x="500550" y="1087957"/>
            <a:ext cx="799180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 alias1 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Field1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alias2.value1 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table1 as alias1 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JOIN table2 as alias2 ON table1.id = table2.id 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WHERE alias1.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Field2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value2 ;</a:t>
            </a:r>
            <a:endParaRPr lang="ru-RU" sz="2000" b="0" i="0" dirty="0"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Column = 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(SELECT ...)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condition;</a:t>
            </a:r>
          </a:p>
        </p:txBody>
      </p:sp>
    </p:spTree>
    <p:extLst>
      <p:ext uri="{BB962C8B-B14F-4D97-AF65-F5344CB8AC3E}">
        <p14:creationId xmlns:p14="http://schemas.microsoft.com/office/powerpoint/2010/main" val="1548152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1635875" y="772125"/>
            <a:ext cx="793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Проверить, идет ли запись</a:t>
            </a:r>
            <a:endParaRPr sz="2100"/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&amp;&amp; слышно?</a:t>
            </a:r>
            <a:endParaRPr sz="4000"/>
          </a:p>
        </p:txBody>
      </p:sp>
      <p:pic>
        <p:nvPicPr>
          <p:cNvPr id="77" name="Google Shape;77;p17"/>
          <p:cNvPicPr preferRelativeResize="0"/>
          <p:nvPr/>
        </p:nvPicPr>
        <p:blipFill rotWithShape="1">
          <a:blip r:embed="rId3">
            <a:alphaModFix/>
          </a:blip>
          <a:srcRect l="99" r="99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2375" y="3520050"/>
            <a:ext cx="525600" cy="5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1514225" y="345960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“+”, если все хорошо</a:t>
            </a:r>
            <a:b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“-”, если есть проблемы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70BF0-5D45-2938-A4E5-BDFA486E9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Редактирование данных</a:t>
            </a:r>
            <a:r>
              <a:rPr lang="en-US" dirty="0"/>
              <a:t> LIVE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829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D2389B-987E-000D-AE71-49901C390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B51781-1FEB-AB36-BE24-93D01F518059}"/>
              </a:ext>
            </a:extLst>
          </p:cNvPr>
          <p:cNvSpPr txBox="1"/>
          <p:nvPr/>
        </p:nvSpPr>
        <p:spPr>
          <a:xfrm>
            <a:off x="395447" y="1426624"/>
            <a:ext cx="799180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MERGE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target_table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USING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source_table</a:t>
            </a:r>
            <a:endParaRPr lang="en-US" sz="2000" b="0" i="0" dirty="0"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merge_condition</a:t>
            </a:r>
            <a:endParaRPr lang="en-US" sz="2000" b="0" i="0" dirty="0"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 MATCHED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THEN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update_statement</a:t>
            </a:r>
            <a:endParaRPr lang="en-US" sz="2000" b="0" i="0" dirty="0"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 NOT MATCHED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THEN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insert_statement</a:t>
            </a:r>
            <a:endParaRPr lang="en-US" sz="2000" b="0" i="0" dirty="0"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 NOT MATCHED BY SOURCE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THEN DELETE;</a:t>
            </a:r>
          </a:p>
        </p:txBody>
      </p:sp>
    </p:spTree>
    <p:extLst>
      <p:ext uri="{BB962C8B-B14F-4D97-AF65-F5344CB8AC3E}">
        <p14:creationId xmlns:p14="http://schemas.microsoft.com/office/powerpoint/2010/main" val="2104548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D2389B-987E-000D-AE71-49901C390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</a:t>
            </a:r>
            <a:endParaRPr lang="ru-RU" dirty="0"/>
          </a:p>
        </p:txBody>
      </p:sp>
      <p:pic>
        <p:nvPicPr>
          <p:cNvPr id="5" name="Рисунок 4" descr="Изображение выглядит как текст, снимок экрана, диаграмм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C62AD087-F15C-2B50-71B1-3D9A84AEF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1049556"/>
            <a:ext cx="627697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44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92B5AC-2643-0644-847B-2184A5C05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LIVE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6727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C488D-502A-3701-DBD3-5C5C0AA59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b</a:t>
            </a:r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ulk </a:t>
            </a:r>
            <a:r>
              <a:rPr lang="en-US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c</a:t>
            </a:r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opy </a:t>
            </a:r>
            <a:r>
              <a:rPr lang="en-US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p</a:t>
            </a:r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rogram (</a:t>
            </a:r>
            <a:r>
              <a:rPr lang="en-US" b="1" i="0" dirty="0" err="1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bcp</a:t>
            </a:r>
            <a:r>
              <a:rPr lang="en-US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 utility)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6D1930-BE39-0BE4-7111-32F00A527DCA}"/>
              </a:ext>
            </a:extLst>
          </p:cNvPr>
          <p:cNvSpPr txBox="1"/>
          <p:nvPr/>
        </p:nvSpPr>
        <p:spPr>
          <a:xfrm>
            <a:off x="500550" y="1567208"/>
            <a:ext cx="8391202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bg1"/>
                </a:solidFill>
              </a:rPr>
              <a:t>Утилита программы массового копирования (</a:t>
            </a:r>
            <a:r>
              <a:rPr lang="ru-RU" sz="1800" dirty="0" err="1">
                <a:solidFill>
                  <a:schemeClr val="bg1"/>
                </a:solidFill>
              </a:rPr>
              <a:t>bcp</a:t>
            </a:r>
            <a:r>
              <a:rPr lang="ru-RU" sz="1800" dirty="0">
                <a:solidFill>
                  <a:schemeClr val="bg1"/>
                </a:solidFill>
              </a:rPr>
              <a:t>) выполняет массовое копирование данных между экземпляром Microsoft SQL Server и файлом данных в указанном пользователем формате.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  <a:hlinkClick r:id="rId2"/>
              </a:rPr>
              <a:t>https://learn.microsoft.com/en-us/sql/tools/bcp-utility?view=sql-server-ver15</a:t>
            </a:r>
            <a:endParaRPr lang="en-US" sz="1800" dirty="0">
              <a:solidFill>
                <a:schemeClr val="bg1"/>
              </a:solidFill>
            </a:endParaRPr>
          </a:p>
          <a:p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893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C488D-502A-3701-DBD3-5C5C0AA59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ru-RU" b="1" i="0" dirty="0" err="1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Bulk</a:t>
            </a:r>
            <a:r>
              <a:rPr lang="en-US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ru-RU" b="1" i="0" dirty="0" err="1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Insert</a:t>
            </a:r>
            <a:br>
              <a:rPr lang="en-US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</a:br>
            <a:r>
              <a:rPr lang="ru-RU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загрузка данных из файла в таблицу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6D1930-BE39-0BE4-7111-32F00A527DCA}"/>
              </a:ext>
            </a:extLst>
          </p:cNvPr>
          <p:cNvSpPr txBox="1"/>
          <p:nvPr/>
        </p:nvSpPr>
        <p:spPr>
          <a:xfrm>
            <a:off x="500550" y="1567208"/>
            <a:ext cx="8391202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Bulk insert </a:t>
            </a:r>
            <a:r>
              <a:rPr lang="ru-RU" sz="1800" dirty="0" err="1">
                <a:solidFill>
                  <a:schemeClr val="bg1"/>
                </a:solidFill>
              </a:rPr>
              <a:t>имя_таблицы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from </a:t>
            </a:r>
            <a:r>
              <a:rPr lang="ru-RU" sz="1800" dirty="0" err="1">
                <a:solidFill>
                  <a:schemeClr val="bg1"/>
                </a:solidFill>
              </a:rPr>
              <a:t>имя_файла</a:t>
            </a:r>
            <a:r>
              <a:rPr lang="ru-RU" sz="1800" dirty="0">
                <a:solidFill>
                  <a:schemeClr val="bg1"/>
                </a:solidFill>
              </a:rPr>
              <a:t>;</a:t>
            </a:r>
            <a:endParaRPr lang="en-US" sz="18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  <a:hlinkClick r:id="rId2"/>
              </a:rPr>
              <a:t>https://learn.microsoft.com/en-us/sql/relational-databases/import-export/import-bulk-data-by-using-bulk-insert-or-openrowset-bulk-sql-server?view=sql-server-ver16&amp;viewFallbackFrom=sql-server-ver17</a:t>
            </a:r>
            <a:endParaRPr lang="en-US" sz="18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  <a:p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955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BCFF1-EF04-E477-8900-81E0A0F7E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245E22-E22E-750A-4CA8-96703DBB1F61}"/>
              </a:ext>
            </a:extLst>
          </p:cNvPr>
          <p:cNvSpPr txBox="1"/>
          <p:nvPr/>
        </p:nvSpPr>
        <p:spPr>
          <a:xfrm>
            <a:off x="394137" y="1288665"/>
            <a:ext cx="803515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bg1"/>
              </a:buClr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Добавить в базу пять записей используя </a:t>
            </a:r>
            <a:r>
              <a:rPr lang="ru-RU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ru-RU" sz="2000" dirty="0">
                <a:solidFill>
                  <a:schemeClr val="bg1"/>
                </a:solidFill>
              </a:rPr>
              <a:t> в таблицу </a:t>
            </a:r>
            <a:r>
              <a:rPr lang="ru-RU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Customers</a:t>
            </a:r>
            <a:r>
              <a:rPr lang="ru-RU" sz="2000" dirty="0">
                <a:solidFill>
                  <a:schemeClr val="bg1"/>
                </a:solidFill>
              </a:rPr>
              <a:t> или </a:t>
            </a:r>
            <a:r>
              <a:rPr lang="ru-RU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Suppliers</a:t>
            </a:r>
            <a:endParaRPr lang="ru-RU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Удалите одну запись из </a:t>
            </a:r>
            <a:r>
              <a:rPr lang="ru-RU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Customers</a:t>
            </a:r>
            <a:r>
              <a:rPr lang="ru-RU" sz="2000" dirty="0">
                <a:solidFill>
                  <a:schemeClr val="bg1"/>
                </a:solidFill>
              </a:rPr>
              <a:t>, которая была вами добавлена</a:t>
            </a: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Изменить одну запись, из добавленных через </a:t>
            </a:r>
            <a:r>
              <a:rPr lang="ru-RU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Написать </a:t>
            </a:r>
            <a:r>
              <a:rPr lang="ru-RU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ru-RU" sz="2000" dirty="0">
                <a:solidFill>
                  <a:schemeClr val="bg1"/>
                </a:solidFill>
              </a:rPr>
              <a:t>, который вставит запись в клиенты, если ее там нет, и изменит если она уже есть</a:t>
            </a: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Напишите запрос, который выгрузит данные через </a:t>
            </a:r>
            <a:r>
              <a:rPr lang="ru-RU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bcp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sz="2000" dirty="0">
                <a:solidFill>
                  <a:schemeClr val="bg1"/>
                </a:solidFill>
              </a:rPr>
              <a:t> и загрузить через </a:t>
            </a:r>
            <a:r>
              <a:rPr lang="ru-RU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bulk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endParaRPr lang="ru-RU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651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>
            <a:spLocks noGrp="1"/>
          </p:cNvSpPr>
          <p:nvPr>
            <p:ph type="title"/>
          </p:nvPr>
        </p:nvSpPr>
        <p:spPr>
          <a:xfrm>
            <a:off x="651425" y="396403"/>
            <a:ext cx="7706100" cy="40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Вопросы?</a:t>
            </a:r>
            <a:br>
              <a:rPr lang="ru"/>
            </a:br>
            <a:endParaRPr/>
          </a:p>
        </p:txBody>
      </p:sp>
      <p:pic>
        <p:nvPicPr>
          <p:cNvPr id="246" name="Google Shape;24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5673" y="3385103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48499" y="3385103"/>
            <a:ext cx="620721" cy="62072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5"/>
          <p:cNvSpPr txBox="1"/>
          <p:nvPr/>
        </p:nvSpPr>
        <p:spPr>
          <a:xfrm>
            <a:off x="1386400" y="3372213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если вопросы есть</a:t>
            </a:r>
            <a:endParaRPr/>
          </a:p>
        </p:txBody>
      </p:sp>
      <p:sp>
        <p:nvSpPr>
          <p:cNvPr id="249" name="Google Shape;249;p35"/>
          <p:cNvSpPr txBox="1"/>
          <p:nvPr/>
        </p:nvSpPr>
        <p:spPr>
          <a:xfrm>
            <a:off x="4439300" y="3372213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3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Рефлексия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9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800" dirty="0"/>
              <a:t>Заполните, пожалуйста,</a:t>
            </a:r>
            <a:endParaRPr sz="3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 dirty="0"/>
              <a:t>опрос о занятии</a:t>
            </a:r>
            <a:endParaRPr sz="3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 dirty="0"/>
              <a:t>по </a:t>
            </a:r>
            <a:r>
              <a:rPr lang="ru" sz="3800" dirty="0">
                <a:hlinkClick r:id="rId3"/>
              </a:rPr>
              <a:t>ссылке</a:t>
            </a:r>
            <a:r>
              <a:rPr lang="ru" sz="3800" dirty="0"/>
              <a:t> в чате</a:t>
            </a:r>
            <a:endParaRPr sz="3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/>
          <a:srcRect l="4439" r="4439"/>
          <a:stretch/>
        </p:blipFill>
        <p:spPr>
          <a:xfrm>
            <a:off x="1069674" y="2963889"/>
            <a:ext cx="1508400" cy="14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500550" y="821220"/>
            <a:ext cx="8520600" cy="11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Операторы изменения данных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Тема вебинара</a:t>
            </a:r>
            <a:endParaRPr dirty="0"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2"/>
          </p:nvPr>
        </p:nvSpPr>
        <p:spPr>
          <a:xfrm>
            <a:off x="3135425" y="2978824"/>
            <a:ext cx="5253300" cy="19835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50" dirty="0"/>
              <a:t>Доцент кафедры «Управление и защита информации»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50" b="0" dirty="0"/>
              <a:t>РУТ (МИИТ)</a:t>
            </a:r>
            <a:endParaRPr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50" b="0" dirty="0"/>
              <a:t>Более 20 лет стажа преподавания курсов, связанных</a:t>
            </a:r>
            <a:br>
              <a:rPr lang="ru-RU" sz="1250" b="0" dirty="0"/>
            </a:br>
            <a:r>
              <a:rPr lang="ru-RU" sz="1250" b="0" dirty="0"/>
              <a:t>с базами данных и программированием.</a:t>
            </a:r>
            <a:endParaRPr lang="en-US"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 b="0" dirty="0"/>
              <a:t>             @MarinaPaley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 b="0" dirty="0"/>
              <a:t>             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 b="0" dirty="0"/>
              <a:t>               </a:t>
            </a:r>
            <a:r>
              <a:rPr lang="en-US" sz="1250" b="0" dirty="0" err="1"/>
              <a:t>MarinaPaley</a:t>
            </a:r>
            <a:endParaRPr lang="ru-RU" sz="1250" b="0" dirty="0"/>
          </a:p>
        </p:txBody>
      </p:sp>
      <p:sp>
        <p:nvSpPr>
          <p:cNvPr id="89" name="Google Shape;89;p18"/>
          <p:cNvSpPr txBox="1"/>
          <p:nvPr/>
        </p:nvSpPr>
        <p:spPr>
          <a:xfrm>
            <a:off x="3225575" y="25633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Васильева Марина</a:t>
            </a:r>
            <a:endParaRPr sz="15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Google Shape;150;p33">
            <a:extLst>
              <a:ext uri="{FF2B5EF4-FFF2-40B4-BE49-F238E27FC236}">
                <a16:creationId xmlns:a16="http://schemas.microsoft.com/office/drawing/2014/main" id="{65E61FEE-5EE7-FFB7-64B3-5659AF33137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4806" y="4166737"/>
            <a:ext cx="285752" cy="285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 descr="Изображение выглядит как графическая вставка, символ, силуэт&#10;&#10;Автоматически созданное описание">
            <a:extLst>
              <a:ext uri="{FF2B5EF4-FFF2-40B4-BE49-F238E27FC236}">
                <a16:creationId xmlns:a16="http://schemas.microsoft.com/office/drawing/2014/main" id="{9A0FC3E9-C0EE-07BC-209B-30D92AFCAF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6946" y="4509437"/>
            <a:ext cx="303612" cy="285753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0"/>
          <p:cNvSpPr txBox="1">
            <a:spLocks noGrp="1"/>
          </p:cNvSpPr>
          <p:nvPr>
            <p:ph type="title"/>
          </p:nvPr>
        </p:nvSpPr>
        <p:spPr>
          <a:xfrm>
            <a:off x="500550" y="821221"/>
            <a:ext cx="8520600" cy="13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Приходите на следующие вебинары</a:t>
            </a:r>
            <a:endParaRPr dirty="0"/>
          </a:p>
        </p:txBody>
      </p:sp>
      <p:sp>
        <p:nvSpPr>
          <p:cNvPr id="361" name="Google Shape;361;p50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  <p:sp>
        <p:nvSpPr>
          <p:cNvPr id="362" name="Google Shape;362;p50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3" name="Google Shape;363;p50"/>
          <p:cNvPicPr preferRelativeResize="0"/>
          <p:nvPr/>
        </p:nvPicPr>
        <p:blipFill>
          <a:blip r:embed="rId3"/>
          <a:srcRect t="656" b="656"/>
          <a:stretch/>
        </p:blipFill>
        <p:spPr>
          <a:xfrm>
            <a:off x="1069674" y="2971446"/>
            <a:ext cx="1508400" cy="14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64" name="Google Shape;364;p50"/>
          <p:cNvSpPr txBox="1">
            <a:spLocks noGrp="1"/>
          </p:cNvSpPr>
          <p:nvPr>
            <p:ph type="subTitle" idx="2"/>
          </p:nvPr>
        </p:nvSpPr>
        <p:spPr>
          <a:xfrm>
            <a:off x="3135425" y="2978825"/>
            <a:ext cx="3864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Васильева Марина</a:t>
            </a:r>
            <a:endParaRPr dirty="0"/>
          </a:p>
        </p:txBody>
      </p:sp>
      <p:sp>
        <p:nvSpPr>
          <p:cNvPr id="365" name="Google Shape;365;p50"/>
          <p:cNvSpPr txBox="1">
            <a:spLocks noGrp="1"/>
          </p:cNvSpPr>
          <p:nvPr>
            <p:ph type="subTitle" idx="3"/>
          </p:nvPr>
        </p:nvSpPr>
        <p:spPr>
          <a:xfrm>
            <a:off x="3135425" y="3278975"/>
            <a:ext cx="555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Доцент кафедры «Управление и защита информации» РУТ (МИИТ)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Маршрут вебинара</a:t>
            </a:r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2FDE85-F537-E8F4-B431-E8DA314D3759}"/>
              </a:ext>
            </a:extLst>
          </p:cNvPr>
          <p:cNvSpPr txBox="1"/>
          <p:nvPr/>
        </p:nvSpPr>
        <p:spPr>
          <a:xfrm>
            <a:off x="670659" y="1272735"/>
            <a:ext cx="16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INSERT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6CC82E-FC83-893B-B081-61A39A6DF68B}"/>
              </a:ext>
            </a:extLst>
          </p:cNvPr>
          <p:cNvSpPr txBox="1"/>
          <p:nvPr/>
        </p:nvSpPr>
        <p:spPr>
          <a:xfrm>
            <a:off x="670659" y="2301707"/>
            <a:ext cx="16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UPDATE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3AD62B-D36B-5668-494D-D664EC6C4852}"/>
              </a:ext>
            </a:extLst>
          </p:cNvPr>
          <p:cNvSpPr txBox="1"/>
          <p:nvPr/>
        </p:nvSpPr>
        <p:spPr>
          <a:xfrm>
            <a:off x="670659" y="1818630"/>
            <a:ext cx="16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DELETE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28815D-9D1E-9445-5633-EBC28C6CAFF6}"/>
              </a:ext>
            </a:extLst>
          </p:cNvPr>
          <p:cNvSpPr txBox="1"/>
          <p:nvPr/>
        </p:nvSpPr>
        <p:spPr>
          <a:xfrm>
            <a:off x="670659" y="2826191"/>
            <a:ext cx="16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MERGE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7D20B7-A96C-9DAE-874D-F863DEB6B29A}"/>
              </a:ext>
            </a:extLst>
          </p:cNvPr>
          <p:cNvSpPr txBox="1"/>
          <p:nvPr/>
        </p:nvSpPr>
        <p:spPr>
          <a:xfrm>
            <a:off x="670659" y="3350675"/>
            <a:ext cx="2093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BCP Bulk  INSERT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FE116B-5EF0-0438-18F2-3BFFD7420FA0}"/>
              </a:ext>
            </a:extLst>
          </p:cNvPr>
          <p:cNvSpPr txBox="1"/>
          <p:nvPr/>
        </p:nvSpPr>
        <p:spPr>
          <a:xfrm>
            <a:off x="670659" y="3873525"/>
            <a:ext cx="16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Рефлексия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вебинара</a:t>
            </a:r>
            <a:endParaRPr/>
          </a:p>
        </p:txBody>
      </p:sp>
      <p:sp>
        <p:nvSpPr>
          <p:cNvPr id="165" name="Google Shape;165;p23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К концу занятия вы сможете</a:t>
            </a:r>
            <a:endParaRPr sz="1500" b="1">
              <a:solidFill>
                <a:srgbClr val="FF99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48A2DC-A36D-03D8-DD8C-D71B312B3554}"/>
              </a:ext>
            </a:extLst>
          </p:cNvPr>
          <p:cNvSpPr txBox="1"/>
          <p:nvPr/>
        </p:nvSpPr>
        <p:spPr>
          <a:xfrm>
            <a:off x="579735" y="1668770"/>
            <a:ext cx="71338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Вставлять данные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в таблицу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Удалять данные из таблицы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Обновлять (редактировать) данные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 в таблице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B04CBC-5DF5-129A-A507-98590A9FB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Группы команд языка </a:t>
            </a:r>
            <a:r>
              <a:rPr lang="en-US" dirty="0"/>
              <a:t>SQL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DA36C3-577B-46DB-8F99-39829184ED7B}"/>
              </a:ext>
            </a:extLst>
          </p:cNvPr>
          <p:cNvSpPr txBox="1"/>
          <p:nvPr/>
        </p:nvSpPr>
        <p:spPr>
          <a:xfrm>
            <a:off x="821473" y="1426624"/>
            <a:ext cx="71338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DQL (Data Query Language)</a:t>
            </a:r>
            <a:endParaRPr lang="ru-RU" sz="20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DML (Data Manipulation Language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endParaRPr lang="ru-RU" sz="20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DDL (Data Definition Language)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TCL (Transaction Query Language)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282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82D768-F30E-93CD-7CC3-ABA6C4F3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A2F63-123E-8E29-5BA0-3A170927C730}"/>
              </a:ext>
            </a:extLst>
          </p:cNvPr>
          <p:cNvSpPr txBox="1"/>
          <p:nvPr/>
        </p:nvSpPr>
        <p:spPr>
          <a:xfrm>
            <a:off x="415158" y="1232564"/>
            <a:ext cx="7551683" cy="472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вставки новых строк используется оператор </a:t>
            </a:r>
            <a:r>
              <a:rPr lang="en-US" sz="1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INSERT</a:t>
            </a:r>
            <a:endParaRPr lang="ru-RU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2643E9-FB83-0720-3C0C-C96B858DF29F}"/>
              </a:ext>
            </a:extLst>
          </p:cNvPr>
          <p:cNvSpPr txBox="1"/>
          <p:nvPr/>
        </p:nvSpPr>
        <p:spPr>
          <a:xfrm>
            <a:off x="294291" y="1922379"/>
            <a:ext cx="865001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(Field1, ...,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FieldN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 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(Value1ForField1, ...,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ValueNForFieldN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)--1-</a:t>
            </a:r>
            <a:r>
              <a:rPr lang="ru-RU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я строка</a:t>
            </a:r>
          </a:p>
          <a:p>
            <a:r>
              <a:rPr lang="ru-RU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(...),-- очередная строка</a:t>
            </a:r>
          </a:p>
          <a:p>
            <a:r>
              <a:rPr lang="ru-RU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ValueMForField1, ...,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ValueKForFieldN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59949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82D768-F30E-93CD-7CC3-ABA6C4F3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данных </a:t>
            </a:r>
            <a:r>
              <a:rPr lang="en-US" dirty="0"/>
              <a:t>LIVE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A2F63-123E-8E29-5BA0-3A170927C730}"/>
              </a:ext>
            </a:extLst>
          </p:cNvPr>
          <p:cNvSpPr txBox="1"/>
          <p:nvPr/>
        </p:nvSpPr>
        <p:spPr>
          <a:xfrm>
            <a:off x="415158" y="1232564"/>
            <a:ext cx="7551683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Ограничение на вставляемые данные:</a:t>
            </a:r>
          </a:p>
          <a:p>
            <a:pPr marL="285750" indent="-285750" algn="just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PK</a:t>
            </a:r>
            <a:endParaRPr lang="ru-RU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FK</a:t>
            </a:r>
            <a:endParaRPr lang="ru-RU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в поля типа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NVARCHAR()</a:t>
            </a:r>
          </a:p>
        </p:txBody>
      </p:sp>
    </p:spTree>
    <p:extLst>
      <p:ext uri="{BB962C8B-B14F-4D97-AF65-F5344CB8AC3E}">
        <p14:creationId xmlns:p14="http://schemas.microsoft.com/office/powerpoint/2010/main" val="1684066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82D768-F30E-93CD-7CC3-ABA6C4F3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A2F63-123E-8E29-5BA0-3A170927C730}"/>
              </a:ext>
            </a:extLst>
          </p:cNvPr>
          <p:cNvSpPr txBox="1"/>
          <p:nvPr/>
        </p:nvSpPr>
        <p:spPr>
          <a:xfrm>
            <a:off x="415158" y="1232564"/>
            <a:ext cx="7551683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 algn="just"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 (Field1, Field2, ...) INTO Copies FROM Originals;</a:t>
            </a:r>
          </a:p>
          <a:p>
            <a:pPr indent="269875" algn="just"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 TOP(N) ...INTO...</a:t>
            </a:r>
          </a:p>
          <a:p>
            <a:pPr indent="269875" algn="just"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.. INTO.. WHERE...</a:t>
            </a:r>
          </a:p>
        </p:txBody>
      </p:sp>
    </p:spTree>
    <p:extLst>
      <p:ext uri="{BB962C8B-B14F-4D97-AF65-F5344CB8AC3E}">
        <p14:creationId xmlns:p14="http://schemas.microsoft.com/office/powerpoint/2010/main" val="2408128416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19524</TotalTime>
  <Words>692</Words>
  <Application>Microsoft Office PowerPoint</Application>
  <PresentationFormat>Экран (16:9)</PresentationFormat>
  <Paragraphs>135</Paragraphs>
  <Slides>30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6" baseType="lpstr">
      <vt:lpstr>Arial</vt:lpstr>
      <vt:lpstr>Segoe UI</vt:lpstr>
      <vt:lpstr>Roboto</vt:lpstr>
      <vt:lpstr>Times New Roman</vt:lpstr>
      <vt:lpstr>Courier New</vt:lpstr>
      <vt:lpstr>Светлая тема</vt:lpstr>
      <vt:lpstr>Онлайн образование</vt:lpstr>
      <vt:lpstr>Проверить, идет ли запись</vt:lpstr>
      <vt:lpstr>Операторы изменения данных </vt:lpstr>
      <vt:lpstr>Маршрут вебинара</vt:lpstr>
      <vt:lpstr>Цели вебинара</vt:lpstr>
      <vt:lpstr>Группы команд языка SQL</vt:lpstr>
      <vt:lpstr>Добавление данных</vt:lpstr>
      <vt:lpstr>Добавление данных LIVE</vt:lpstr>
      <vt:lpstr>Добавление данных</vt:lpstr>
      <vt:lpstr>Добавление данных</vt:lpstr>
      <vt:lpstr>Добавление данных</vt:lpstr>
      <vt:lpstr>Добавление данных LIVE</vt:lpstr>
      <vt:lpstr>Удаление данных</vt:lpstr>
      <vt:lpstr>Удаление данных LIVE</vt:lpstr>
      <vt:lpstr>Удаление данных</vt:lpstr>
      <vt:lpstr>Удаление данных LIVE</vt:lpstr>
      <vt:lpstr>Редактирование данных</vt:lpstr>
      <vt:lpstr>Редактирование данных Live</vt:lpstr>
      <vt:lpstr>Редактирование данных</vt:lpstr>
      <vt:lpstr>Редактирование данных LIVE</vt:lpstr>
      <vt:lpstr>MERGE</vt:lpstr>
      <vt:lpstr>MERGE</vt:lpstr>
      <vt:lpstr>Merge LIVE</vt:lpstr>
      <vt:lpstr> bulk copy program (bcp utility)</vt:lpstr>
      <vt:lpstr> Bulk Insert загрузка данных из файла в таблицу</vt:lpstr>
      <vt:lpstr>Домашнее задание</vt:lpstr>
      <vt:lpstr>Вопросы? </vt:lpstr>
      <vt:lpstr>Рефлексия</vt:lpstr>
      <vt:lpstr>Заполните, пожалуйста, опрос о занятии по ссылке в чате</vt:lpstr>
      <vt:lpstr>Приходите на следующие вебинары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PostgreSQL Нормализация</dc:title>
  <dc:creator>Марина Палей</dc:creator>
  <cp:lastModifiedBy>Марина Палей</cp:lastModifiedBy>
  <cp:revision>39</cp:revision>
  <dcterms:modified xsi:type="dcterms:W3CDTF">2024-07-30T16:09:32Z</dcterms:modified>
</cp:coreProperties>
</file>