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63" r:id="rId6"/>
    <p:sldId id="291" r:id="rId7"/>
    <p:sldId id="292" r:id="rId8"/>
    <p:sldId id="296" r:id="rId9"/>
    <p:sldId id="294" r:id="rId10"/>
    <p:sldId id="295" r:id="rId11"/>
    <p:sldId id="297" r:id="rId12"/>
    <p:sldId id="298" r:id="rId13"/>
    <p:sldId id="306" r:id="rId14"/>
    <p:sldId id="305" r:id="rId15"/>
    <p:sldId id="308" r:id="rId16"/>
    <p:sldId id="293" r:id="rId17"/>
    <p:sldId id="310" r:id="rId18"/>
    <p:sldId id="309" r:id="rId19"/>
    <p:sldId id="311" r:id="rId20"/>
    <p:sldId id="299" r:id="rId21"/>
    <p:sldId id="300" r:id="rId22"/>
    <p:sldId id="312" r:id="rId23"/>
    <p:sldId id="301" r:id="rId24"/>
    <p:sldId id="302" r:id="rId25"/>
    <p:sldId id="303" r:id="rId26"/>
    <p:sldId id="275" r:id="rId27"/>
    <p:sldId id="283" r:id="rId28"/>
    <p:sldId id="289" r:id="rId29"/>
    <p:sldId id="290" r:id="rId30"/>
  </p:sldIdLst>
  <p:sldSz cx="9144000" cy="5143500" type="screen16x9"/>
  <p:notesSz cx="6858000" cy="9144000"/>
  <p:embeddedFontLst>
    <p:embeddedFont>
      <p:font typeface="Roboto" pitchFamily="2" charset="0"/>
      <p:regular r:id="rId32"/>
      <p:bold r:id="rId33"/>
      <p:italic r:id="rId34"/>
      <p:bold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C4B577-4C39-4FC7-B183-6E1223D7D5A2}">
  <a:tblStyle styleId="{34C4B577-4C39-4FC7-B183-6E1223D7D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tools/bcp-utility?view=sql-server-ver15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import-export/import-bulk-data-by-using-bulk-insert-or-openrowset-bulk-sql-server?view=sql-server-ver16&amp;viewFallbackFrom=sql-server-ver17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polls/76433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Онлайн образование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только некоторых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616164" y="2030119"/>
            <a:ext cx="79918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table2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Field1, ...,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31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Порядок вставляемых значений.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Зачем явно указывать наименование полей?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 функцию @@ROWCOUNT, чтобы вернуть клиентскому приложению количество вставленных строк.</a:t>
            </a:r>
          </a:p>
          <a:p>
            <a:pPr indent="269875" algn="just">
              <a:lnSpc>
                <a:spcPct val="150000"/>
              </a:lnSpc>
            </a:pP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3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203139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298255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по критерию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дубликатов</a:t>
            </a:r>
          </a:p>
        </p:txBody>
      </p:sp>
    </p:spTree>
    <p:extLst>
      <p:ext uri="{BB962C8B-B14F-4D97-AF65-F5344CB8AC3E}">
        <p14:creationId xmlns:p14="http://schemas.microsoft.com/office/powerpoint/2010/main" val="76919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Какие строки удалит следующий код?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2106250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TOP(1000)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table1;</a:t>
            </a:r>
          </a:p>
        </p:txBody>
      </p:sp>
    </p:spTree>
    <p:extLst>
      <p:ext uri="{BB962C8B-B14F-4D97-AF65-F5344CB8AC3E}">
        <p14:creationId xmlns:p14="http://schemas.microsoft.com/office/powerpoint/2010/main" val="161990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записей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TOP(…)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данных по частям </a:t>
            </a:r>
          </a:p>
        </p:txBody>
      </p:sp>
    </p:spTree>
    <p:extLst>
      <p:ext uri="{BB962C8B-B14F-4D97-AF65-F5344CB8AC3E}">
        <p14:creationId xmlns:p14="http://schemas.microsoft.com/office/powerpoint/2010/main" val="217871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F182B-1C0F-6A6A-2E20-0974BA2DF4C9}"/>
              </a:ext>
            </a:extLst>
          </p:cNvPr>
          <p:cNvSpPr txBox="1"/>
          <p:nvPr/>
        </p:nvSpPr>
        <p:spPr>
          <a:xfrm>
            <a:off x="500550" y="1262864"/>
            <a:ext cx="799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 = value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--WHERE condition;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9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8A7CE-B173-83E5-CB2E-96BA8DDA17F8}"/>
              </a:ext>
            </a:extLst>
          </p:cNvPr>
          <p:cNvSpPr txBox="1"/>
          <p:nvPr/>
        </p:nvSpPr>
        <p:spPr>
          <a:xfrm>
            <a:off x="651642" y="1226569"/>
            <a:ext cx="79918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Изменим данные в таблице, где…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Выведем значения измененных строк, используя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17899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F64D-076E-E1C7-9A36-128CADFE367D}"/>
              </a:ext>
            </a:extLst>
          </p:cNvPr>
          <p:cNvSpPr txBox="1"/>
          <p:nvPr/>
        </p:nvSpPr>
        <p:spPr>
          <a:xfrm>
            <a:off x="500550" y="1087957"/>
            <a:ext cx="79918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 alias1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alias2.value1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table1 as alias1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JOIN table2 as alias2 ON table1.id = table2.id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WHERE alias1.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value2 ;</a:t>
            </a:r>
            <a:endParaRPr lang="ru-RU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Column =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(SELECT ...)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154815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70BF0-5D45-2938-A4E5-BDFA48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данных</a:t>
            </a:r>
            <a:r>
              <a:rPr lang="en-US" dirty="0"/>
              <a:t>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2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51781-1FEB-AB36-BE24-93D01F518059}"/>
              </a:ext>
            </a:extLst>
          </p:cNvPr>
          <p:cNvSpPr txBox="1"/>
          <p:nvPr/>
        </p:nvSpPr>
        <p:spPr>
          <a:xfrm>
            <a:off x="395447" y="1426624"/>
            <a:ext cx="79918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target_table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USING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source_table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merge_condition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insert_statement</a:t>
            </a:r>
            <a:endParaRPr lang="en-US" sz="2000" b="0" i="0" dirty="0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NOT MATCHED BY SOURCE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THEN DELETE;</a:t>
            </a:r>
          </a:p>
        </p:txBody>
      </p:sp>
    </p:spTree>
    <p:extLst>
      <p:ext uri="{BB962C8B-B14F-4D97-AF65-F5344CB8AC3E}">
        <p14:creationId xmlns:p14="http://schemas.microsoft.com/office/powerpoint/2010/main" val="2104548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2389B-987E-000D-AE71-49901C3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62AD087-F15C-2B50-71B1-3D9A84AE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049556"/>
            <a:ext cx="6276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2B5AC-2643-0644-847B-2184A5C0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LIVE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72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ulk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opy 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rogram (</a:t>
            </a:r>
            <a:r>
              <a:rPr lang="en-US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bcp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utility)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Утилита программы массового копирования (</a:t>
            </a:r>
            <a:r>
              <a:rPr lang="ru-RU" sz="1800" dirty="0" err="1">
                <a:solidFill>
                  <a:schemeClr val="bg1"/>
                </a:solidFill>
              </a:rPr>
              <a:t>bcp</a:t>
            </a:r>
            <a:r>
              <a:rPr lang="ru-RU" sz="1800" dirty="0">
                <a:solidFill>
                  <a:schemeClr val="bg1"/>
                </a:solidFill>
              </a:rPr>
              <a:t>) выполняет массовое копирование данных между экземпляром Microsoft SQL Server и файлом данных в указанном пользователем формате.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https://learn.microsoft.com/en-us/sql/tools/bcp-utility?view=sql-server-ver15</a:t>
            </a:r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9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C488D-502A-3701-DBD3-5C5C0AA5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Bulk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Insert</a:t>
            </a:r>
            <a:b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</a:br>
            <a:r>
              <a:rPr lang="ru-RU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загрузка данных из файла в таблицу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D1930-BE39-0BE4-7111-32F00A527DCA}"/>
              </a:ext>
            </a:extLst>
          </p:cNvPr>
          <p:cNvSpPr txBox="1"/>
          <p:nvPr/>
        </p:nvSpPr>
        <p:spPr>
          <a:xfrm>
            <a:off x="500550" y="1567208"/>
            <a:ext cx="839120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Bulk insert </a:t>
            </a:r>
            <a:r>
              <a:rPr lang="ru-RU" sz="1800" dirty="0" err="1">
                <a:solidFill>
                  <a:schemeClr val="bg1"/>
                </a:solidFill>
              </a:rPr>
              <a:t>имя_таблицы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from </a:t>
            </a:r>
            <a:r>
              <a:rPr lang="ru-RU" sz="1800" dirty="0" err="1">
                <a:solidFill>
                  <a:schemeClr val="bg1"/>
                </a:solidFill>
              </a:rPr>
              <a:t>имя_файла</a:t>
            </a:r>
            <a:r>
              <a:rPr lang="ru-RU" sz="1800" dirty="0">
                <a:solidFill>
                  <a:schemeClr val="bg1"/>
                </a:solidFill>
              </a:rPr>
              <a:t>;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hlinkClick r:id="rId2"/>
              </a:rPr>
              <a:t>https://learn.microsoft.com/en-us/sql/relational-databases/import-export/import-bulk-data-by-using-bulk-insert-or-openrowset-bulk-sql-server?view=sql-server-ver16&amp;viewFallbackFrom=sql-server-ver17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Добавить в базу пять записей используя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ru-RU" sz="2000" dirty="0">
                <a:solidFill>
                  <a:schemeClr val="bg1"/>
                </a:solidFill>
              </a:rPr>
              <a:t> в таблицу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 или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Suppliers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Удалите одну запись из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ru-RU" sz="2000" dirty="0">
                <a:solidFill>
                  <a:schemeClr val="bg1"/>
                </a:solidFill>
              </a:rPr>
              <a:t>, которая была вами добавлена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Изменить одну запись, из добавленных через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Написать 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ru-RU" sz="2000" dirty="0">
                <a:solidFill>
                  <a:schemeClr val="bg1"/>
                </a:solidFill>
              </a:rPr>
              <a:t>, который вставит запись в клиенты, если ее там нет, и изменит если она уже есть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Напишите запрос, который выгрузит данные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bcp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sz="2000" dirty="0">
                <a:solidFill>
                  <a:schemeClr val="bg1"/>
                </a:solidFill>
              </a:rPr>
              <a:t> и загрузить через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bulk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endParaRPr lang="ru-RU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Заполните, пожалуйста,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опрос о занятии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по </a:t>
            </a:r>
            <a:r>
              <a:rPr lang="ru" sz="3800" dirty="0">
                <a:hlinkClick r:id="rId3"/>
              </a:rPr>
              <a:t>ссылке</a:t>
            </a:r>
            <a:r>
              <a:rPr lang="ru" sz="3800" dirty="0"/>
              <a:t> в чате</a:t>
            </a:r>
            <a:endParaRPr sz="3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71446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Васильева Марина</a:t>
            </a:r>
            <a:endParaRPr dirty="0"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Доцент кафедры «Управление и защита информации» РУТ (МИИТ)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l="4439" r="4439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Операторы изменения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5253300" cy="17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Доцент кафедры «Управление и защита информации»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РУТ (МИИТ)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Более 20 лет стажа преподавания курсов, связанных</a:t>
            </a:r>
            <a:br>
              <a:rPr lang="ru-RU" sz="1250" b="0" dirty="0"/>
            </a:br>
            <a:r>
              <a:rPr lang="ru-RU" sz="1250" b="0" dirty="0"/>
              <a:t>с базами данных и программированием.</a:t>
            </a:r>
            <a:endParaRPr lang="en-US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@MarinaPaley</a:t>
            </a:r>
            <a:endParaRPr lang="ru-RU" sz="1250"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Васильева Марина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50;p33">
            <a:extLst>
              <a:ext uri="{FF2B5EF4-FFF2-40B4-BE49-F238E27FC236}">
                <a16:creationId xmlns:a16="http://schemas.microsoft.com/office/drawing/2014/main" id="{65E61FEE-5EE7-FFB7-64B3-5659AF3313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806" y="4166737"/>
            <a:ext cx="285752" cy="28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FDE85-F537-E8F4-B431-E8DA314D3759}"/>
              </a:ext>
            </a:extLst>
          </p:cNvPr>
          <p:cNvSpPr txBox="1"/>
          <p:nvPr/>
        </p:nvSpPr>
        <p:spPr>
          <a:xfrm>
            <a:off x="670659" y="127273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C82E-FC83-893B-B081-61A39A6DF68B}"/>
              </a:ext>
            </a:extLst>
          </p:cNvPr>
          <p:cNvSpPr txBox="1"/>
          <p:nvPr/>
        </p:nvSpPr>
        <p:spPr>
          <a:xfrm>
            <a:off x="670659" y="2301707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D62B-D36B-5668-494D-D664EC6C4852}"/>
              </a:ext>
            </a:extLst>
          </p:cNvPr>
          <p:cNvSpPr txBox="1"/>
          <p:nvPr/>
        </p:nvSpPr>
        <p:spPr>
          <a:xfrm>
            <a:off x="670659" y="1818630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DELETE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8815D-9D1E-9445-5633-EBC28C6CAFF6}"/>
              </a:ext>
            </a:extLst>
          </p:cNvPr>
          <p:cNvSpPr txBox="1"/>
          <p:nvPr/>
        </p:nvSpPr>
        <p:spPr>
          <a:xfrm>
            <a:off x="670659" y="2826191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MERGE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20B7-A96C-9DAE-874D-F863DEB6B29A}"/>
              </a:ext>
            </a:extLst>
          </p:cNvPr>
          <p:cNvSpPr txBox="1"/>
          <p:nvPr/>
        </p:nvSpPr>
        <p:spPr>
          <a:xfrm>
            <a:off x="670659" y="3350675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BCP Bulk  INSERT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E116B-5EF0-0438-18F2-3BFFD7420FA0}"/>
              </a:ext>
            </a:extLst>
          </p:cNvPr>
          <p:cNvSpPr txBox="1"/>
          <p:nvPr/>
        </p:nvSpPr>
        <p:spPr>
          <a:xfrm>
            <a:off x="670659" y="387352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Рефлексия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A2DC-A36D-03D8-DD8C-D71B312B3554}"/>
              </a:ext>
            </a:extLst>
          </p:cNvPr>
          <p:cNvSpPr txBox="1"/>
          <p:nvPr/>
        </p:nvSpPr>
        <p:spPr>
          <a:xfrm>
            <a:off x="579735" y="1668770"/>
            <a:ext cx="713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Вставлять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 таблицу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Удалять данные из таблицы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Обновлять (редактировать) данные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 в таблице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04CBC-5DF5-129A-A507-98590A9F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команд языка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A36C3-577B-46DB-8F99-39829184ED7B}"/>
              </a:ext>
            </a:extLst>
          </p:cNvPr>
          <p:cNvSpPr txBox="1"/>
          <p:nvPr/>
        </p:nvSpPr>
        <p:spPr>
          <a:xfrm>
            <a:off x="821473" y="1426624"/>
            <a:ext cx="7133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DQL (Data Query Language)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DML (Data Manipulation Language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DDL (Data Definition Language)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TCL (Transaction Query Language)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8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47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вставки новых строк используется оператор </a:t>
            </a:r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294291" y="1922379"/>
            <a:ext cx="86500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(Field1, ...,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(Value1ForField1,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)--1-</a:t>
            </a:r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(...),-- очередная строка</a:t>
            </a:r>
          </a:p>
          <a:p>
            <a:r>
              <a:rPr lang="ru-RU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ValueMForField1, ...,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ValueKForFieldN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994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 </a:t>
            </a:r>
            <a:r>
              <a:rPr lang="en-US" dirty="0"/>
              <a:t>LIVE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на количество выполнений оператора </a:t>
            </a:r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ru-RU" sz="18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на вставляемые данные:</a:t>
            </a: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поля типа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NVARCHAR()</a:t>
            </a:r>
          </a:p>
        </p:txBody>
      </p:sp>
    </p:spTree>
    <p:extLst>
      <p:ext uri="{BB962C8B-B14F-4D97-AF65-F5344CB8AC3E}">
        <p14:creationId xmlns:p14="http://schemas.microsoft.com/office/powerpoint/2010/main" val="168406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D768-F30E-93CD-7CC3-ABA6C4F3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A2F63-123E-8E29-5BA0-3A170927C730}"/>
              </a:ext>
            </a:extLst>
          </p:cNvPr>
          <p:cNvSpPr txBox="1"/>
          <p:nvPr/>
        </p:nvSpPr>
        <p:spPr>
          <a:xfrm>
            <a:off x="415158" y="1232564"/>
            <a:ext cx="755168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Инструкция INSERT INTO SELECT копирует данные из одной таблицы и вставляет их в другую таблицу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типы данных в исходной и целевой таблицах совпада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ют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9875" algn="just">
              <a:lnSpc>
                <a:spcPct val="150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Копирование всех столбцов из одной таблицы в другую: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643E9-FB83-0720-3C0C-C96B858DF29F}"/>
              </a:ext>
            </a:extLst>
          </p:cNvPr>
          <p:cNvSpPr txBox="1"/>
          <p:nvPr/>
        </p:nvSpPr>
        <p:spPr>
          <a:xfrm>
            <a:off x="500550" y="3238808"/>
            <a:ext cx="4766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 INTO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b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 * FROM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b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2508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18837</TotalTime>
  <Words>668</Words>
  <Application>Microsoft Office PowerPoint</Application>
  <PresentationFormat>Экран (16:9)</PresentationFormat>
  <Paragraphs>130</Paragraphs>
  <Slides>29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Times New Roman</vt:lpstr>
      <vt:lpstr>Courier New</vt:lpstr>
      <vt:lpstr>Roboto</vt:lpstr>
      <vt:lpstr>Arial</vt:lpstr>
      <vt:lpstr>Segoe UI</vt:lpstr>
      <vt:lpstr>Светлая тема</vt:lpstr>
      <vt:lpstr>Онлайн образование</vt:lpstr>
      <vt:lpstr>Проверить, идет ли запись</vt:lpstr>
      <vt:lpstr>Операторы изменения данных </vt:lpstr>
      <vt:lpstr>Маршрут вебинара</vt:lpstr>
      <vt:lpstr>Цели вебинара</vt:lpstr>
      <vt:lpstr>Группы команд языка SQL</vt:lpstr>
      <vt:lpstr>Добавление данных</vt:lpstr>
      <vt:lpstr>Добавление данных LIVE</vt:lpstr>
      <vt:lpstr>Добавление данных</vt:lpstr>
      <vt:lpstr>Добавление данных</vt:lpstr>
      <vt:lpstr>Добавление данных LIVE</vt:lpstr>
      <vt:lpstr>Удаление данных</vt:lpstr>
      <vt:lpstr>Удаление данных LIVE</vt:lpstr>
      <vt:lpstr>Удаление данных</vt:lpstr>
      <vt:lpstr>Удаление данных LIVE</vt:lpstr>
      <vt:lpstr>Редактирование данных</vt:lpstr>
      <vt:lpstr>Редактирование данных Live</vt:lpstr>
      <vt:lpstr>Редактирование данных</vt:lpstr>
      <vt:lpstr>Редактирование данных LIVE</vt:lpstr>
      <vt:lpstr>MERGE</vt:lpstr>
      <vt:lpstr>MERGE</vt:lpstr>
      <vt:lpstr>Merge LIVE</vt:lpstr>
      <vt:lpstr> bulk copy program (bcp utility)</vt:lpstr>
      <vt:lpstr> Bulk Insert загрузка данных из файла в таблицу</vt:lpstr>
      <vt:lpstr>Домашнее задание</vt:lpstr>
      <vt:lpstr>Вопросы? 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Нормализация</dc:title>
  <dc:creator>Марина Палей</dc:creator>
  <cp:lastModifiedBy>Марина Палей</cp:lastModifiedBy>
  <cp:revision>36</cp:revision>
  <dcterms:modified xsi:type="dcterms:W3CDTF">2024-01-15T13:35:00Z</dcterms:modified>
</cp:coreProperties>
</file>