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7"/>
  </p:notesMasterIdLst>
  <p:sldIdLst>
    <p:sldId id="256" r:id="rId2"/>
    <p:sldId id="257" r:id="rId3"/>
    <p:sldId id="258" r:id="rId4"/>
    <p:sldId id="262" r:id="rId5"/>
    <p:sldId id="263" r:id="rId6"/>
    <p:sldId id="303" r:id="rId7"/>
    <p:sldId id="304" r:id="rId8"/>
    <p:sldId id="305" r:id="rId9"/>
    <p:sldId id="306" r:id="rId10"/>
    <p:sldId id="307" r:id="rId11"/>
    <p:sldId id="308" r:id="rId12"/>
    <p:sldId id="316" r:id="rId13"/>
    <p:sldId id="317" r:id="rId14"/>
    <p:sldId id="31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275" r:id="rId23"/>
    <p:sldId id="283" r:id="rId24"/>
    <p:sldId id="289" r:id="rId25"/>
    <p:sldId id="290" r:id="rId26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8"/>
      <p:bold r:id="rId29"/>
      <p:italic r:id="rId30"/>
      <p:boldItalic r:id="rId31"/>
    </p:embeddedFont>
    <p:embeddedFont>
      <p:font typeface="Helvetica" panose="020B0604020202020204" pitchFamily="34" charset="0"/>
      <p:regular r:id="rId32"/>
      <p:bold r:id="rId33"/>
      <p:italic r:id="rId34"/>
      <p:boldItalic r:id="rId35"/>
    </p:embeddedFont>
    <p:embeddedFont>
      <p:font typeface="Roboto" panose="02000000000000000000" pitchFamily="2" charset="0"/>
      <p:regular r:id="rId36"/>
      <p:bold r:id="rId37"/>
      <p:italic r:id="rId38"/>
      <p:boldItalic r:id="rId39"/>
    </p:embeddedFont>
    <p:embeddedFont>
      <p:font typeface="Segoe UI" panose="020B0502040204020203" pitchFamily="3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1002">
          <p15:clr>
            <a:srgbClr val="9AA0A6"/>
          </p15:clr>
        </p15:guide>
        <p15:guide id="3" orient="horz" pos="2215">
          <p15:clr>
            <a:srgbClr val="9AA0A6"/>
          </p15:clr>
        </p15:guide>
        <p15:guide id="4" orient="horz" pos="2385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C4B577-4C39-4FC7-B183-6E1223D7D5A2}">
  <a:tblStyle styleId="{34C4B577-4C39-4FC7-B183-6E1223D7D5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pos="5533"/>
        <p:guide pos="1002"/>
        <p:guide orient="horz" pos="2215"/>
        <p:guide orient="horz" pos="23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ba2580c0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ba2580c0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df6222e6a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df6222e6a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04b8b6756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04b8b6756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300"/>
              <a:buNone/>
              <a:defRPr sz="1300" b="0">
                <a:solidFill>
                  <a:srgbClr val="B7B7B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300"/>
              <a:buNone/>
              <a:defRPr sz="1300" b="0">
                <a:solidFill>
                  <a:srgbClr val="B7B7B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Roboto"/>
              <a:buNone/>
              <a:defRPr sz="31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●"/>
              <a:defRPr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■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○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■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○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■"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otus.ru/polls/76441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edo.com/samples/html/WideWorldImporters/doc/WideWorldImporters_5/home.html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otus.ru</a:t>
            </a:r>
            <a:endParaRPr dirty="0"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Онлайн образование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CFB57A-E367-5736-E05B-90420CF0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Скалярные функции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21A26B-3AB4-73D5-A63E-C9E7D54D6328}"/>
              </a:ext>
            </a:extLst>
          </p:cNvPr>
          <p:cNvSpPr txBox="1"/>
          <p:nvPr/>
        </p:nvSpPr>
        <p:spPr>
          <a:xfrm>
            <a:off x="500550" y="1121824"/>
            <a:ext cx="841222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ru-RU" sz="2000" dirty="0">
                <a:solidFill>
                  <a:schemeClr val="bg1"/>
                </a:solidFill>
              </a:rPr>
              <a:t>Тип возвращаемого значения может быть любым типом данных, кроме текста, </a:t>
            </a:r>
            <a:r>
              <a:rPr lang="ru-RU" sz="2000" dirty="0" err="1">
                <a:solidFill>
                  <a:schemeClr val="bg1"/>
                </a:solidFill>
              </a:rPr>
              <a:t>ntext</a:t>
            </a:r>
            <a:r>
              <a:rPr lang="ru-RU" sz="2000" dirty="0">
                <a:solidFill>
                  <a:schemeClr val="bg1"/>
                </a:solidFill>
              </a:rPr>
              <a:t>, изображения, курсора и метки времени.</a:t>
            </a:r>
          </a:p>
          <a:p>
            <a:pPr>
              <a:buClr>
                <a:schemeClr val="bg1"/>
              </a:buClr>
            </a:pPr>
            <a:r>
              <a:rPr lang="ru-RU" sz="2000" b="1" dirty="0">
                <a:solidFill>
                  <a:schemeClr val="bg1"/>
                </a:solidFill>
              </a:rPr>
              <a:t>Ограничения</a:t>
            </a:r>
          </a:p>
          <a:p>
            <a:pPr marL="457200" indent="-457200">
              <a:buClr>
                <a:schemeClr val="bg1"/>
              </a:buClr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Пользовательские функции не могут возвращать несколько наборов результатов. Используйте хранимую процедуру, если вам нужно вернуть несколько наборов результатов.</a:t>
            </a:r>
          </a:p>
          <a:p>
            <a:pPr marL="457200" indent="-457200">
              <a:buClr>
                <a:schemeClr val="bg1"/>
              </a:buClr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Обработка ошибок ограничена в определяемой пользователем функции. UDF не поддерживает TRY...CATCH, @ERROR или RAISERROR.</a:t>
            </a:r>
          </a:p>
          <a:p>
            <a:pPr marL="457200" indent="-457200">
              <a:buClr>
                <a:schemeClr val="bg1"/>
              </a:buClr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Пользовательские функции не могут вызывать хранимую процедуру.</a:t>
            </a:r>
          </a:p>
        </p:txBody>
      </p:sp>
    </p:spTree>
    <p:extLst>
      <p:ext uri="{BB962C8B-B14F-4D97-AF65-F5344CB8AC3E}">
        <p14:creationId xmlns:p14="http://schemas.microsoft.com/office/powerpoint/2010/main" val="334374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CFB57A-E367-5736-E05B-90420CF0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Скалярные функции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21A26B-3AB4-73D5-A63E-C9E7D54D6328}"/>
              </a:ext>
            </a:extLst>
          </p:cNvPr>
          <p:cNvSpPr txBox="1"/>
          <p:nvPr/>
        </p:nvSpPr>
        <p:spPr>
          <a:xfrm>
            <a:off x="500550" y="1121824"/>
            <a:ext cx="84122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ru-RU" sz="2000" dirty="0">
                <a:solidFill>
                  <a:schemeClr val="bg1"/>
                </a:solidFill>
              </a:rPr>
              <a:t>4. Пользовательские функции не могут использовать динамический SQL или временные таблицы. Табличные переменные разрешены.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5. Операторы SET не разрешены в определяемых пользователем функциях.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6. Предложение FOR XML не допускается.</a:t>
            </a:r>
          </a:p>
          <a:p>
            <a:pPr>
              <a:buClr>
                <a:schemeClr val="bg1"/>
              </a:buClr>
            </a:pPr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734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AED64F-542A-B9C0-279C-7B8096D5C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EXECUTE AS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FFCFB7-D104-FAA3-A6E2-F95FDE782645}"/>
              </a:ext>
            </a:extLst>
          </p:cNvPr>
          <p:cNvSpPr txBox="1"/>
          <p:nvPr/>
        </p:nvSpPr>
        <p:spPr>
          <a:xfrm>
            <a:off x="500550" y="1121824"/>
            <a:ext cx="84122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ru-RU" sz="1600" b="1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Функции (кроме встроенных функций с табличным значением), хранимые процедуры и триггеры DML:</a:t>
            </a:r>
            <a:endParaRPr lang="en-US" sz="1600" b="1" i="0" dirty="0">
              <a:solidFill>
                <a:srgbClr val="E6E6E6"/>
              </a:solidFill>
              <a:effectLst/>
              <a:latin typeface="Segoe UI" panose="020B0502040204020203" pitchFamily="34" charset="0"/>
            </a:endParaRPr>
          </a:p>
          <a:p>
            <a:pPr>
              <a:buClr>
                <a:schemeClr val="bg1"/>
              </a:buClr>
            </a:pPr>
            <a:r>
              <a:rPr lang="en-US" sz="2800" b="1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CALLER</a:t>
            </a:r>
          </a:p>
          <a:p>
            <a:pPr>
              <a:buClr>
                <a:schemeClr val="bg1"/>
              </a:buClr>
            </a:pPr>
            <a:r>
              <a:rPr lang="ru-RU" sz="2000" dirty="0">
                <a:solidFill>
                  <a:schemeClr val="bg1"/>
                </a:solidFill>
              </a:rPr>
              <a:t>Указывает, что операторы внутри модуля выполняются в контексте вызывающего модуля. Пользователь, выполняющий модуль, должен иметь соответствующие разрешения не только для самого модуля, но и для любых объектов базы данных, на которые ссылается модуль.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ru-RU" sz="2000" dirty="0">
                <a:solidFill>
                  <a:schemeClr val="bg1"/>
                </a:solidFill>
              </a:rPr>
              <a:t>CALLER используется по умолчанию для всех модулей</a:t>
            </a:r>
          </a:p>
        </p:txBody>
      </p:sp>
    </p:spTree>
    <p:extLst>
      <p:ext uri="{BB962C8B-B14F-4D97-AF65-F5344CB8AC3E}">
        <p14:creationId xmlns:p14="http://schemas.microsoft.com/office/powerpoint/2010/main" val="2540789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AED64F-542A-B9C0-279C-7B8096D5C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EXECUTE AS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FFCFB7-D104-FAA3-A6E2-F95FDE782645}"/>
              </a:ext>
            </a:extLst>
          </p:cNvPr>
          <p:cNvSpPr txBox="1"/>
          <p:nvPr/>
        </p:nvSpPr>
        <p:spPr>
          <a:xfrm>
            <a:off x="500550" y="1121824"/>
            <a:ext cx="841222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sz="3600" b="1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SELF</a:t>
            </a:r>
            <a:endParaRPr lang="en-US" sz="2800" b="1" i="0" dirty="0">
              <a:solidFill>
                <a:srgbClr val="E6E6E6"/>
              </a:solidFill>
              <a:effectLst/>
              <a:latin typeface="Segoe UI" panose="020B0502040204020203" pitchFamily="34" charset="0"/>
            </a:endParaRPr>
          </a:p>
          <a:p>
            <a:pPr>
              <a:buClr>
                <a:schemeClr val="bg1"/>
              </a:buClr>
            </a:pPr>
            <a:r>
              <a:rPr lang="ru-RU" sz="2000" dirty="0">
                <a:solidFill>
                  <a:schemeClr val="bg1"/>
                </a:solidFill>
              </a:rPr>
              <a:t>EXECUTE AS SELF эквивалентно EXECUTE AS &lt;</a:t>
            </a:r>
            <a:r>
              <a:rPr lang="ru-RU" sz="2000" dirty="0" err="1">
                <a:solidFill>
                  <a:schemeClr val="bg1"/>
                </a:solidFill>
              </a:rPr>
              <a:t>имя_пользователя</a:t>
            </a:r>
            <a:r>
              <a:rPr lang="ru-RU" sz="2000" dirty="0">
                <a:solidFill>
                  <a:schemeClr val="bg1"/>
                </a:solidFill>
              </a:rPr>
              <a:t>&gt;, где указанный пользователь — это человек, создающий или изменяющий модуль. Фактический идентификатор пользователя, создающего или изменяющего модули</a:t>
            </a:r>
          </a:p>
        </p:txBody>
      </p:sp>
    </p:spTree>
    <p:extLst>
      <p:ext uri="{BB962C8B-B14F-4D97-AF65-F5344CB8AC3E}">
        <p14:creationId xmlns:p14="http://schemas.microsoft.com/office/powerpoint/2010/main" val="613718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AED64F-542A-B9C0-279C-7B8096D5C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EXECUTE AS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FFCFB7-D104-FAA3-A6E2-F95FDE782645}"/>
              </a:ext>
            </a:extLst>
          </p:cNvPr>
          <p:cNvSpPr txBox="1"/>
          <p:nvPr/>
        </p:nvSpPr>
        <p:spPr>
          <a:xfrm>
            <a:off x="500550" y="1121824"/>
            <a:ext cx="841222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sz="4400" b="1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OWNER</a:t>
            </a:r>
            <a:endParaRPr lang="en-US" sz="2800" b="1" i="0" dirty="0">
              <a:solidFill>
                <a:srgbClr val="E6E6E6"/>
              </a:solidFill>
              <a:effectLst/>
              <a:latin typeface="Segoe UI" panose="020B0502040204020203" pitchFamily="34" charset="0"/>
            </a:endParaRPr>
          </a:p>
          <a:p>
            <a:pPr>
              <a:buClr>
                <a:schemeClr val="bg1"/>
              </a:buClr>
            </a:pPr>
            <a:r>
              <a:rPr lang="ru-RU" sz="2000" dirty="0">
                <a:solidFill>
                  <a:schemeClr val="bg1"/>
                </a:solidFill>
              </a:rPr>
              <a:t>Указывает, что инструкции внутри модуля выполняются в контексте текущего владельца модуля. Если у модуля не указан владелец, используется владелец схемы модуля. OWNER не может быть указан для триггеров DDL или входа в систему.</a:t>
            </a:r>
          </a:p>
        </p:txBody>
      </p:sp>
    </p:spTree>
    <p:extLst>
      <p:ext uri="{BB962C8B-B14F-4D97-AF65-F5344CB8AC3E}">
        <p14:creationId xmlns:p14="http://schemas.microsoft.com/office/powerpoint/2010/main" val="1484202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CFB57A-E367-5736-E05B-90420CF0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Табличные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3862114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A06823-A40C-3486-CDD6-004A156AE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Multi-statement </a:t>
            </a:r>
            <a:r>
              <a:rPr lang="en-US" b="1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table-valued function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0993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A06823-A40C-3486-CDD6-004A156AE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Хранимые процедуры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50070-199C-1D98-D298-0EBE6BC7F575}"/>
              </a:ext>
            </a:extLst>
          </p:cNvPr>
          <p:cNvSpPr txBox="1"/>
          <p:nvPr/>
        </p:nvSpPr>
        <p:spPr>
          <a:xfrm>
            <a:off x="500550" y="1121824"/>
            <a:ext cx="8412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ru-RU" sz="2000" dirty="0">
                <a:solidFill>
                  <a:schemeClr val="bg1"/>
                </a:solidFill>
              </a:rPr>
              <a:t>Пользовательские</a:t>
            </a:r>
          </a:p>
          <a:p>
            <a:pPr>
              <a:buClr>
                <a:schemeClr val="bg1"/>
              </a:buClr>
            </a:pPr>
            <a:r>
              <a:rPr lang="ru-RU" sz="2000" dirty="0">
                <a:solidFill>
                  <a:schemeClr val="bg1"/>
                </a:solidFill>
              </a:rPr>
              <a:t>Временные</a:t>
            </a:r>
          </a:p>
          <a:p>
            <a:pPr>
              <a:buClr>
                <a:schemeClr val="bg1"/>
              </a:buClr>
            </a:pPr>
            <a:r>
              <a:rPr lang="ru-RU" sz="2000" dirty="0">
                <a:solidFill>
                  <a:schemeClr val="bg1"/>
                </a:solidFill>
              </a:rPr>
              <a:t>Системные</a:t>
            </a:r>
          </a:p>
        </p:txBody>
      </p:sp>
    </p:spTree>
    <p:extLst>
      <p:ext uri="{BB962C8B-B14F-4D97-AF65-F5344CB8AC3E}">
        <p14:creationId xmlns:p14="http://schemas.microsoft.com/office/powerpoint/2010/main" val="980060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363AD7-FFE1-0628-56EB-00B5BE131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Параметры и хранимая процедура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1D8C71-F3D9-88BF-CD17-E5A168488869}"/>
              </a:ext>
            </a:extLst>
          </p:cNvPr>
          <p:cNvSpPr txBox="1"/>
          <p:nvPr/>
        </p:nvSpPr>
        <p:spPr>
          <a:xfrm>
            <a:off x="409903" y="1338673"/>
            <a:ext cx="8334703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CREATE PROCEDURE </a:t>
            </a:r>
            <a:r>
              <a:rPr lang="ru-RU" sz="20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SampleProcedure</a:t>
            </a:r>
            <a:r>
              <a:rPr lang="ru-RU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@EmployeeIDPar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ru-RU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 INT,</a:t>
            </a:r>
            <a:br>
              <a:rPr lang="ru-RU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ru-RU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@MaxTotal INT OUTPUT</a:t>
            </a:r>
            <a:br>
              <a:rPr lang="ru-RU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ru-RU" sz="2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Указание направления параметров</a:t>
            </a:r>
            <a:br>
              <a:rPr lang="ru-RU" sz="2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</a:br>
            <a:r>
              <a:rPr lang="ru-RU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 – </a:t>
            </a:r>
            <a:r>
              <a:rPr lang="ru-RU" sz="2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входной (по ум</a:t>
            </a:r>
            <a:r>
              <a:rPr lang="ru-RU" sz="2000" dirty="0">
                <a:solidFill>
                  <a:schemeClr val="bg1"/>
                </a:solidFill>
                <a:latin typeface="Calibri" panose="020F0502020204030204" pitchFamily="34" charset="0"/>
              </a:rPr>
              <a:t>о</a:t>
            </a:r>
            <a:r>
              <a:rPr lang="ru-RU" sz="2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лчанию)</a:t>
            </a:r>
            <a:br>
              <a:rPr lang="ru-RU" sz="2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</a:br>
            <a:r>
              <a:rPr lang="ru-RU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OUTPUT(OUT) - </a:t>
            </a:r>
            <a:r>
              <a:rPr lang="ru-RU" sz="2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выходной</a:t>
            </a:r>
            <a:br>
              <a:rPr lang="ru-RU" sz="2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</a:br>
            <a:r>
              <a:rPr lang="ru-RU" sz="2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Типы данных параметров</a:t>
            </a:r>
            <a:br>
              <a:rPr lang="ru-RU" sz="2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</a:br>
            <a:r>
              <a:rPr lang="ru-RU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lang="ru-RU" sz="20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- </a:t>
            </a:r>
            <a:r>
              <a:rPr lang="ru-RU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Возврат данных из хранимой процедуры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br>
              <a:rPr lang="ru-RU" dirty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867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363AD7-FFE1-0628-56EB-00B5BE131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Передача параметров в хранимую процедуру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1D8C71-F3D9-88BF-CD17-E5A168488869}"/>
              </a:ext>
            </a:extLst>
          </p:cNvPr>
          <p:cNvSpPr txBox="1"/>
          <p:nvPr/>
        </p:nvSpPr>
        <p:spPr>
          <a:xfrm>
            <a:off x="409903" y="1338673"/>
            <a:ext cx="8334703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Виды передачи параметров</a:t>
            </a:r>
          </a:p>
          <a:p>
            <a:r>
              <a:rPr lang="ru-RU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1) Позиционная передача (по умолчанию) - все</a:t>
            </a:r>
          </a:p>
          <a:p>
            <a:r>
              <a:rPr lang="ru-RU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параметры должны быть указаны строго в заданном</a:t>
            </a:r>
          </a:p>
          <a:p>
            <a:r>
              <a:rPr lang="ru-RU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порядке.</a:t>
            </a:r>
          </a:p>
          <a:p>
            <a:r>
              <a:rPr lang="ru-RU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2) Именная передача – перед параметром указывается</a:t>
            </a:r>
          </a:p>
          <a:p>
            <a:r>
              <a:rPr lang="ru-RU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имя параметра</a:t>
            </a:r>
            <a:br>
              <a:rPr lang="ru-RU" dirty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086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1635875" y="772125"/>
            <a:ext cx="793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/>
              <a:t>Проверить, идет ли запись</a:t>
            </a:r>
            <a:endParaRPr sz="2100"/>
          </a:p>
        </p:txBody>
      </p:sp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&amp;&amp; слышно?</a:t>
            </a:r>
            <a:endParaRPr sz="4000"/>
          </a:p>
        </p:txBody>
      </p:sp>
      <p:pic>
        <p:nvPicPr>
          <p:cNvPr id="77" name="Google Shape;77;p17"/>
          <p:cNvPicPr preferRelativeResize="0"/>
          <p:nvPr/>
        </p:nvPicPr>
        <p:blipFill rotWithShape="1">
          <a:blip r:embed="rId3">
            <a:alphaModFix/>
          </a:blip>
          <a:srcRect l="99" r="99"/>
          <a:stretch/>
        </p:blipFill>
        <p:spPr>
          <a:xfrm>
            <a:off x="880825" y="1032408"/>
            <a:ext cx="642317" cy="321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2375" y="3520050"/>
            <a:ext cx="525600" cy="5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/>
        </p:nvSpPr>
        <p:spPr>
          <a:xfrm>
            <a:off x="1514225" y="345960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“+”, если все хорошо</a:t>
            </a:r>
            <a:b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“-”, если есть проблемы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363AD7-FFE1-0628-56EB-00B5BE131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Обработка ошибок в хранимой процедуре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1D8C71-F3D9-88BF-CD17-E5A168488869}"/>
              </a:ext>
            </a:extLst>
          </p:cNvPr>
          <p:cNvSpPr txBox="1"/>
          <p:nvPr/>
        </p:nvSpPr>
        <p:spPr>
          <a:xfrm>
            <a:off x="409903" y="1338673"/>
            <a:ext cx="8334703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• @@ERROR. Код ошибки. Возвращает 0, если в предыдущей</a:t>
            </a:r>
          </a:p>
          <a:p>
            <a:r>
              <a:rPr lang="ru-RU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инструкции </a:t>
            </a:r>
            <a:r>
              <a:rPr lang="ru-RU" sz="2000" b="1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Transact</a:t>
            </a:r>
            <a:r>
              <a:rPr lang="ru-RU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-SQL не возникло ошибок.</a:t>
            </a:r>
          </a:p>
          <a:p>
            <a:r>
              <a:rPr lang="ru-RU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• @@TRANCOUNT. Возвращает число инструкций BEGIN</a:t>
            </a:r>
          </a:p>
          <a:p>
            <a:r>
              <a:rPr lang="ru-RU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TRANSACTION, выполненных в текущем соединении</a:t>
            </a:r>
          </a:p>
          <a:p>
            <a:r>
              <a:rPr lang="ru-RU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• @@ROWCOUNT Возвращает число строк, затронутых при</a:t>
            </a:r>
          </a:p>
          <a:p>
            <a:r>
              <a:rPr lang="ru-RU" sz="2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выполнении последней инструкции.</a:t>
            </a:r>
            <a:br>
              <a:rPr lang="ru-RU" dirty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901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AD9838-9AE2-1B74-0D7D-7076B4D96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Триггеры</a:t>
            </a:r>
          </a:p>
        </p:txBody>
      </p:sp>
    </p:spTree>
    <p:extLst>
      <p:ext uri="{BB962C8B-B14F-4D97-AF65-F5344CB8AC3E}">
        <p14:creationId xmlns:p14="http://schemas.microsoft.com/office/powerpoint/2010/main" val="315395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>
            <a:spLocks noGrp="1"/>
          </p:cNvSpPr>
          <p:nvPr>
            <p:ph type="title"/>
          </p:nvPr>
        </p:nvSpPr>
        <p:spPr>
          <a:xfrm>
            <a:off x="651425" y="396403"/>
            <a:ext cx="7706100" cy="40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Вопросы?</a:t>
            </a:r>
            <a:br>
              <a:rPr lang="ru"/>
            </a:br>
            <a:endParaRPr/>
          </a:p>
        </p:txBody>
      </p:sp>
      <p:pic>
        <p:nvPicPr>
          <p:cNvPr id="246" name="Google Shape;24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5673" y="3385103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48499" y="3385103"/>
            <a:ext cx="620721" cy="62072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5"/>
          <p:cNvSpPr txBox="1"/>
          <p:nvPr/>
        </p:nvSpPr>
        <p:spPr>
          <a:xfrm>
            <a:off x="1386400" y="3372213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Ставим “+”,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если вопросы есть</a:t>
            </a:r>
            <a:endParaRPr/>
          </a:p>
        </p:txBody>
      </p:sp>
      <p:sp>
        <p:nvSpPr>
          <p:cNvPr id="249" name="Google Shape;249;p35"/>
          <p:cNvSpPr txBox="1"/>
          <p:nvPr/>
        </p:nvSpPr>
        <p:spPr>
          <a:xfrm>
            <a:off x="4439300" y="3372213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3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Рефлексия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9"/>
          <p:cNvSpPr txBox="1">
            <a:spLocks noGrp="1"/>
          </p:cNvSpPr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800" dirty="0"/>
              <a:t>Заполните, пожалуйста,</a:t>
            </a:r>
            <a:endParaRPr sz="3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 dirty="0"/>
              <a:t>опрос о занятии</a:t>
            </a:r>
            <a:endParaRPr sz="3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 dirty="0"/>
              <a:t>по </a:t>
            </a:r>
            <a:r>
              <a:rPr lang="ru" sz="3800" dirty="0">
                <a:hlinkClick r:id="rId3"/>
              </a:rPr>
              <a:t>ссылке</a:t>
            </a:r>
            <a:r>
              <a:rPr lang="ru" sz="3800" dirty="0"/>
              <a:t> в чате</a:t>
            </a:r>
            <a:endParaRPr sz="3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0"/>
          <p:cNvSpPr txBox="1">
            <a:spLocks noGrp="1"/>
          </p:cNvSpPr>
          <p:nvPr>
            <p:ph type="title"/>
          </p:nvPr>
        </p:nvSpPr>
        <p:spPr>
          <a:xfrm>
            <a:off x="500550" y="821221"/>
            <a:ext cx="8520600" cy="13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Приходите на следующие вебинары</a:t>
            </a:r>
            <a:endParaRPr dirty="0"/>
          </a:p>
        </p:txBody>
      </p:sp>
      <p:sp>
        <p:nvSpPr>
          <p:cNvPr id="361" name="Google Shape;361;p50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  <p:sp>
        <p:nvSpPr>
          <p:cNvPr id="362" name="Google Shape;362;p50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3" name="Google Shape;363;p50"/>
          <p:cNvPicPr preferRelativeResize="0"/>
          <p:nvPr/>
        </p:nvPicPr>
        <p:blipFill>
          <a:blip r:embed="rId3"/>
          <a:srcRect t="656" b="656"/>
          <a:stretch/>
        </p:blipFill>
        <p:spPr>
          <a:xfrm>
            <a:off x="1069674" y="2971446"/>
            <a:ext cx="1508400" cy="148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64" name="Google Shape;364;p50"/>
          <p:cNvSpPr txBox="1">
            <a:spLocks noGrp="1"/>
          </p:cNvSpPr>
          <p:nvPr>
            <p:ph type="subTitle" idx="2"/>
          </p:nvPr>
        </p:nvSpPr>
        <p:spPr>
          <a:xfrm>
            <a:off x="3135425" y="2978825"/>
            <a:ext cx="38646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Васильева Марина</a:t>
            </a:r>
            <a:endParaRPr dirty="0"/>
          </a:p>
        </p:txBody>
      </p:sp>
      <p:sp>
        <p:nvSpPr>
          <p:cNvPr id="365" name="Google Shape;365;p50"/>
          <p:cNvSpPr txBox="1">
            <a:spLocks noGrp="1"/>
          </p:cNvSpPr>
          <p:nvPr>
            <p:ph type="subTitle" idx="3"/>
          </p:nvPr>
        </p:nvSpPr>
        <p:spPr>
          <a:xfrm>
            <a:off x="3135425" y="3278975"/>
            <a:ext cx="555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Доцент кафедры «Управление и защита информации» РУТ (МИИТ)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/>
          <a:srcRect l="4439" r="4439"/>
          <a:stretch/>
        </p:blipFill>
        <p:spPr>
          <a:xfrm>
            <a:off x="1069674" y="2963889"/>
            <a:ext cx="1508400" cy="148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500550" y="821220"/>
            <a:ext cx="8520600" cy="11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Функции, процедуры, триггеры</a:t>
            </a:r>
            <a:endParaRPr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Тема вебинара</a:t>
            </a:r>
            <a:endParaRPr dirty="0"/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2"/>
          </p:nvPr>
        </p:nvSpPr>
        <p:spPr>
          <a:xfrm>
            <a:off x="3135425" y="2978825"/>
            <a:ext cx="52533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50" dirty="0"/>
              <a:t>Доцент кафедры «Управление и защита информации»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50" b="0" dirty="0"/>
              <a:t>РУТ (МИИТ)</a:t>
            </a:r>
            <a:endParaRPr sz="125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25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50" b="0" dirty="0"/>
              <a:t>Более 20 лет стажа преподавания курсов, связанных</a:t>
            </a:r>
            <a:br>
              <a:rPr lang="ru-RU" sz="1250" b="0" dirty="0"/>
            </a:br>
            <a:r>
              <a:rPr lang="ru-RU" sz="1250" b="0" dirty="0"/>
              <a:t>с базами данных и программированием.</a:t>
            </a:r>
            <a:endParaRPr lang="en-US" sz="125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25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 b="0" dirty="0"/>
              <a:t>             @MarinaPaley</a:t>
            </a:r>
            <a:endParaRPr lang="ru-RU" sz="125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25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50" b="0" dirty="0"/>
              <a:t>            </a:t>
            </a:r>
            <a:r>
              <a:rPr lang="en-US" sz="1250" b="0" dirty="0"/>
              <a:t>   </a:t>
            </a:r>
            <a:r>
              <a:rPr lang="en-US" sz="1250" b="0" dirty="0" err="1"/>
              <a:t>MarinaPaley</a:t>
            </a:r>
            <a:endParaRPr lang="ru-RU" sz="125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25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250" b="0" dirty="0"/>
          </a:p>
        </p:txBody>
      </p:sp>
      <p:sp>
        <p:nvSpPr>
          <p:cNvPr id="89" name="Google Shape;89;p18"/>
          <p:cNvSpPr txBox="1"/>
          <p:nvPr/>
        </p:nvSpPr>
        <p:spPr>
          <a:xfrm>
            <a:off x="3225575" y="256332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Васильева Марина</a:t>
            </a:r>
            <a:endParaRPr sz="15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Google Shape;150;p33">
            <a:extLst>
              <a:ext uri="{FF2B5EF4-FFF2-40B4-BE49-F238E27FC236}">
                <a16:creationId xmlns:a16="http://schemas.microsoft.com/office/drawing/2014/main" id="{65E61FEE-5EE7-FFB7-64B3-5659AF33137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4806" y="4166737"/>
            <a:ext cx="285752" cy="285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 descr="Изображение выглядит как графическая вставка, символ, силуэт&#10;&#10;Автоматически созданное описание">
            <a:extLst>
              <a:ext uri="{FF2B5EF4-FFF2-40B4-BE49-F238E27FC236}">
                <a16:creationId xmlns:a16="http://schemas.microsoft.com/office/drawing/2014/main" id="{9CC942F3-A0E6-0094-35BE-519E352940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6946" y="4509437"/>
            <a:ext cx="303612" cy="28575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Маршрут вебинара</a:t>
            </a:r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2FDE85-F537-E8F4-B431-E8DA314D3759}"/>
              </a:ext>
            </a:extLst>
          </p:cNvPr>
          <p:cNvSpPr txBox="1"/>
          <p:nvPr/>
        </p:nvSpPr>
        <p:spPr>
          <a:xfrm>
            <a:off x="670659" y="1272735"/>
            <a:ext cx="16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Function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6CC82E-FC83-893B-B081-61A39A6DF68B}"/>
              </a:ext>
            </a:extLst>
          </p:cNvPr>
          <p:cNvSpPr txBox="1"/>
          <p:nvPr/>
        </p:nvSpPr>
        <p:spPr>
          <a:xfrm>
            <a:off x="933417" y="2205840"/>
            <a:ext cx="2482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Table-valued function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3AD62B-D36B-5668-494D-D664EC6C4852}"/>
              </a:ext>
            </a:extLst>
          </p:cNvPr>
          <p:cNvSpPr txBox="1"/>
          <p:nvPr/>
        </p:nvSpPr>
        <p:spPr>
          <a:xfrm>
            <a:off x="933417" y="1665082"/>
            <a:ext cx="16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Scalar function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28815D-9D1E-9445-5633-EBC28C6CAFF6}"/>
              </a:ext>
            </a:extLst>
          </p:cNvPr>
          <p:cNvSpPr txBox="1"/>
          <p:nvPr/>
        </p:nvSpPr>
        <p:spPr>
          <a:xfrm>
            <a:off x="933417" y="2746598"/>
            <a:ext cx="2177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Multi-statement function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7D20B7-A96C-9DAE-874D-F863DEB6B29A}"/>
              </a:ext>
            </a:extLst>
          </p:cNvPr>
          <p:cNvSpPr txBox="1"/>
          <p:nvPr/>
        </p:nvSpPr>
        <p:spPr>
          <a:xfrm>
            <a:off x="660149" y="3170642"/>
            <a:ext cx="2093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Stored procedure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FE116B-5EF0-0438-18F2-3BFFD7420FA0}"/>
              </a:ext>
            </a:extLst>
          </p:cNvPr>
          <p:cNvSpPr txBox="1"/>
          <p:nvPr/>
        </p:nvSpPr>
        <p:spPr>
          <a:xfrm>
            <a:off x="670659" y="3873525"/>
            <a:ext cx="16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Рефлексия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B09369-0185-4C85-738A-38F8F6421936}"/>
              </a:ext>
            </a:extLst>
          </p:cNvPr>
          <p:cNvSpPr txBox="1"/>
          <p:nvPr/>
        </p:nvSpPr>
        <p:spPr>
          <a:xfrm>
            <a:off x="639129" y="3522083"/>
            <a:ext cx="2093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Trigger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вебинара</a:t>
            </a:r>
            <a:endParaRPr/>
          </a:p>
        </p:txBody>
      </p:sp>
      <p:sp>
        <p:nvSpPr>
          <p:cNvPr id="165" name="Google Shape;165;p23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9900"/>
                </a:solidFill>
              </a:rPr>
              <a:t>К концу занятия вы сможете</a:t>
            </a:r>
            <a:endParaRPr sz="1500" b="1">
              <a:solidFill>
                <a:srgbClr val="FF99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48A2DC-A36D-03D8-DD8C-D71B312B3554}"/>
              </a:ext>
            </a:extLst>
          </p:cNvPr>
          <p:cNvSpPr txBox="1"/>
          <p:nvPr/>
        </p:nvSpPr>
        <p:spPr>
          <a:xfrm>
            <a:off x="579735" y="1668770"/>
            <a:ext cx="7133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Создавать процедуры, функции и триггеры</a:t>
            </a: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Использовать процедуры, функции и триггеры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6BCFF1-EF04-E477-8900-81E0A0F7E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245E22-E22E-750A-4CA8-96703DBB1F61}"/>
              </a:ext>
            </a:extLst>
          </p:cNvPr>
          <p:cNvSpPr txBox="1"/>
          <p:nvPr/>
        </p:nvSpPr>
        <p:spPr>
          <a:xfrm>
            <a:off x="394137" y="1288665"/>
            <a:ext cx="803515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bg1"/>
              </a:buClr>
            </a:pP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Задания выполняются с использованием базы данных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WideWorldImporters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Бэкап БД можно скачать отсюда: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https://github.com/Microsoft/sql-server-samples/releases/tag/wide-world-importers-v1.0</a:t>
            </a:r>
            <a:b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Нужен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WideWorldImporters-Full.bak</a:t>
            </a:r>
            <a:b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Описание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WideWorldImporters</a:t>
            </a:r>
            <a:b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https://dataedo.com/samples/html/WideWorldImporters/doc/WideWorldImporters_5/home.html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Написать функцию возвращающую Клиента с наибольшей суммой покупки.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Написать хранимую процедуру с входящим параметром </a:t>
            </a:r>
            <a:r>
              <a:rPr lang="ru-RU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СustomerID</a:t>
            </a: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выводящую сумму покупки по этому клиенту.</a:t>
            </a:r>
            <a:b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Использовать таблицы:</a:t>
            </a:r>
            <a:b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Sales.CustomersSales</a:t>
            </a: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InvoicesSales</a:t>
            </a: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InvoiceLines</a:t>
            </a:r>
            <a:endParaRPr lang="ru-RU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651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6BCFF1-EF04-E477-8900-81E0A0F7E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245E22-E22E-750A-4CA8-96703DBB1F61}"/>
              </a:ext>
            </a:extLst>
          </p:cNvPr>
          <p:cNvSpPr txBox="1"/>
          <p:nvPr/>
        </p:nvSpPr>
        <p:spPr>
          <a:xfrm>
            <a:off x="394137" y="1288665"/>
            <a:ext cx="803515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bg1"/>
              </a:buClr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</a:t>
            </a: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Создать одинаковую функцию и хранимую процедуру, посмотреть в чем разница в производительности и почему.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bg1"/>
              </a:buClr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 </a:t>
            </a: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Создайте табличную функцию покажите как ее можно вызвать для каждой строки </a:t>
            </a:r>
            <a:r>
              <a:rPr lang="ru-RU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set'а</a:t>
            </a:r>
            <a:r>
              <a:rPr lang="ru-RU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без использования цикла. 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429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B4084F-39F6-50CF-5304-57151ADB6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и процедуры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4466D4-A473-9D47-6ED6-B3F2C95045F7}"/>
              </a:ext>
            </a:extLst>
          </p:cNvPr>
          <p:cNvSpPr txBox="1"/>
          <p:nvPr/>
        </p:nvSpPr>
        <p:spPr>
          <a:xfrm>
            <a:off x="500550" y="1121824"/>
            <a:ext cx="84122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Модульное программирование. Вы можете создать функцию один раз, сохранить ее в базе данных и вызывать ее в своей программе любое количество раз. Пользовательские функции могут быть изменены независимо от исходного кода программы.</a:t>
            </a: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</a:rPr>
              <a:t>Более быстрое исполнение. Подобно хранимым процедурам, определяемые пользователем функции </a:t>
            </a:r>
            <a:r>
              <a:rPr lang="ru-RU" sz="2000" dirty="0" err="1">
                <a:solidFill>
                  <a:schemeClr val="bg1"/>
                </a:solidFill>
              </a:rPr>
              <a:t>Transact</a:t>
            </a:r>
            <a:r>
              <a:rPr lang="ru-RU" sz="2000" dirty="0">
                <a:solidFill>
                  <a:schemeClr val="bg1"/>
                </a:solidFill>
              </a:rPr>
              <a:t>-SQL сокращают затраты на компиляцию кода </a:t>
            </a:r>
            <a:r>
              <a:rPr lang="ru-RU" sz="2000" dirty="0" err="1">
                <a:solidFill>
                  <a:schemeClr val="bg1"/>
                </a:solidFill>
              </a:rPr>
              <a:t>Transact</a:t>
            </a:r>
            <a:r>
              <a:rPr lang="ru-RU" sz="2000" dirty="0">
                <a:solidFill>
                  <a:schemeClr val="bg1"/>
                </a:solidFill>
              </a:rPr>
              <a:t>-SQL за счет кэширования планов и их повторного использования для повторного выполнения. Это означает, что пользовательскую функцию не нужно повторно анализировать и оптимизировать при каждом использовании, что приводит к гораздо более быстрому выполнению.</a:t>
            </a:r>
          </a:p>
        </p:txBody>
      </p:sp>
    </p:spTree>
    <p:extLst>
      <p:ext uri="{BB962C8B-B14F-4D97-AF65-F5344CB8AC3E}">
        <p14:creationId xmlns:p14="http://schemas.microsoft.com/office/powerpoint/2010/main" val="1170160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B4084F-39F6-50CF-5304-57151ADB6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и процедуры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4466D4-A473-9D47-6ED6-B3F2C95045F7}"/>
              </a:ext>
            </a:extLst>
          </p:cNvPr>
          <p:cNvSpPr txBox="1"/>
          <p:nvPr/>
        </p:nvSpPr>
        <p:spPr>
          <a:xfrm>
            <a:off x="500550" y="1121824"/>
            <a:ext cx="84122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ru-RU" sz="2000" dirty="0">
                <a:solidFill>
                  <a:schemeClr val="bg1"/>
                </a:solidFill>
              </a:rPr>
              <a:t>3. Сокращение сетевого трафика. Операция, которая фильтрует данные на основе некоторого сложного ограничения, которое не может быть выражено в одном скалярном выражении, может быть выражена как функция. Затем эту функцию можно вызвать в предложении WHERE, чтобы уменьшить количество строк, отправляемых клиенту.</a:t>
            </a:r>
          </a:p>
        </p:txBody>
      </p:sp>
    </p:spTree>
    <p:extLst>
      <p:ext uri="{BB962C8B-B14F-4D97-AF65-F5344CB8AC3E}">
        <p14:creationId xmlns:p14="http://schemas.microsoft.com/office/powerpoint/2010/main" val="3378984940"/>
      </p:ext>
    </p:extLst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18920</TotalTime>
  <Words>833</Words>
  <Application>Microsoft Office PowerPoint</Application>
  <PresentationFormat>Экран (16:9)</PresentationFormat>
  <Paragraphs>96</Paragraphs>
  <Slides>25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3" baseType="lpstr">
      <vt:lpstr>Arial</vt:lpstr>
      <vt:lpstr>Consolas</vt:lpstr>
      <vt:lpstr>Roboto</vt:lpstr>
      <vt:lpstr>Courier New</vt:lpstr>
      <vt:lpstr>Helvetica</vt:lpstr>
      <vt:lpstr>Calibri</vt:lpstr>
      <vt:lpstr>Segoe UI</vt:lpstr>
      <vt:lpstr>Светлая тема</vt:lpstr>
      <vt:lpstr>Онлайн образование</vt:lpstr>
      <vt:lpstr>Проверить, идет ли запись</vt:lpstr>
      <vt:lpstr>Функции, процедуры, триггеры</vt:lpstr>
      <vt:lpstr>Маршрут вебинара</vt:lpstr>
      <vt:lpstr>Цели вебинара</vt:lpstr>
      <vt:lpstr>Домашнее задание</vt:lpstr>
      <vt:lpstr>Домашнее задание</vt:lpstr>
      <vt:lpstr>Функции и процедуры</vt:lpstr>
      <vt:lpstr>Функции и процедуры</vt:lpstr>
      <vt:lpstr>Скалярные функции</vt:lpstr>
      <vt:lpstr>Скалярные функции</vt:lpstr>
      <vt:lpstr>EXECUTE AS</vt:lpstr>
      <vt:lpstr>EXECUTE AS</vt:lpstr>
      <vt:lpstr>EXECUTE AS</vt:lpstr>
      <vt:lpstr>Табличные функции</vt:lpstr>
      <vt:lpstr>Multi-statement table-valued function</vt:lpstr>
      <vt:lpstr>Хранимые процедуры</vt:lpstr>
      <vt:lpstr>Параметры и хранимая процедура</vt:lpstr>
      <vt:lpstr>Передача параметров в хранимую процедуру</vt:lpstr>
      <vt:lpstr>Обработка ошибок в хранимой процедуре</vt:lpstr>
      <vt:lpstr>Триггеры</vt:lpstr>
      <vt:lpstr>Вопросы? </vt:lpstr>
      <vt:lpstr>Рефлексия</vt:lpstr>
      <vt:lpstr>Заполните, пожалуйста, опрос о занятии по ссылке в чате</vt:lpstr>
      <vt:lpstr>Приходите на следующие вебинары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PostgreSQL Нормализация</dc:title>
  <dc:creator>Марина Палей</dc:creator>
  <cp:lastModifiedBy>Constantine Philipchenko</cp:lastModifiedBy>
  <cp:revision>41</cp:revision>
  <dcterms:modified xsi:type="dcterms:W3CDTF">2024-01-15T15:52:02Z</dcterms:modified>
</cp:coreProperties>
</file>