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63" r:id="rId6"/>
    <p:sldId id="305" r:id="rId7"/>
    <p:sldId id="320" r:id="rId8"/>
    <p:sldId id="306" r:id="rId9"/>
    <p:sldId id="316" r:id="rId10"/>
    <p:sldId id="317" r:id="rId11"/>
    <p:sldId id="318" r:id="rId12"/>
    <p:sldId id="307" r:id="rId13"/>
    <p:sldId id="308" r:id="rId14"/>
    <p:sldId id="319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5" r:id="rId23"/>
    <p:sldId id="303" r:id="rId24"/>
    <p:sldId id="304" r:id="rId25"/>
    <p:sldId id="283" r:id="rId26"/>
    <p:sldId id="289" r:id="rId27"/>
    <p:sldId id="290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edo.com/samples/html/WideWorldImporters/doc/WideWorldImporters_5/home.html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9714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SELF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EXECUTE AS SELF эквивалентно EXECUTE AS &lt;</a:t>
            </a:r>
            <a:r>
              <a:rPr lang="ru-RU" sz="2000" dirty="0" err="1">
                <a:solidFill>
                  <a:schemeClr val="bg1"/>
                </a:solidFill>
              </a:rPr>
              <a:t>имя_пользователя</a:t>
            </a:r>
            <a:r>
              <a:rPr lang="ru-RU" sz="2000" dirty="0">
                <a:solidFill>
                  <a:schemeClr val="bg1"/>
                </a:solidFill>
              </a:rPr>
              <a:t>&gt;, где указанный пользователь — это человек, создающий или изменяющий модуль. Фактический идентификатор пользователя, создающего или изменяющего модули</a:t>
            </a:r>
          </a:p>
        </p:txBody>
      </p:sp>
    </p:spTree>
    <p:extLst>
      <p:ext uri="{BB962C8B-B14F-4D97-AF65-F5344CB8AC3E}">
        <p14:creationId xmlns:p14="http://schemas.microsoft.com/office/powerpoint/2010/main" val="61371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4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OWNER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инструкции внутри модуля выполняются в контексте текущего владельца модуля. Если у модуля не указан владелец, используется владелец схемы модуля. OWNER не может быть указан для триггеров DDL или входа в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48420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Тип возвращаемого значения может быть любым типом данных, кроме текста, </a:t>
            </a:r>
            <a:r>
              <a:rPr lang="ru-RU" sz="2000" dirty="0" err="1">
                <a:solidFill>
                  <a:schemeClr val="bg1"/>
                </a:solidFill>
              </a:rPr>
              <a:t>ntext</a:t>
            </a:r>
            <a:r>
              <a:rPr lang="ru-RU" sz="2000" dirty="0">
                <a:solidFill>
                  <a:schemeClr val="bg1"/>
                </a:solidFill>
              </a:rPr>
              <a:t>, изображения, курсора и метки времени.</a:t>
            </a:r>
          </a:p>
          <a:p>
            <a:pPr>
              <a:buClr>
                <a:schemeClr val="bg1"/>
              </a:buClr>
            </a:pPr>
            <a:r>
              <a:rPr lang="ru-RU" sz="2000" b="1" dirty="0">
                <a:solidFill>
                  <a:schemeClr val="bg1"/>
                </a:solidFill>
              </a:rPr>
              <a:t>Ограничения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возвращать несколько наборов результатов. Используйте хранимую процедуру, если вам нужно вернуть несколько наборов результатов.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Обработка ошибок ограничена в определяемой пользователем функции. UDF не поддерживает TRY...CATCH, @ERROR или RAISERROR.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вызывать хранимую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33437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4. Пользовательские функции не могут использовать динамический SQL или временные таблицы. Табличные переменные разрешены.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Операторы SET не разрешены в определяемых пользователем функциях.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Предложение FOR XML не допускается.</a:t>
            </a:r>
          </a:p>
          <a:p>
            <a:pPr>
              <a:buClr>
                <a:schemeClr val="bg1"/>
              </a:buClr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12112-0E68-F8FA-0C2A-33CA38D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EB1FE-F161-C90C-495B-008710B0A7AB}"/>
              </a:ext>
            </a:extLst>
          </p:cNvPr>
          <p:cNvSpPr txBox="1"/>
          <p:nvPr/>
        </p:nvSpPr>
        <p:spPr>
          <a:xfrm>
            <a:off x="500549" y="1029949"/>
            <a:ext cx="7478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dbo.fGetSumOrder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(@OrderID INT)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DECIMAL (18, 2)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@Result DECIMAL (18, 2);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@Result = 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(SELECT SUM(Quantity *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[Sum]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Sales.OrderLines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WHERE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@OrderID)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@Result;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DCF7F-17CA-91B2-2669-B6ACFB5E0474}"/>
              </a:ext>
            </a:extLst>
          </p:cNvPr>
          <p:cNvSpPr txBox="1"/>
          <p:nvPr/>
        </p:nvSpPr>
        <p:spPr>
          <a:xfrm>
            <a:off x="554181" y="1004658"/>
            <a:ext cx="75022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dbo.fGetAllInvoicesForCityID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(@DeliveryCityID INT)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TABLE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[Customer]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i.SalespersonPersonID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l.[Description]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i.CustomerID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Sales.InvoiceLines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l.InvoiceID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i.InvoiceID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DeliveryCityID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@DeliveryCityID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Multi-statement 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table-valued function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57CA8-834F-07F1-8566-117517AE008D}"/>
              </a:ext>
            </a:extLst>
          </p:cNvPr>
          <p:cNvSpPr txBox="1"/>
          <p:nvPr/>
        </p:nvSpPr>
        <p:spPr>
          <a:xfrm>
            <a:off x="500550" y="878674"/>
            <a:ext cx="864345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dbo.fMultyStatementExample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 NVARCHAR(20))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@TableExample TABLE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StockItemID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Brand NVARCHAR(50)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Color NVARCHAR(20)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DECIMAL(18, 2)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DECLARE @AVG DECIMAL(18, 2);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@AVG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dbo.fGetAveragePrice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(@Size);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 INTO @TableExample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s.StockItemID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s.Brand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c.ColorName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Color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,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s.UnitPrice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Warehouse.StockItems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INNER JOIN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Warehouse.Colors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c.ColorID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s.ColorID</a:t>
            </a:r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Size LIKE @Size AND </a:t>
            </a:r>
            <a:r>
              <a:rPr lang="en-US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@AVG;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50070-199C-1D98-D298-0EBE6BC7F575}"/>
              </a:ext>
            </a:extLst>
          </p:cNvPr>
          <p:cNvSpPr txBox="1"/>
          <p:nvPr/>
        </p:nvSpPr>
        <p:spPr>
          <a:xfrm>
            <a:off x="500550" y="1121824"/>
            <a:ext cx="841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Пользовательские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Временные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Системные</a:t>
            </a:r>
          </a:p>
        </p:txBody>
      </p:sp>
    </p:spTree>
    <p:extLst>
      <p:ext uri="{BB962C8B-B14F-4D97-AF65-F5344CB8AC3E}">
        <p14:creationId xmlns:p14="http://schemas.microsoft.com/office/powerpoint/2010/main" val="98006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и хранимая процедура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 PROCEDURE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SampleProcedure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@EmployeeIDPar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 INT,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@MaxTotal INT OUTPUT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Указание направления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–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входной (по ум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лчанию)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OUTPUT(OUT) 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выходной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Типы данных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Возврат данных из хранимой процедуры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Передача параметров в хранимую процедуру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Виды передачи параметров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1) Позиционная передача (по умолчанию) - все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должны быть указаны строго в заданном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порядке.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2) Именная передача – перед параметром указывается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имя параметра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Обработка ошибок в хранимой процедуре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@@ERROR. Код ошибки. Возвращает 0, если в предыдущей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инструкции </a:t>
            </a:r>
            <a:r>
              <a:rPr lang="ru-RU" sz="20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-SQL не возникло ошибок.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@@TRANCOUNT. Возвращает число инструкций BEGIN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TRANSACTION, выполненных в текущем соединении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@@ROWCOUNT Возвращает число строк, затронутых при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выполнении последней инструкции.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0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D9838-9AE2-1B74-0D7D-7076B4D9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59E0F-85CA-453E-1C9C-1060304D9D7F}"/>
              </a:ext>
            </a:extLst>
          </p:cNvPr>
          <p:cNvSpPr txBox="1"/>
          <p:nvPr/>
        </p:nvSpPr>
        <p:spPr>
          <a:xfrm>
            <a:off x="500550" y="112902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TRIGGER </a:t>
            </a:r>
            <a:r>
              <a:rPr lang="en-US" dirty="0" err="1">
                <a:solidFill>
                  <a:schemeClr val="bg1"/>
                </a:solidFill>
              </a:rPr>
              <a:t>TriggerTable_UPDATE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TriggerTable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UPDATE</a:t>
            </a:r>
          </a:p>
          <a:p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>
                <a:solidFill>
                  <a:schemeClr val="bg1"/>
                </a:solidFill>
              </a:rPr>
              <a:t>    INSERT INTO </a:t>
            </a:r>
            <a:r>
              <a:rPr lang="en-US" dirty="0" err="1">
                <a:solidFill>
                  <a:schemeClr val="bg1"/>
                </a:solidFill>
              </a:rPr>
              <a:t>TriggerTableLog</a:t>
            </a:r>
            <a:r>
              <a:rPr lang="en-US" dirty="0">
                <a:solidFill>
                  <a:schemeClr val="bg1"/>
                </a:solidFill>
              </a:rPr>
              <a:t>([Name])</a:t>
            </a:r>
          </a:p>
          <a:p>
            <a:r>
              <a:rPr lang="en-US" dirty="0">
                <a:solidFill>
                  <a:schemeClr val="bg1"/>
                </a:solidFill>
              </a:rPr>
              <a:t>    SELECT [Name]</a:t>
            </a:r>
          </a:p>
          <a:p>
            <a:r>
              <a:rPr lang="en-US" dirty="0">
                <a:solidFill>
                  <a:schemeClr val="bg1"/>
                </a:solidFill>
              </a:rPr>
              <a:t>    FROM INSERTED;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Задания выполняются с использованием базы данных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Бэкап БД можно скачать отсюда: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https://github.com/Microsoft/sql-server-samples/releases/tag/wide-world-importers-v1.0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Нужен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WideWorldImporters-Full.bak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Описание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https://dataedo.com/samples/html/WideWorldImporters/doc/WideWorldImporters_5/home.html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функцию возвращающую Клиента с наибольшей суммой покупки.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хранимую процедуру с входящим параметром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СustomerID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выводящую сумму покупки по этому клиенту.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 таблицы: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InvoiceLines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Создать одинаковую функцию и хранимую процедуру, посмотреть в чем разница в производительности и почему.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Создайте табличную функцию покажите как ее можно вызвать для каждой строки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set'а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без использования цикла. 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Функции, процедуры, триггеры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52533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            </a:t>
            </a:r>
            <a:r>
              <a:rPr lang="en-US" sz="1250" b="0" dirty="0"/>
              <a:t>   </a:t>
            </a:r>
            <a:r>
              <a:rPr lang="en-US" sz="1250" b="0" dirty="0" err="1"/>
              <a:t>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CC942F3-A0E6-0094-35BE-519E3529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933417" y="2205840"/>
            <a:ext cx="248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Table-valued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933417" y="1665082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Scalar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933417" y="2746598"/>
            <a:ext cx="217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Multi-statement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60149" y="3170642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procedure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09369-0185-4C85-738A-38F8F6421936}"/>
              </a:ext>
            </a:extLst>
          </p:cNvPr>
          <p:cNvSpPr txBox="1"/>
          <p:nvPr/>
        </p:nvSpPr>
        <p:spPr>
          <a:xfrm>
            <a:off x="639129" y="3522083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Trigger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Создавать процедуры, функции и триггеры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Использовать процедуры, функции и триггеры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Модульное программирование. Вы можете создать функцию один раз, сохранить ее в базе данных и вызывать ее в своей программе любое количество раз. Пользовательские функции могут быть изменены независимо от исходного кода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7016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2. Более быстрое исполнение. Подобно хранимым процедурам, определяемые пользователем функции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сокращают затраты на компиляцию кода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за счет кэширования планов и их повторного использования для повторного выполнения. Это означает, что пользовательскую функцию не нужно повторно анализировать и оптимизировать при каждом использовании, что приводит к гораздо более быстрому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23194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3. Сокращение сетевого трафика. Операция, которая фильтрует данные на основе некоторого сложного ограничения, которое не может быть выражено в одном скалярном выражении, может быть выражена как функция. Затем эту функцию можно вызвать в предложении WHERE, чтобы уменьшить количество строк, отправляемых клиенту.</a:t>
            </a:r>
          </a:p>
        </p:txBody>
      </p:sp>
    </p:spTree>
    <p:extLst>
      <p:ext uri="{BB962C8B-B14F-4D97-AF65-F5344CB8AC3E}">
        <p14:creationId xmlns:p14="http://schemas.microsoft.com/office/powerpoint/2010/main" val="337898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Функции (кроме встроенных функций с табличным значением), хранимые процедуры и триггеры DML:</a:t>
            </a:r>
            <a:endParaRPr lang="en-US" sz="16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8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CALLER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операторы внутри модуля выполняются в контексте вызывающего модуля. Пользователь, выполняющий модуль, должен иметь соответствующие разрешения не только для самого модуля, но и для любых объектов базы данных, на которые ссылается модуль.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CALLER используется по умолчанию для всех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54078905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20390</TotalTime>
  <Words>1143</Words>
  <Application>Microsoft Office PowerPoint</Application>
  <PresentationFormat>Экран (16:9)</PresentationFormat>
  <Paragraphs>157</Paragraphs>
  <Slides>27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Courier New</vt:lpstr>
      <vt:lpstr>Arial</vt:lpstr>
      <vt:lpstr>Consolas</vt:lpstr>
      <vt:lpstr>Segoe UI</vt:lpstr>
      <vt:lpstr>Calibri</vt:lpstr>
      <vt:lpstr>Helvetica</vt:lpstr>
      <vt:lpstr>Roboto</vt:lpstr>
      <vt:lpstr>Светлая тема</vt:lpstr>
      <vt:lpstr>Онлайн образование</vt:lpstr>
      <vt:lpstr>Проверить, идет ли запись</vt:lpstr>
      <vt:lpstr>Функции, процедуры, триггеры</vt:lpstr>
      <vt:lpstr>Маршрут вебинара</vt:lpstr>
      <vt:lpstr>Цели вебинара</vt:lpstr>
      <vt:lpstr>Функции и процедуры</vt:lpstr>
      <vt:lpstr>Функции и процедуры</vt:lpstr>
      <vt:lpstr>Функции и процедуры</vt:lpstr>
      <vt:lpstr>EXECUTE AS</vt:lpstr>
      <vt:lpstr>EXECUTE AS</vt:lpstr>
      <vt:lpstr>EXECUTE AS</vt:lpstr>
      <vt:lpstr>Скалярные функции</vt:lpstr>
      <vt:lpstr>Скалярные функции</vt:lpstr>
      <vt:lpstr>Скалярные функции</vt:lpstr>
      <vt:lpstr>Табличные функции</vt:lpstr>
      <vt:lpstr>Multi-statement table-valued function</vt:lpstr>
      <vt:lpstr>Хранимые процедуры</vt:lpstr>
      <vt:lpstr>Параметры и хранимая процедура</vt:lpstr>
      <vt:lpstr>Передача параметров в хранимую процедуру</vt:lpstr>
      <vt:lpstr>Обработка ошибок в хранимой процедуре</vt:lpstr>
      <vt:lpstr>Триггеры</vt:lpstr>
      <vt:lpstr>Вопросы? </vt:lpstr>
      <vt:lpstr>Домашнее задание</vt:lpstr>
      <vt:lpstr>Домашнее задание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45</cp:revision>
  <dcterms:modified xsi:type="dcterms:W3CDTF">2024-09-06T18:24:58Z</dcterms:modified>
</cp:coreProperties>
</file>