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59" r:id="rId6"/>
    <p:sldId id="260" r:id="rId7"/>
    <p:sldId id="258" r:id="rId8"/>
    <p:sldId id="263" r:id="rId9"/>
    <p:sldId id="264" r:id="rId10"/>
    <p:sldId id="273" r:id="rId11"/>
    <p:sldId id="274"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371113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427497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524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318542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7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1762868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274754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365697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126822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F60B-04BE-4A7B-A1F9-23119C43409A}"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167118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6F60B-04BE-4A7B-A1F9-23119C43409A}"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15207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6F60B-04BE-4A7B-A1F9-23119C43409A}"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370436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6F60B-04BE-4A7B-A1F9-23119C43409A}"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293060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F60B-04BE-4A7B-A1F9-23119C43409A}"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67564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F60B-04BE-4A7B-A1F9-23119C43409A}"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14227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6F60B-04BE-4A7B-A1F9-23119C43409A}"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B433E-6E3A-4569-A0EF-9FA8771DCAE9}" type="slidenum">
              <a:rPr lang="en-US" smtClean="0"/>
              <a:t>‹#›</a:t>
            </a:fld>
            <a:endParaRPr lang="en-US"/>
          </a:p>
        </p:txBody>
      </p:sp>
    </p:spTree>
    <p:extLst>
      <p:ext uri="{BB962C8B-B14F-4D97-AF65-F5344CB8AC3E}">
        <p14:creationId xmlns:p14="http://schemas.microsoft.com/office/powerpoint/2010/main" val="331538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66F60B-04BE-4A7B-A1F9-23119C43409A}" type="datetimeFigureOut">
              <a:rPr lang="en-US" smtClean="0"/>
              <a:t>7/1/2020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BB433E-6E3A-4569-A0EF-9FA8771DCAE9}" type="slidenum">
              <a:rPr lang="en-US" smtClean="0"/>
              <a:t>‹#›</a:t>
            </a:fld>
            <a:endParaRPr lang="en-US"/>
          </a:p>
        </p:txBody>
      </p:sp>
    </p:spTree>
    <p:extLst>
      <p:ext uri="{BB962C8B-B14F-4D97-AF65-F5344CB8AC3E}">
        <p14:creationId xmlns:p14="http://schemas.microsoft.com/office/powerpoint/2010/main" val="2806961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eimatzky.co.il/return_policy" TargetMode="External"/><Relationship Id="rId2" Type="http://schemas.openxmlformats.org/officeDocument/2006/relationships/hyperlink" Target="https://en.wikipedia.org/wiki/Non-functional_requirement"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9728" y="2536166"/>
            <a:ext cx="8660921" cy="2525303"/>
          </a:xfrm>
        </p:spPr>
        <p:txBody>
          <a:bodyPr>
            <a:normAutofit/>
          </a:bodyPr>
          <a:lstStyle/>
          <a:p>
            <a:pPr algn="ctr"/>
            <a:r>
              <a:rPr lang="he-IL" sz="2800" dirty="0">
                <a:solidFill>
                  <a:schemeClr val="tx1"/>
                </a:solidFill>
              </a:rPr>
              <a:t>פרוייקט סוף מבוא להנדסת מערכות מידע</a:t>
            </a:r>
          </a:p>
          <a:p>
            <a:pPr algn="ctr"/>
            <a:r>
              <a:rPr lang="he-IL" sz="2800" dirty="0">
                <a:solidFill>
                  <a:schemeClr val="tx1"/>
                </a:solidFill>
              </a:rPr>
              <a:t>מגישות </a:t>
            </a:r>
          </a:p>
          <a:p>
            <a:r>
              <a:rPr lang="he-IL" sz="2800" b="1" dirty="0"/>
              <a:t>  </a:t>
            </a:r>
            <a:r>
              <a:rPr lang="he-IL" sz="2800" b="1" dirty="0">
                <a:solidFill>
                  <a:schemeClr val="accent2">
                    <a:lumMod val="75000"/>
                  </a:schemeClr>
                </a:solidFill>
              </a:rPr>
              <a:t>טטיאנה גלן                                       מרינה שטיינפר</a:t>
            </a:r>
            <a:endParaRPr lang="en-US" sz="2800" b="1" dirty="0">
              <a:solidFill>
                <a:schemeClr val="accent2">
                  <a:lumMod val="75000"/>
                </a:schemeClr>
              </a:solidFill>
            </a:endParaRPr>
          </a:p>
        </p:txBody>
      </p:sp>
      <p:pic>
        <p:nvPicPr>
          <p:cNvPr id="2050"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9945" y="199468"/>
            <a:ext cx="3742726" cy="18183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5 ways to read free books online - Books - The Jakarta Po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6746" y="4707762"/>
            <a:ext cx="3355376" cy="201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447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 xmlns:a16="http://schemas.microsoft.com/office/drawing/2014/main" id="{BFCB52B7-6E23-4B78-ADE6-5079DBDFD913}"/>
              </a:ext>
            </a:extLst>
          </p:cNvPr>
          <p:cNvPicPr>
            <a:picLocks noGrp="1" noChangeAspect="1"/>
          </p:cNvPicPr>
          <p:nvPr>
            <p:ph idx="1"/>
          </p:nvPr>
        </p:nvPicPr>
        <p:blipFill>
          <a:blip r:embed="rId2"/>
          <a:stretch>
            <a:fillRect/>
          </a:stretch>
        </p:blipFill>
        <p:spPr>
          <a:xfrm>
            <a:off x="-91982" y="1"/>
            <a:ext cx="12283981" cy="6858000"/>
          </a:xfrm>
          <a:prstGeom prst="rect">
            <a:avLst/>
          </a:prstGeom>
        </p:spPr>
      </p:pic>
      <p:sp>
        <p:nvSpPr>
          <p:cNvPr id="7" name="Title 1"/>
          <p:cNvSpPr txBox="1">
            <a:spLocks/>
          </p:cNvSpPr>
          <p:nvPr/>
        </p:nvSpPr>
        <p:spPr>
          <a:xfrm>
            <a:off x="1420802" y="0"/>
            <a:ext cx="7662813" cy="43036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fontScale="55000" lnSpcReduction="20000"/>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en-US" sz="4400" dirty="0">
                <a:solidFill>
                  <a:schemeClr val="tx1"/>
                </a:solidFill>
                <a:effectLst>
                  <a:outerShdw blurRad="50800" dist="38100" dir="5400000" algn="t" rotWithShape="0">
                    <a:prstClr val="black">
                      <a:alpha val="40000"/>
                    </a:prstClr>
                  </a:outerShdw>
                </a:effectLst>
              </a:rPr>
              <a:t>EPC</a:t>
            </a:r>
            <a:r>
              <a:rPr lang="he-IL" sz="4400" dirty="0">
                <a:solidFill>
                  <a:schemeClr val="tx1"/>
                </a:solidFill>
                <a:effectLst>
                  <a:outerShdw blurRad="50800" dist="38100" dir="5400000" algn="t" rotWithShape="0">
                    <a:prstClr val="black">
                      <a:alpha val="40000"/>
                    </a:prstClr>
                  </a:outerShdw>
                </a:effectLst>
              </a:rPr>
              <a:t>-תהליך מכירה</a:t>
            </a:r>
            <a:endParaRPr lang="en-US" sz="4400" dirty="0">
              <a:solidFill>
                <a:schemeClr val="tx1"/>
              </a:solidFill>
              <a:effectLst>
                <a:outerShdw blurRad="50800" dist="38100" dir="5400000" algn="t" rotWithShape="0">
                  <a:prstClr val="black">
                    <a:alpha val="40000"/>
                  </a:prstClr>
                </a:outerShdw>
              </a:effectLst>
            </a:endParaRPr>
          </a:p>
        </p:txBody>
      </p:sp>
      <p:pic>
        <p:nvPicPr>
          <p:cNvPr id="5" name="Picture 2" descr="סטימצקי – ויקיפדי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2245" y="92656"/>
            <a:ext cx="1313939" cy="6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552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319" y="248884"/>
            <a:ext cx="7662813" cy="43036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fontScale="55000" lnSpcReduction="20000"/>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en-US" sz="4400" dirty="0">
                <a:solidFill>
                  <a:schemeClr val="tx1"/>
                </a:solidFill>
                <a:effectLst>
                  <a:outerShdw blurRad="50800" dist="38100" dir="5400000" algn="t" rotWithShape="0">
                    <a:prstClr val="black">
                      <a:alpha val="40000"/>
                    </a:prstClr>
                  </a:outerShdw>
                </a:effectLst>
              </a:rPr>
              <a:t>EPC</a:t>
            </a:r>
            <a:r>
              <a:rPr lang="he-IL" sz="4400" dirty="0">
                <a:solidFill>
                  <a:schemeClr val="tx1"/>
                </a:solidFill>
                <a:effectLst>
                  <a:outerShdw blurRad="50800" dist="38100" dir="5400000" algn="t" rotWithShape="0">
                    <a:prstClr val="black">
                      <a:alpha val="40000"/>
                    </a:prstClr>
                  </a:outerShdw>
                </a:effectLst>
              </a:rPr>
              <a:t>-תהליך מכירה</a:t>
            </a:r>
            <a:endParaRPr lang="en-US" sz="4400" dirty="0">
              <a:solidFill>
                <a:schemeClr val="tx1"/>
              </a:solidFill>
              <a:effectLst>
                <a:outerShdw blurRad="50800" dist="38100" dir="5400000" algn="t" rotWithShape="0">
                  <a:prstClr val="black">
                    <a:alpha val="40000"/>
                  </a:prstClr>
                </a:outerShdw>
              </a:effectLst>
            </a:endParaRPr>
          </a:p>
        </p:txBody>
      </p:sp>
      <p:pic>
        <p:nvPicPr>
          <p:cNvPr id="5"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88190" y="845389"/>
            <a:ext cx="9066362" cy="5499404"/>
          </a:xfrm>
          <a:prstGeom prst="rect">
            <a:avLst/>
          </a:prstGeom>
        </p:spPr>
        <p:txBody>
          <a:bodyPr wrap="square">
            <a:spAutoFit/>
          </a:bodyPr>
          <a:lstStyle/>
          <a:p>
            <a:pPr algn="r"/>
            <a:r>
              <a:rPr lang="he-IL" sz="3200" i="1" dirty="0">
                <a:solidFill>
                  <a:schemeClr val="accent2">
                    <a:lumMod val="50000"/>
                  </a:schemeClr>
                </a:solidFill>
                <a:cs typeface="+mj-cs"/>
              </a:rPr>
              <a:t>מצב קיים:</a:t>
            </a:r>
          </a:p>
          <a:p>
            <a:pPr algn="r"/>
            <a:endParaRPr lang="he-IL" sz="3200" dirty="0">
              <a:cs typeface="+mj-cs"/>
            </a:endParaRPr>
          </a:p>
          <a:p>
            <a:pPr algn="r"/>
            <a:r>
              <a:rPr lang="he-IL" sz="2400" dirty="0">
                <a:solidFill>
                  <a:schemeClr val="tx1">
                    <a:lumMod val="85000"/>
                    <a:lumOff val="15000"/>
                  </a:schemeClr>
                </a:solidFill>
                <a:cs typeface="+mj-cs"/>
              </a:rPr>
              <a:t>ספר אשר נפגע בחנות או הוחזר כי פגום מתווסף למלאי החנות כספר תקין למכירה, אך הדבר אינו נכון ומכאן שנוצרת הבעית של מלאי לא מעודכן וגורם לחיפוש ממושך אחר ספר שלא נמצא כלל או אינו מתאים למכירה.</a:t>
            </a:r>
          </a:p>
          <a:p>
            <a:pPr algn="r"/>
            <a:endParaRPr lang="en-US" sz="2800" dirty="0">
              <a:cs typeface="+mj-cs"/>
            </a:endParaRPr>
          </a:p>
          <a:p>
            <a:pPr algn="r"/>
            <a:r>
              <a:rPr lang="he-IL" sz="3200" i="1" dirty="0">
                <a:solidFill>
                  <a:schemeClr val="accent2">
                    <a:lumMod val="50000"/>
                  </a:schemeClr>
                </a:solidFill>
                <a:cs typeface="+mj-cs"/>
              </a:rPr>
              <a:t>שיפור:</a:t>
            </a:r>
          </a:p>
          <a:p>
            <a:pPr algn="r"/>
            <a:endParaRPr lang="he-IL" sz="3200" dirty="0">
              <a:solidFill>
                <a:schemeClr val="tx1">
                  <a:lumMod val="85000"/>
                  <a:lumOff val="15000"/>
                </a:schemeClr>
              </a:solidFill>
              <a:cs typeface="+mj-cs"/>
            </a:endParaRPr>
          </a:p>
          <a:p>
            <a:pPr algn="r"/>
            <a:r>
              <a:rPr lang="he-IL" sz="2400" dirty="0">
                <a:solidFill>
                  <a:schemeClr val="tx1">
                    <a:lumMod val="85000"/>
                    <a:lumOff val="15000"/>
                  </a:schemeClr>
                </a:solidFill>
                <a:cs typeface="+mj-cs"/>
              </a:rPr>
              <a:t>-חיסכון זמן עבור חיפוש </a:t>
            </a:r>
          </a:p>
          <a:p>
            <a:pPr algn="r"/>
            <a:endParaRPr lang="he-IL" sz="2400" dirty="0">
              <a:solidFill>
                <a:schemeClr val="tx1">
                  <a:lumMod val="85000"/>
                  <a:lumOff val="15000"/>
                </a:schemeClr>
              </a:solidFill>
              <a:cs typeface="+mj-cs"/>
            </a:endParaRPr>
          </a:p>
          <a:p>
            <a:pPr algn="r"/>
            <a:r>
              <a:rPr lang="he-IL" sz="2400" dirty="0">
                <a:solidFill>
                  <a:schemeClr val="tx1">
                    <a:lumMod val="85000"/>
                    <a:lumOff val="15000"/>
                  </a:schemeClr>
                </a:solidFill>
                <a:cs typeface="+mj-cs"/>
              </a:rPr>
              <a:t>-הקלה על הזמנות חדשות </a:t>
            </a:r>
          </a:p>
          <a:p>
            <a:pPr algn="r"/>
            <a:endParaRPr lang="he-IL" sz="2400" dirty="0">
              <a:solidFill>
                <a:schemeClr val="tx1">
                  <a:lumMod val="85000"/>
                  <a:lumOff val="15000"/>
                </a:schemeClr>
              </a:solidFill>
              <a:cs typeface="+mj-cs"/>
            </a:endParaRPr>
          </a:p>
          <a:p>
            <a:pPr algn="r"/>
            <a:r>
              <a:rPr lang="he-IL" sz="2400" dirty="0">
                <a:solidFill>
                  <a:schemeClr val="tx1">
                    <a:lumMod val="85000"/>
                    <a:lumOff val="15000"/>
                  </a:schemeClr>
                </a:solidFill>
                <a:cs typeface="+mj-cs"/>
              </a:rPr>
              <a:t>-עידכון נתונים עבור דרגות גבוהות בחברה </a:t>
            </a:r>
          </a:p>
        </p:txBody>
      </p:sp>
    </p:spTree>
    <p:extLst>
      <p:ext uri="{BB962C8B-B14F-4D97-AF65-F5344CB8AC3E}">
        <p14:creationId xmlns:p14="http://schemas.microsoft.com/office/powerpoint/2010/main" val="1211192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8061" y="6174277"/>
            <a:ext cx="1313939" cy="6383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902515" y="0"/>
            <a:ext cx="2667000" cy="67627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6262279" y="338137"/>
            <a:ext cx="2158449" cy="547321"/>
          </a:xfrm>
          <a:prstGeom prst="rect">
            <a:avLst/>
          </a:prstGeom>
        </p:spPr>
      </p:pic>
      <p:pic>
        <p:nvPicPr>
          <p:cNvPr id="9"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1548" y="6028458"/>
            <a:ext cx="1313939" cy="638355"/>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2"/>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3414"/>
            <a:ext cx="12192000" cy="6854586"/>
          </a:xfrm>
        </p:spPr>
      </p:pic>
      <p:pic>
        <p:nvPicPr>
          <p:cNvPr id="10" name="Picture 9"/>
          <p:cNvPicPr>
            <a:picLocks noChangeAspect="1"/>
          </p:cNvPicPr>
          <p:nvPr/>
        </p:nvPicPr>
        <p:blipFill>
          <a:blip r:embed="rId3"/>
          <a:stretch>
            <a:fillRect/>
          </a:stretch>
        </p:blipFill>
        <p:spPr>
          <a:xfrm>
            <a:off x="8156790" y="676275"/>
            <a:ext cx="2158449" cy="547321"/>
          </a:xfrm>
          <a:prstGeom prst="rect">
            <a:avLst/>
          </a:prstGeom>
        </p:spPr>
      </p:pic>
      <p:pic>
        <p:nvPicPr>
          <p:cNvPr id="11"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4804" y="6051142"/>
            <a:ext cx="1313939" cy="6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992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00997"/>
            <a:ext cx="8596668" cy="4540366"/>
          </a:xfrm>
        </p:spPr>
        <p:txBody>
          <a:bodyPr>
            <a:normAutofit/>
          </a:bodyPr>
          <a:lstStyle/>
          <a:p>
            <a:pPr marL="0" indent="0" algn="r" rtl="1">
              <a:buNone/>
            </a:pPr>
            <a:r>
              <a:rPr lang="he-IL" sz="2000" b="1" i="1" dirty="0">
                <a:solidFill>
                  <a:schemeClr val="accent2">
                    <a:lumMod val="50000"/>
                  </a:schemeClr>
                </a:solidFill>
                <a:cs typeface="+mj-cs"/>
              </a:rPr>
              <a:t>קריטריוני איכות:</a:t>
            </a:r>
          </a:p>
          <a:p>
            <a:pPr marL="0" indent="0" algn="r" rtl="1">
              <a:buNone/>
            </a:pPr>
            <a:r>
              <a:rPr lang="he-IL" dirty="0">
                <a:solidFill>
                  <a:schemeClr val="tx1">
                    <a:lumMod val="85000"/>
                    <a:lumOff val="15000"/>
                  </a:schemeClr>
                </a:solidFill>
                <a:cs typeface="+mj-cs"/>
              </a:rPr>
              <a:t>1.פידבק מלקוחות הסניף-עזרה בחיפוש אחר ספר מהירה יותר.</a:t>
            </a:r>
            <a:endParaRPr lang="en-US"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במקום לחפש אם הספר קיים ואז לחפש אותו גם בפגומים כי אולי הוא שם ולפעמים לחפש ספר שכלל לא נמצא בחנות רק גוזל זמן הלקוחות ומכעיס אותם.</a:t>
            </a:r>
            <a:endParaRPr lang="en-US"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2.רמת עדכוניות המידע-כיוון שמערכת תסווג את הפגומים לקטגוריה משלהם אזי המלאי יתעדכן באופן אוטומטי ולא יהיה צורך כל פעם לחפש פיזית את הספר בערימת הפגומים כדי לשלול את האפשרות שהספר שמחפשים הוא לא תקף למכירה.</a:t>
            </a:r>
            <a:endParaRPr lang="en-US"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3.רמת זמינות המידע-שליטה במידע על כמות המוצרים בסניף וחברה כלל בכל עת וכמות הפגומים מביניהם מה שמאפשר שליטה על ידע במוצרים הקיימים למכירה.</a:t>
            </a:r>
            <a:endParaRPr lang="en-US"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4.יבוצעו פחות שיחות טלפון לסניף-השיחות לרוב מיועדות לוודא קיום ספר בסניף על מנת להעביר אותו או לשלוח לסניף לקוח שרוצה לרכוש ספר וזה קורה עקב אי אמינות מלאי.</a:t>
            </a:r>
            <a:endParaRPr lang="en-US"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5.משך זמן ביצוע המכירה-משך זמן ביצוע מכירה יקטן כיוון שיהיה קל יותר לוודא אם הספר נמצא ולא להוליך שלל לקוח ולבזבז זמן על</a:t>
            </a:r>
            <a:endParaRPr lang="en-US" dirty="0">
              <a:solidFill>
                <a:schemeClr val="tx1">
                  <a:lumMod val="85000"/>
                  <a:lumOff val="15000"/>
                </a:schemeClr>
              </a:solidFill>
              <a:cs typeface="+mj-cs"/>
            </a:endParaRPr>
          </a:p>
          <a:p>
            <a:pPr marL="0" indent="0" algn="r">
              <a:buNone/>
            </a:pPr>
            <a:endParaRPr lang="en-US" dirty="0"/>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89812" y="276046"/>
            <a:ext cx="7671440" cy="64698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fontScale="92500" lnSpcReduction="20000"/>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he-IL" sz="4400" dirty="0">
                <a:solidFill>
                  <a:schemeClr val="tx1"/>
                </a:solidFill>
                <a:effectLst>
                  <a:outerShdw blurRad="50800" dist="38100" dir="5400000" algn="t" rotWithShape="0">
                    <a:prstClr val="black">
                      <a:alpha val="40000"/>
                    </a:prstClr>
                  </a:outerShdw>
                </a:effectLst>
              </a:rPr>
              <a:t>ניתוח כלכלי</a:t>
            </a:r>
            <a:endParaRPr lang="en-US" sz="4400" dirty="0">
              <a:solidFill>
                <a:schemeClr val="tx1"/>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4006070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7244" y="86264"/>
            <a:ext cx="2062319" cy="707367"/>
          </a:xfrm>
        </p:spPr>
        <p:txBody>
          <a:bodyPr>
            <a:noAutofit/>
          </a:bodyPr>
          <a:lstStyle/>
          <a:p>
            <a:pPr algn="ctr"/>
            <a:r>
              <a:rPr lang="he-IL" sz="4800" b="1" i="1" dirty="0">
                <a:solidFill>
                  <a:schemeClr val="bg1"/>
                </a:solidFill>
              </a:rPr>
              <a:t>חלופות</a:t>
            </a:r>
            <a:endParaRPr lang="en-US" sz="4800" b="1" i="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6947472"/>
              </p:ext>
            </p:extLst>
          </p:nvPr>
        </p:nvGraphicFramePr>
        <p:xfrm>
          <a:off x="709821" y="163974"/>
          <a:ext cx="8054617" cy="7351333"/>
        </p:xfrm>
        <a:graphic>
          <a:graphicData uri="http://schemas.openxmlformats.org/drawingml/2006/table">
            <a:tbl>
              <a:tblPr rtl="1" firstRow="1" firstCol="1" bandRow="1">
                <a:tableStyleId>{5C22544A-7EE6-4342-B048-85BDC9FD1C3A}</a:tableStyleId>
              </a:tblPr>
              <a:tblGrid>
                <a:gridCol w="2425956">
                  <a:extLst>
                    <a:ext uri="{9D8B030D-6E8A-4147-A177-3AD203B41FA5}">
                      <a16:colId xmlns="" xmlns:a16="http://schemas.microsoft.com/office/drawing/2014/main" val="20000"/>
                    </a:ext>
                  </a:extLst>
                </a:gridCol>
                <a:gridCol w="3104231">
                  <a:extLst>
                    <a:ext uri="{9D8B030D-6E8A-4147-A177-3AD203B41FA5}">
                      <a16:colId xmlns="" xmlns:a16="http://schemas.microsoft.com/office/drawing/2014/main" val="20001"/>
                    </a:ext>
                  </a:extLst>
                </a:gridCol>
                <a:gridCol w="2524430">
                  <a:extLst>
                    <a:ext uri="{9D8B030D-6E8A-4147-A177-3AD203B41FA5}">
                      <a16:colId xmlns="" xmlns:a16="http://schemas.microsoft.com/office/drawing/2014/main" val="20002"/>
                    </a:ext>
                  </a:extLst>
                </a:gridCol>
              </a:tblGrid>
              <a:tr h="220946">
                <a:tc>
                  <a:txBody>
                    <a:bodyPr/>
                    <a:lstStyle/>
                    <a:p>
                      <a:pPr algn="r" rtl="1">
                        <a:lnSpc>
                          <a:spcPct val="107000"/>
                        </a:lnSpc>
                        <a:spcAft>
                          <a:spcPts val="0"/>
                        </a:spcAft>
                      </a:pP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600" b="1" dirty="0">
                          <a:ln>
                            <a:noFill/>
                          </a:ln>
                          <a:effectLst>
                            <a:outerShdw blurRad="38100" dist="25400" dir="5400000" algn="ctr">
                              <a:srgbClr val="6E747A">
                                <a:alpha val="43000"/>
                              </a:srgbClr>
                            </a:outerShdw>
                          </a:effectLst>
                        </a:rPr>
                        <a:t>קרטריון כלכלי</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400" dirty="0">
                          <a:effectLst/>
                        </a:rPr>
                        <a:t> </a:t>
                      </a:r>
                      <a:r>
                        <a:rPr lang="he-IL" sz="1400" dirty="0">
                          <a:ln>
                            <a:noFill/>
                          </a:ln>
                          <a:effectLst>
                            <a:outerShdw blurRad="38100" dist="25400" dir="5400000" algn="ctr">
                              <a:srgbClr val="6E747A">
                                <a:alpha val="43000"/>
                              </a:srgbClr>
                            </a:outerShdw>
                          </a:effectLst>
                        </a:rPr>
                        <a:t>קריטריון איכותי</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extLst>
                  <a:ext uri="{0D108BD9-81ED-4DB2-BD59-A6C34878D82A}">
                    <a16:rowId xmlns="" xmlns:a16="http://schemas.microsoft.com/office/drawing/2014/main" val="10000"/>
                  </a:ext>
                </a:extLst>
              </a:tr>
              <a:tr h="2927350">
                <a:tc>
                  <a:txBody>
                    <a:bodyPr/>
                    <a:lstStyle/>
                    <a:p>
                      <a:pPr algn="r" rtl="1">
                        <a:lnSpc>
                          <a:spcPct val="107000"/>
                        </a:lnSpc>
                        <a:spcAft>
                          <a:spcPts val="0"/>
                        </a:spcAft>
                      </a:pPr>
                      <a:r>
                        <a:rPr lang="he-IL" sz="2800" dirty="0">
                          <a:ln>
                            <a:noFill/>
                          </a:ln>
                          <a:effectLst>
                            <a:outerShdw blurRad="38100" dist="25400" dir="5400000" algn="ctr">
                              <a:srgbClr val="6E747A">
                                <a:alpha val="43000"/>
                              </a:srgbClr>
                            </a:outerShdw>
                          </a:effectLst>
                        </a:rPr>
                        <a:t>חלופת ענן-</a:t>
                      </a:r>
                      <a:r>
                        <a:rPr lang="en-US" sz="1400" dirty="0" err="1">
                          <a:ln>
                            <a:noFill/>
                          </a:ln>
                          <a:effectLst>
                            <a:outerShdw blurRad="38100" dist="25400" dir="5400000" algn="ctr">
                              <a:srgbClr val="6E747A">
                                <a:alpha val="43000"/>
                              </a:srgbClr>
                            </a:outerShdw>
                          </a:effectLst>
                        </a:rPr>
                        <a:t>Saas</a:t>
                      </a:r>
                      <a:endParaRPr lang="en-US" sz="1400" dirty="0">
                        <a:ln>
                          <a:noFill/>
                        </a:ln>
                        <a:effectLst>
                          <a:outerShdw blurRad="38100" dist="25400" dir="5400000" algn="ctr">
                            <a:srgbClr val="6E747A">
                              <a:alpha val="43000"/>
                            </a:srgbClr>
                          </a:outerShdw>
                        </a:effectLst>
                      </a:endParaRPr>
                    </a:p>
                    <a:p>
                      <a:pPr algn="r" rtl="1">
                        <a:lnSpc>
                          <a:spcPct val="107000"/>
                        </a:lnSpc>
                        <a:spcAft>
                          <a:spcPts val="0"/>
                        </a:spcAft>
                      </a:pPr>
                      <a:r>
                        <a:rPr lang="en-US" altLang="en-US" sz="2800" dirty="0"/>
                        <a:t>private cloud</a:t>
                      </a:r>
                      <a:endParaRPr lang="he-IL" altLang="en-US" sz="2800" dirty="0"/>
                    </a:p>
                    <a:p>
                      <a:pPr algn="r" rtl="1">
                        <a:lnSpc>
                          <a:spcPct val="107000"/>
                        </a:lnSpc>
                        <a:spcAft>
                          <a:spcPts val="0"/>
                        </a:spcAft>
                      </a:pPr>
                      <a:r>
                        <a:rPr lang="en-GB" altLang="en-US" sz="1600" dirty="0" err="1">
                          <a:solidFill>
                            <a:schemeClr val="tx1"/>
                          </a:solidFill>
                        </a:rPr>
                        <a:t>Verifon</a:t>
                      </a:r>
                      <a:r>
                        <a:rPr lang="en-GB" altLang="en-US" sz="1600" dirty="0">
                          <a:solidFill>
                            <a:schemeClr val="tx1"/>
                          </a:solidFill>
                        </a:rPr>
                        <a:t>”</a:t>
                      </a:r>
                      <a:r>
                        <a:rPr lang="he-IL" altLang="en-US" sz="1600" dirty="0">
                          <a:solidFill>
                            <a:schemeClr val="tx1"/>
                          </a:solidFill>
                        </a:rPr>
                        <a:t>"</a:t>
                      </a:r>
                    </a:p>
                    <a:p>
                      <a:pPr algn="r" rtl="1">
                        <a:lnSpc>
                          <a:spcPct val="107000"/>
                        </a:lnSpc>
                        <a:spcAft>
                          <a:spcPts val="0"/>
                        </a:spcAft>
                      </a:pPr>
                      <a:r>
                        <a:rPr lang="he-IL" altLang="en-US" sz="1600" dirty="0">
                          <a:solidFill>
                            <a:schemeClr val="tx1"/>
                          </a:solidFill>
                        </a:rPr>
                        <a:t>בעצם נשמור את כל הפרטים האישיים </a:t>
                      </a:r>
                      <a:r>
                        <a:rPr lang="he-IL" altLang="en-US" sz="1600" dirty="0" smtClean="0">
                          <a:solidFill>
                            <a:schemeClr val="tx1"/>
                          </a:solidFill>
                        </a:rPr>
                        <a:t>של</a:t>
                      </a:r>
                      <a:r>
                        <a:rPr lang="he-IL" altLang="en-US" sz="1600" baseline="0" dirty="0" smtClean="0">
                          <a:solidFill>
                            <a:schemeClr val="tx1"/>
                          </a:solidFill>
                        </a:rPr>
                        <a:t> </a:t>
                      </a:r>
                      <a:r>
                        <a:rPr lang="he-IL" altLang="en-US" sz="1600" baseline="0" dirty="0">
                          <a:solidFill>
                            <a:schemeClr val="tx1"/>
                          </a:solidFill>
                        </a:rPr>
                        <a:t>לקוחות כמו אשראי,שמות </a:t>
                      </a:r>
                      <a:r>
                        <a:rPr lang="he-IL" altLang="en-US" sz="1600" baseline="0" dirty="0" smtClean="0">
                          <a:solidFill>
                            <a:schemeClr val="tx1"/>
                          </a:solidFill>
                        </a:rPr>
                        <a:t>ועוד.</a:t>
                      </a:r>
                      <a:r>
                        <a:rPr lang="he-IL" sz="1600" b="1" kern="1200" dirty="0" smtClean="0">
                          <a:solidFill>
                            <a:schemeClr val="lt1"/>
                          </a:solidFill>
                          <a:effectLst>
                            <a:outerShdw blurRad="38100" dist="25400" dir="5400000" algn="ctr">
                              <a:srgbClr val="6E747A">
                                <a:alpha val="43000"/>
                              </a:srgbClr>
                            </a:outerShdw>
                          </a:effectLst>
                          <a:latin typeface="+mn-lt"/>
                          <a:ea typeface="+mn-ea"/>
                          <a:cs typeface="+mn-cs"/>
                        </a:rPr>
                        <a:t>עלות 20$-120$ חודשי.</a:t>
                      </a:r>
                      <a:endParaRPr lang="en-US" sz="1600" b="1" kern="1200" dirty="0" smtClean="0">
                        <a:solidFill>
                          <a:schemeClr val="lt1"/>
                        </a:solidFill>
                        <a:effectLst/>
                        <a:latin typeface="+mn-lt"/>
                        <a:ea typeface="+mn-ea"/>
                        <a:cs typeface="+mn-cs"/>
                      </a:endParaRPr>
                    </a:p>
                  </a:txBody>
                  <a:tcPr marL="52278" marR="52278" marT="0" marB="0"/>
                </a:tc>
                <a:tc>
                  <a:txBody>
                    <a:bodyPr/>
                    <a:lstStyle/>
                    <a:p>
                      <a:pPr algn="r" rtl="1">
                        <a:lnSpc>
                          <a:spcPct val="107000"/>
                        </a:lnSpc>
                        <a:spcAft>
                          <a:spcPts val="0"/>
                        </a:spcAft>
                      </a:pPr>
                      <a:r>
                        <a:rPr lang="he-IL" sz="1600" dirty="0">
                          <a:effectLst/>
                        </a:rPr>
                        <a:t>-חיסכון בעלויות רכישה ותחזוקה של תוכנה וציוד</a:t>
                      </a:r>
                      <a:endParaRPr lang="en-US" sz="1600" dirty="0">
                        <a:effectLst/>
                      </a:endParaRPr>
                    </a:p>
                    <a:p>
                      <a:pPr algn="r" rtl="1">
                        <a:lnSpc>
                          <a:spcPct val="107000"/>
                        </a:lnSpc>
                        <a:spcAft>
                          <a:spcPts val="0"/>
                        </a:spcAft>
                      </a:pPr>
                      <a:r>
                        <a:rPr lang="he-IL" sz="1600" dirty="0">
                          <a:effectLst/>
                        </a:rPr>
                        <a:t>-חיסכון בעלויות התחשזוקה של המערכת</a:t>
                      </a:r>
                      <a:endParaRPr lang="en-US" sz="1600" dirty="0">
                        <a:effectLst/>
                      </a:endParaRPr>
                    </a:p>
                    <a:p>
                      <a:pPr algn="r" rtl="1">
                        <a:lnSpc>
                          <a:spcPct val="107000"/>
                        </a:lnSpc>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SAAS</a:t>
                      </a:r>
                      <a:r>
                        <a:rPr lang="he-IL" sz="1600" dirty="0">
                          <a:effectLst/>
                          <a:latin typeface="Calibri" panose="020F0502020204030204" pitchFamily="34" charset="0"/>
                          <a:ea typeface="Calibri" panose="020F0502020204030204" pitchFamily="34" charset="0"/>
                          <a:cs typeface="Arial" panose="020B0604020202020204" pitchFamily="34" charset="0"/>
                        </a:rPr>
                        <a:t>-</a:t>
                      </a:r>
                      <a:r>
                        <a:rPr lang="he-IL" sz="1600" baseline="0" dirty="0">
                          <a:effectLst/>
                          <a:latin typeface="Calibri" panose="020F0502020204030204" pitchFamily="34" charset="0"/>
                          <a:ea typeface="Calibri" panose="020F0502020204030204" pitchFamily="34" charset="0"/>
                          <a:cs typeface="Arial" panose="020B0604020202020204" pitchFamily="34" charset="0"/>
                        </a:rPr>
                        <a:t>שנדרש לעשות הוא לשלם (מנוי) ולהשתמש בתוכנה זה הכל.</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600" dirty="0">
                          <a:effectLst/>
                        </a:rPr>
                        <a:t>-גיבוי מידע בתדירות גדולה ויכולת עידכון מלאי</a:t>
                      </a:r>
                      <a:endParaRPr lang="en-US" sz="1600" dirty="0">
                        <a:effectLst/>
                      </a:endParaRPr>
                    </a:p>
                    <a:p>
                      <a:pPr algn="r" rtl="1">
                        <a:lnSpc>
                          <a:spcPct val="107000"/>
                        </a:lnSpc>
                        <a:spcAft>
                          <a:spcPts val="0"/>
                        </a:spcAft>
                      </a:pPr>
                      <a:r>
                        <a:rPr lang="he-IL" sz="1600" dirty="0">
                          <a:effectLst/>
                        </a:rPr>
                        <a:t>-שמירה על זמינות המערכת</a:t>
                      </a:r>
                      <a:endParaRPr lang="en-US" sz="1600" dirty="0">
                        <a:effectLst/>
                      </a:endParaRPr>
                    </a:p>
                    <a:p>
                      <a:pPr algn="r" rtl="1">
                        <a:lnSpc>
                          <a:spcPct val="107000"/>
                        </a:lnSpc>
                        <a:spcAft>
                          <a:spcPts val="0"/>
                        </a:spcAft>
                      </a:pPr>
                      <a:r>
                        <a:rPr lang="he-IL" sz="1600" dirty="0">
                          <a:effectLst/>
                        </a:rPr>
                        <a:t>-אבטחת המידע טובה יותר</a:t>
                      </a:r>
                      <a:endParaRPr lang="en-US" sz="1600" dirty="0">
                        <a:effectLst/>
                      </a:endParaRPr>
                    </a:p>
                    <a:p>
                      <a:pPr algn="r" rtl="1">
                        <a:lnSpc>
                          <a:spcPct val="107000"/>
                        </a:lnSpc>
                        <a:spcAft>
                          <a:spcPts val="0"/>
                        </a:spcAft>
                      </a:pPr>
                      <a:r>
                        <a:rPr lang="he-IL" sz="16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extLst>
                  <a:ext uri="{0D108BD9-81ED-4DB2-BD59-A6C34878D82A}">
                    <a16:rowId xmlns="" xmlns:a16="http://schemas.microsoft.com/office/drawing/2014/main" val="10001"/>
                  </a:ext>
                </a:extLst>
              </a:tr>
              <a:tr h="1536723">
                <a:tc>
                  <a:txBody>
                    <a:bodyPr/>
                    <a:lstStyle/>
                    <a:p>
                      <a:pPr algn="r" rtl="1">
                        <a:lnSpc>
                          <a:spcPct val="107000"/>
                        </a:lnSpc>
                        <a:spcAft>
                          <a:spcPts val="0"/>
                        </a:spcAft>
                      </a:pPr>
                      <a:r>
                        <a:rPr lang="he-IL" sz="2800" dirty="0">
                          <a:ln>
                            <a:noFill/>
                          </a:ln>
                          <a:effectLst>
                            <a:outerShdw blurRad="38100" dist="25400" dir="5400000" algn="ctr">
                              <a:srgbClr val="6E747A">
                                <a:alpha val="43000"/>
                              </a:srgbClr>
                            </a:outerShdw>
                          </a:effectLst>
                        </a:rPr>
                        <a:t>מערכת </a:t>
                      </a:r>
                      <a:r>
                        <a:rPr lang="en-US" sz="2800" dirty="0">
                          <a:ln>
                            <a:noFill/>
                          </a:ln>
                          <a:effectLst>
                            <a:outerShdw blurRad="38100" dist="25400" dir="5400000" algn="ctr">
                              <a:srgbClr val="6E747A">
                                <a:alpha val="43000"/>
                              </a:srgbClr>
                            </a:outerShdw>
                          </a:effectLst>
                        </a:rPr>
                        <a:t>TPS</a:t>
                      </a:r>
                    </a:p>
                    <a:p>
                      <a:pPr algn="r" rtl="1">
                        <a:lnSpc>
                          <a:spcPct val="107000"/>
                        </a:lnSpc>
                        <a:spcAft>
                          <a:spcPts val="0"/>
                        </a:spcAft>
                      </a:pPr>
                      <a:r>
                        <a:rPr lang="en-GB" sz="1600" dirty="0">
                          <a:ln>
                            <a:noFill/>
                          </a:ln>
                          <a:solidFill>
                            <a:schemeClr val="tx1"/>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Sabre-IBM”</a:t>
                      </a:r>
                      <a:r>
                        <a:rPr lang="he-IL" sz="1600" dirty="0" smtClean="0">
                          <a:ln>
                            <a:noFill/>
                          </a:ln>
                          <a:solidFill>
                            <a:schemeClr val="tx1"/>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p>
                    <a:p>
                      <a:pPr rtl="1"/>
                      <a:r>
                        <a:rPr lang="he-IL" sz="1800" b="1" kern="1200" dirty="0" smtClean="0">
                          <a:solidFill>
                            <a:schemeClr val="lt1"/>
                          </a:solidFill>
                          <a:effectLst/>
                          <a:latin typeface="+mn-lt"/>
                          <a:ea typeface="+mn-ea"/>
                          <a:cs typeface="+mn-cs"/>
                        </a:rPr>
                        <a:t>עלות: 3500$-4000$ חד פעמי.</a:t>
                      </a:r>
                      <a:endParaRPr lang="en-US" sz="1800" b="1" kern="1200" dirty="0" smtClean="0">
                        <a:solidFill>
                          <a:schemeClr val="lt1"/>
                        </a:solidFill>
                        <a:effectLst/>
                        <a:latin typeface="+mn-lt"/>
                        <a:ea typeface="+mn-ea"/>
                        <a:cs typeface="+mn-cs"/>
                      </a:endParaRPr>
                    </a:p>
                    <a:p>
                      <a:r>
                        <a:rPr lang="he-IL" sz="1800" b="1" kern="1200" dirty="0" smtClean="0">
                          <a:solidFill>
                            <a:schemeClr val="lt1"/>
                          </a:solidFill>
                          <a:effectLst/>
                          <a:latin typeface="+mn-lt"/>
                          <a:ea typeface="+mn-ea"/>
                          <a:cs typeface="+mn-cs"/>
                        </a:rPr>
                        <a:t>תחזוקה החל מ350$ לחודש.</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600" dirty="0">
                          <a:effectLst/>
                        </a:rPr>
                        <a:t>-ניהול נכון של מלאי ובכך ישמרו במלאי ספרים רלוונטיים יותר ולא ספרים שיתפסו מקום ולא ימכרו(מה שקורה הרבה בפועל).</a:t>
                      </a:r>
                      <a:endParaRPr lang="en-US" sz="1600" dirty="0">
                        <a:effectLst/>
                      </a:endParaRPr>
                    </a:p>
                    <a:p>
                      <a:pPr algn="r" rtl="1">
                        <a:lnSpc>
                          <a:spcPct val="107000"/>
                        </a:lnSpc>
                        <a:spcAft>
                          <a:spcPts val="0"/>
                        </a:spcAft>
                      </a:pPr>
                      <a:r>
                        <a:rPr lang="he-IL" sz="1600" dirty="0">
                          <a:effectLst/>
                        </a:rPr>
                        <a:t>-צמצום צוות עובדים הנמצא בחנות על ידי ניהול נכון של שעות עבודה.</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600">
                          <a:effectLst/>
                        </a:rPr>
                        <a:t>-מעקב קל יותר אחר ההזמנות</a:t>
                      </a:r>
                      <a:endParaRPr lang="en-US" sz="1600">
                        <a:effectLst/>
                      </a:endParaRPr>
                    </a:p>
                    <a:p>
                      <a:pPr algn="r" rtl="1">
                        <a:lnSpc>
                          <a:spcPct val="107000"/>
                        </a:lnSpc>
                        <a:spcAft>
                          <a:spcPts val="0"/>
                        </a:spcAft>
                      </a:pPr>
                      <a:r>
                        <a:rPr lang="he-IL" sz="1600">
                          <a:effectLst/>
                        </a:rPr>
                        <a:t>-הוצאת דוחות רלוונטיים שישמשו את הדרג מעל והנהלה לניתוח הנתונים.</a:t>
                      </a:r>
                      <a:endParaRPr lang="en-US" sz="1600">
                        <a:effectLst/>
                      </a:endParaRPr>
                    </a:p>
                    <a:p>
                      <a:pPr algn="r" rtl="1">
                        <a:lnSpc>
                          <a:spcPct val="107000"/>
                        </a:lnSpc>
                        <a:spcAft>
                          <a:spcPts val="0"/>
                        </a:spcAft>
                      </a:pPr>
                      <a:r>
                        <a:rPr lang="he-IL" sz="1600">
                          <a:effectLst/>
                        </a:rPr>
                        <a:t>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extLst>
                  <a:ext uri="{0D108BD9-81ED-4DB2-BD59-A6C34878D82A}">
                    <a16:rowId xmlns="" xmlns:a16="http://schemas.microsoft.com/office/drawing/2014/main" val="10002"/>
                  </a:ext>
                </a:extLst>
              </a:tr>
              <a:tr h="2132852">
                <a:tc>
                  <a:txBody>
                    <a:bodyPr/>
                    <a:lstStyle/>
                    <a:p>
                      <a:pPr algn="r" rtl="1">
                        <a:lnSpc>
                          <a:spcPct val="107000"/>
                        </a:lnSpc>
                        <a:spcAft>
                          <a:spcPts val="0"/>
                        </a:spcAft>
                      </a:pPr>
                      <a:r>
                        <a:rPr lang="he-IL" sz="2800" dirty="0">
                          <a:ln>
                            <a:noFill/>
                          </a:ln>
                          <a:effectLst>
                            <a:outerShdw blurRad="38100" dist="25400" dir="5400000" algn="ctr">
                              <a:srgbClr val="6E747A">
                                <a:alpha val="43000"/>
                              </a:srgbClr>
                            </a:outerShdw>
                          </a:effectLst>
                        </a:rPr>
                        <a:t>מערכת </a:t>
                      </a:r>
                      <a:r>
                        <a:rPr lang="en-US" sz="2800" dirty="0">
                          <a:ln>
                            <a:noFill/>
                          </a:ln>
                          <a:effectLst>
                            <a:outerShdw blurRad="38100" dist="25400" dir="5400000" algn="ctr">
                              <a:srgbClr val="6E747A">
                                <a:alpha val="43000"/>
                              </a:srgbClr>
                            </a:outerShdw>
                          </a:effectLst>
                        </a:rPr>
                        <a:t>DSS</a:t>
                      </a:r>
                    </a:p>
                    <a:p>
                      <a:pPr algn="r" rtl="1">
                        <a:lnSpc>
                          <a:spcPct val="107000"/>
                        </a:lnSpc>
                        <a:spcAft>
                          <a:spcPts val="0"/>
                        </a:spcAft>
                      </a:pPr>
                      <a:r>
                        <a:rPr lang="en-GB" sz="1600" dirty="0">
                          <a:ln>
                            <a:noFill/>
                          </a:ln>
                          <a:solidFill>
                            <a:schemeClr val="tx1"/>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“OLAP”</a:t>
                      </a:r>
                    </a:p>
                    <a:p>
                      <a:r>
                        <a:rPr lang="he-IL" sz="1800" b="1" kern="1200" dirty="0" smtClean="0">
                          <a:solidFill>
                            <a:schemeClr val="lt1"/>
                          </a:solidFill>
                          <a:effectLst/>
                          <a:latin typeface="+mn-lt"/>
                          <a:ea typeface="+mn-ea"/>
                          <a:cs typeface="+mn-cs"/>
                        </a:rPr>
                        <a:t>עלות משתנה בהתאם לרצון הקונה עבור נפח מידע שתנהל מערכת ועוד.</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600" dirty="0">
                          <a:effectLst/>
                        </a:rPr>
                        <a:t>המערכת תעזור עם פתרון רלוונטי יותר עבור הנושא של מלאי, מה להשאיר ומה לא, כך שמה שרלוונטי יותר ישאר וימכר יותר טוב ויגדיל את הרווח שלנו.[בחירה חכמה עבור ניהול מלאי בחגים מגדילה את רווח החנות פי 2].ספר מבוקש שרק יצא לאור נשאיר ממנו כמות גדולה כי ימכר מהר לעומת ספרים אחרים.</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tc>
                  <a:txBody>
                    <a:bodyPr/>
                    <a:lstStyle/>
                    <a:p>
                      <a:pPr algn="r" rtl="1">
                        <a:lnSpc>
                          <a:spcPct val="107000"/>
                        </a:lnSpc>
                        <a:spcAft>
                          <a:spcPts val="0"/>
                        </a:spcAft>
                      </a:pPr>
                      <a:r>
                        <a:rPr lang="he-IL" sz="1600" dirty="0">
                          <a:effectLst/>
                        </a:rPr>
                        <a:t>-שביעות רצון של הלקוחות, מה שיאפשר להפוך אותם ללקוחות קבועים</a:t>
                      </a:r>
                      <a:endParaRPr lang="en-US" sz="1600" dirty="0">
                        <a:effectLst/>
                      </a:endParaRPr>
                    </a:p>
                    <a:p>
                      <a:pPr algn="r" rtl="1">
                        <a:lnSpc>
                          <a:spcPct val="107000"/>
                        </a:lnSpc>
                        <a:spcAft>
                          <a:spcPts val="0"/>
                        </a:spcAft>
                      </a:pPr>
                      <a:r>
                        <a:rPr lang="he-IL" sz="1600" dirty="0">
                          <a:effectLst/>
                        </a:rPr>
                        <a:t>-תוכנה הנותנת אפשרות חשיבה מעמיקה בנושא כך שניתן לשלב את הרצונות וידע של דרג גבוהה עם נסיון בשטח של מנהל/עובד ולקבל תוצאות שיובילו לטיפול מיידי ומוצלח.</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2278" marR="52278" marT="0" marB="0"/>
                </a:tc>
                <a:extLst>
                  <a:ext uri="{0D108BD9-81ED-4DB2-BD59-A6C34878D82A}">
                    <a16:rowId xmlns="" xmlns:a16="http://schemas.microsoft.com/office/drawing/2014/main" val="10003"/>
                  </a:ext>
                </a:extLst>
              </a:tr>
            </a:tbl>
          </a:graphicData>
        </a:graphic>
      </p:graphicFrame>
      <p:pic>
        <p:nvPicPr>
          <p:cNvPr id="5"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25624" y="6062134"/>
            <a:ext cx="1313939" cy="6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42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30393"/>
            <a:ext cx="8596668" cy="4410970"/>
          </a:xfrm>
        </p:spPr>
        <p:txBody>
          <a:bodyPr>
            <a:normAutofit fontScale="92500" lnSpcReduction="20000"/>
          </a:bodyPr>
          <a:lstStyle/>
          <a:p>
            <a:pPr marL="0" indent="0" algn="r" rtl="1">
              <a:buNone/>
            </a:pPr>
            <a:r>
              <a:rPr lang="he-IL" dirty="0">
                <a:solidFill>
                  <a:schemeClr val="tx1">
                    <a:lumMod val="85000"/>
                    <a:lumOff val="15000"/>
                  </a:schemeClr>
                </a:solidFill>
                <a:cs typeface="+mj-cs"/>
              </a:rPr>
              <a:t>משוב המרצה עזר לנו להסתכל על הפרוייקט בצורה רצינית יותר וחשוב מכל,המשובים עוזרים להבין שיש הרבה כיוונים מהם ניתן לתקוף את הבעיה ולחשוב על פתרון יצירתי עבור בעיה שיש במערכת.אפשר להבין שאין מערכת "מושלמת" ותמיד אפשר למצוא מה לשפר.</a:t>
            </a:r>
          </a:p>
          <a:p>
            <a:pPr marL="0" indent="0" algn="r" rtl="1">
              <a:buNone/>
            </a:pPr>
            <a:endParaRPr lang="he-IL" dirty="0">
              <a:solidFill>
                <a:schemeClr val="tx1">
                  <a:lumMod val="85000"/>
                  <a:lumOff val="15000"/>
                </a:schemeClr>
              </a:solidFill>
              <a:cs typeface="+mj-cs"/>
            </a:endParaRPr>
          </a:p>
          <a:p>
            <a:pPr marL="0" indent="0" algn="r" rtl="1">
              <a:buNone/>
            </a:pPr>
            <a:r>
              <a:rPr lang="he-IL" sz="2000" b="1" i="1" dirty="0">
                <a:solidFill>
                  <a:schemeClr val="accent2">
                    <a:lumMod val="50000"/>
                  </a:schemeClr>
                </a:solidFill>
                <a:cs typeface="+mj-cs"/>
              </a:rPr>
              <a:t>דברים שתוקנו לאחר משוב :</a:t>
            </a:r>
            <a:endParaRPr lang="en-US" sz="2000" b="1" i="1" dirty="0">
              <a:solidFill>
                <a:schemeClr val="accent2">
                  <a:lumMod val="50000"/>
                </a:schemeClr>
              </a:solidFill>
              <a:cs typeface="+mj-cs"/>
            </a:endParaRPr>
          </a:p>
          <a:p>
            <a:pPr marL="0" indent="0" algn="r" rtl="1">
              <a:buNone/>
            </a:pPr>
            <a:r>
              <a:rPr lang="he-IL" dirty="0">
                <a:solidFill>
                  <a:schemeClr val="tx1">
                    <a:lumMod val="85000"/>
                    <a:lumOff val="15000"/>
                  </a:schemeClr>
                </a:solidFill>
                <a:cs typeface="+mj-cs"/>
              </a:rPr>
              <a:t>*דיאגרמות-דיאגרמת </a:t>
            </a:r>
            <a:r>
              <a:rPr lang="en-US" dirty="0">
                <a:solidFill>
                  <a:schemeClr val="tx1">
                    <a:lumMod val="85000"/>
                    <a:lumOff val="15000"/>
                  </a:schemeClr>
                </a:solidFill>
                <a:cs typeface="+mj-cs"/>
              </a:rPr>
              <a:t>EPC</a:t>
            </a:r>
            <a:r>
              <a:rPr lang="he-IL" dirty="0">
                <a:solidFill>
                  <a:schemeClr val="tx1">
                    <a:lumMod val="85000"/>
                    <a:lumOff val="15000"/>
                  </a:schemeClr>
                </a:solidFill>
                <a:cs typeface="+mj-cs"/>
              </a:rPr>
              <a:t> לא נראתה שלמה ובאמת היה חלק שחסר של תחילת הדרך של מלאי כאשר הוא נארז במחסן ראשי מה שהוסיף להבנת הדיאגרמה.</a:t>
            </a:r>
          </a:p>
          <a:p>
            <a:pPr marL="0" indent="0" algn="r" rtl="1">
              <a:buNone/>
            </a:pPr>
            <a:r>
              <a:rPr lang="he-IL" dirty="0">
                <a:solidFill>
                  <a:schemeClr val="tx1">
                    <a:lumMod val="85000"/>
                    <a:lumOff val="15000"/>
                  </a:schemeClr>
                </a:solidFill>
                <a:cs typeface="+mj-cs"/>
              </a:rPr>
              <a:t>כמו כן ביצענו כמה תיקונים של הצגה עצמה של </a:t>
            </a:r>
            <a:r>
              <a:rPr lang="en-US" dirty="0">
                <a:solidFill>
                  <a:schemeClr val="tx1">
                    <a:lumMod val="85000"/>
                    <a:lumOff val="15000"/>
                  </a:schemeClr>
                </a:solidFill>
                <a:cs typeface="+mj-cs"/>
              </a:rPr>
              <a:t>BPMN</a:t>
            </a:r>
            <a:r>
              <a:rPr lang="he-IL" dirty="0">
                <a:solidFill>
                  <a:schemeClr val="tx1">
                    <a:lumMod val="85000"/>
                    <a:lumOff val="15000"/>
                  </a:schemeClr>
                </a:solidFill>
                <a:cs typeface="+mj-cs"/>
              </a:rPr>
              <a:t>.</a:t>
            </a:r>
          </a:p>
          <a:p>
            <a:pPr marL="0" indent="0" algn="r" rtl="1">
              <a:buNone/>
            </a:pPr>
            <a:endParaRPr lang="he-IL"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*דרישות פונקציונליות/לא פונקציונליות- הצטרכנו לשנות כי לא כל מה שרשמנו היה נכון, חלק מהדרישות שכתבנו נראו לא פונקציונליות אך בסופו של דבר היו פונקציונליות.</a:t>
            </a:r>
          </a:p>
          <a:p>
            <a:pPr marL="0" indent="0" algn="r" rtl="1">
              <a:buNone/>
            </a:pPr>
            <a:endParaRPr lang="he-IL" dirty="0">
              <a:solidFill>
                <a:schemeClr val="tx1">
                  <a:lumMod val="85000"/>
                  <a:lumOff val="15000"/>
                </a:schemeClr>
              </a:solidFill>
              <a:cs typeface="+mj-cs"/>
            </a:endParaRPr>
          </a:p>
          <a:p>
            <a:pPr marL="0" indent="0" algn="r" rtl="1">
              <a:buNone/>
            </a:pPr>
            <a:r>
              <a:rPr lang="he-IL" dirty="0">
                <a:solidFill>
                  <a:schemeClr val="tx1">
                    <a:lumMod val="85000"/>
                    <a:lumOff val="15000"/>
                  </a:schemeClr>
                </a:solidFill>
                <a:cs typeface="+mj-cs"/>
              </a:rPr>
              <a:t>*פירוט בעיות בתהליכים נוספים-בהתחלה התמקדנו בבעיה אחת ובגלל זה שכחנו לספר על בעיות נוספות הקיימות במערכת, בעזרת משוב הצלחנו להסתכל במבט פחות מעמיק במערכת ולראות מסביב מה עוד לא מתפקד כראוי גם אם לא בהכרח נוכל לתקן זאת.</a:t>
            </a:r>
            <a:endParaRPr lang="en-US" dirty="0">
              <a:solidFill>
                <a:schemeClr val="tx1">
                  <a:lumMod val="85000"/>
                  <a:lumOff val="15000"/>
                </a:schemeClr>
              </a:solidFill>
              <a:cs typeface="+mj-cs"/>
            </a:endParaRPr>
          </a:p>
          <a:p>
            <a:pPr marL="0" indent="0" algn="r" rtl="1">
              <a:buNone/>
            </a:pPr>
            <a:endParaRPr lang="en-US" dirty="0"/>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519511" y="449447"/>
            <a:ext cx="7671440" cy="64698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fontScale="92500" lnSpcReduction="20000"/>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he-IL" sz="4400" dirty="0">
                <a:solidFill>
                  <a:schemeClr val="tx1"/>
                </a:solidFill>
                <a:effectLst>
                  <a:outerShdw blurRad="50800" dist="38100" dir="5400000" algn="t" rotWithShape="0">
                    <a:prstClr val="black">
                      <a:alpha val="40000"/>
                    </a:prstClr>
                  </a:outerShdw>
                </a:effectLst>
              </a:rPr>
              <a:t>התייחסות למשוב</a:t>
            </a:r>
            <a:endParaRPr lang="en-US" sz="4400" dirty="0">
              <a:solidFill>
                <a:schemeClr val="tx1"/>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955423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0028" y="1975450"/>
            <a:ext cx="8561557" cy="3709358"/>
          </a:xfrm>
        </p:spPr>
        <p:txBody>
          <a:bodyPr>
            <a:normAutofit lnSpcReduction="10000"/>
          </a:bodyPr>
          <a:lstStyle/>
          <a:p>
            <a:pPr marL="0" indent="0" algn="r">
              <a:buNone/>
            </a:pPr>
            <a:endParaRPr lang="he-IL" dirty="0"/>
          </a:p>
          <a:p>
            <a:pPr marL="0" indent="0" algn="r">
              <a:buNone/>
            </a:pPr>
            <a:r>
              <a:rPr lang="he-IL" sz="2600" dirty="0">
                <a:solidFill>
                  <a:schemeClr val="tx1"/>
                </a:solidFill>
                <a:cs typeface="+mj-cs"/>
              </a:rPr>
              <a:t>המהלך הכנת הפרוייקט נתקלנו בהמון אתגרים שנפתרו מיידית או עם זמן קצר אך היו שני אתגרים שבאמת היו משמעותיים מאחרים והם :</a:t>
            </a:r>
          </a:p>
          <a:p>
            <a:pPr marL="0" indent="0" algn="r">
              <a:buNone/>
            </a:pPr>
            <a:endParaRPr lang="he-IL" sz="2600" dirty="0">
              <a:solidFill>
                <a:schemeClr val="accent2">
                  <a:lumMod val="50000"/>
                </a:schemeClr>
              </a:solidFill>
              <a:cs typeface="+mj-cs"/>
            </a:endParaRPr>
          </a:p>
          <a:p>
            <a:pPr marL="0" indent="0" algn="r">
              <a:buNone/>
            </a:pPr>
            <a:r>
              <a:rPr lang="he-IL" sz="2600" dirty="0">
                <a:solidFill>
                  <a:schemeClr val="accent2">
                    <a:lumMod val="50000"/>
                  </a:schemeClr>
                </a:solidFill>
                <a:cs typeface="+mj-cs"/>
              </a:rPr>
              <a:t>*אתגר הקורונה</a:t>
            </a:r>
          </a:p>
          <a:p>
            <a:pPr marL="0" indent="0" algn="r">
              <a:buNone/>
            </a:pPr>
            <a:endParaRPr lang="he-IL" sz="2600" dirty="0">
              <a:solidFill>
                <a:schemeClr val="accent2">
                  <a:lumMod val="50000"/>
                </a:schemeClr>
              </a:solidFill>
              <a:cs typeface="+mj-cs"/>
            </a:endParaRPr>
          </a:p>
          <a:p>
            <a:pPr marL="0" indent="0" algn="r">
              <a:buNone/>
            </a:pPr>
            <a:r>
              <a:rPr lang="he-IL" sz="2600" dirty="0">
                <a:solidFill>
                  <a:schemeClr val="accent2">
                    <a:lumMod val="50000"/>
                  </a:schemeClr>
                </a:solidFill>
                <a:cs typeface="+mj-cs"/>
              </a:rPr>
              <a:t>*תקשורת בין שותפות</a:t>
            </a:r>
            <a:endParaRPr lang="en-US" sz="2600" dirty="0">
              <a:solidFill>
                <a:schemeClr val="accent2">
                  <a:lumMod val="50000"/>
                </a:schemeClr>
              </a:solidFill>
              <a:cs typeface="+mj-cs"/>
            </a:endParaRPr>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420003" y="370936"/>
            <a:ext cx="7671440" cy="95529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he-IL" sz="4400" dirty="0">
                <a:solidFill>
                  <a:schemeClr val="tx1"/>
                </a:solidFill>
                <a:effectLst>
                  <a:outerShdw blurRad="50800" dist="38100" dir="5400000" algn="t" rotWithShape="0">
                    <a:prstClr val="black">
                      <a:alpha val="40000"/>
                    </a:prstClr>
                  </a:outerShdw>
                </a:effectLst>
              </a:rPr>
              <a:t>אתגרים</a:t>
            </a:r>
            <a:endParaRPr lang="en-US" sz="4400" dirty="0">
              <a:solidFill>
                <a:schemeClr val="tx1"/>
              </a:solidFill>
              <a:effectLst>
                <a:outerShdw blurRad="50800" dist="38100" dir="5400000" algn="t" rotWithShape="0">
                  <a:prstClr val="black">
                    <a:alpha val="40000"/>
                  </a:prstClr>
                </a:outerShdw>
              </a:effectLst>
            </a:endParaRPr>
          </a:p>
        </p:txBody>
      </p:sp>
      <p:pic>
        <p:nvPicPr>
          <p:cNvPr id="8194" name="Picture 2" descr="התמודדות עם אתגרים - Edith Sade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6924" y="3203964"/>
            <a:ext cx="4592869" cy="359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374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891" y="1326233"/>
            <a:ext cx="9903124" cy="4884786"/>
          </a:xfrm>
        </p:spPr>
        <p:txBody>
          <a:bodyPr>
            <a:normAutofit/>
          </a:bodyPr>
          <a:lstStyle/>
          <a:p>
            <a:pPr marL="0" indent="0" algn="r" rtl="1">
              <a:buNone/>
            </a:pPr>
            <a:r>
              <a:rPr lang="he-IL" sz="2400" i="1" dirty="0">
                <a:solidFill>
                  <a:schemeClr val="accent2">
                    <a:lumMod val="75000"/>
                  </a:schemeClr>
                </a:solidFill>
                <a:cs typeface="+mj-cs"/>
              </a:rPr>
              <a:t>בעיית מלאי פגומים- </a:t>
            </a:r>
            <a:r>
              <a:rPr lang="he-IL" sz="2000" dirty="0">
                <a:solidFill>
                  <a:schemeClr val="tx1"/>
                </a:solidFill>
                <a:cs typeface="+mj-cs"/>
              </a:rPr>
              <a:t>כבר הסברנו למה מלאי פגומים מהווה בעיה גדולה שפתרונה יכול לסייע  בהרבה תחומים כמו שביעות רצון לקוח,הקלה על העבודה של העובד (בנוסף של צוות של סניף כקבוצה ושל מנהלת הסניף, על הזמנות מלאי נכון וכמובן כל זה משפר את המטרה העיקרית של הארגון וזה רווח הארגון.</a:t>
            </a:r>
          </a:p>
          <a:p>
            <a:pPr marL="0" indent="0" algn="r" rtl="1">
              <a:buNone/>
            </a:pPr>
            <a:r>
              <a:rPr lang="he-IL" sz="2000" dirty="0">
                <a:solidFill>
                  <a:schemeClr val="tx1"/>
                </a:solidFill>
                <a:cs typeface="+mj-cs"/>
              </a:rPr>
              <a:t>חשוב לציין שמדובר בבעיית מערכת המוכרת מניסיון של העובדים ולכן הוחלט להציע לארגון לעשות שינויים במערכת שיקלו על צוות הסניף וישפרו ביצועים של מערכת עצמה, בדגש כי בעתיד זה יביא לרווח הארגון.</a:t>
            </a:r>
          </a:p>
          <a:p>
            <a:pPr marL="0" indent="0" algn="r" rtl="1">
              <a:buNone/>
            </a:pPr>
            <a:r>
              <a:rPr lang="he-IL" sz="2000" dirty="0">
                <a:solidFill>
                  <a:schemeClr val="tx1"/>
                </a:solidFill>
                <a:cs typeface="+mj-cs"/>
              </a:rPr>
              <a:t>החברה נמצאת בתהליך יישום השינוי שכמעט נעשה במלואו, אחד הדברים שעזרו לחברה לבצע זאת זה המצב "קורונה"-מצב בו החנויות היו מושבתות כמעט חודשיים ולאחר מכן נפתחו מעט חנויות מה שעזרלעדכן את המלאי ההתחלתי של פגומים בכל חנות בהדרגתיות וכיום ידוע כי נפתחו חנויות נוספות בקניונים שהן גם מתבצע עידכון של מלאי פגומים ויש תקופה של חודש חודשיים (עד סוף יולי) בה תבוא ביקורת על שיטה ובעצם נראה כי השינוי בוצע בהצלחה או לא.</a:t>
            </a:r>
          </a:p>
          <a:p>
            <a:pPr marL="0" indent="0" algn="r" rtl="1">
              <a:buNone/>
            </a:pPr>
            <a:r>
              <a:rPr lang="he-IL" sz="2000" dirty="0">
                <a:solidFill>
                  <a:schemeClr val="tx1"/>
                </a:solidFill>
                <a:cs typeface="+mj-cs"/>
              </a:rPr>
              <a:t>מה שמראה שעשינו שינוי אמיתי.</a:t>
            </a:r>
            <a:endParaRPr lang="en-US" sz="2000" dirty="0">
              <a:solidFill>
                <a:schemeClr val="tx1"/>
              </a:solidFill>
              <a:cs typeface="+mj-cs"/>
            </a:endParaRPr>
          </a:p>
          <a:p>
            <a:endParaRPr lang="en-US" dirty="0"/>
          </a:p>
        </p:txBody>
      </p:sp>
      <p:sp>
        <p:nvSpPr>
          <p:cNvPr id="5" name="Title 1"/>
          <p:cNvSpPr txBox="1">
            <a:spLocks/>
          </p:cNvSpPr>
          <p:nvPr/>
        </p:nvSpPr>
        <p:spPr>
          <a:xfrm>
            <a:off x="1420003" y="370936"/>
            <a:ext cx="7671440" cy="95529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he-IL" sz="4400" dirty="0">
                <a:solidFill>
                  <a:schemeClr val="tx1"/>
                </a:solidFill>
                <a:effectLst>
                  <a:outerShdw blurRad="50800" dist="38100" dir="5400000" algn="t" rotWithShape="0">
                    <a:prstClr val="black">
                      <a:alpha val="40000"/>
                    </a:prstClr>
                  </a:outerShdw>
                </a:effectLst>
              </a:rPr>
              <a:t>נקודות שהושגו</a:t>
            </a:r>
            <a:endParaRPr lang="en-US" sz="4400" dirty="0">
              <a:solidFill>
                <a:schemeClr val="tx1"/>
              </a:solidFill>
              <a:effectLst>
                <a:outerShdw blurRad="50800" dist="38100" dir="5400000" algn="t" rotWithShape="0">
                  <a:prstClr val="black">
                    <a:alpha val="40000"/>
                  </a:prstClr>
                </a:outerShdw>
              </a:effectLst>
            </a:endParaRPr>
          </a:p>
        </p:txBody>
      </p:sp>
      <p:pic>
        <p:nvPicPr>
          <p:cNvPr id="9218" name="Picture 2" descr="Winner Marketing הכוח שלך באינטרנט - Winner Mark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9" y="5479818"/>
            <a:ext cx="2406470" cy="137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592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rtl="1">
              <a:buNone/>
            </a:pPr>
            <a:r>
              <a:rPr lang="he-IL" dirty="0"/>
              <a:t>1.מנהלת הסניף ועובדים.</a:t>
            </a:r>
            <a:endParaRPr lang="en-US" dirty="0"/>
          </a:p>
          <a:p>
            <a:pPr marL="0" indent="0" algn="r" rtl="1">
              <a:buNone/>
            </a:pPr>
            <a:r>
              <a:rPr lang="he-IL" dirty="0"/>
              <a:t>2. </a:t>
            </a:r>
            <a:r>
              <a:rPr lang="en-US" u="sng" dirty="0">
                <a:hlinkClick r:id="rId2"/>
              </a:rPr>
              <a:t>https://en.wikipedia.org/wiki/Non-functional_requirement</a:t>
            </a:r>
            <a:r>
              <a:rPr lang="en-US" dirty="0"/>
              <a:t> </a:t>
            </a:r>
          </a:p>
          <a:p>
            <a:pPr marL="0" indent="0" algn="r" rtl="1">
              <a:buNone/>
            </a:pPr>
            <a:r>
              <a:rPr lang="he-IL" dirty="0"/>
              <a:t>3.</a:t>
            </a:r>
            <a:r>
              <a:rPr lang="en-US" u="sng" dirty="0">
                <a:hlinkClick r:id="rId3"/>
              </a:rPr>
              <a:t>https://www.steimatzky.co.il/return_policy</a:t>
            </a:r>
            <a:endParaRPr lang="en-US" dirty="0"/>
          </a:p>
          <a:p>
            <a:pPr marL="0" indent="0" algn="r">
              <a:buNone/>
            </a:pPr>
            <a:endParaRPr lang="en-US" dirty="0"/>
          </a:p>
        </p:txBody>
      </p:sp>
      <p:pic>
        <p:nvPicPr>
          <p:cNvPr id="4" name="Picture 2" descr="סטימצקי – ויקיפדי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420003" y="370936"/>
            <a:ext cx="7671440" cy="95529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rtl="1"/>
            <a:r>
              <a:rPr lang="he-IL" sz="4400" dirty="0">
                <a:solidFill>
                  <a:schemeClr val="tx1"/>
                </a:solidFill>
                <a:effectLst>
                  <a:outerShdw blurRad="50800" dist="38100" dir="5400000" algn="t" rotWithShape="0">
                    <a:prstClr val="black">
                      <a:alpha val="40000"/>
                    </a:prstClr>
                  </a:outerShdw>
                </a:effectLst>
              </a:rPr>
              <a:t>מקורות</a:t>
            </a:r>
            <a:endParaRPr lang="en-US" sz="4400" dirty="0">
              <a:solidFill>
                <a:schemeClr val="tx1"/>
              </a:solidFill>
              <a:effectLst>
                <a:outerShdw blurRad="50800" dist="38100" dir="5400000" algn="t" rotWithShape="0">
                  <a:prstClr val="black">
                    <a:alpha val="40000"/>
                  </a:prstClr>
                </a:outerShdw>
              </a:effectLst>
            </a:endParaRPr>
          </a:p>
        </p:txBody>
      </p:sp>
      <p:pic>
        <p:nvPicPr>
          <p:cNvPr id="10242" name="Picture 2" descr="7- רשימת מקורות - חומצות ובסיסים בכימיה אורגנית"/>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418" y="4022061"/>
            <a:ext cx="46482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15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63307"/>
            <a:ext cx="8596668" cy="4178056"/>
          </a:xfrm>
        </p:spPr>
        <p:txBody>
          <a:bodyPr/>
          <a:lstStyle/>
          <a:p>
            <a:pPr marL="0" indent="0" algn="r">
              <a:buNone/>
            </a:pPr>
            <a:r>
              <a:rPr lang="he-IL" sz="2400" u="sng" dirty="0">
                <a:solidFill>
                  <a:schemeClr val="accent2">
                    <a:lumMod val="75000"/>
                  </a:schemeClr>
                </a:solidFill>
                <a:cs typeface="+mj-cs"/>
              </a:rPr>
              <a:t>מאיפייני ארגון </a:t>
            </a:r>
          </a:p>
          <a:p>
            <a:pPr marL="0" indent="0" algn="r">
              <a:buNone/>
            </a:pPr>
            <a:r>
              <a:rPr lang="he-IL" dirty="0">
                <a:cs typeface="+mj-cs"/>
              </a:rPr>
              <a:t>*</a:t>
            </a:r>
            <a:r>
              <a:rPr lang="he-IL" sz="2000" i="1" dirty="0">
                <a:solidFill>
                  <a:schemeClr val="accent2">
                    <a:lumMod val="50000"/>
                  </a:schemeClr>
                </a:solidFill>
                <a:cs typeface="+mj-cs"/>
              </a:rPr>
              <a:t>מטרות ויעדים</a:t>
            </a:r>
            <a:r>
              <a:rPr lang="he-IL" dirty="0">
                <a:cs typeface="+mj-cs"/>
              </a:rPr>
              <a:t>-זהו ארגון למטרת רווח ואחת המטרות העיקריות של הארגון הוא  להגדיל את עצמו ואת הרווח שלו על ידי מכירה גדולה ככל הניתן של ספרים ומוצרים נוספים הנמכרים</a:t>
            </a:r>
          </a:p>
          <a:p>
            <a:pPr marL="0" indent="0" algn="r">
              <a:buNone/>
            </a:pPr>
            <a:r>
              <a:rPr lang="he-IL" dirty="0">
                <a:cs typeface="+mj-cs"/>
              </a:rPr>
              <a:t>*</a:t>
            </a:r>
            <a:r>
              <a:rPr lang="he-IL" sz="2000" i="1" dirty="0">
                <a:solidFill>
                  <a:schemeClr val="accent2">
                    <a:lumMod val="50000"/>
                  </a:schemeClr>
                </a:solidFill>
                <a:cs typeface="+mj-cs"/>
              </a:rPr>
              <a:t>מבנה ארגוני</a:t>
            </a:r>
            <a:r>
              <a:rPr lang="he-IL" dirty="0">
                <a:cs typeface="+mj-cs"/>
              </a:rPr>
              <a:t>-הארגון הבנוי כך שמעל כל עובד זוטר יש מנהל ועבור קבוצת מנהלים יש מנהל שהוא אחראי עליהם, ולכן המבנה הוא מבנה מרובה רמות כיוון שכל עובד זוטר יכול לתקשר עם מחלקות שונות כמו למשל מחלקת שכר, אך לא יכול לתקשר ישירות עם מנהלים בכירים או מנכ"ל ולכן זהו אינו מבנה שטוח אך גם לא לגמרי היררכיה.</a:t>
            </a:r>
          </a:p>
          <a:p>
            <a:pPr marL="0" indent="0" algn="r">
              <a:buNone/>
            </a:pPr>
            <a:endParaRPr lang="en-US" dirty="0"/>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17" y="103517"/>
            <a:ext cx="1415873" cy="6878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388854" y="629728"/>
            <a:ext cx="7802276" cy="70736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he-IL">
                <a:solidFill>
                  <a:schemeClr val="tx1"/>
                </a:solidFill>
                <a:effectLst>
                  <a:outerShdw blurRad="50800" dist="38100" dir="5400000" algn="t" rotWithShape="0">
                    <a:prstClr val="black">
                      <a:alpha val="40000"/>
                    </a:prstClr>
                  </a:outerShdw>
                </a:effectLst>
              </a:rPr>
              <a:t>מהות הארגון</a:t>
            </a:r>
            <a:endParaRPr lang="en-US" dirty="0">
              <a:solidFill>
                <a:schemeClr val="tx1"/>
              </a:solidFill>
              <a:effectLst>
                <a:outerShdw blurRad="50800" dist="38100" dir="5400000" algn="t" rotWithShape="0">
                  <a:prstClr val="black">
                    <a:alpha val="40000"/>
                  </a:prstClr>
                </a:outerShdw>
              </a:effectLst>
            </a:endParaRPr>
          </a:p>
        </p:txBody>
      </p:sp>
      <p:pic>
        <p:nvPicPr>
          <p:cNvPr id="7170" name="Picture 2" descr="חנות סטימצקי בחיפה, סטימצקי חיפה בקניון סינמול - cine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65" y="4241470"/>
            <a:ext cx="4472999" cy="261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107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48" y="2013940"/>
            <a:ext cx="8596668" cy="3880773"/>
          </a:xfrm>
        </p:spPr>
        <p:txBody>
          <a:bodyPr/>
          <a:lstStyle/>
          <a:p>
            <a:pPr marL="0" indent="0" algn="r">
              <a:buNone/>
            </a:pPr>
            <a:r>
              <a:rPr lang="he-IL" sz="2400" dirty="0">
                <a:solidFill>
                  <a:schemeClr val="accent2">
                    <a:lumMod val="50000"/>
                  </a:schemeClr>
                </a:solidFill>
                <a:cs typeface="+mj-cs"/>
              </a:rPr>
              <a:t>סביבת השוק</a:t>
            </a:r>
          </a:p>
          <a:p>
            <a:pPr marL="0" indent="0" algn="r">
              <a:buNone/>
            </a:pPr>
            <a:r>
              <a:rPr lang="he-IL" dirty="0">
                <a:cs typeface="+mj-cs"/>
              </a:rPr>
              <a:t>*לקוחות</a:t>
            </a:r>
          </a:p>
          <a:p>
            <a:pPr marL="0" indent="0" algn="r">
              <a:buNone/>
            </a:pPr>
            <a:r>
              <a:rPr lang="he-IL" dirty="0">
                <a:cs typeface="+mj-cs"/>
              </a:rPr>
              <a:t>*מתחרים</a:t>
            </a:r>
          </a:p>
          <a:p>
            <a:pPr marL="0" indent="0" algn="r">
              <a:buNone/>
            </a:pPr>
            <a:r>
              <a:rPr lang="he-IL" dirty="0">
                <a:cs typeface="+mj-cs"/>
              </a:rPr>
              <a:t>*לקוחות פוטנציאלים</a:t>
            </a:r>
          </a:p>
          <a:p>
            <a:pPr marL="0" indent="0" algn="r">
              <a:buNone/>
            </a:pPr>
            <a:endParaRPr lang="he-IL" dirty="0">
              <a:cs typeface="+mj-cs"/>
            </a:endParaRPr>
          </a:p>
          <a:p>
            <a:pPr marL="0" indent="0" algn="r">
              <a:buNone/>
            </a:pPr>
            <a:r>
              <a:rPr lang="he-IL" sz="2400" dirty="0">
                <a:solidFill>
                  <a:schemeClr val="accent2">
                    <a:lumMod val="50000"/>
                  </a:schemeClr>
                </a:solidFill>
                <a:cs typeface="+mj-cs"/>
              </a:rPr>
              <a:t>סביבה עסקית</a:t>
            </a:r>
          </a:p>
          <a:p>
            <a:pPr marL="0" indent="0" algn="r">
              <a:buNone/>
            </a:pPr>
            <a:r>
              <a:rPr lang="he-IL" dirty="0">
                <a:cs typeface="+mj-cs"/>
              </a:rPr>
              <a:t>*ספקים</a:t>
            </a:r>
          </a:p>
          <a:p>
            <a:pPr marL="0" indent="0" algn="r">
              <a:buNone/>
            </a:pPr>
            <a:r>
              <a:rPr lang="he-IL" dirty="0">
                <a:cs typeface="+mj-cs"/>
              </a:rPr>
              <a:t>*קבלני משנה</a:t>
            </a:r>
          </a:p>
          <a:p>
            <a:pPr marL="0" indent="0" algn="r">
              <a:buNone/>
            </a:pPr>
            <a:r>
              <a:rPr lang="he-IL" dirty="0">
                <a:cs typeface="+mj-cs"/>
              </a:rPr>
              <a:t>*נותני שירות</a:t>
            </a:r>
            <a:endParaRPr lang="en-US" dirty="0">
              <a:cs typeface="+mj-cs"/>
            </a:endParaRPr>
          </a:p>
          <a:p>
            <a:pPr marL="0" indent="0">
              <a:buNone/>
            </a:pPr>
            <a:endParaRPr lang="en-US" dirty="0"/>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360418" y="575734"/>
            <a:ext cx="7757703" cy="740669"/>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he-IL" dirty="0">
                <a:solidFill>
                  <a:schemeClr val="tx1"/>
                </a:solidFill>
                <a:effectLst>
                  <a:outerShdw blurRad="50800" dist="38100" dir="5400000" algn="t" rotWithShape="0">
                    <a:prstClr val="black">
                      <a:alpha val="40000"/>
                    </a:prstClr>
                  </a:outerShdw>
                </a:effectLst>
              </a:rPr>
              <a:t>מהות הארגון</a:t>
            </a:r>
            <a:endParaRPr lang="en-US" dirty="0">
              <a:solidFill>
                <a:schemeClr val="tx1"/>
              </a:solidFill>
              <a:effectLst>
                <a:outerShdw blurRad="50800" dist="38100" dir="5400000" algn="t" rotWithShape="0">
                  <a:prstClr val="black">
                    <a:alpha val="40000"/>
                  </a:prstClr>
                </a:outerShdw>
              </a:effectLst>
            </a:endParaRPr>
          </a:p>
        </p:txBody>
      </p:sp>
      <p:pic>
        <p:nvPicPr>
          <p:cNvPr id="5" name="Picture 2" descr="How To Pack Books - Expert Packing Tips | United Van Lin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555" y="1696074"/>
            <a:ext cx="3007294" cy="20048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What Is Business &amp;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607" y="4227783"/>
            <a:ext cx="3360021" cy="219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6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418" y="360074"/>
            <a:ext cx="7671439" cy="614711"/>
          </a:xfrm>
        </p:spPr>
        <p:style>
          <a:lnRef idx="1">
            <a:schemeClr val="accent1"/>
          </a:lnRef>
          <a:fillRef idx="2">
            <a:schemeClr val="accent1"/>
          </a:fillRef>
          <a:effectRef idx="1">
            <a:schemeClr val="accent1"/>
          </a:effectRef>
          <a:fontRef idx="minor">
            <a:schemeClr val="dk1"/>
          </a:fontRef>
        </p:style>
        <p:txBody>
          <a:bodyPr>
            <a:scene3d>
              <a:camera prst="perspectiveHeroicExtremeRightFacing"/>
              <a:lightRig rig="threePt" dir="t"/>
            </a:scene3d>
          </a:bodyPr>
          <a:lstStyle/>
          <a:p>
            <a:pPr algn="ctr"/>
            <a:r>
              <a:rPr lang="he-IL" dirty="0">
                <a:solidFill>
                  <a:schemeClr val="tx1"/>
                </a:solidFill>
                <a:effectLst>
                  <a:outerShdw blurRad="50800" dist="38100" dir="5400000" algn="t" rotWithShape="0">
                    <a:prstClr val="black">
                      <a:alpha val="40000"/>
                    </a:prstClr>
                  </a:outerShdw>
                </a:effectLst>
              </a:rPr>
              <a:t>מהות הארגון</a:t>
            </a:r>
            <a:endParaRPr lang="en-US" dirty="0">
              <a:solidFill>
                <a:schemeClr val="tx1"/>
              </a:solidFill>
              <a:effectLst>
                <a:outerShdw blurRad="50800" dist="38100" dir="5400000" algn="t" rotWithShape="0">
                  <a:prstClr val="black">
                    <a:alpha val="40000"/>
                  </a:prstClr>
                </a:outerShdw>
              </a:effectLst>
            </a:endParaRPr>
          </a:p>
        </p:txBody>
      </p:sp>
      <p:sp>
        <p:nvSpPr>
          <p:cNvPr id="3" name="Subtitle 2"/>
          <p:cNvSpPr>
            <a:spLocks noGrp="1"/>
          </p:cNvSpPr>
          <p:nvPr>
            <p:ph type="subTitle" idx="1"/>
          </p:nvPr>
        </p:nvSpPr>
        <p:spPr>
          <a:xfrm>
            <a:off x="497776" y="1587261"/>
            <a:ext cx="9396722" cy="4347712"/>
          </a:xfrm>
        </p:spPr>
        <p:txBody>
          <a:bodyPr/>
          <a:lstStyle/>
          <a:p>
            <a:pPr rtl="1"/>
            <a:r>
              <a:rPr lang="he-IL" sz="2400" u="sng" dirty="0">
                <a:solidFill>
                  <a:schemeClr val="accent2">
                    <a:lumMod val="75000"/>
                  </a:schemeClr>
                </a:solidFill>
              </a:rPr>
              <a:t>מערכות פעילות באירגון</a:t>
            </a:r>
          </a:p>
          <a:p>
            <a:pPr rtl="1"/>
            <a:r>
              <a:rPr lang="he-IL" dirty="0"/>
              <a:t>*</a:t>
            </a:r>
            <a:r>
              <a:rPr lang="en-US" dirty="0">
                <a:solidFill>
                  <a:schemeClr val="accent2">
                    <a:lumMod val="50000"/>
                  </a:schemeClr>
                </a:solidFill>
                <a:cs typeface="+mj-cs"/>
              </a:rPr>
              <a:t>TPS</a:t>
            </a:r>
            <a:r>
              <a:rPr lang="he-IL" dirty="0">
                <a:solidFill>
                  <a:schemeClr val="tx1">
                    <a:lumMod val="75000"/>
                    <a:lumOff val="25000"/>
                  </a:schemeClr>
                </a:solidFill>
                <a:cs typeface="+mj-cs"/>
              </a:rPr>
              <a:t>-בעצם זוהי מערכת לניהול תנועות וזה מה שמתבצע כאשר הלקוח קונה/מחזיר/מחליף ספר,</a:t>
            </a:r>
          </a:p>
          <a:p>
            <a:pPr rtl="1"/>
            <a:r>
              <a:rPr lang="he-IL" dirty="0">
                <a:solidFill>
                  <a:schemeClr val="tx1">
                    <a:lumMod val="75000"/>
                    <a:lumOff val="25000"/>
                  </a:schemeClr>
                </a:solidFill>
                <a:cs typeface="+mj-cs"/>
              </a:rPr>
              <a:t>בנוסף המערכת מקבלת את שעת כניסה ויציאה של העובדים ומנהל ומעבירה את המידע למערכות מתקדמות יותר אשר מתעסקות בשכר וחשבונאות של החנות</a:t>
            </a:r>
          </a:p>
          <a:p>
            <a:pPr rtl="1"/>
            <a:endParaRPr lang="he-IL" dirty="0">
              <a:cs typeface="+mj-cs"/>
            </a:endParaRPr>
          </a:p>
          <a:p>
            <a:pPr rtl="1"/>
            <a:r>
              <a:rPr lang="he-IL" dirty="0">
                <a:cs typeface="+mj-cs"/>
              </a:rPr>
              <a:t>*</a:t>
            </a:r>
            <a:r>
              <a:rPr lang="en-US" dirty="0">
                <a:solidFill>
                  <a:schemeClr val="accent2">
                    <a:lumMod val="50000"/>
                  </a:schemeClr>
                </a:solidFill>
                <a:cs typeface="+mj-cs"/>
              </a:rPr>
              <a:t>KWS</a:t>
            </a:r>
            <a:r>
              <a:rPr lang="he-IL" dirty="0">
                <a:solidFill>
                  <a:schemeClr val="tx1">
                    <a:lumMod val="75000"/>
                    <a:lumOff val="25000"/>
                  </a:schemeClr>
                </a:solidFill>
                <a:cs typeface="+mj-cs"/>
              </a:rPr>
              <a:t>-המערכת הזאת מקבלת נתונים וכבר מעצבת אותם, בונה דוחות למיניהם וגרפים שעוזרים קצת לקבל את תמונת המצב וכמובן מעבירו את תוצר שלה הלאה.</a:t>
            </a:r>
            <a:endParaRPr lang="en-US" dirty="0">
              <a:solidFill>
                <a:schemeClr val="tx1">
                  <a:lumMod val="75000"/>
                  <a:lumOff val="25000"/>
                </a:schemeClr>
              </a:solidFill>
              <a:cs typeface="+mj-cs"/>
            </a:endParaRPr>
          </a:p>
          <a:p>
            <a:pPr rtl="1"/>
            <a:r>
              <a:rPr lang="he-IL" dirty="0">
                <a:solidFill>
                  <a:schemeClr val="tx1">
                    <a:lumMod val="75000"/>
                    <a:lumOff val="25000"/>
                  </a:schemeClr>
                </a:solidFill>
                <a:cs typeface="+mj-cs"/>
              </a:rPr>
              <a:t>בסוף היום היא מעדכנת את המערכות המתקדמות בחישובים שלה על ידי ביצוע "תקשורת" בסוף היום</a:t>
            </a:r>
          </a:p>
          <a:p>
            <a:pPr algn="ctr" rtl="1"/>
            <a:endParaRPr lang="en-US" dirty="0"/>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he Business Benefits of Complementary Partnerships - Salesforce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789" y="4761781"/>
            <a:ext cx="3539879" cy="184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520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1826" y="1121435"/>
            <a:ext cx="10570589" cy="5634121"/>
          </a:xfrm>
          <a:prstGeom prst="rect">
            <a:avLst/>
          </a:prstGeom>
          <a:noFill/>
          <a:ln>
            <a:noFill/>
          </a:ln>
        </p:spPr>
      </p:pic>
      <p:pic>
        <p:nvPicPr>
          <p:cNvPr id="5" name="Picture 2" descr="סטימצקי – ויקיפדי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9" y="40896"/>
            <a:ext cx="1425076" cy="6923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593331" y="146649"/>
            <a:ext cx="7714571" cy="780691"/>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he-IL" sz="4400" dirty="0">
                <a:solidFill>
                  <a:schemeClr val="tx1"/>
                </a:solidFill>
                <a:effectLst>
                  <a:outerShdw blurRad="50800" dist="38100" dir="5400000" algn="t" rotWithShape="0">
                    <a:prstClr val="black">
                      <a:alpha val="40000"/>
                    </a:prstClr>
                  </a:outerShdw>
                </a:effectLst>
              </a:rPr>
              <a:t>שרשרת הערך</a:t>
            </a:r>
            <a:endParaRPr lang="en-US" sz="4400" dirty="0">
              <a:solidFill>
                <a:schemeClr val="tx1"/>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318880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21424" y="465826"/>
            <a:ext cx="9155267" cy="5970826"/>
          </a:xfrm>
          <a:prstGeom prst="rect">
            <a:avLst/>
          </a:prstGeom>
        </p:spPr>
      </p:pic>
      <p:pic>
        <p:nvPicPr>
          <p:cNvPr id="7" name="Picture 2" descr="סטימצקי – ויקיפדי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9" y="40897"/>
            <a:ext cx="1123225" cy="54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322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113" y="1017917"/>
            <a:ext cx="8864086" cy="5287993"/>
          </a:xfrm>
        </p:spPr>
        <p:txBody>
          <a:bodyPr>
            <a:normAutofit/>
          </a:bodyPr>
          <a:lstStyle/>
          <a:p>
            <a:pPr marL="0" indent="0" algn="r">
              <a:buNone/>
            </a:pPr>
            <a:r>
              <a:rPr lang="he-IL" dirty="0"/>
              <a:t> </a:t>
            </a:r>
            <a:r>
              <a:rPr lang="he-IL" sz="1900" b="1" i="1" dirty="0">
                <a:cs typeface="+mj-cs"/>
              </a:rPr>
              <a:t>דרישות פונקציונליות</a:t>
            </a:r>
            <a:endParaRPr lang="en-US" sz="1900" b="1" i="1" dirty="0">
              <a:cs typeface="+mj-cs"/>
            </a:endParaRPr>
          </a:p>
          <a:p>
            <a:pPr marL="0" indent="0" algn="r">
              <a:buNone/>
            </a:pPr>
            <a:r>
              <a:rPr lang="he-IL" dirty="0">
                <a:cs typeface="+mj-cs"/>
              </a:rPr>
              <a:t>1 המערכת תאפשר לשמור פרטי לקוחות-מועדון הלקוחות של הארגון</a:t>
            </a:r>
            <a:endParaRPr lang="en-US" dirty="0">
              <a:cs typeface="+mj-cs"/>
            </a:endParaRPr>
          </a:p>
          <a:p>
            <a:pPr marL="0" indent="0" algn="r">
              <a:buNone/>
            </a:pPr>
            <a:r>
              <a:rPr lang="he-IL" dirty="0">
                <a:cs typeface="+mj-cs"/>
              </a:rPr>
              <a:t>2המערכת תאפשר לעדכן מלאי של סחורה</a:t>
            </a:r>
            <a:endParaRPr lang="en-US" dirty="0">
              <a:cs typeface="+mj-cs"/>
            </a:endParaRPr>
          </a:p>
          <a:p>
            <a:pPr marL="0" indent="0" algn="r">
              <a:buNone/>
            </a:pPr>
            <a:r>
              <a:rPr lang="he-IL" dirty="0">
                <a:cs typeface="+mj-cs"/>
              </a:rPr>
              <a:t>3המערכת תאפשר חיפוש של משחקים וספרים ומוזיקה</a:t>
            </a:r>
            <a:endParaRPr lang="en-US" dirty="0">
              <a:cs typeface="+mj-cs"/>
            </a:endParaRPr>
          </a:p>
          <a:p>
            <a:pPr marL="0" indent="0" algn="r">
              <a:buNone/>
            </a:pPr>
            <a:r>
              <a:rPr lang="he-IL" dirty="0">
                <a:cs typeface="+mj-cs"/>
              </a:rPr>
              <a:t>4המערכת תאפשר הפקת דוחות סוף יום, חודש</a:t>
            </a:r>
            <a:endParaRPr lang="en-US" dirty="0">
              <a:cs typeface="+mj-cs"/>
            </a:endParaRPr>
          </a:p>
          <a:p>
            <a:pPr marL="0" indent="0" algn="r">
              <a:buNone/>
            </a:pPr>
            <a:r>
              <a:rPr lang="he-IL" dirty="0">
                <a:cs typeface="+mj-cs"/>
              </a:rPr>
              <a:t>5.המערכת תאפשר לשמור פרטי ספקים</a:t>
            </a:r>
          </a:p>
          <a:p>
            <a:pPr marL="0" indent="0" algn="r">
              <a:buNone/>
            </a:pPr>
            <a:endParaRPr lang="he-IL" dirty="0">
              <a:cs typeface="+mj-cs"/>
            </a:endParaRPr>
          </a:p>
          <a:p>
            <a:pPr marL="0" indent="0" algn="r">
              <a:buNone/>
            </a:pPr>
            <a:r>
              <a:rPr lang="he-IL" sz="1900" b="1" i="1" dirty="0">
                <a:cs typeface="+mj-cs"/>
              </a:rPr>
              <a:t>דרישות לא פונקציונליות</a:t>
            </a:r>
          </a:p>
          <a:p>
            <a:pPr marL="0" indent="0" algn="r" rtl="1">
              <a:buNone/>
            </a:pPr>
            <a:r>
              <a:rPr lang="he-IL" dirty="0">
                <a:cs typeface="+mj-cs"/>
              </a:rPr>
              <a:t>1.המערכת תכנס למצב שינה אחרי שעתיים ללא שימוש-זמינות</a:t>
            </a:r>
            <a:r>
              <a:rPr lang="en-GB" b="1" dirty="0">
                <a:cs typeface="+mj-cs"/>
              </a:rPr>
              <a:t>availability-</a:t>
            </a:r>
            <a:endParaRPr lang="en-US" b="1" dirty="0">
              <a:cs typeface="+mj-cs"/>
            </a:endParaRPr>
          </a:p>
          <a:p>
            <a:pPr marL="0" indent="0" algn="r" rtl="1">
              <a:buNone/>
            </a:pPr>
            <a:r>
              <a:rPr lang="he-IL" dirty="0">
                <a:cs typeface="+mj-cs"/>
              </a:rPr>
              <a:t>2.על המערכת לגבות את נתוניה בענן למקרה של קריסה (דרישת אבטחה\איכות)</a:t>
            </a:r>
            <a:r>
              <a:rPr lang="en-GB" dirty="0">
                <a:cs typeface="+mj-cs"/>
              </a:rPr>
              <a:t>-</a:t>
            </a:r>
            <a:r>
              <a:rPr lang="he-IL" dirty="0">
                <a:cs typeface="+mj-cs"/>
              </a:rPr>
              <a:t>גיבוי</a:t>
            </a:r>
            <a:r>
              <a:rPr lang="en-US" b="1" dirty="0"/>
              <a:t>backup-</a:t>
            </a:r>
            <a:endParaRPr lang="he-IL" dirty="0">
              <a:cs typeface="+mj-cs"/>
            </a:endParaRPr>
          </a:p>
          <a:p>
            <a:pPr marL="0" indent="0" algn="r" rtl="1">
              <a:buNone/>
            </a:pPr>
            <a:r>
              <a:rPr lang="he-IL" dirty="0">
                <a:cs typeface="+mj-cs"/>
              </a:rPr>
              <a:t>3.גישה בו זמנית של עד 1000 משתמשים לצורך חיפוש-נפח-</a:t>
            </a:r>
            <a:r>
              <a:rPr lang="en-GB" b="1" dirty="0">
                <a:cs typeface="+mj-cs"/>
              </a:rPr>
              <a:t>volume</a:t>
            </a:r>
            <a:endParaRPr lang="en-US" b="1" dirty="0">
              <a:cs typeface="+mj-cs"/>
            </a:endParaRPr>
          </a:p>
          <a:p>
            <a:pPr marL="0" indent="0" algn="r" rtl="1">
              <a:buNone/>
            </a:pPr>
            <a:r>
              <a:rPr lang="he-IL" dirty="0">
                <a:cs typeface="+mj-cs"/>
              </a:rPr>
              <a:t>4.אבטחת מערכת –משתמש ללא סיסמה ושם משתמש לא יוכל לגשת לתוכנה </a:t>
            </a:r>
            <a:r>
              <a:rPr lang="en-US" b="1" dirty="0"/>
              <a:t>cybersecurity-</a:t>
            </a:r>
            <a:endParaRPr lang="en-US" dirty="0">
              <a:cs typeface="+mj-cs"/>
            </a:endParaRPr>
          </a:p>
          <a:p>
            <a:pPr marL="0" indent="0" algn="r" rtl="1">
              <a:buNone/>
            </a:pPr>
            <a:r>
              <a:rPr lang="he-IL" dirty="0">
                <a:cs typeface="+mj-cs"/>
              </a:rPr>
              <a:t>5.התאוששות מהירה מתקלות-</a:t>
            </a:r>
            <a:r>
              <a:rPr lang="en-US" b="1" dirty="0"/>
              <a:t>fault tolerance</a:t>
            </a:r>
            <a:endParaRPr lang="he-IL" b="1" dirty="0"/>
          </a:p>
          <a:p>
            <a:pPr marL="0" indent="0" algn="r" rtl="1">
              <a:buNone/>
            </a:pPr>
            <a:endParaRPr lang="en-US" dirty="0">
              <a:cs typeface="+mj-cs"/>
            </a:endParaRPr>
          </a:p>
          <a:p>
            <a:pPr marL="0" indent="0" algn="r">
              <a:buNone/>
            </a:pPr>
            <a:endParaRPr lang="en-US" dirty="0"/>
          </a:p>
          <a:p>
            <a:endParaRPr lang="en-US" dirty="0"/>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593331" y="146649"/>
            <a:ext cx="7714571" cy="780691"/>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he-IL" sz="4400" dirty="0">
                <a:solidFill>
                  <a:schemeClr val="tx1"/>
                </a:solidFill>
                <a:effectLst>
                  <a:outerShdw blurRad="50800" dist="38100" dir="5400000" algn="t" rotWithShape="0">
                    <a:prstClr val="black">
                      <a:alpha val="40000"/>
                    </a:prstClr>
                  </a:outerShdw>
                </a:effectLst>
              </a:rPr>
              <a:t>דרישות הארגון</a:t>
            </a:r>
            <a:endParaRPr lang="en-US" sz="4400" dirty="0">
              <a:solidFill>
                <a:schemeClr val="tx1"/>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773243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260" y="1423357"/>
            <a:ext cx="6452559" cy="5098211"/>
          </a:xfrm>
        </p:spPr>
        <p:txBody>
          <a:bodyPr>
            <a:normAutofit fontScale="92500" lnSpcReduction="20000"/>
          </a:bodyPr>
          <a:lstStyle/>
          <a:p>
            <a:pPr marL="0" indent="0" algn="r">
              <a:buNone/>
            </a:pPr>
            <a:r>
              <a:rPr lang="he-IL" sz="2400" b="1" dirty="0">
                <a:cs typeface="+mj-cs"/>
              </a:rPr>
              <a:t>*קריסת מערכת-&gt;לשיקול דעת החברה</a:t>
            </a:r>
          </a:p>
          <a:p>
            <a:pPr marL="0" indent="0" algn="r">
              <a:buNone/>
            </a:pPr>
            <a:r>
              <a:rPr lang="he-IL" sz="1600" b="1" dirty="0">
                <a:cs typeface="+mj-cs"/>
              </a:rPr>
              <a:t>המערכת הקיימת קורסת לפחות פעם בשבוע, מה שמוריד את יכולות העובד לעזור ללקוח ולפעמים אף לעצור את תהליך המכירה.</a:t>
            </a:r>
          </a:p>
          <a:p>
            <a:pPr marL="0" indent="0" algn="r">
              <a:buNone/>
            </a:pPr>
            <a:r>
              <a:rPr lang="he-IL" sz="1600" b="1" dirty="0">
                <a:cs typeface="+mj-cs"/>
              </a:rPr>
              <a:t>כפתרון היה ניתן לעבוד על הכמויות המידע שנמאצ במערכת ואין בו צורך ולעדכן (להוריד), בנוסף ניתן להתחדש בשרתים עוד.</a:t>
            </a:r>
            <a:endParaRPr lang="he-IL" sz="2400" b="1" dirty="0">
              <a:cs typeface="+mj-cs"/>
            </a:endParaRPr>
          </a:p>
          <a:p>
            <a:pPr marL="0" indent="0" algn="r">
              <a:buNone/>
            </a:pPr>
            <a:r>
              <a:rPr lang="he-IL" sz="2400" b="1" dirty="0">
                <a:cs typeface="+mj-cs"/>
              </a:rPr>
              <a:t>*טעויות אנוש-&gt;מזכירים במערכת</a:t>
            </a:r>
          </a:p>
          <a:p>
            <a:pPr marL="0" indent="0" algn="r">
              <a:buNone/>
            </a:pPr>
            <a:r>
              <a:rPr lang="he-IL" sz="1600" b="1" dirty="0">
                <a:cs typeface="+mj-cs"/>
              </a:rPr>
              <a:t>כאשר אורזים את הספרים למשלוח עבור סניף מסויים, לפעמים שולחים בטעות לסניף לא נכון או כמות לא נכונה ושם במקום לבדוק מה יעד ולא לפתוח או אחרי פתיחה לעדכן את המלאי בתעודת משלוח, לא עושים זאת! מה שגורם למלאי להישאר לא מעודכן</a:t>
            </a:r>
          </a:p>
          <a:p>
            <a:pPr marL="0" indent="0" algn="r">
              <a:buNone/>
            </a:pPr>
            <a:r>
              <a:rPr lang="he-IL" sz="1600" b="1" dirty="0">
                <a:cs typeface="+mj-cs"/>
              </a:rPr>
              <a:t>כפתרון אנו מציעות לעשות תזכירים לאורך הדרך של המשלוח שבעצם יזכיר לעובד לבדוק שוב לפני שליחה ופתיחה וכמובן בסניף עצמו יזכיר לסמן כמות שהתקבלה בטעות מה שיראה ויעדכן כי סניף מסויים קיבל יותר ממה שהיה צריך ומלאי בכל זאת ישאר מעודכן.</a:t>
            </a:r>
            <a:endParaRPr lang="he-IL" sz="2400" b="1" dirty="0">
              <a:cs typeface="+mj-cs"/>
            </a:endParaRPr>
          </a:p>
          <a:p>
            <a:pPr marL="0" indent="0" algn="r">
              <a:buNone/>
            </a:pPr>
            <a:r>
              <a:rPr lang="he-IL" sz="2400" b="1" dirty="0">
                <a:cs typeface="+mj-cs"/>
              </a:rPr>
              <a:t>*בעיית הפגומים-&gt;מלאי פגומים נפרד</a:t>
            </a:r>
          </a:p>
          <a:p>
            <a:pPr marL="0" indent="0" algn="r">
              <a:buNone/>
            </a:pPr>
            <a:r>
              <a:rPr lang="he-IL" sz="1600" b="1" dirty="0">
                <a:cs typeface="+mj-cs"/>
              </a:rPr>
              <a:t>ספרים רבים נפגמים בחנות עצמה או בהוצאה (לא נדפס כראוי) ומוחזרים כפגומים, אך הסניף עצמו הם מאוכסנים כשראויים למכירה מה שמטעה מאוד את צוות הסניף ולפעמים גורם לאיבוד עסקה.</a:t>
            </a:r>
          </a:p>
          <a:p>
            <a:pPr marL="0" indent="0" algn="r">
              <a:buNone/>
            </a:pPr>
            <a:r>
              <a:rPr lang="he-IL" sz="1600" b="1" dirty="0">
                <a:cs typeface="+mj-cs"/>
              </a:rPr>
              <a:t>הפתרון הוא להוסיף במערכת את מלאי הפגומים כך שאם קיים עותק אחד של ספר מסויים והוא בפגומים נדע לא לחפש אחריו.</a:t>
            </a:r>
          </a:p>
        </p:txBody>
      </p:sp>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9" y="40896"/>
            <a:ext cx="1313939" cy="63835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627836" y="248884"/>
            <a:ext cx="7714571" cy="780691"/>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scene3d>
              <a:camera prst="perspectiveHeroicExtremeRightFacing"/>
              <a:lightRig rig="threePt" dir="t"/>
            </a:scene3d>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he-IL" sz="4400" dirty="0">
                <a:solidFill>
                  <a:schemeClr val="tx1"/>
                </a:solidFill>
                <a:effectLst>
                  <a:outerShdw blurRad="50800" dist="38100" dir="5400000" algn="t" rotWithShape="0">
                    <a:prstClr val="black">
                      <a:alpha val="40000"/>
                    </a:prstClr>
                  </a:outerShdw>
                </a:effectLst>
              </a:rPr>
              <a:t>בעיות המערכת ופתרונות</a:t>
            </a:r>
            <a:endParaRPr lang="en-US" sz="4400" dirty="0">
              <a:solidFill>
                <a:schemeClr val="tx1"/>
              </a:solidFill>
              <a:effectLst>
                <a:outerShdw blurRad="50800" dist="38100" dir="5400000" algn="t" rotWithShape="0">
                  <a:prstClr val="black">
                    <a:alpha val="40000"/>
                  </a:prstClr>
                </a:outerShdw>
              </a:effectLst>
            </a:endParaRPr>
          </a:p>
        </p:txBody>
      </p:sp>
      <p:pic>
        <p:nvPicPr>
          <p:cNvPr id="5" name="Picture 10" descr="מרלו&quot;ג סטימצקי - ראש העין — א. אראל - הנדסת חשמל בע&quot;מ"/>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395" y="2587924"/>
            <a:ext cx="3355028" cy="22377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אודות שרת וירטואל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395" y="1108686"/>
            <a:ext cx="2100188" cy="14001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efected Records Podcast | Free Listening on Podbean Ap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015" y="4904813"/>
            <a:ext cx="2086351" cy="183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686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סטימצקי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8061" y="6139772"/>
            <a:ext cx="1313939" cy="6383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2880848" y="0"/>
            <a:ext cx="6141919" cy="1135732"/>
          </a:xfrm>
          <a:prstGeom prst="rect">
            <a:avLst/>
          </a:prstGeom>
        </p:spPr>
      </p:pic>
      <p:pic>
        <p:nvPicPr>
          <p:cNvPr id="5" name="תמונה 4">
            <a:extLst>
              <a:ext uri="{FF2B5EF4-FFF2-40B4-BE49-F238E27FC236}">
                <a16:creationId xmlns="" xmlns:a16="http://schemas.microsoft.com/office/drawing/2014/main" id="{FA31BFF1-ADC1-4C5D-8767-509652544864}"/>
              </a:ext>
            </a:extLst>
          </p:cNvPr>
          <p:cNvPicPr>
            <a:picLocks noChangeAspect="1"/>
          </p:cNvPicPr>
          <p:nvPr/>
        </p:nvPicPr>
        <p:blipFill>
          <a:blip r:embed="rId4"/>
          <a:stretch>
            <a:fillRect/>
          </a:stretch>
        </p:blipFill>
        <p:spPr>
          <a:xfrm>
            <a:off x="444781" y="1635044"/>
            <a:ext cx="9785898" cy="4823905"/>
          </a:xfrm>
          <a:prstGeom prst="rect">
            <a:avLst/>
          </a:prstGeom>
        </p:spPr>
      </p:pic>
    </p:spTree>
    <p:extLst>
      <p:ext uri="{BB962C8B-B14F-4D97-AF65-F5344CB8AC3E}">
        <p14:creationId xmlns:p14="http://schemas.microsoft.com/office/powerpoint/2010/main" val="3229875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667</TotalTime>
  <Words>1281</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Gisha</vt:lpstr>
      <vt:lpstr>Trebuchet MS</vt:lpstr>
      <vt:lpstr>Wingdings 3</vt:lpstr>
      <vt:lpstr>Facet</vt:lpstr>
      <vt:lpstr>PowerPoint Presentation</vt:lpstr>
      <vt:lpstr>PowerPoint Presentation</vt:lpstr>
      <vt:lpstr>PowerPoint Presentation</vt:lpstr>
      <vt:lpstr>מהות הארגון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חלופות</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סטימצקי</dc:title>
  <dc:creator>taniagalan2411@gmail.com</dc:creator>
  <cp:lastModifiedBy>taniagalan2411@gmail.com</cp:lastModifiedBy>
  <cp:revision>54</cp:revision>
  <dcterms:created xsi:type="dcterms:W3CDTF">2020-06-06T09:21:25Z</dcterms:created>
  <dcterms:modified xsi:type="dcterms:W3CDTF">2020-07-01T09:11:03Z</dcterms:modified>
</cp:coreProperties>
</file>