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73" r:id="rId7"/>
    <p:sldId id="271" r:id="rId9"/>
    <p:sldId id="264" r:id="rId10"/>
    <p:sldId id="274" r:id="rId11"/>
    <p:sldId id="277" r:id="rId12"/>
    <p:sldId id="262" r:id="rId13"/>
    <p:sldId id="272" r:id="rId14"/>
    <p:sldId id="270" r:id="rId15"/>
    <p:sldId id="275" r:id="rId16"/>
    <p:sldId id="278" r:id="rId17"/>
    <p:sldId id="26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64" autoAdjust="0"/>
    <p:restoredTop sz="94660"/>
  </p:normalViewPr>
  <p:slideViewPr>
    <p:cSldViewPr snapToGrid="0">
      <p:cViewPr varScale="1">
        <p:scale>
          <a:sx n="39" d="100"/>
          <a:sy n="39" d="100"/>
        </p:scale>
        <p:origin x="184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E700B27-DE4C-4B9E-BB11-B9027034A00F}" type="datetimeFigureOut">
              <a:rPr lang="en-US" smtClean="0"/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DBE609-F3F2-45E6-BD6A-E03A8C86C1A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24AD68-089C-4467-A8F3-EA2BBCA6B44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5C51FCE-E4BB-4680-8E50-3C0E348D26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AA073D-A903-47F8-8D16-77642FB0DF1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91FA40-626B-4CA1-85D0-7A9016E395B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3F425EA-B9DC-48A7-991E-9A82573B1B21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CB97F8-6CEB-469B-AFCC-889F2A2B1D5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A9179F-009E-4FA5-B091-7EBB82A185BD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665CEB-0076-4E37-B880-BCEA9784DE0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6149E5E-3896-4118-99A7-7B85668F1C5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E0D914D-B099-4142-A885-11F276715148}" type="datetimeFigureOut">
              <a:rPr lang="en-US" smtClean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420370"/>
            <a:ext cx="9448800" cy="2091055"/>
          </a:xfrm>
        </p:spPr>
        <p:txBody>
          <a:bodyPr/>
          <a:lstStyle/>
          <a:p>
            <a:r>
              <a:rPr lang="ru-RU" sz="4000" dirty="0"/>
              <a:t>Курсовой проект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9150" y="2680609"/>
            <a:ext cx="9448728" cy="1497585"/>
          </a:xfrm>
        </p:spPr>
        <p:txBody>
          <a:bodyPr>
            <a:normAutofit fontScale="90000" lnSpcReduction="10000"/>
          </a:bodyPr>
          <a:lstStyle/>
          <a:p>
            <a:pPr algn="ctr"/>
            <a:r>
              <a:rPr lang="ru-RU" dirty="0"/>
              <a:t>На тему «Базы данных салона красоты»</a:t>
            </a:r>
            <a:endParaRPr lang="ru-RU" dirty="0"/>
          </a:p>
          <a:p>
            <a:pPr algn="ctr"/>
            <a:r>
              <a:rPr lang="ru-RU" dirty="0"/>
              <a:t>Студента группы ИС/б-3</a:t>
            </a:r>
            <a:r>
              <a:rPr lang="en-US" altLang="ru-RU" dirty="0"/>
              <a:t>2</a:t>
            </a:r>
            <a:r>
              <a:rPr lang="ru-RU" dirty="0"/>
              <a:t>-о</a:t>
            </a:r>
            <a:endParaRPr lang="ru-RU" dirty="0"/>
          </a:p>
          <a:p>
            <a:pPr algn="ctr"/>
            <a:r>
              <a:rPr lang="ru-RU" dirty="0"/>
              <a:t>Сироты Марины Романовны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Обоснование выбора языка программирования клиентского приложения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dirty="0"/>
              <a:t>При написании приложения был выбран язык программирования Java. Этот выбор обусловлен тем, что данный язык позволяет применять объектно-ориентированный подход, кроссплатформенен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" name="Content Placeholder 3" descr="jav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84005" y="1600200"/>
            <a:ext cx="2599055" cy="45262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z="4000" dirty="0">
                <a:sym typeface="+mn-ea"/>
              </a:rPr>
              <a:t>Обоснование выбора языка программирования клиентского приложения</a:t>
            </a:r>
            <a:endParaRPr lang="ru-RU" sz="4000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dirty="0">
                <a:sym typeface="+mn-ea"/>
              </a:rPr>
              <a:t>Приложение написано с помощью среды разработки Eclipse Java Photon с использованием платформы Java SWING. Эта платформы выбрана за высокий уровень безопасности и удобства работы с ним, так как имеет множество реализованных функций, позволяющих упростить создание приложений. Для подключения и реализации работы с базой данных использовался JDBC</a:t>
            </a:r>
            <a:r>
              <a:rPr lang="ru-RU" dirty="0">
                <a:sym typeface="+mn-ea"/>
              </a:rPr>
              <a:t>.</a:t>
            </a:r>
            <a:endParaRPr lang="ru-RU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Интерфейс пользователя</a:t>
            </a:r>
            <a:endParaRPr lang="ru-R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6865" y="1417955"/>
            <a:ext cx="6478270" cy="43827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638675" y="6256655"/>
            <a:ext cx="291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Старница авторизации</a:t>
            </a:r>
            <a:endParaRPr lang="ru-RU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Интерфейс пользователя</a:t>
            </a:r>
            <a:endParaRPr lang="ru-RU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10945" y="5501640"/>
            <a:ext cx="9951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        Главное меню пользователя                                        Главное меню админисратора   </a:t>
            </a:r>
            <a:endParaRPr lang="ru-RU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0945" y="2448560"/>
            <a:ext cx="4181475" cy="28289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8945" y="2448560"/>
            <a:ext cx="4181475" cy="28289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Инферфейс пользователя</a:t>
            </a:r>
            <a:endParaRPr lang="ru-RU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279650"/>
            <a:ext cx="5384800" cy="31667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832100"/>
            <a:ext cx="5384800" cy="20618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90015" y="5822950"/>
            <a:ext cx="454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Окно с информацией о клиентах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463790" y="5097780"/>
            <a:ext cx="355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Окно для записи клиентов</a:t>
            </a:r>
            <a:endParaRPr lang="ru-RU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В курсовом проекте была спроектирована реляционная база данных на тему «База данных салона красоты». Написано приложение на языке Java, реализующее работу с базой данных. Также был разработан простой и изящный интерфейс для работы с базой данных. Кроме того, была обеспечена защита базы данных, путём разграничение прав доступа по строкам на прикладном уровне.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Для спроектированной логической модели базы данных была проведена нормализация до третьей нормальной формы, которая позволила уменьшить избыточность данных, а также сохранить целостность данных. Реализована физическая модель базы данных.</a:t>
            </a: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9760" y="360680"/>
            <a:ext cx="1137602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200" dirty="0"/>
              <a:t>Спасибо за внимание !</a:t>
            </a:r>
            <a:endParaRPr lang="ru-RU" sz="7200" dirty="0"/>
          </a:p>
        </p:txBody>
      </p:sp>
      <p:pic>
        <p:nvPicPr>
          <p:cNvPr id="3" name="Picture 2" descr="kisspng-programmer-go-to-work-5a8d45fead2a20.32870217151920793470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0455" y="2212340"/>
            <a:ext cx="5335270" cy="31127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Целью курсовой работы является проектирование базы данных салона красоты, которая поможет эффективнее вести учет посещений услуг клиентами салона красоты.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Описываемая база данных является классическим примером реляционной базы данных. В ней учитывается информация об услугах, клиентах и сотрудниках.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82320" y="1499235"/>
            <a:ext cx="1080008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Для достижения цели в ходе проектирования должны быть выполнены следующие </a:t>
            </a:r>
            <a:r>
              <a:rPr lang="ru-RU" sz="2400" dirty="0">
                <a:latin typeface="+mj-lt"/>
                <a:ea typeface="+mj-ea"/>
                <a:cs typeface="+mj-cs"/>
              </a:rPr>
              <a:t>задачи</a:t>
            </a:r>
            <a:r>
              <a:rPr lang="ru-RU" sz="2800" dirty="0">
                <a:latin typeface="+mj-lt"/>
                <a:ea typeface="+mj-ea"/>
                <a:cs typeface="+mj-cs"/>
              </a:rPr>
              <a:t>:</a:t>
            </a:r>
            <a:endParaRPr lang="ru-RU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112520" y="2390775"/>
            <a:ext cx="9648825" cy="4146550"/>
          </a:xfrm>
        </p:spPr>
        <p:txBody>
          <a:bodyPr/>
          <a:p>
            <a:pPr algn="just"/>
            <a:r>
              <a:rPr lang="en-US" sz="2000" b="1"/>
              <a:t>анализ предметной области</a:t>
            </a:r>
            <a:r>
              <a:rPr lang="en-US" sz="2400" b="1"/>
              <a:t> </a:t>
            </a:r>
            <a:r>
              <a:rPr lang="en-US" sz="1600"/>
              <a:t>( выделяются основные сущности разрабатываемой системы и отношения между ними, на основе выделенных сущностей, определяются их атрибуты и строится ER-диаграмма);</a:t>
            </a:r>
            <a:endParaRPr lang="en-US" sz="1600"/>
          </a:p>
          <a:p>
            <a:pPr algn="just"/>
            <a:r>
              <a:rPr lang="en-US" sz="2000" b="1"/>
              <a:t>разработка логической схемы базы данных</a:t>
            </a:r>
            <a:r>
              <a:rPr lang="en-US" sz="1600"/>
              <a:t> (построение и нормализация реляционной модели);</a:t>
            </a:r>
            <a:endParaRPr lang="en-US" sz="1600"/>
          </a:p>
          <a:p>
            <a:pPr algn="just"/>
            <a:r>
              <a:rPr lang="en-US" sz="2000" b="1"/>
              <a:t>реализация базы данных</a:t>
            </a:r>
            <a:r>
              <a:rPr lang="en-US" sz="1600"/>
              <a:t> (обоснование выбора СУБД, разработка физической схемы базы данных, реализация и тестирование базы данных, запросов к ней, разграничение прав доступа); </a:t>
            </a:r>
            <a:endParaRPr lang="en-US" sz="1600"/>
          </a:p>
          <a:p>
            <a:pPr algn="just"/>
            <a:r>
              <a:rPr lang="en-US" sz="2000" b="1"/>
              <a:t>исследование информационных параметров базы данных</a:t>
            </a:r>
            <a:r>
              <a:rPr lang="en-US" sz="1600"/>
              <a:t> (подсчитывание значений некоторых параметров БД и приложения в целом);</a:t>
            </a:r>
            <a:endParaRPr lang="en-US" sz="1600"/>
          </a:p>
          <a:p>
            <a:pPr algn="just"/>
            <a:r>
              <a:rPr lang="en-US" sz="2000" b="1"/>
              <a:t>разработка клиентского приложения</a:t>
            </a:r>
            <a:r>
              <a:rPr lang="en-US" sz="1600"/>
              <a:t> (обоснование выбора языка программирования, разработка клиентского приложения, описание интерфейса пользователя, тестирование системы).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и область применения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/>
              <a:t>Описываемая программа призвана существенно оптимизировать работу сотрудников салона красоты, оптимизировать запись на услугу</a:t>
            </a:r>
            <a:r>
              <a:rPr lang="en-US" sz="2400" dirty="0"/>
              <a:t>;</a:t>
            </a:r>
            <a:endParaRPr lang="ru-RU" sz="2400" dirty="0"/>
          </a:p>
          <a:p>
            <a:pPr algn="just"/>
            <a:r>
              <a:rPr lang="ru-RU" sz="2400" dirty="0"/>
              <a:t>База данных была разработана с использованием языка </a:t>
            </a:r>
            <a:r>
              <a:rPr lang="en-US" altLang="ru-RU" sz="2400" dirty="0"/>
              <a:t>My</a:t>
            </a:r>
            <a:r>
              <a:rPr lang="en-US" sz="2400" dirty="0"/>
              <a:t>SQL</a:t>
            </a:r>
            <a:r>
              <a:rPr lang="ru-RU" sz="2400" dirty="0"/>
              <a:t>, а значит может быть развернута практически на любом компьютере</a:t>
            </a:r>
            <a:r>
              <a:rPr lang="en-US" altLang="ru-RU" sz="2400" dirty="0"/>
              <a:t>;</a:t>
            </a:r>
            <a:endParaRPr lang="ru-RU" sz="2400" dirty="0"/>
          </a:p>
          <a:p>
            <a:pPr algn="just"/>
            <a:r>
              <a:rPr lang="ru-RU" sz="2400" dirty="0"/>
              <a:t>Приложение для персонального компьютера было разработано с использованием операционной системы </a:t>
            </a:r>
            <a:r>
              <a:rPr lang="en-US" sz="2400" dirty="0"/>
              <a:t>Windows 10</a:t>
            </a:r>
            <a:r>
              <a:rPr lang="ru-RU" sz="2400" dirty="0"/>
              <a:t>, однако может использоваться и в более ранних версиях этой системы.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Основые сущности</a:t>
            </a:r>
            <a:endParaRPr lang="ru-RU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471670" y="6094730"/>
            <a:ext cx="3550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Сложная сетевая структура</a:t>
            </a:r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 descr="Без имени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0090" y="1819910"/>
            <a:ext cx="821055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Диаграмма в нотации Чена</a:t>
            </a:r>
            <a:endParaRPr lang="ru-RU" altLang="en-US"/>
          </a:p>
        </p:txBody>
      </p:sp>
      <p:pic>
        <p:nvPicPr>
          <p:cNvPr id="4" name="Content Placeholder 3" descr="Chen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6740" y="1417955"/>
            <a:ext cx="5707380" cy="51466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базы данных</a:t>
            </a:r>
            <a:endParaRPr lang="en-US" altLang="ru-RU" dirty="0"/>
          </a:p>
        </p:txBody>
      </p:sp>
      <p:sp>
        <p:nvSpPr>
          <p:cNvPr id="39" name="Рисунок 23" descr="Untitled Diagram (1).jpg"/>
          <p:cNvSpPr/>
          <p:nvPr/>
        </p:nvSpPr>
        <p:spPr>
          <a:xfrm>
            <a:off x="3607072" y="1647967"/>
            <a:ext cx="4977856" cy="3562066"/>
          </a:xfrm>
        </p:spPr>
      </p:sp>
      <p:sp>
        <p:nvSpPr>
          <p:cNvPr id="5" name="Рисунок 23" descr="Untitled Diagram (1).jpg"/>
          <p:cNvSpPr/>
          <p:nvPr/>
        </p:nvSpPr>
        <p:spPr>
          <a:xfrm>
            <a:off x="3734072" y="1774967"/>
            <a:ext cx="4977856" cy="3562066"/>
          </a:xfrm>
        </p:spPr>
      </p:sp>
      <p:pic>
        <p:nvPicPr>
          <p:cNvPr id="8" name="Content Placeholder 7" descr="Untitled Diagram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7670" y="1610360"/>
            <a:ext cx="6296025" cy="45053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Обоснование выбора СУБД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6427470" cy="4526280"/>
          </a:xfrm>
        </p:spPr>
        <p:txBody>
          <a:bodyPr/>
          <a:p>
            <a:pPr marL="0" indent="0">
              <a:buNone/>
            </a:pPr>
            <a:r>
              <a:rPr lang="en-US" sz="1800"/>
              <a:t>В настоящее время существует достаточно много различных СУБД, но в настоящей курсовой работе, была использована MySQL. так как она имеет ряд преимуществ: </a:t>
            </a:r>
            <a:endParaRPr lang="en-US" sz="1800"/>
          </a:p>
          <a:p>
            <a:pPr>
              <a:buFont typeface="Wingdings" panose="05000000000000000000" charset="0"/>
              <a:buChar char="ü"/>
            </a:pPr>
            <a:r>
              <a:rPr lang="en-US" sz="1800"/>
              <a:t>поддерживается неограниченное количество пользователей, одновременно работающих с базой данных; </a:t>
            </a:r>
            <a:endParaRPr lang="en-US" sz="1800"/>
          </a:p>
          <a:p>
            <a:pPr>
              <a:buFont typeface="Wingdings" panose="05000000000000000000" charset="0"/>
              <a:buChar char="ü"/>
            </a:pPr>
            <a:r>
              <a:rPr lang="ru-RU" altLang="en-US" sz="1800"/>
              <a:t>у</a:t>
            </a:r>
            <a:r>
              <a:rPr lang="en-US" sz="1800"/>
              <a:t> MySQL простая и эффективная система безопасности;</a:t>
            </a:r>
            <a:endParaRPr lang="en-US" sz="1800"/>
          </a:p>
          <a:p>
            <a:pPr>
              <a:buFont typeface="Wingdings" panose="05000000000000000000" charset="0"/>
              <a:buChar char="ü"/>
            </a:pPr>
            <a:r>
              <a:rPr lang="en-US" sz="1800"/>
              <a:t>в отличии от других СУБД, MySQL эта платформа отличается высокой скоростью обработки данных.</a:t>
            </a:r>
            <a:endParaRPr lang="en-US" sz="1800"/>
          </a:p>
          <a:p>
            <a:pPr>
              <a:buFont typeface="Wingdings" panose="05000000000000000000" charset="0"/>
              <a:buChar char="ü"/>
            </a:pPr>
            <a:r>
              <a:rPr lang="en-US" sz="1800"/>
              <a:t>MySQL обеспечивает высокий уровень кроссплатформенности данных и кода, созданных с помощью MySQL. Благодаря чему возможно перенести БД в любую другую современную СУБД, также поддерживающую язык структурированных запросов. </a:t>
            </a:r>
            <a:endParaRPr lang="en-US" sz="1800"/>
          </a:p>
        </p:txBody>
      </p:sp>
      <p:pic>
        <p:nvPicPr>
          <p:cNvPr id="4" name="Content Placeholder 3" descr="Человек_думающий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923530" y="1600200"/>
            <a:ext cx="4052570" cy="39389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Разграничение доступа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165" cy="5100320"/>
          </a:xfrm>
        </p:spPr>
        <p:txBody>
          <a:bodyPr/>
          <a:p>
            <a:pPr marL="0" indent="0">
              <a:buNone/>
            </a:pPr>
            <a:r>
              <a:rPr lang="ru-RU" altLang="en-US" sz="2800"/>
              <a:t>В разработанной базе данных существует два уровня доступа пользователей: администратор и иные пользователи. В зависимости от выбранной роли могут выполняться различные действия.</a:t>
            </a:r>
            <a:endParaRPr lang="ru-RU" altLang="en-US" sz="2800"/>
          </a:p>
          <a:p>
            <a:pPr>
              <a:buFont typeface="Wingdings" panose="05000000000000000000" charset="0"/>
              <a:buChar char="ü"/>
            </a:pPr>
            <a:r>
              <a:rPr lang="ru-RU" altLang="en-US" sz="2800"/>
              <a:t>Обычный пользователь имеет возможность добавлять, изменять, удалять данные в таблицах с информацией о клиентах, сотрудника и услугах; осуществлять запись на услугу; изменять статус посещения.</a:t>
            </a:r>
            <a:endParaRPr lang="ru-RU" altLang="en-US" sz="2800"/>
          </a:p>
          <a:p>
            <a:pPr>
              <a:buFont typeface="Wingdings" panose="05000000000000000000" charset="0"/>
              <a:buChar char="ü"/>
            </a:pPr>
            <a:r>
              <a:rPr lang="ru-RU" altLang="en-US" sz="2800"/>
              <a:t>Администратор имеет те же возможности, а также возможность добавлять, изменять и удалять новых пользователей.</a:t>
            </a:r>
            <a:endParaRPr lang="ru-RU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4455</Words>
  <Application>WPS Presentation</Application>
  <PresentationFormat>Широкоэкранный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Wingdings</vt:lpstr>
      <vt:lpstr>Microsoft YaHei</vt:lpstr>
      <vt:lpstr/>
      <vt:lpstr>Arial Unicode MS</vt:lpstr>
      <vt:lpstr>Calibri</vt:lpstr>
      <vt:lpstr>Segoe Print</vt:lpstr>
      <vt:lpstr>Business Cooperate</vt:lpstr>
      <vt:lpstr>Презентация к курсовому проекту</vt:lpstr>
      <vt:lpstr>Введение</vt:lpstr>
      <vt:lpstr>Постановка задачи</vt:lpstr>
      <vt:lpstr>Назначение и область применения программы</vt:lpstr>
      <vt:lpstr>Основые сущности</vt:lpstr>
      <vt:lpstr>Диаграмма в нотации Чена</vt:lpstr>
      <vt:lpstr>Нормализация базы данных</vt:lpstr>
      <vt:lpstr>Обоснование выбора СУБД</vt:lpstr>
      <vt:lpstr>Разграничение доступа</vt:lpstr>
      <vt:lpstr>Обоснование выбора языка программирования клиентского приложения</vt:lpstr>
      <vt:lpstr>Обоснование выбора языка программирования клиентского приложения</vt:lpstr>
      <vt:lpstr>Интерфейс пользователя</vt:lpstr>
      <vt:lpstr>Интерфейс пользователя</vt:lpstr>
      <vt:lpstr>Инферфейс пользователя</vt:lpstr>
      <vt:lpstr>Выводы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курсовому проекту</dc:title>
  <dc:creator>Aksogen</dc:creator>
  <cp:lastModifiedBy>sm_fe</cp:lastModifiedBy>
  <cp:revision>16</cp:revision>
  <dcterms:created xsi:type="dcterms:W3CDTF">2018-12-20T18:55:00Z</dcterms:created>
  <dcterms:modified xsi:type="dcterms:W3CDTF">2018-12-24T09:17:41Z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