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UlgAFr6O/7NJtb91Sii+T5GEs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9b4ba891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9b4ba891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 amt="88000"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/>
              <a:t>База данных</a:t>
            </a:r>
            <a:br>
              <a:rPr lang="ru-RU"/>
            </a:br>
            <a:r>
              <a:rPr lang="ru-RU"/>
              <a:t> «Клиника диетологии»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6723797" y="4888339"/>
            <a:ext cx="5327176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Над проектом работали: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Кривцун М.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Свистунова М.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Индексы</a:t>
            </a:r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282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Calibri"/>
              <a:buAutoNum type="arabicPeriod"/>
            </a:pPr>
            <a:r>
              <a:rPr lang="ru-RU" sz="2960"/>
              <a:t>CREATE UNIQUE INDEX productName ON product (p_name);</a:t>
            </a:r>
            <a:endParaRPr sz="2960" b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Calibri"/>
              <a:buAutoNum type="arabicPeriod"/>
            </a:pPr>
            <a:r>
              <a:rPr lang="ru-RU" sz="2960"/>
              <a:t>CREATE INDEX calorieIndex ON product (calorie);</a:t>
            </a:r>
            <a:endParaRPr sz="2960" b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Calibri"/>
              <a:buAutoNum type="arabicPeriod"/>
            </a:pPr>
            <a:r>
              <a:rPr lang="ru-RU" sz="2960"/>
              <a:t>CREATE INDEX proteinIndex ON product (protein);</a:t>
            </a:r>
            <a:endParaRPr sz="2960" b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Calibri"/>
              <a:buAutoNum type="arabicPeriod"/>
            </a:pPr>
            <a:r>
              <a:rPr lang="ru-RU" sz="2960"/>
              <a:t>CREATE INDEX fatIndex ON product (fat);</a:t>
            </a:r>
            <a:endParaRPr sz="2960" b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Calibri"/>
              <a:buAutoNum type="arabicPeriod"/>
            </a:pPr>
            <a:r>
              <a:rPr lang="ru-RU" sz="2960"/>
              <a:t>CREATE INDEX carbohydrateIndex ON product (carbohydrate);</a:t>
            </a:r>
            <a:endParaRPr sz="2960" b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</p:txBody>
      </p:sp>
      <p:sp>
        <p:nvSpPr>
          <p:cNvPr id="172" name="Google Shape;17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 sz="2400">
                <a:solidFill>
                  <a:srgbClr val="000000"/>
                </a:solidFill>
              </a:rPr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>
            <a:spLocks noGrp="1"/>
          </p:cNvSpPr>
          <p:nvPr>
            <p:ph type="title"/>
          </p:nvPr>
        </p:nvSpPr>
        <p:spPr>
          <a:xfrm>
            <a:off x="3185615" y="2603358"/>
            <a:ext cx="564448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Спасибо за внимание!</a:t>
            </a:r>
            <a:endParaRPr/>
          </a:p>
        </p:txBody>
      </p:sp>
      <p:sp>
        <p:nvSpPr>
          <p:cNvPr id="178" name="Google Shape;17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 sz="2400">
                <a:solidFill>
                  <a:srgbClr val="000000"/>
                </a:solidFill>
              </a:rPr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Предметная область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2125876"/>
            <a:ext cx="4429836" cy="260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Клиника диетологии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Диетологи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Клиенты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Дневник питания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Продукты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sldNum" idx="12"/>
          </p:nvPr>
        </p:nvSpPr>
        <p:spPr>
          <a:xfrm>
            <a:off x="9091000" y="6306675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 sz="2400">
                <a:solidFill>
                  <a:srgbClr val="000000"/>
                </a:solidFill>
              </a:rPr>
              <a:t>2</a:t>
            </a:fld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838200" y="17251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Начальные атрибуты</a:t>
            </a: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838200" y="1407511"/>
            <a:ext cx="4129585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75"/>
              <a:buChar char="•"/>
            </a:pPr>
            <a:r>
              <a:rPr lang="ru-RU" sz="2375" b="1"/>
              <a:t>Id клиента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ru-RU" sz="1750"/>
              <a:t>Фамилия клиента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ru-RU" sz="1750"/>
              <a:t>Имя клиента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ru-RU" sz="1750"/>
              <a:t>Отчество клиента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ru-RU" sz="1750"/>
              <a:t>Дата рождения клиента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ru-RU" sz="1750"/>
              <a:t>Пол клиента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ru-RU" sz="1750"/>
              <a:t>Рост клиента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ru-RU" sz="1750"/>
              <a:t>Телефон клиента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ru-RU" sz="1750"/>
              <a:t>Email клиента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ru-RU" sz="1750"/>
              <a:t>Адрес клиента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ru-RU" sz="1750"/>
              <a:t>Начальный вес клиента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ru-RU" sz="1750"/>
              <a:t>Текущий вес клиента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ru-RU" sz="1750"/>
              <a:t>Желаемый вес клиента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ru-RU" sz="1750"/>
              <a:t>Мед показания/противопоказания (text)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ru-RU" sz="1750"/>
              <a:t>Уровень физической активности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4771029" y="1522196"/>
            <a:ext cx="2963838" cy="462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lang="ru-RU" sz="23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диетолога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lang="ru-RU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Фамилия диетолога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lang="ru-RU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Имя диетолога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lang="ru-RU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Отчество диетолога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lang="ru-RU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 диетолога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lang="ru-RU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Дата рождения диетолога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lang="ru-RU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договора диетолога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lang="ru-RU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Дата заключения договора диетолога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lang="ru-RU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Дата окончания договора диетолога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lang="ru-RU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Паспорт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lang="ru-RU"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Статус работника</a:t>
            </a:r>
            <a:endParaRPr/>
          </a:p>
        </p:txBody>
      </p:sp>
      <p:sp>
        <p:nvSpPr>
          <p:cNvPr id="100" name="Google Shape;100;p3"/>
          <p:cNvSpPr txBox="1"/>
          <p:nvPr/>
        </p:nvSpPr>
        <p:spPr>
          <a:xfrm>
            <a:off x="7734867" y="1498077"/>
            <a:ext cx="3932829" cy="485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lang="ru-RU" sz="1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договора клиента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lang="ru-RU" sz="1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Дата заключения договора клиента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lang="ru-RU" sz="1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Дата окончания договора клиента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75"/>
              <a:buFont typeface="Arial"/>
              <a:buChar char="•"/>
            </a:pPr>
            <a:r>
              <a:rPr lang="ru-RU" sz="237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продукта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lang="ru-RU" sz="1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Номер приема пищи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lang="ru-RU" sz="1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Описание приема пищи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lang="ru-RU" sz="1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Белки (гр), Жиры (гр), Углеводы (гр), Ккал, Na, K, Ca, Mg, P, Fe, A, B1, B2, B3 (PP),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lang="ru-RU" sz="1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B5, B6, B9, B12, C, В10, Е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lang="ru-RU" sz="1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Единицы измерения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lang="ru-RU" sz="1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Стоимость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lang="ru-RU" sz="1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Дата записи дневника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75"/>
              <a:buFont typeface="Arial"/>
              <a:buChar char="•"/>
            </a:pPr>
            <a:r>
              <a:rPr lang="ru-RU" sz="237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День программы</a:t>
            </a:r>
            <a:endParaRPr sz="2375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 sz="2400">
                <a:solidFill>
                  <a:srgbClr val="000000"/>
                </a:solidFill>
              </a:r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Вторая нормальная форма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1366312" y="1860910"/>
            <a:ext cx="10515600" cy="87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PK: { id клиента, id диетолога, id продукта, День программы }</a:t>
            </a: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1366312" y="3076186"/>
            <a:ext cx="29752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КЛИЕНТ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PK – { id клиента 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2593084" y="4704721"/>
            <a:ext cx="2760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ДИЕТОЛОГ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PK – { id диетолога 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5992202" y="3095156"/>
            <a:ext cx="261969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ПРОДУКТ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PK – { id продукта 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6261650" y="4894225"/>
            <a:ext cx="519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ДНЕВНИК ПИТАНИЯ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PK – { id клиента, День программы 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4"/>
          <p:cNvCxnSpPr/>
          <p:nvPr/>
        </p:nvCxnSpPr>
        <p:spPr>
          <a:xfrm flipH="1">
            <a:off x="2593075" y="2393515"/>
            <a:ext cx="129110" cy="68267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3" name="Google Shape;113;p4"/>
          <p:cNvCxnSpPr>
            <a:endCxn id="109" idx="0"/>
          </p:cNvCxnSpPr>
          <p:nvPr/>
        </p:nvCxnSpPr>
        <p:spPr>
          <a:xfrm flipH="1">
            <a:off x="3973384" y="2293321"/>
            <a:ext cx="794400" cy="241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4" name="Google Shape;114;p4"/>
          <p:cNvCxnSpPr/>
          <p:nvPr/>
        </p:nvCxnSpPr>
        <p:spPr>
          <a:xfrm>
            <a:off x="6755390" y="2334652"/>
            <a:ext cx="6281" cy="5816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5" name="Google Shape;115;p4"/>
          <p:cNvCxnSpPr/>
          <p:nvPr/>
        </p:nvCxnSpPr>
        <p:spPr>
          <a:xfrm flipH="1">
            <a:off x="8219226" y="2365205"/>
            <a:ext cx="1258695" cy="233951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6" name="Google Shape;116;p4"/>
          <p:cNvCxnSpPr/>
          <p:nvPr/>
        </p:nvCxnSpPr>
        <p:spPr>
          <a:xfrm>
            <a:off x="3198214" y="2393515"/>
            <a:ext cx="4348998" cy="231120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7" name="Google Shape;11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 sz="2400">
                <a:solidFill>
                  <a:srgbClr val="000000"/>
                </a:solidFill>
              </a:r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Третья нормальная форма</a:t>
            </a:r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1"/>
          </p:nvPr>
        </p:nvSpPr>
        <p:spPr>
          <a:xfrm>
            <a:off x="-11089" y="1722074"/>
            <a:ext cx="6055627" cy="103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КЛИЕНТ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{ id клиента } { id договора клиента }</a:t>
            </a:r>
            <a:endParaRPr sz="2400"/>
          </a:p>
        </p:txBody>
      </p:sp>
      <p:sp>
        <p:nvSpPr>
          <p:cNvPr id="124" name="Google Shape;124;p5"/>
          <p:cNvSpPr txBox="1"/>
          <p:nvPr/>
        </p:nvSpPr>
        <p:spPr>
          <a:xfrm>
            <a:off x="2226575" y="4067897"/>
            <a:ext cx="1951630" cy="86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ДНЕВНИК ПИТАНИЯ</a:t>
            </a:r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5513693" y="1679975"/>
            <a:ext cx="6668069" cy="940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ДИЕТОЛОГ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id договора диетолога } { id диетолога 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5607807" y="4171668"/>
            <a:ext cx="6397955" cy="940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ПРОДУКТ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id продукта } { Номер приема пищи 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501271" y="2991681"/>
            <a:ext cx="1725304" cy="44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КЛИЕНТ</a:t>
            </a:r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2446787" y="2990064"/>
            <a:ext cx="4661848" cy="453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ДОГОВОР КЛИЕНТА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6096000" y="2935651"/>
            <a:ext cx="4058502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ДОГОВОР ДИЕТОЛОГА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9860790" y="2935650"/>
            <a:ext cx="1944523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ДИЕТОЛОГ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6479558" y="5436278"/>
            <a:ext cx="1993143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ПРОДУКТ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8806784" y="5436278"/>
            <a:ext cx="2666720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ПРИЕМ ПИЩИ</a:t>
            </a:r>
            <a:endParaRPr/>
          </a:p>
        </p:txBody>
      </p:sp>
      <p:cxnSp>
        <p:nvCxnSpPr>
          <p:cNvPr id="133" name="Google Shape;133;p5"/>
          <p:cNvCxnSpPr/>
          <p:nvPr/>
        </p:nvCxnSpPr>
        <p:spPr>
          <a:xfrm flipH="1">
            <a:off x="1501254" y="2620745"/>
            <a:ext cx="136477" cy="31490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4" name="Google Shape;134;p5"/>
          <p:cNvCxnSpPr/>
          <p:nvPr/>
        </p:nvCxnSpPr>
        <p:spPr>
          <a:xfrm>
            <a:off x="3798627" y="2686870"/>
            <a:ext cx="254758" cy="24878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5" name="Google Shape;135;p5"/>
          <p:cNvCxnSpPr/>
          <p:nvPr/>
        </p:nvCxnSpPr>
        <p:spPr>
          <a:xfrm flipH="1">
            <a:off x="8137195" y="2611810"/>
            <a:ext cx="136477" cy="31490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6" name="Google Shape;136;p5"/>
          <p:cNvCxnSpPr/>
          <p:nvPr/>
        </p:nvCxnSpPr>
        <p:spPr>
          <a:xfrm>
            <a:off x="10434568" y="2677935"/>
            <a:ext cx="254758" cy="24878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7" name="Google Shape;137;p5"/>
          <p:cNvCxnSpPr/>
          <p:nvPr/>
        </p:nvCxnSpPr>
        <p:spPr>
          <a:xfrm flipH="1">
            <a:off x="7375195" y="5112438"/>
            <a:ext cx="136477" cy="31490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8" name="Google Shape;138;p5"/>
          <p:cNvCxnSpPr/>
          <p:nvPr/>
        </p:nvCxnSpPr>
        <p:spPr>
          <a:xfrm>
            <a:off x="9672568" y="5178563"/>
            <a:ext cx="254758" cy="24878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9" name="Google Shape;1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 sz="2400">
                <a:solidFill>
                  <a:srgbClr val="000000"/>
                </a:solidFill>
              </a:r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9b4ba8910_1_0"/>
          <p:cNvSpPr txBox="1">
            <a:spLocks noGrp="1"/>
          </p:cNvSpPr>
          <p:nvPr>
            <p:ph type="title"/>
          </p:nvPr>
        </p:nvSpPr>
        <p:spPr>
          <a:xfrm>
            <a:off x="3853050" y="2401700"/>
            <a:ext cx="42639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SQL or NoSQL?</a:t>
            </a:r>
            <a:endParaRPr/>
          </a:p>
        </p:txBody>
      </p:sp>
      <p:sp>
        <p:nvSpPr>
          <p:cNvPr id="145" name="Google Shape;145;g59b4ba8910_1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 sz="2400">
                <a:solidFill>
                  <a:srgbClr val="000000"/>
                </a:solidFill>
              </a:r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3949889" y="2425936"/>
            <a:ext cx="399310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ER - диаграмма</a:t>
            </a:r>
            <a:endParaRPr/>
          </a:p>
        </p:txBody>
      </p:sp>
      <p:sp>
        <p:nvSpPr>
          <p:cNvPr id="151" name="Google Shape;15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 sz="2400">
                <a:solidFill>
                  <a:srgbClr val="000000"/>
                </a:solidFill>
              </a:r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 sz="2400">
                <a:solidFill>
                  <a:srgbClr val="000000"/>
                </a:solidFill>
              </a:rPr>
              <a:t>8</a:t>
            </a:fld>
            <a:endParaRPr/>
          </a:p>
        </p:txBody>
      </p:sp>
      <p:pic>
        <p:nvPicPr>
          <p:cNvPr id="4" name="Picture 6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1093" y="0"/>
            <a:ext cx="893884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Отношение «Продукты»</a:t>
            </a:r>
            <a:endParaRPr/>
          </a:p>
        </p:txBody>
      </p:sp>
      <p:sp>
        <p:nvSpPr>
          <p:cNvPr id="163" name="Google Shape;163;p8"/>
          <p:cNvSpPr/>
          <p:nvPr/>
        </p:nvSpPr>
        <p:spPr>
          <a:xfrm>
            <a:off x="564107" y="1863891"/>
            <a:ext cx="7433481" cy="433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36004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`product` (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36004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`p_id` char(30) NOT NULL,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36004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`p_name` char(30) NOT NULL,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36004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`protein` real, `fat` real,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36004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`carbohydrate` real, `calorie` INT,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36004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`na` real, `k` real, `ca` real, `mg` real,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36004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`p` real, `fe` real, `a` real, `b1` real,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36004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`b2` real, `b3pp` real, `b5` real, `b6` real,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36004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`b9` real, `b12` real, `c` real, `b10` real,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36004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`e` real, `measuring_unit` char(16),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36004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`average_price` real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36004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8" descr="https://lh3.googleusercontent.com/L2lcvjM8ppI7_a6hIFokDNJYWG5fWJM_2cPLXfCiCQ7LImWfldsgoAgpFHvizligpMwxu6_2JrrTkYRYhem-TXr3dPcMLoLkXZH1yJdF5Z5M0zZrSaNjcLhHU1TCuE-72bQg6qT-"/>
          <p:cNvPicPr preferRelativeResize="0"/>
          <p:nvPr/>
        </p:nvPicPr>
        <p:blipFill rotWithShape="1">
          <a:blip r:embed="rId3">
            <a:alphaModFix/>
          </a:blip>
          <a:srcRect l="2228" t="54925" r="78018" b="571"/>
          <a:stretch/>
        </p:blipFill>
        <p:spPr>
          <a:xfrm>
            <a:off x="8215321" y="1027906"/>
            <a:ext cx="2785404" cy="530981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 sz="2400">
                <a:solidFill>
                  <a:srgbClr val="000000"/>
                </a:solidFill>
              </a:r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Microsoft Office PowerPoint</Application>
  <PresentationFormat>Широкоэкранный</PresentationFormat>
  <Paragraphs>106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Тема Office</vt:lpstr>
      <vt:lpstr>База данных  «Клиника диетологии»</vt:lpstr>
      <vt:lpstr>Предметная область</vt:lpstr>
      <vt:lpstr>Начальные атрибуты</vt:lpstr>
      <vt:lpstr>Вторая нормальная форма</vt:lpstr>
      <vt:lpstr>Третья нормальная форма</vt:lpstr>
      <vt:lpstr>SQL or NoSQL?</vt:lpstr>
      <vt:lpstr>ER - диаграмма</vt:lpstr>
      <vt:lpstr>Презентация PowerPoint</vt:lpstr>
      <vt:lpstr>Отношение «Продукты»</vt:lpstr>
      <vt:lpstr>Индексы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 «Клиника диетологии»</dc:title>
  <dc:creator>Марина Свистунова</dc:creator>
  <cp:lastModifiedBy>Марина Свистунова</cp:lastModifiedBy>
  <cp:revision>1</cp:revision>
  <dcterms:created xsi:type="dcterms:W3CDTF">2019-06-18T17:25:08Z</dcterms:created>
  <dcterms:modified xsi:type="dcterms:W3CDTF">2019-06-19T11:15:16Z</dcterms:modified>
</cp:coreProperties>
</file>