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</p:sldIdLst>
  <p:sldSz cx="51206400" cy="51206400"/>
  <p:notesSz cx="6858000" cy="9144000"/>
  <p:defaultTextStyle>
    <a:defPPr>
      <a:defRPr lang="sr-Latn-RS"/>
    </a:defPPr>
    <a:lvl1pPr marL="0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819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638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459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278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9097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916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735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556" algn="l" defTabSz="4915638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" d="100"/>
          <a:sy n="10" d="100"/>
        </p:scale>
        <p:origin x="1182" y="162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" y="0"/>
            <a:ext cx="51210191" cy="51206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2830" y="13528581"/>
            <a:ext cx="29729650" cy="11315980"/>
          </a:xfrm>
        </p:spPr>
        <p:txBody>
          <a:bodyPr anchor="b">
            <a:noAutofit/>
          </a:bodyPr>
          <a:lstStyle>
            <a:lvl1pPr algn="ctr">
              <a:defRPr sz="2688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2830" y="26867512"/>
            <a:ext cx="29729650" cy="102864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0">
                <a:solidFill>
                  <a:schemeClr val="tx1"/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966335" y="37741028"/>
            <a:ext cx="3770346" cy="2086187"/>
          </a:xfrm>
        </p:spPr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2830" y="37741028"/>
            <a:ext cx="22763216" cy="2086187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978" y="37741028"/>
            <a:ext cx="2315505" cy="2086187"/>
          </a:xfrm>
        </p:spPr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11023" y="25919257"/>
            <a:ext cx="2863326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50" y="35955099"/>
            <a:ext cx="38072910" cy="4231644"/>
          </a:xfrm>
        </p:spPr>
        <p:txBody>
          <a:bodyPr anchor="b">
            <a:normAutofit/>
          </a:bodyPr>
          <a:lstStyle>
            <a:lvl1pPr algn="ctr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056" y="7712570"/>
            <a:ext cx="39712299" cy="2509747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450" y="40186742"/>
            <a:ext cx="38072910" cy="3686383"/>
          </a:xfrm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85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50" y="6771318"/>
            <a:ext cx="38072910" cy="23130688"/>
          </a:xfrm>
        </p:spPr>
        <p:txBody>
          <a:bodyPr anchor="ctr">
            <a:normAutofit/>
          </a:bodyPr>
          <a:lstStyle>
            <a:lvl1pPr algn="ctr">
              <a:defRPr sz="179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44" y="31924973"/>
            <a:ext cx="38072922" cy="119481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0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59407" y="30913486"/>
            <a:ext cx="369959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8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265" y="7333252"/>
            <a:ext cx="35841400" cy="17700988"/>
          </a:xfrm>
        </p:spPr>
        <p:txBody>
          <a:bodyPr anchor="ctr">
            <a:normAutofit/>
          </a:bodyPr>
          <a:lstStyle>
            <a:lvl1pPr algn="ctr">
              <a:defRPr sz="179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961120" y="25034236"/>
            <a:ext cx="32999669" cy="4867766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0080"/>
            </a:lvl1pPr>
            <a:lvl2pPr marL="2560320" indent="0">
              <a:buFontTx/>
              <a:buNone/>
              <a:defRPr/>
            </a:lvl2pPr>
            <a:lvl3pPr marL="5120640" indent="0">
              <a:buFontTx/>
              <a:buNone/>
              <a:defRPr/>
            </a:lvl3pPr>
            <a:lvl4pPr marL="7680960" indent="0">
              <a:buFontTx/>
              <a:buNone/>
              <a:defRPr/>
            </a:lvl4pPr>
            <a:lvl5pPr marL="102412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33" y="32430724"/>
            <a:ext cx="38072933" cy="114424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0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4759829" y="6760037"/>
            <a:ext cx="2560986" cy="4366327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/>
            <a:r>
              <a:rPr lang="en-US" sz="403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7620" y="21114763"/>
            <a:ext cx="2560986" cy="4366327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 algn="r"/>
            <a:r>
              <a:rPr lang="en-US" sz="403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159410" y="30913486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66" y="24704071"/>
            <a:ext cx="38072877" cy="10967040"/>
          </a:xfrm>
        </p:spPr>
        <p:txBody>
          <a:bodyPr anchor="b">
            <a:normAutofit/>
          </a:bodyPr>
          <a:lstStyle>
            <a:lvl1pPr algn="l">
              <a:defRPr sz="179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61" y="35671111"/>
            <a:ext cx="38072888" cy="6424320"/>
          </a:xfrm>
        </p:spPr>
        <p:txBody>
          <a:bodyPr anchor="t">
            <a:normAutofit/>
          </a:bodyPr>
          <a:lstStyle>
            <a:lvl1pPr marL="0" indent="0" algn="l">
              <a:buNone/>
              <a:defRPr sz="1008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22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730" y="7333252"/>
            <a:ext cx="35420941" cy="16752721"/>
          </a:xfrm>
        </p:spPr>
        <p:txBody>
          <a:bodyPr anchor="ctr">
            <a:normAutofit/>
          </a:bodyPr>
          <a:lstStyle>
            <a:lvl1pPr algn="ctr">
              <a:defRPr sz="179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590461" y="27173530"/>
            <a:ext cx="38072888" cy="662269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120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44" y="33821513"/>
            <a:ext cx="38072922" cy="10051627"/>
          </a:xfrm>
        </p:spPr>
        <p:txBody>
          <a:bodyPr anchor="t">
            <a:normAutofit/>
          </a:bodyPr>
          <a:lstStyle>
            <a:lvl1pPr marL="0" indent="0" algn="l">
              <a:buNone/>
              <a:defRPr sz="8960">
                <a:solidFill>
                  <a:schemeClr val="tx1"/>
                </a:solidFill>
              </a:defRPr>
            </a:lvl1pPr>
            <a:lvl2pPr marL="25603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4917139" y="6696816"/>
            <a:ext cx="2560986" cy="4366327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/>
            <a:r>
              <a:rPr lang="en-US" sz="44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38861" y="19471036"/>
            <a:ext cx="2560986" cy="4366327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 algn="r"/>
            <a:r>
              <a:rPr lang="en-US" sz="44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159410" y="25603200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7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44" y="7333249"/>
            <a:ext cx="38072910" cy="171320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92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6590461" y="26627328"/>
            <a:ext cx="38072888" cy="675924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120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50" y="33378990"/>
            <a:ext cx="38072910" cy="10494154"/>
          </a:xfrm>
        </p:spPr>
        <p:txBody>
          <a:bodyPr anchor="t">
            <a:normAutofit/>
          </a:bodyPr>
          <a:lstStyle>
            <a:lvl1pPr marL="0" indent="0" algn="l">
              <a:buNone/>
              <a:defRPr sz="8960">
                <a:solidFill>
                  <a:schemeClr val="tx1"/>
                </a:solidFill>
              </a:defRPr>
            </a:lvl1pPr>
            <a:lvl2pPr marL="25603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59429" y="25603200"/>
            <a:ext cx="369959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7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0444" y="18593012"/>
            <a:ext cx="38072922" cy="252801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59410" y="17581536"/>
            <a:ext cx="369959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597335" y="6771322"/>
            <a:ext cx="9066008" cy="371018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0458" y="6771322"/>
            <a:ext cx="27526850" cy="3710181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974867" y="6771322"/>
            <a:ext cx="0" cy="3710181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0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159404" y="17593408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931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404" y="12255884"/>
            <a:ext cx="36934990" cy="13608105"/>
          </a:xfrm>
        </p:spPr>
        <p:txBody>
          <a:bodyPr anchor="b">
            <a:normAutofit/>
          </a:bodyPr>
          <a:lstStyle>
            <a:lvl1pPr algn="ctr">
              <a:defRPr sz="2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9404" y="27886951"/>
            <a:ext cx="36934990" cy="8138779"/>
          </a:xfrm>
        </p:spPr>
        <p:txBody>
          <a:bodyPr anchor="t">
            <a:normAutofit/>
          </a:bodyPr>
          <a:lstStyle>
            <a:lvl1pPr marL="0" indent="0" algn="ctr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59412" y="26875460"/>
            <a:ext cx="369349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59404" y="17593408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50" y="6834520"/>
            <a:ext cx="38072910" cy="9735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0450" y="18570855"/>
            <a:ext cx="18690336" cy="257397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12851" y="18570855"/>
            <a:ext cx="18690336" cy="257397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1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61" y="19850380"/>
            <a:ext cx="18690336" cy="4302756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accent1"/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0461" y="24216364"/>
            <a:ext cx="18690336" cy="202094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4259" y="19850380"/>
            <a:ext cx="18690336" cy="4302756"/>
          </a:xfrm>
        </p:spPr>
        <p:txBody>
          <a:bodyPr anchor="b">
            <a:noAutofit/>
          </a:bodyPr>
          <a:lstStyle>
            <a:lvl1pPr marL="0" indent="0">
              <a:buNone/>
              <a:defRPr sz="13440" b="0">
                <a:solidFill>
                  <a:schemeClr val="accent1"/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94259" y="24216364"/>
            <a:ext cx="18690336" cy="202094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159410" y="17581536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47" y="6834520"/>
            <a:ext cx="38072916" cy="9735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59410" y="17581536"/>
            <a:ext cx="369349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2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50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44" y="10367721"/>
            <a:ext cx="14206069" cy="10241280"/>
          </a:xfrm>
        </p:spPr>
        <p:txBody>
          <a:bodyPr anchor="b">
            <a:normAutofit/>
          </a:bodyPr>
          <a:lstStyle>
            <a:lvl1pPr algn="ctr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2350" y="7333256"/>
            <a:ext cx="21591018" cy="3653988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444" y="22631952"/>
            <a:ext cx="14206069" cy="18206750"/>
          </a:xfrm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159410" y="21746913"/>
            <a:ext cx="1306812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2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444" y="14065946"/>
            <a:ext cx="20340331" cy="10241280"/>
          </a:xfrm>
        </p:spPr>
        <p:txBody>
          <a:bodyPr anchor="b">
            <a:normAutofit/>
          </a:bodyPr>
          <a:lstStyle>
            <a:lvl1pPr algn="ctr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25189" y="7712566"/>
            <a:ext cx="16404993" cy="357812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447" y="24307226"/>
            <a:ext cx="20340326" cy="13655040"/>
          </a:xfrm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53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0"/>
            <a:ext cx="51253815" cy="51206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0450" y="6834520"/>
            <a:ext cx="38072910" cy="97355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0444" y="18593012"/>
            <a:ext cx="38072922" cy="25722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597355" y="44505313"/>
            <a:ext cx="6430385" cy="2086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FB2DA6-CB26-43F5-B04D-7C74047857C6}" type="datetimeFigureOut">
              <a:rPr lang="sr-Latn-RS" smtClean="0"/>
              <a:t>26.12.2019.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0447" y="44505313"/>
            <a:ext cx="28586135" cy="2086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48510" y="44505313"/>
            <a:ext cx="2214856" cy="2086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F01EC-DEDF-4E74-9F6C-BA69B08083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989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2560320" rtl="0" eaLnBrk="1" latinLnBrk="0" hangingPunct="1">
        <a:spcBef>
          <a:spcPct val="0"/>
        </a:spcBef>
        <a:buNone/>
        <a:defRPr sz="22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0020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13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1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672084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100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8641080" indent="-96012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8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1201400" indent="-96012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78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78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78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78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accent1"/>
        </a:buClr>
        <a:buSzPct val="115000"/>
        <a:buFont typeface="Arial"/>
        <a:buChar char="•"/>
        <a:defRPr sz="78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200" y="2946400"/>
            <a:ext cx="46532800" cy="71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TextBox 2"/>
          <p:cNvSpPr txBox="1"/>
          <p:nvPr/>
        </p:nvSpPr>
        <p:spPr>
          <a:xfrm>
            <a:off x="2235200" y="2946400"/>
            <a:ext cx="46532800" cy="223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80" b="1" dirty="0" smtClean="0">
                <a:latin typeface="Agency FB" panose="020B0503020202020204" pitchFamily="34" charset="0"/>
              </a:rPr>
              <a:t>Predefinisani projekat 2</a:t>
            </a:r>
          </a:p>
          <a:p>
            <a:pPr algn="ctr"/>
            <a:r>
              <a:rPr lang="sr-Latn-RS" sz="12080" b="1" smtClean="0">
                <a:latin typeface="Agency FB" panose="020B0503020202020204" pitchFamily="34" charset="0"/>
              </a:rPr>
              <a:t>Marina Vojnović </a:t>
            </a:r>
            <a:r>
              <a:rPr lang="sr-Latn-RS" sz="12080" b="1" dirty="0" smtClean="0">
                <a:latin typeface="Agency FB" panose="020B0503020202020204" pitchFamily="34" charset="0"/>
              </a:rPr>
              <a:t>SW27/2016</a:t>
            </a:r>
          </a:p>
          <a:p>
            <a:pPr algn="ctr"/>
            <a:r>
              <a:rPr lang="sr-Latn-RS" sz="12080" b="1" dirty="0" smtClean="0">
                <a:latin typeface="Agency FB" panose="020B0503020202020204" pitchFamily="34" charset="0"/>
              </a:rPr>
              <a:t>Fakultet tehničkih nauka, Univerzitet u Novom Sadu</a:t>
            </a:r>
          </a:p>
          <a:p>
            <a:pPr algn="ctr"/>
            <a:endParaRPr lang="sr-Latn-RS" sz="20080" dirty="0" smtClean="0">
              <a:latin typeface="Agency FB" panose="020B0503020202020204" pitchFamily="34" charset="0"/>
            </a:endParaRPr>
          </a:p>
          <a:p>
            <a:pPr algn="ctr"/>
            <a:endParaRPr lang="sr-Latn-RS" sz="20080" dirty="0" smtClean="0">
              <a:latin typeface="Agency FB" panose="020B0503020202020204" pitchFamily="34" charset="0"/>
            </a:endParaRPr>
          </a:p>
          <a:p>
            <a:pPr algn="ctr"/>
            <a:endParaRPr lang="sr-Latn-RS" sz="20080" dirty="0">
              <a:latin typeface="Agency FB" panose="020B0503020202020204" pitchFamily="34" charset="0"/>
            </a:endParaRPr>
          </a:p>
          <a:p>
            <a:pPr algn="ctr"/>
            <a:endParaRPr lang="sr-Latn-RS" sz="20080" dirty="0" smtClean="0">
              <a:latin typeface="Agency FB" panose="020B0503020202020204" pitchFamily="34" charset="0"/>
            </a:endParaRPr>
          </a:p>
          <a:p>
            <a:pPr algn="ctr"/>
            <a:endParaRPr lang="sr-Latn-RS" sz="20080" dirty="0">
              <a:latin typeface="Agency FB" panose="020B0503020202020204" pitchFamily="34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27313445" y="14603334"/>
            <a:ext cx="6566241" cy="5267051"/>
          </a:xfrm>
          <a:prstGeom prst="hexag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Hexagon 4"/>
          <p:cNvSpPr/>
          <p:nvPr/>
        </p:nvSpPr>
        <p:spPr>
          <a:xfrm>
            <a:off x="32940247" y="11911114"/>
            <a:ext cx="6468233" cy="5304313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Hexagon 5"/>
          <p:cNvSpPr/>
          <p:nvPr/>
        </p:nvSpPr>
        <p:spPr>
          <a:xfrm>
            <a:off x="38546557" y="14670486"/>
            <a:ext cx="6801361" cy="5367385"/>
          </a:xfrm>
          <a:prstGeom prst="hexagon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Hexagon 6"/>
          <p:cNvSpPr/>
          <p:nvPr/>
        </p:nvSpPr>
        <p:spPr>
          <a:xfrm>
            <a:off x="29382714" y="20316553"/>
            <a:ext cx="6566241" cy="5286647"/>
          </a:xfrm>
          <a:prstGeom prst="hexagon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Hexagon 7"/>
          <p:cNvSpPr/>
          <p:nvPr/>
        </p:nvSpPr>
        <p:spPr>
          <a:xfrm>
            <a:off x="36349669" y="20316553"/>
            <a:ext cx="6764472" cy="5559024"/>
          </a:xfrm>
          <a:prstGeom prst="hexagon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/>
          <p:cNvSpPr/>
          <p:nvPr/>
        </p:nvSpPr>
        <p:spPr>
          <a:xfrm>
            <a:off x="3556000" y="11277600"/>
            <a:ext cx="21075648" cy="28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708400" y="11570143"/>
            <a:ext cx="20770848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8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Opis problema</a:t>
            </a:r>
            <a:endParaRPr lang="sr-Latn-RS" sz="1408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154" y="17895855"/>
            <a:ext cx="20961390" cy="25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3922704" y="18374723"/>
            <a:ext cx="20708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Metodologija</a:t>
            </a:r>
            <a:endParaRPr lang="sr-Latn-RS" sz="1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45913" y="29959256"/>
            <a:ext cx="21866232" cy="220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TextBox 14"/>
          <p:cNvSpPr txBox="1"/>
          <p:nvPr/>
        </p:nvSpPr>
        <p:spPr>
          <a:xfrm>
            <a:off x="26250058" y="30014289"/>
            <a:ext cx="2186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Rezultati</a:t>
            </a:r>
            <a:endParaRPr lang="sr-Latn-RS" sz="1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6000" y="15447304"/>
            <a:ext cx="22126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0" b="1" dirty="0" smtClean="0">
                <a:latin typeface="Agency FB" panose="020B0503020202020204" pitchFamily="34" charset="0"/>
              </a:rPr>
              <a:t>Klasifikacije </a:t>
            </a:r>
            <a:r>
              <a:rPr lang="pl-PL" sz="12000" b="1" dirty="0">
                <a:latin typeface="Agency FB" panose="020B0503020202020204" pitchFamily="34" charset="0"/>
              </a:rPr>
              <a:t>slika cveća u 5 </a:t>
            </a:r>
            <a:r>
              <a:rPr lang="pl-PL" sz="12000" b="1" dirty="0" smtClean="0">
                <a:latin typeface="Agency FB" panose="020B0503020202020204" pitchFamily="34" charset="0"/>
              </a:rPr>
              <a:t>klasa</a:t>
            </a:r>
            <a:r>
              <a:rPr lang="pl-PL" sz="12000" dirty="0" smtClean="0"/>
              <a:t>.</a:t>
            </a:r>
            <a:endParaRPr lang="sr-Latn-RS" sz="1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07241" y="10064225"/>
            <a:ext cx="6924664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8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Snowdrop</a:t>
            </a:r>
            <a:endParaRPr lang="sr-Latn-RS" sz="1208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35338" y="25798335"/>
            <a:ext cx="8186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0" b="1" dirty="0" smtClean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Lilly Valley</a:t>
            </a:r>
            <a:endParaRPr lang="sr-Latn-RS" sz="12000" b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95060" y="12702653"/>
            <a:ext cx="913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0" b="1" dirty="0" smtClean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Bluebell</a:t>
            </a:r>
            <a:endParaRPr lang="sr-Latn-RS" sz="12000" b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828708" y="12586777"/>
            <a:ext cx="4494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0" b="1" dirty="0" smtClean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Tigerlily</a:t>
            </a:r>
            <a:endParaRPr lang="sr-Latn-RS" sz="1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93819" y="25604296"/>
            <a:ext cx="8361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Fritillary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4837" y="20993669"/>
            <a:ext cx="20861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0" b="1" dirty="0" smtClean="0">
                <a:latin typeface="Agency FB" panose="020B0503020202020204" pitchFamily="34" charset="0"/>
              </a:rPr>
              <a:t>Izdvajanje osobina sa digitalne slike pomoću </a:t>
            </a:r>
            <a:endParaRPr lang="sr-Latn-RS" sz="20000" b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27181" y="24237331"/>
            <a:ext cx="2213447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20000" b="1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HOG</a:t>
            </a:r>
            <a:r>
              <a:rPr lang="sr-Latn-RS" sz="20000" b="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deskriptora slike </a:t>
            </a:r>
            <a:endParaRPr lang="en-US" sz="200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98991" y="26920644"/>
            <a:ext cx="22003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12000" b="1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(Histagram of Oriented Gradients)</a:t>
            </a:r>
            <a:endParaRPr lang="en-US" sz="12000" b="1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7181" y="34500391"/>
            <a:ext cx="22318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0" b="1" dirty="0" smtClean="0">
                <a:latin typeface="Agency FB" panose="020B0503020202020204" pitchFamily="34" charset="0"/>
              </a:rPr>
              <a:t>Klasfikacija pomoću modela mašinskog učenja</a:t>
            </a:r>
            <a:endParaRPr lang="sr-Latn-RS" sz="12000" b="1" dirty="0">
              <a:latin typeface="Agency FB" panose="020B0503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59" y="29272644"/>
            <a:ext cx="5392838" cy="48214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778" y="25517463"/>
            <a:ext cx="304843" cy="1714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778" y="25517463"/>
            <a:ext cx="304843" cy="1714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26" y="31032124"/>
            <a:ext cx="2786222" cy="20025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348" y="29219651"/>
            <a:ext cx="5302366" cy="482140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60" y="30835472"/>
            <a:ext cx="2786222" cy="2002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465" y="29219651"/>
            <a:ext cx="5051620" cy="49207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3587070" y="25141535"/>
            <a:ext cx="4032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7666" y="43926798"/>
            <a:ext cx="2221901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20000" b="1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SVM</a:t>
            </a:r>
            <a:r>
              <a:rPr lang="sr-Latn-RS" sz="20000" b="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sr-Latn-RS" sz="12000" b="1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(Support Vector Machine</a:t>
            </a:r>
            <a:r>
              <a:rPr lang="sr-Latn-RS" sz="1200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6577836"/>
            <a:ext cx="11137310" cy="848309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897908" y="34354732"/>
            <a:ext cx="20551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0" b="1" dirty="0" smtClean="0">
                <a:latin typeface="Agency FB" panose="020B0503020202020204" pitchFamily="34" charset="0"/>
              </a:rPr>
              <a:t>Štelovanjem veličine ulazne slike u HOG deskriptor, kao i njegovih </a:t>
            </a:r>
            <a:r>
              <a:rPr lang="sr-Latn-RS" sz="12000" b="1" dirty="0" smtClean="0">
                <a:latin typeface="Agency FB" panose="020B0503020202020204" pitchFamily="34" charset="0"/>
              </a:rPr>
              <a:t>parametara, dobijena je tačnost od</a:t>
            </a:r>
            <a:endParaRPr lang="sr-Latn-RS" sz="12000" b="1" dirty="0">
              <a:latin typeface="Agency FB" panose="020B05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898017" y="39987043"/>
            <a:ext cx="85367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20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56.25 %</a:t>
            </a:r>
            <a:endParaRPr lang="en-US" sz="20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79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Agency FB</vt:lpstr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Vojnović</dc:creator>
  <cp:lastModifiedBy>Marina Vojnović</cp:lastModifiedBy>
  <cp:revision>20</cp:revision>
  <dcterms:created xsi:type="dcterms:W3CDTF">2019-12-26T10:22:56Z</dcterms:created>
  <dcterms:modified xsi:type="dcterms:W3CDTF">2019-12-26T12:29:00Z</dcterms:modified>
</cp:coreProperties>
</file>