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Economica" panose="02000506040000020004" pitchFamily="2" charset="77"/>
      <p:regular r:id="rId13"/>
      <p:bold r:id="rId14"/>
      <p:italic r:id="rId15"/>
      <p:boldItalic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99"/>
  </p:normalViewPr>
  <p:slideViewPr>
    <p:cSldViewPr snapToGrid="0">
      <p:cViewPr varScale="1">
        <p:scale>
          <a:sx n="141" d="100"/>
          <a:sy n="141" d="100"/>
        </p:scale>
        <p:origin x="32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fca08cf1f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fca08cf1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ca08cf1f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ca08cf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fca08cf1f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fca08cf1f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fca08cf1f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fca08cf1f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fca08cf1f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fca08cf1f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fca08cf1f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fca08cf1f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fca08cf1f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fca08cf1f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fca08cf1f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fca08cf1f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fca08cf1f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fca08cf1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Science Projects </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step-by-step guide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 Prepare the project for presentation</a:t>
            </a:r>
            <a:endParaRPr/>
          </a:p>
        </p:txBody>
      </p:sp>
      <p:sp>
        <p:nvSpPr>
          <p:cNvPr id="118" name="Google Shape;118;p22"/>
          <p:cNvSpPr txBox="1">
            <a:spLocks noGrp="1"/>
          </p:cNvSpPr>
          <p:nvPr>
            <p:ph type="body" idx="1"/>
          </p:nvPr>
        </p:nvSpPr>
        <p:spPr>
          <a:xfrm>
            <a:off x="311700" y="1400000"/>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Interpret model output</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Build visualizations, Shiny apps/dashboards, Tableau presentations, etc.</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Create the narrative and story of the project and results, and make sure you can clearly explain the results to someone who has no statistical or data science knowledge</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If needed, develop recommendations and next steps based on </a:t>
            </a:r>
            <a:r>
              <a:rPr lang="en" sz="2400">
                <a:latin typeface="Economica"/>
                <a:ea typeface="Economica"/>
                <a:cs typeface="Economica"/>
                <a:sym typeface="Economica"/>
              </a:rPr>
              <a:t>the results</a:t>
            </a:r>
            <a:endParaRPr sz="2400" dirty="0">
              <a:latin typeface="Economica"/>
              <a:ea typeface="Economica"/>
              <a:cs typeface="Economica"/>
              <a:sym typeface="Economica"/>
            </a:endParaRPr>
          </a:p>
          <a:p>
            <a:pPr marL="457200" lvl="0" indent="0" algn="l" rtl="0">
              <a:spcBef>
                <a:spcPts val="1600"/>
              </a:spcBef>
              <a:spcAft>
                <a:spcPts val="1600"/>
              </a:spcAft>
              <a:buNone/>
            </a:pPr>
            <a:endParaRPr sz="2400" dirty="0">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Science Project Process</a:t>
            </a:r>
            <a:endParaRPr/>
          </a:p>
        </p:txBody>
      </p:sp>
      <p:sp>
        <p:nvSpPr>
          <p:cNvPr id="69" name="Google Shape;69;p14"/>
          <p:cNvSpPr txBox="1">
            <a:spLocks noGrp="1"/>
          </p:cNvSpPr>
          <p:nvPr>
            <p:ph type="body" idx="1"/>
          </p:nvPr>
        </p:nvSpPr>
        <p:spPr>
          <a:xfrm>
            <a:off x="1048250" y="1147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Understand the problem</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Collect the data</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Explore the data</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Clean the data</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Splitting the data into training and test sets</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Build the model</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Evaluate the model</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AutoNum type="arabicPeriod"/>
            </a:pPr>
            <a:r>
              <a:rPr lang="en" sz="2400">
                <a:latin typeface="Economica"/>
                <a:ea typeface="Economica"/>
                <a:cs typeface="Economica"/>
                <a:sym typeface="Economica"/>
              </a:rPr>
              <a:t>Prepare the project for presentation</a:t>
            </a:r>
            <a:endParaRPr sz="2400">
              <a:latin typeface="Economica"/>
              <a:ea typeface="Economica"/>
              <a:cs typeface="Economica"/>
              <a:sym typeface="Economica"/>
            </a:endParaRPr>
          </a:p>
        </p:txBody>
      </p:sp>
      <p:cxnSp>
        <p:nvCxnSpPr>
          <p:cNvPr id="70" name="Google Shape;70;p14"/>
          <p:cNvCxnSpPr/>
          <p:nvPr/>
        </p:nvCxnSpPr>
        <p:spPr>
          <a:xfrm flipH="1">
            <a:off x="798850" y="1355125"/>
            <a:ext cx="12600" cy="3146100"/>
          </a:xfrm>
          <a:prstGeom prst="straightConnector1">
            <a:avLst/>
          </a:prstGeom>
          <a:noFill/>
          <a:ln w="38100" cap="flat" cmpd="sng">
            <a:solidFill>
              <a:schemeClr val="lt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457200" lvl="0" indent="-495300" algn="l" rtl="0">
              <a:spcBef>
                <a:spcPts val="0"/>
              </a:spcBef>
              <a:spcAft>
                <a:spcPts val="0"/>
              </a:spcAft>
              <a:buSzPts val="4200"/>
              <a:buAutoNum type="arabicPeriod"/>
            </a:pPr>
            <a:r>
              <a:rPr lang="en"/>
              <a:t>Understand the problem</a:t>
            </a:r>
            <a:endParaRPr/>
          </a:p>
        </p:txBody>
      </p:sp>
      <p:sp>
        <p:nvSpPr>
          <p:cNvPr id="76" name="Google Shape;76;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What kind of model is the right solution for our data, research question, and goals?</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Look at the big picture and the challenge facing the client, and try to understand if machine learning, deep learning, or statistical analysis is necessary.</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Should we use a white-box or black-block algorithm, or some combination of both?</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Does the client need to be able to understand or use the algorithm, or just the results?</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Will this be a one-time project, or will it require continuous integration?</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What kind of computing power will we need? Will it be ongoing?</a:t>
            </a:r>
            <a:endParaRPr sz="2400">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 Collect the data</a:t>
            </a:r>
            <a:endParaRPr/>
          </a:p>
        </p:txBody>
      </p:sp>
      <p:sp>
        <p:nvSpPr>
          <p:cNvPr id="82" name="Google Shape;82;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Do we have a data set already prepared?</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If so, is the quality high enough? </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Are there enough observations?</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Do we need to gather data from scratch?</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Is it feasible?</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How long will this take? Do we have the resources?</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What other types of data can we find to supplement the understanding of the problem and its potential resolution?</a:t>
            </a:r>
            <a:endParaRPr sz="2400">
              <a:latin typeface="Economica"/>
              <a:ea typeface="Economica"/>
              <a:cs typeface="Economica"/>
              <a:sym typeface="Economica"/>
            </a:endParaRPr>
          </a:p>
          <a:p>
            <a:pPr marL="457200" lvl="0" indent="0" algn="l" rtl="0">
              <a:spcBef>
                <a:spcPts val="1600"/>
              </a:spcBef>
              <a:spcAft>
                <a:spcPts val="1600"/>
              </a:spcAft>
              <a:buNone/>
            </a:pPr>
            <a:endParaRPr sz="24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 Explore the data</a:t>
            </a:r>
            <a:endParaRPr/>
          </a:p>
        </p:txBody>
      </p:sp>
      <p:sp>
        <p:nvSpPr>
          <p:cNvPr id="88" name="Google Shape;88;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Understand the data: what variables do we have, what are their qualities, data types of each feature, etc.</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Feature engineering: Select relevant covariates and have an understanding/narrative to explain why they are relevant. If necessary, create additional features out of existing data. </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Visualize the data: Visualize variables of interest and explore the relationships before running any types of modeling. Is there really a relationship to encapsulate there? Are there things we need to lookout for?</a:t>
            </a:r>
            <a:endParaRPr sz="2400">
              <a:latin typeface="Economica"/>
              <a:ea typeface="Economica"/>
              <a:cs typeface="Economica"/>
              <a:sym typeface="Economica"/>
            </a:endParaRPr>
          </a:p>
          <a:p>
            <a:pPr marL="457200" lvl="0" indent="0" algn="l" rtl="0">
              <a:spcBef>
                <a:spcPts val="1600"/>
              </a:spcBef>
              <a:spcAft>
                <a:spcPts val="1600"/>
              </a:spcAft>
              <a:buNone/>
            </a:pPr>
            <a:endParaRPr sz="2400">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 Clean the data</a:t>
            </a:r>
            <a:endParaRPr/>
          </a:p>
        </p:txBody>
      </p:sp>
      <p:sp>
        <p:nvSpPr>
          <p:cNvPr id="94" name="Google Shape;94;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Drop unused rows/columns</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Make sure X is a matrix and y is a vector</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Take care of missing values: delete or impute</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Take care of categorical data (if necessary)</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Feature scaling (if necessary)</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Regularization to prevent overfitting (if necessary)</a:t>
            </a:r>
            <a:endParaRPr sz="2400" dirty="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dirty="0">
                <a:latin typeface="Economica"/>
                <a:ea typeface="Economica"/>
                <a:cs typeface="Economica"/>
                <a:sym typeface="Economica"/>
              </a:rPr>
              <a:t>etc.</a:t>
            </a:r>
            <a:endParaRPr sz="2400" dirty="0">
              <a:latin typeface="Economica"/>
              <a:ea typeface="Economica"/>
              <a:cs typeface="Economica"/>
              <a:sym typeface="Economica"/>
            </a:endParaRPr>
          </a:p>
          <a:p>
            <a:pPr marL="457200" lvl="0" indent="0" algn="l" rtl="0">
              <a:spcBef>
                <a:spcPts val="1600"/>
              </a:spcBef>
              <a:spcAft>
                <a:spcPts val="1600"/>
              </a:spcAft>
              <a:buNone/>
            </a:pPr>
            <a:endParaRPr sz="2400" dirty="0">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Training and test data sets</a:t>
            </a:r>
            <a:endParaRPr/>
          </a:p>
        </p:txBody>
      </p:sp>
      <p:sp>
        <p:nvSpPr>
          <p:cNvPr id="100" name="Google Shape;100;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We train a model using some data set. But we need a separate data set to test to see how the model performs. So, we use a train-test split:</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Training data set: The sample of data used to fit the model. The model sees and learns from this data.</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Test data set: The sample of data used to provide an unbiased evaluation of a final model fit on the training dataset.</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There are more complicated versions of this, but this is the general idea. </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This can be done manually, or with packages (caTools in R, sklearn in Python, etc.)</a:t>
            </a:r>
            <a:endParaRPr sz="2400">
              <a:latin typeface="Economica"/>
              <a:ea typeface="Economica"/>
              <a:cs typeface="Economica"/>
              <a:sym typeface="Economica"/>
            </a:endParaRPr>
          </a:p>
          <a:p>
            <a:pPr marL="457200" lvl="0" indent="0" algn="l" rtl="0">
              <a:spcBef>
                <a:spcPts val="1600"/>
              </a:spcBef>
              <a:spcAft>
                <a:spcPts val="1600"/>
              </a:spcAft>
              <a:buNone/>
            </a:pPr>
            <a:endParaRPr sz="2400">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Build the model</a:t>
            </a:r>
            <a:endParaRPr/>
          </a:p>
        </p:txBody>
      </p:sp>
      <p:sp>
        <p:nvSpPr>
          <p:cNvPr id="106" name="Google Shape;106;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This is often the simplest part of the process, once you’ve decided on the type of algorithm to use. </a:t>
            </a:r>
            <a:endParaRPr sz="2400">
              <a:latin typeface="Economica"/>
              <a:ea typeface="Economica"/>
              <a:cs typeface="Economica"/>
              <a:sym typeface="Economica"/>
            </a:endParaRPr>
          </a:p>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Some possible methods:</a:t>
            </a:r>
            <a:endParaRPr sz="24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latin typeface="Economica"/>
                <a:ea typeface="Economica"/>
                <a:cs typeface="Economica"/>
                <a:sym typeface="Economica"/>
              </a:rPr>
              <a:t>All-in: put every variables in because of either prior knowledge (you know it’s important) or you have to or prepare for backward elimination</a:t>
            </a:r>
            <a:endParaRPr sz="18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latin typeface="Economica"/>
                <a:ea typeface="Economica"/>
                <a:cs typeface="Economica"/>
                <a:sym typeface="Economica"/>
              </a:rPr>
              <a:t>Backward elimination: fit and test models until the variables with the highest p-value is still smaller than your chosen significant level</a:t>
            </a:r>
            <a:endParaRPr sz="18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latin typeface="Economica"/>
                <a:ea typeface="Economica"/>
                <a:cs typeface="Economica"/>
                <a:sym typeface="Economica"/>
              </a:rPr>
              <a:t>Forward selection: incrementally add variables with smallest p-value, stop when p-value &gt; significant level</a:t>
            </a:r>
            <a:endParaRPr sz="18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latin typeface="Economica"/>
                <a:ea typeface="Economica"/>
                <a:cs typeface="Economica"/>
                <a:sym typeface="Economica"/>
              </a:rPr>
              <a:t>Bidirectional selection: combination of backward elimination and forward selection</a:t>
            </a:r>
            <a:endParaRPr sz="18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latin typeface="Economica"/>
                <a:ea typeface="Economica"/>
                <a:cs typeface="Economica"/>
                <a:sym typeface="Economica"/>
              </a:rPr>
              <a:t>etc.</a:t>
            </a:r>
            <a:endParaRPr sz="1800">
              <a:latin typeface="Economica"/>
              <a:ea typeface="Economica"/>
              <a:cs typeface="Economica"/>
              <a:sym typeface="Economica"/>
            </a:endParaRPr>
          </a:p>
          <a:p>
            <a:pPr marL="457200" lvl="0" indent="0" algn="l" rtl="0">
              <a:spcBef>
                <a:spcPts val="1600"/>
              </a:spcBef>
              <a:spcAft>
                <a:spcPts val="1600"/>
              </a:spcAft>
              <a:buNone/>
            </a:pPr>
            <a:endParaRPr sz="2400">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7. Evaluate the model</a:t>
            </a:r>
            <a:endParaRPr/>
          </a:p>
        </p:txBody>
      </p:sp>
      <p:sp>
        <p:nvSpPr>
          <p:cNvPr id="112" name="Google Shape;112;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Economica"/>
              <a:buChar char="❖"/>
            </a:pPr>
            <a:r>
              <a:rPr lang="en" sz="2400">
                <a:latin typeface="Economica"/>
                <a:ea typeface="Economica"/>
                <a:cs typeface="Economica"/>
                <a:sym typeface="Economica"/>
              </a:rPr>
              <a:t>This is one of the most important parts of the process. You have to confirm that your model is accurate and does not violate important assumptions before any conclusions can be made. Some ways to do this:</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Plot model residuals</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Classification accuracy</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RMSE</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Simply seeing if it makes sense to your human brain</a:t>
            </a:r>
            <a:endParaRPr sz="2400">
              <a:latin typeface="Economica"/>
              <a:ea typeface="Economica"/>
              <a:cs typeface="Economica"/>
              <a:sym typeface="Economica"/>
            </a:endParaRPr>
          </a:p>
          <a:p>
            <a:pPr marL="914400" lvl="1" indent="-381000" algn="l" rtl="0">
              <a:spcBef>
                <a:spcPts val="0"/>
              </a:spcBef>
              <a:spcAft>
                <a:spcPts val="0"/>
              </a:spcAft>
              <a:buSzPts val="2400"/>
              <a:buFont typeface="Economica"/>
              <a:buChar char="➢"/>
            </a:pPr>
            <a:r>
              <a:rPr lang="en" sz="2400">
                <a:latin typeface="Economica"/>
                <a:ea typeface="Economica"/>
                <a:cs typeface="Economica"/>
                <a:sym typeface="Economica"/>
              </a:rPr>
              <a:t>etc.</a:t>
            </a:r>
            <a:endParaRPr sz="2400">
              <a:latin typeface="Economica"/>
              <a:ea typeface="Economica"/>
              <a:cs typeface="Economica"/>
              <a:sym typeface="Economica"/>
            </a:endParaRPr>
          </a:p>
          <a:p>
            <a:pPr marL="457200" lvl="0" indent="0" algn="l" rtl="0">
              <a:spcBef>
                <a:spcPts val="1600"/>
              </a:spcBef>
              <a:spcAft>
                <a:spcPts val="1600"/>
              </a:spcAft>
              <a:buNone/>
            </a:pPr>
            <a:endParaRPr sz="24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732</Words>
  <Application>Microsoft Macintosh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Economica</vt:lpstr>
      <vt:lpstr>Open Sans</vt:lpstr>
      <vt:lpstr>Arial</vt:lpstr>
      <vt:lpstr>Luxe</vt:lpstr>
      <vt:lpstr>Data Science Projects </vt:lpstr>
      <vt:lpstr>Data Science Project Process</vt:lpstr>
      <vt:lpstr>Understand the problem</vt:lpstr>
      <vt:lpstr>2. Collect the data</vt:lpstr>
      <vt:lpstr>3. Explore the data</vt:lpstr>
      <vt:lpstr>4. Clean the data</vt:lpstr>
      <vt:lpstr>5. Training and test data sets</vt:lpstr>
      <vt:lpstr>6. Build the model</vt:lpstr>
      <vt:lpstr>7. Evaluate the model</vt:lpstr>
      <vt:lpstr>8. Prepare the project for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Projects </dc:title>
  <cp:lastModifiedBy>Marina Bennett</cp:lastModifiedBy>
  <cp:revision>1</cp:revision>
  <dcterms:modified xsi:type="dcterms:W3CDTF">2019-08-25T10:35:05Z</dcterms:modified>
</cp:coreProperties>
</file>