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20"/>
  </p:notesMasterIdLst>
  <p:sldIdLst>
    <p:sldId id="301" r:id="rId2"/>
    <p:sldId id="303" r:id="rId3"/>
    <p:sldId id="302" r:id="rId4"/>
    <p:sldId id="304" r:id="rId5"/>
    <p:sldId id="305" r:id="rId6"/>
    <p:sldId id="292" r:id="rId7"/>
    <p:sldId id="293" r:id="rId8"/>
    <p:sldId id="283" r:id="rId9"/>
    <p:sldId id="288" r:id="rId10"/>
    <p:sldId id="306" r:id="rId11"/>
    <p:sldId id="307" r:id="rId12"/>
    <p:sldId id="295" r:id="rId13"/>
    <p:sldId id="308" r:id="rId14"/>
    <p:sldId id="296" r:id="rId15"/>
    <p:sldId id="280" r:id="rId16"/>
    <p:sldId id="281" r:id="rId17"/>
    <p:sldId id="297" r:id="rId18"/>
    <p:sldId id="282" r:id="rId1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3300"/>
    <a:srgbClr val="008080"/>
    <a:srgbClr val="0000FF"/>
    <a:srgbClr val="66FF33"/>
    <a:srgbClr val="FF99CC"/>
    <a:srgbClr val="F20E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74" autoAdjust="0"/>
    <p:restoredTop sz="94624" autoAdjust="0"/>
  </p:normalViewPr>
  <p:slideViewPr>
    <p:cSldViewPr>
      <p:cViewPr varScale="1">
        <p:scale>
          <a:sx n="69" d="100"/>
          <a:sy n="69" d="100"/>
        </p:scale>
        <p:origin x="102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B3B8C08-0510-4313-AA05-0E3DEDDFA172}" type="datetimeFigureOut">
              <a:rPr lang="ru-RU"/>
              <a:pPr>
                <a:defRPr/>
              </a:pPr>
              <a:t>20.02.2020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531915E-7588-4C7E-816F-4134692A42FB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AB9AA5-C322-4AF6-AD84-66C2A9F0B20A}" type="datetimeFigureOut">
              <a:rPr lang="ru-RU" smtClean="0"/>
              <a:pPr>
                <a:defRPr/>
              </a:pPr>
              <a:t>20.02.2020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DDC1AD-B250-40F7-B398-ECBCBD4F9BBD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6524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7BB982-AC03-4EA7-9D8E-FAB427A51969}" type="datetimeFigureOut">
              <a:rPr lang="ru-RU" smtClean="0"/>
              <a:pPr>
                <a:defRPr/>
              </a:pPr>
              <a:t>20.02.2020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D3895-F4B3-44CC-BB88-EF7B4345FFF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898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7BB982-AC03-4EA7-9D8E-FAB427A51969}" type="datetimeFigureOut">
              <a:rPr lang="ru-RU" smtClean="0"/>
              <a:pPr>
                <a:defRPr/>
              </a:pPr>
              <a:t>20.02.2020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D3895-F4B3-44CC-BB88-EF7B4345FFF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5298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7BB982-AC03-4EA7-9D8E-FAB427A51969}" type="datetimeFigureOut">
              <a:rPr lang="ru-RU" smtClean="0"/>
              <a:pPr>
                <a:defRPr/>
              </a:pPr>
              <a:t>20.02.2020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D3895-F4B3-44CC-BB88-EF7B4345FFF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640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7BB982-AC03-4EA7-9D8E-FAB427A51969}" type="datetimeFigureOut">
              <a:rPr lang="ru-RU" smtClean="0"/>
              <a:pPr>
                <a:defRPr/>
              </a:pPr>
              <a:t>20.02.2020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D3895-F4B3-44CC-BB88-EF7B4345FFF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7439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7BB982-AC03-4EA7-9D8E-FAB427A51969}" type="datetimeFigureOut">
              <a:rPr lang="ru-RU" smtClean="0"/>
              <a:pPr>
                <a:defRPr/>
              </a:pPr>
              <a:t>20.02.2020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D3895-F4B3-44CC-BB88-EF7B4345FFF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465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9695A9-680E-4F2F-8A30-4A3F0D1AFA37}" type="datetimeFigureOut">
              <a:rPr lang="ru-RU" smtClean="0"/>
              <a:pPr>
                <a:defRPr/>
              </a:pPr>
              <a:t>20.02.2020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89A01B-55D7-4F0E-8874-9A94CFEC058A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5497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011438-B30F-4FAB-8E68-30D2BB84DC99}" type="datetimeFigureOut">
              <a:rPr lang="ru-RU" smtClean="0"/>
              <a:pPr>
                <a:defRPr/>
              </a:pPr>
              <a:t>20.02.2020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0C06D3-26C9-468E-B3D1-19CEB4212E64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797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69A1F0-F19A-4203-8F07-76D7FFAAD36E}" type="datetimeFigureOut">
              <a:rPr lang="ru-RU" smtClean="0"/>
              <a:pPr>
                <a:defRPr/>
              </a:pPr>
              <a:t>20.02.2020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70CB72-41F5-4579-A767-4D7889071B2A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6105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E76379-F773-40FC-AF66-CFC7B29FF5A6}" type="datetimeFigureOut">
              <a:rPr lang="ru-RU" smtClean="0"/>
              <a:pPr>
                <a:defRPr/>
              </a:pPr>
              <a:t>20.02.2020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865E89-067C-473C-B848-47E40B1FB8A4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219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6762B7-5FE0-4959-B2E0-B674CECAC650}" type="datetimeFigureOut">
              <a:rPr lang="ru-RU" smtClean="0"/>
              <a:pPr>
                <a:defRPr/>
              </a:pPr>
              <a:t>20.02.2020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7BECA4-F70F-46CE-8A93-8ABD550D451D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3375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67CAF6-33B7-4BFB-BFEC-1BD27332836F}" type="datetimeFigureOut">
              <a:rPr lang="ru-RU" smtClean="0"/>
              <a:pPr>
                <a:defRPr/>
              </a:pPr>
              <a:t>20.02.2020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C0147-E025-4027-B6B1-EE6B4944A602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767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BCD455-048B-4AB7-8C0D-6AFC428A9F62}" type="datetimeFigureOut">
              <a:rPr lang="ru-RU" smtClean="0"/>
              <a:pPr>
                <a:defRPr/>
              </a:pPr>
              <a:t>20.02.2020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844F4D-92B6-46B1-8393-A92ABDCE4E7F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2661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90EB2C-D20F-419C-A341-FB10D0BD5862}" type="datetimeFigureOut">
              <a:rPr lang="ru-RU" smtClean="0"/>
              <a:pPr>
                <a:defRPr/>
              </a:pPr>
              <a:t>20.02.2020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B31F4-4F9A-40D7-915B-D2224261F47D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2958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BAE929-D9D9-4EED-9461-25CA38FF2E61}" type="datetimeFigureOut">
              <a:rPr lang="ru-RU" smtClean="0"/>
              <a:pPr>
                <a:defRPr/>
              </a:pPr>
              <a:t>20.02.2020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9B3813-A1AE-4FC3-8810-60F54AAC5B09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3253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DE1427-9BA8-405C-A8F3-23CDEFE60812}" type="datetimeFigureOut">
              <a:rPr lang="ru-RU" smtClean="0"/>
              <a:pPr>
                <a:defRPr/>
              </a:pPr>
              <a:t>20.02.2020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267982-A454-4340-8580-F3435B21B491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647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B7BB982-AC03-4EA7-9D8E-FAB427A51969}" type="datetimeFigureOut">
              <a:rPr lang="ru-RU" smtClean="0"/>
              <a:pPr>
                <a:defRPr/>
              </a:pPr>
              <a:t>20.02.2020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B05D3895-F4B3-44CC-BB88-EF7B4345FFF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376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30595" y="260648"/>
            <a:ext cx="5826719" cy="1646302"/>
          </a:xfrm>
        </p:spPr>
        <p:txBody>
          <a:bodyPr/>
          <a:lstStyle/>
          <a:p>
            <a:r>
              <a:rPr lang="ru-RU" sz="3600" dirty="0"/>
              <a:t>РАЗДЕЛ 1. ОСНОВЫ ИНФОРМАЦИОННЫХ ТЕХНОЛОГИЙ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71600" y="3140968"/>
            <a:ext cx="6552728" cy="1096899"/>
          </a:xfrm>
        </p:spPr>
        <p:txBody>
          <a:bodyPr>
            <a:noAutofit/>
          </a:bodyPr>
          <a:lstStyle/>
          <a:p>
            <a:pPr algn="just"/>
            <a:r>
              <a:rPr lang="ru-RU" sz="4400" b="1" dirty="0"/>
              <a:t>Тема 1.1 Основные понятия информационных технологий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74159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5" y="260648"/>
            <a:ext cx="6849808" cy="1320800"/>
          </a:xfrm>
        </p:spPr>
        <p:txBody>
          <a:bodyPr/>
          <a:lstStyle/>
          <a:p>
            <a:r>
              <a:rPr lang="ru-RU" dirty="0"/>
              <a:t>3. Виды информационных технологий: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ИТ обработки данных.</a:t>
            </a:r>
          </a:p>
          <a:p>
            <a:r>
              <a:rPr lang="ru-RU" dirty="0"/>
              <a:t>ИТ управления </a:t>
            </a:r>
          </a:p>
          <a:p>
            <a:r>
              <a:rPr lang="ru-RU" dirty="0"/>
              <a:t>ИТ   автоматизированного офиса</a:t>
            </a:r>
          </a:p>
          <a:p>
            <a:r>
              <a:rPr lang="ru-RU" dirty="0"/>
              <a:t>ИТ поддержки принятия решений </a:t>
            </a:r>
          </a:p>
          <a:p>
            <a:r>
              <a:rPr lang="ru-RU" dirty="0"/>
              <a:t>Современные виды информационного обслуживания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373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 обработки данных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/>
              <a:t>предназначена для решения хорошо структурированных задач, по которым имеются необходимые входные данные и известны алгоритмы и другие стандартные процедуры их обработки.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528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980729"/>
            <a:ext cx="6606480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7675" indent="-382588" eaLnBrk="1" hangingPunct="1">
              <a:lnSpc>
                <a:spcPct val="80000"/>
              </a:lnSpc>
              <a:buFont typeface="Arial" charset="0"/>
              <a:buNone/>
            </a:pPr>
            <a:r>
              <a:rPr lang="ru-RU" sz="3200" dirty="0"/>
              <a:t>2. Целью </a:t>
            </a:r>
            <a:r>
              <a:rPr lang="ru-RU" sz="3200" b="1" dirty="0"/>
              <a:t>ИТ управления </a:t>
            </a:r>
            <a:r>
              <a:rPr lang="ru-RU" sz="3200" dirty="0"/>
              <a:t>является удовлетворение информационных потребностей всех без исключения сотрудников фирмы, имеющих дело с принятием решений. Она может быть полезна на любом уровне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260192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Содержимое 2"/>
          <p:cNvSpPr>
            <a:spLocks noGrp="1"/>
          </p:cNvSpPr>
          <p:nvPr>
            <p:ph idx="1"/>
          </p:nvPr>
        </p:nvSpPr>
        <p:spPr>
          <a:xfrm>
            <a:off x="539750" y="765175"/>
            <a:ext cx="8229600" cy="5400675"/>
          </a:xfrm>
        </p:spPr>
        <p:txBody>
          <a:bodyPr/>
          <a:lstStyle/>
          <a:p>
            <a:pPr marL="447675" indent="-382588" eaLnBrk="1" hangingPunct="1">
              <a:lnSpc>
                <a:spcPct val="80000"/>
              </a:lnSpc>
              <a:buFont typeface="Arial" charset="0"/>
              <a:buNone/>
            </a:pPr>
            <a:r>
              <a:rPr lang="ru-RU" sz="2800" b="1" smtClean="0"/>
              <a:t>3. </a:t>
            </a:r>
            <a:r>
              <a:rPr lang="ru-RU" sz="2800" b="1" smtClean="0">
                <a:solidFill>
                  <a:srgbClr val="0000FF"/>
                </a:solidFill>
                <a:latin typeface="Arial" charset="0"/>
              </a:rPr>
              <a:t>ИТ</a:t>
            </a:r>
            <a:r>
              <a:rPr lang="ru-RU" sz="2800" b="1" smtClean="0">
                <a:solidFill>
                  <a:srgbClr val="0000FF"/>
                </a:solidFill>
              </a:rPr>
              <a:t> автоматизированного офиса</a:t>
            </a:r>
            <a:r>
              <a:rPr lang="ru-RU" sz="2800" b="1" smtClean="0"/>
              <a:t> </a:t>
            </a:r>
            <a:r>
              <a:rPr lang="ru-RU" sz="2800" smtClean="0"/>
              <a:t>- организация и поддержка коммуникационных процессов как внутри организации, так и с внешней средой на базе компьютерных сетей и других современных средств передачи и работы с информацией.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Содержимое 2"/>
          <p:cNvSpPr>
            <a:spLocks noGrp="1"/>
          </p:cNvSpPr>
          <p:nvPr>
            <p:ph idx="1"/>
          </p:nvPr>
        </p:nvSpPr>
        <p:spPr>
          <a:xfrm>
            <a:off x="179388" y="333375"/>
            <a:ext cx="8785225" cy="6308725"/>
          </a:xfrm>
        </p:spPr>
        <p:txBody>
          <a:bodyPr/>
          <a:lstStyle/>
          <a:p>
            <a:pPr marL="447675" indent="-382588" eaLnBrk="1" hangingPunct="1">
              <a:lnSpc>
                <a:spcPct val="80000"/>
              </a:lnSpc>
              <a:buFont typeface="Arial" charset="0"/>
              <a:buNone/>
            </a:pPr>
            <a:r>
              <a:rPr lang="ru-RU" sz="2800" dirty="0" smtClean="0">
                <a:solidFill>
                  <a:schemeClr val="tx1"/>
                </a:solidFill>
              </a:rPr>
              <a:t>Главной </a:t>
            </a:r>
            <a:r>
              <a:rPr lang="ru-RU" sz="2800" dirty="0" smtClean="0">
                <a:solidFill>
                  <a:schemeClr val="tx1"/>
                </a:solidFill>
              </a:rPr>
              <a:t>особенностью </a:t>
            </a:r>
            <a:r>
              <a:rPr lang="ru-RU" sz="2800" b="1" dirty="0" smtClean="0">
                <a:solidFill>
                  <a:schemeClr val="tx1"/>
                </a:solidFill>
              </a:rPr>
              <a:t>ИТ поддержки </a:t>
            </a:r>
            <a:r>
              <a:rPr lang="ru-RU" sz="2800" b="1" dirty="0" smtClean="0">
                <a:solidFill>
                  <a:schemeClr val="tx1"/>
                </a:solidFill>
              </a:rPr>
              <a:t>принятия</a:t>
            </a:r>
          </a:p>
          <a:p>
            <a:pPr marL="447675" indent="-382588" eaLnBrk="1" hangingPunct="1">
              <a:lnSpc>
                <a:spcPct val="80000"/>
              </a:lnSpc>
              <a:buFont typeface="Arial" charset="0"/>
              <a:buNone/>
            </a:pPr>
            <a:r>
              <a:rPr lang="ru-RU" sz="2800" b="1" dirty="0" smtClean="0">
                <a:solidFill>
                  <a:schemeClr val="tx1"/>
                </a:solidFill>
              </a:rPr>
              <a:t>решений</a:t>
            </a:r>
            <a:r>
              <a:rPr lang="ru-RU" sz="2800" dirty="0" smtClean="0">
                <a:solidFill>
                  <a:schemeClr val="tx1"/>
                </a:solidFill>
              </a:rPr>
              <a:t> </a:t>
            </a:r>
            <a:r>
              <a:rPr lang="ru-RU" sz="2800" dirty="0" smtClean="0">
                <a:solidFill>
                  <a:schemeClr val="tx1"/>
                </a:solidFill>
              </a:rPr>
              <a:t>является качественно новый </a:t>
            </a:r>
            <a:r>
              <a:rPr lang="ru-RU" sz="2800" dirty="0" smtClean="0">
                <a:solidFill>
                  <a:schemeClr val="tx1"/>
                </a:solidFill>
              </a:rPr>
              <a:t>метод</a:t>
            </a:r>
          </a:p>
          <a:p>
            <a:pPr marL="447675" indent="-382588" eaLnBrk="1" hangingPunct="1">
              <a:lnSpc>
                <a:spcPct val="80000"/>
              </a:lnSpc>
              <a:buFont typeface="Arial" charset="0"/>
              <a:buNone/>
            </a:pPr>
            <a:r>
              <a:rPr lang="ru-RU" sz="2800" dirty="0" smtClean="0">
                <a:solidFill>
                  <a:schemeClr val="tx1"/>
                </a:solidFill>
              </a:rPr>
              <a:t>организации </a:t>
            </a:r>
            <a:r>
              <a:rPr lang="ru-RU" sz="2800" dirty="0" smtClean="0">
                <a:solidFill>
                  <a:schemeClr val="tx1"/>
                </a:solidFill>
              </a:rPr>
              <a:t>взаимодействия человека </a:t>
            </a:r>
            <a:r>
              <a:rPr lang="ru-RU" sz="2800" dirty="0" smtClean="0">
                <a:solidFill>
                  <a:schemeClr val="tx1"/>
                </a:solidFill>
              </a:rPr>
              <a:t>и</a:t>
            </a:r>
          </a:p>
          <a:p>
            <a:pPr marL="447675" indent="-382588" eaLnBrk="1" hangingPunct="1">
              <a:lnSpc>
                <a:spcPct val="80000"/>
              </a:lnSpc>
              <a:buFont typeface="Arial" charset="0"/>
              <a:buNone/>
            </a:pPr>
            <a:r>
              <a:rPr lang="ru-RU" sz="2800" dirty="0" smtClean="0">
                <a:solidFill>
                  <a:schemeClr val="tx1"/>
                </a:solidFill>
              </a:rPr>
              <a:t>компьютера</a:t>
            </a:r>
            <a:r>
              <a:rPr lang="ru-RU" sz="2800" dirty="0" smtClean="0">
                <a:solidFill>
                  <a:schemeClr val="tx1"/>
                </a:solidFill>
              </a:rPr>
              <a:t>. Выработка решения происходит </a:t>
            </a:r>
            <a:r>
              <a:rPr lang="ru-RU" sz="2800" dirty="0" smtClean="0">
                <a:solidFill>
                  <a:schemeClr val="tx1"/>
                </a:solidFill>
              </a:rPr>
              <a:t>в</a:t>
            </a:r>
          </a:p>
          <a:p>
            <a:pPr marL="447675" indent="-382588" eaLnBrk="1" hangingPunct="1">
              <a:lnSpc>
                <a:spcPct val="80000"/>
              </a:lnSpc>
              <a:buFont typeface="Arial" charset="0"/>
              <a:buNone/>
            </a:pPr>
            <a:r>
              <a:rPr lang="ru-RU" sz="2800" dirty="0" smtClean="0">
                <a:solidFill>
                  <a:schemeClr val="tx1"/>
                </a:solidFill>
              </a:rPr>
              <a:t>результате </a:t>
            </a:r>
            <a:r>
              <a:rPr lang="ru-RU" sz="2800" dirty="0" smtClean="0">
                <a:solidFill>
                  <a:schemeClr val="tx1"/>
                </a:solidFill>
              </a:rPr>
              <a:t>итерационного процесса, в </a:t>
            </a:r>
            <a:r>
              <a:rPr lang="ru-RU" sz="2800" dirty="0" smtClean="0">
                <a:solidFill>
                  <a:schemeClr val="tx1"/>
                </a:solidFill>
              </a:rPr>
              <a:t>котором</a:t>
            </a:r>
          </a:p>
          <a:p>
            <a:pPr marL="447675" indent="-382588" eaLnBrk="1" hangingPunct="1">
              <a:lnSpc>
                <a:spcPct val="80000"/>
              </a:lnSpc>
              <a:buFont typeface="Arial" charset="0"/>
              <a:buNone/>
            </a:pPr>
            <a:r>
              <a:rPr lang="ru-RU" sz="2800" dirty="0" smtClean="0">
                <a:solidFill>
                  <a:schemeClr val="tx1"/>
                </a:solidFill>
              </a:rPr>
              <a:t>участвуют</a:t>
            </a:r>
            <a:r>
              <a:rPr lang="ru-RU" sz="2800" dirty="0" smtClean="0">
                <a:solidFill>
                  <a:schemeClr val="tx1"/>
                </a:solidFill>
              </a:rPr>
              <a:t>:</a:t>
            </a:r>
          </a:p>
          <a:p>
            <a:pPr marL="847725" lvl="1" indent="-382588">
              <a:lnSpc>
                <a:spcPct val="80000"/>
              </a:lnSpc>
              <a:buFont typeface="Wingdings 2" pitchFamily="18" charset="2"/>
              <a:buChar char=""/>
            </a:pPr>
            <a:r>
              <a:rPr lang="ru-RU" sz="2600" dirty="0" smtClean="0">
                <a:solidFill>
                  <a:schemeClr val="tx1"/>
                </a:solidFill>
              </a:rPr>
              <a:t>система поддержки принятия решений в роли вычислительного звена и объекта управления;</a:t>
            </a:r>
          </a:p>
          <a:p>
            <a:pPr marL="847725" lvl="1" indent="-382588">
              <a:lnSpc>
                <a:spcPct val="80000"/>
              </a:lnSpc>
              <a:buFont typeface="Wingdings 2" pitchFamily="18" charset="2"/>
              <a:buChar char=""/>
            </a:pPr>
            <a:r>
              <a:rPr lang="ru-RU" sz="2600" dirty="0" smtClean="0">
                <a:solidFill>
                  <a:schemeClr val="tx1"/>
                </a:solidFill>
              </a:rPr>
              <a:t>человек как управляющее звено, задающее входные данные и оценивающее полученный результат вычислений на компьютере.</a:t>
            </a:r>
          </a:p>
          <a:p>
            <a:pPr marL="447675" indent="-382588" eaLnBrk="1" hangingPunct="1">
              <a:lnSpc>
                <a:spcPct val="80000"/>
              </a:lnSpc>
              <a:buFont typeface="Wingdings 2" pitchFamily="18" charset="2"/>
              <a:buChar char=""/>
            </a:pPr>
            <a:endParaRPr lang="ru-RU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Заголовок 1"/>
          <p:cNvSpPr>
            <a:spLocks noGrp="1"/>
          </p:cNvSpPr>
          <p:nvPr>
            <p:ph type="title"/>
          </p:nvPr>
        </p:nvSpPr>
        <p:spPr>
          <a:xfrm>
            <a:off x="0" y="260350"/>
            <a:ext cx="9144000" cy="1052513"/>
          </a:xfrm>
        </p:spPr>
        <p:txBody>
          <a:bodyPr/>
          <a:lstStyle/>
          <a:p>
            <a:pPr marL="484188" algn="ctr" eaLnBrk="1" hangingPunct="1"/>
            <a:r>
              <a:rPr lang="ru-RU" sz="2800" b="1" dirty="0" smtClean="0">
                <a:solidFill>
                  <a:schemeClr val="tx1"/>
                </a:solidFill>
              </a:rPr>
              <a:t>5. Современные виды информационного обслуживания:</a:t>
            </a:r>
          </a:p>
        </p:txBody>
      </p:sp>
      <p:sp>
        <p:nvSpPr>
          <p:cNvPr id="49154" name="Содержимое 2"/>
          <p:cNvSpPr>
            <a:spLocks noGrp="1"/>
          </p:cNvSpPr>
          <p:nvPr>
            <p:ph idx="1"/>
          </p:nvPr>
        </p:nvSpPr>
        <p:spPr>
          <a:xfrm>
            <a:off x="179388" y="1268413"/>
            <a:ext cx="8642350" cy="5329237"/>
          </a:xfrm>
        </p:spPr>
        <p:txBody>
          <a:bodyPr/>
          <a:lstStyle/>
          <a:p>
            <a:pPr marL="847725" lvl="1" indent="-382588">
              <a:buFont typeface="Wingdings 2" pitchFamily="18" charset="2"/>
              <a:buChar char=""/>
            </a:pPr>
            <a:r>
              <a:rPr lang="ru-RU" sz="2400" i="1" dirty="0" smtClean="0"/>
              <a:t>Документальные</a:t>
            </a:r>
            <a:r>
              <a:rPr lang="ru-RU" sz="2400" b="1" dirty="0" smtClean="0"/>
              <a:t> </a:t>
            </a:r>
            <a:r>
              <a:rPr lang="ru-RU" sz="2400" dirty="0" smtClean="0"/>
              <a:t>информационные системы обслуживают класс задач, которые не предполагают однозначного ответа на поставленный вопрос ( база данных неструктурированных текстовых документов и графических объектов: статьи, книги, рефераты, тексты законов и т. п.)</a:t>
            </a:r>
          </a:p>
          <a:p>
            <a:pPr marL="847725" lvl="1" indent="-382588">
              <a:buFont typeface="Wingdings 2" pitchFamily="18" charset="2"/>
              <a:buChar char=""/>
            </a:pPr>
            <a:r>
              <a:rPr lang="ru-RU" sz="2400" i="1" dirty="0" smtClean="0"/>
              <a:t>Универсальные</a:t>
            </a:r>
            <a:r>
              <a:rPr lang="ru-RU" sz="2400" dirty="0" smtClean="0"/>
              <a:t> системы могут работать с любой предметной областью, если данные организованы и формализованы согласно дополнительным требованиям конкретной ИС.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0648"/>
            <a:ext cx="7272808" cy="531813"/>
          </a:xfrm>
        </p:spPr>
        <p:txBody>
          <a:bodyPr>
            <a:normAutofit fontScale="90000"/>
          </a:bodyPr>
          <a:lstStyle/>
          <a:p>
            <a:r>
              <a:rPr lang="ru-RU" altLang="ru-RU" sz="2800" b="1" u="sng" dirty="0"/>
              <a:t>1.1 Понятие информационной технологии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179512" y="1484784"/>
            <a:ext cx="7848600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/>
            <a:r>
              <a:rPr lang="ru-RU" altLang="ru-RU" b="1" i="1" dirty="0">
                <a:latin typeface="Verdana" panose="020B0604030504040204" pitchFamily="34" charset="0"/>
              </a:rPr>
              <a:t>Информационная технология (ИТ) </a:t>
            </a:r>
            <a:r>
              <a:rPr lang="ru-RU" altLang="ru-RU" i="1" dirty="0">
                <a:latin typeface="Verdana" panose="020B0604030504040204" pitchFamily="34" charset="0"/>
              </a:rPr>
              <a:t>- </a:t>
            </a:r>
            <a:r>
              <a:rPr lang="ru-RU" altLang="ru-RU" dirty="0">
                <a:latin typeface="Verdana" panose="020B0604030504040204" pitchFamily="34" charset="0"/>
              </a:rPr>
              <a:t>совокупность средств и методов сбора, обработки и передачи данных (первичной информации) для получения информации нового качества о состоянии объекта, процесса или явления (информационного продукта).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125537" y="3429000"/>
            <a:ext cx="7956550" cy="91598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algn="just"/>
            <a:r>
              <a:rPr lang="ru-RU" altLang="ru-RU" b="1" i="1" dirty="0">
                <a:latin typeface="Verdana" panose="020B0604030504040204" pitchFamily="34" charset="0"/>
              </a:rPr>
              <a:t>Цель информационной технологии</a:t>
            </a:r>
            <a:r>
              <a:rPr lang="ru-RU" altLang="ru-RU" dirty="0">
                <a:latin typeface="Verdana" panose="020B0604030504040204" pitchFamily="34" charset="0"/>
              </a:rPr>
              <a:t> - производство информации для ее анализа человеком и принятия на его основе решения по выполнению какого-либо действия.</a:t>
            </a:r>
          </a:p>
        </p:txBody>
      </p:sp>
    </p:spTree>
    <p:extLst>
      <p:ext uri="{BB962C8B-B14F-4D97-AF65-F5344CB8AC3E}">
        <p14:creationId xmlns:p14="http://schemas.microsoft.com/office/powerpoint/2010/main" val="2579700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/>
      <p:bldP spid="2970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188640"/>
            <a:ext cx="7776864" cy="108012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ru-RU" sz="3200" dirty="0" smtClean="0">
                <a:solidFill>
                  <a:schemeClr val="tx1"/>
                </a:solidFill>
              </a:rPr>
              <a:t>Внедрение персонального компьютера в информационную сферу и применение телекоммуникационных средств связи определили новый этап развития </a:t>
            </a:r>
            <a:r>
              <a:rPr lang="ru-RU" sz="3200" dirty="0" smtClean="0">
                <a:solidFill>
                  <a:schemeClr val="tx1"/>
                </a:solidFill>
                <a:latin typeface="Arial" charset="0"/>
              </a:rPr>
              <a:t>ИТ</a:t>
            </a:r>
            <a:r>
              <a:rPr lang="ru-RU" sz="3200" dirty="0" smtClean="0">
                <a:solidFill>
                  <a:schemeClr val="tx1"/>
                </a:solidFill>
              </a:rPr>
              <a:t>.</a:t>
            </a:r>
            <a:endParaRPr lang="ru-RU" sz="3200" dirty="0" smtClean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2492896"/>
            <a:ext cx="7992888" cy="3880773"/>
          </a:xfrm>
        </p:spPr>
        <p:txBody>
          <a:bodyPr anchor="ctr">
            <a:normAutofit fontScale="92500" lnSpcReduction="20000"/>
          </a:bodyPr>
          <a:lstStyle/>
          <a:p>
            <a:r>
              <a:rPr lang="ru-RU" sz="2400" b="1" dirty="0">
                <a:solidFill>
                  <a:schemeClr val="tx1"/>
                </a:solidFill>
              </a:rPr>
              <a:t>Новая информационная технология </a:t>
            </a:r>
            <a:r>
              <a:rPr lang="ru-RU" sz="2400" b="1" dirty="0">
                <a:solidFill>
                  <a:schemeClr val="tx1"/>
                </a:solidFill>
                <a:latin typeface="Arial" charset="0"/>
              </a:rPr>
              <a:t>(НИТ) </a:t>
            </a:r>
            <a:r>
              <a:rPr lang="ru-RU" sz="2400" b="1" dirty="0">
                <a:solidFill>
                  <a:schemeClr val="tx1"/>
                </a:solidFill>
              </a:rPr>
              <a:t>—</a:t>
            </a:r>
            <a:r>
              <a:rPr lang="ru-RU" sz="2400" dirty="0">
                <a:solidFill>
                  <a:schemeClr val="tx1"/>
                </a:solidFill>
              </a:rPr>
              <a:t> это информационная технология с «дружественным» интерфейсом работы пользователя, использующая персональные компьютеры и телекоммуникационные средства</a:t>
            </a:r>
            <a:r>
              <a:rPr lang="ru-RU" sz="2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ru-RU" sz="2400" dirty="0">
                <a:solidFill>
                  <a:schemeClr val="tx1"/>
                </a:solidFill>
              </a:rPr>
              <a:t>Дружественный </a:t>
            </a:r>
            <a:r>
              <a:rPr lang="ru-RU" sz="2400" dirty="0" smtClean="0">
                <a:solidFill>
                  <a:schemeClr val="tx1"/>
                </a:solidFill>
              </a:rPr>
              <a:t>интерфейс- интерфейс обеспечивающий человеку удобные формы взаимодействия с информационной системой.</a:t>
            </a:r>
          </a:p>
          <a:p>
            <a:r>
              <a:rPr lang="ru-RU" sz="2400" dirty="0" smtClean="0">
                <a:solidFill>
                  <a:schemeClr val="tx1"/>
                </a:solidFill>
              </a:rPr>
              <a:t>Дружественный</a:t>
            </a:r>
            <a:r>
              <a:rPr lang="ru-RU" sz="2400" dirty="0">
                <a:solidFill>
                  <a:schemeClr val="tx1"/>
                </a:solidFill>
              </a:rPr>
              <a:t> интерфейс обеспечивает диалог с системой, используя для этого пиктограммы, кнопки, меню, подсказки, выдаваемые на экран и динамики. Как правило, дружественным является графический интерфейс.</a:t>
            </a:r>
          </a:p>
          <a:p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84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НИТ базируется на следующих основных принципах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8" y="2160590"/>
            <a:ext cx="7634809" cy="388077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ru-RU" sz="2400" dirty="0"/>
              <a:t>Интерактивный (диалоговый) режим работы с компьютером.</a:t>
            </a:r>
          </a:p>
          <a:p>
            <a:pPr>
              <a:buNone/>
              <a:defRPr/>
            </a:pPr>
            <a:endParaRPr lang="ru-RU" sz="2400" dirty="0"/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ru-RU" sz="2400" dirty="0"/>
              <a:t>Интегрированность с другими программными продуктами.</a:t>
            </a:r>
          </a:p>
          <a:p>
            <a:pPr>
              <a:buFontTx/>
              <a:buChar char="-"/>
              <a:defRPr/>
            </a:pPr>
            <a:endParaRPr lang="ru-RU" sz="2400" dirty="0"/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ru-RU" sz="2400" dirty="0"/>
              <a:t>Гибкость процесса изменения данных и постановок задач. </a:t>
            </a:r>
            <a:br>
              <a:rPr lang="ru-RU" sz="2400" dirty="0"/>
            </a:br>
            <a:endParaRPr lang="ru-RU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091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260648"/>
            <a:ext cx="8496944" cy="6840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altLang="ru-RU" sz="2000" b="1" i="1" dirty="0">
                <a:solidFill>
                  <a:schemeClr val="tx1"/>
                </a:solidFill>
                <a:latin typeface="Verdana" panose="020B0604030504040204" pitchFamily="34" charset="0"/>
              </a:rPr>
              <a:t>Инструментарий информационной технологии</a:t>
            </a:r>
            <a:r>
              <a:rPr lang="ru-RU" altLang="ru-RU" sz="2000" dirty="0">
                <a:solidFill>
                  <a:schemeClr val="tx1"/>
                </a:solidFill>
                <a:latin typeface="Verdana" panose="020B0604030504040204" pitchFamily="34" charset="0"/>
              </a:rPr>
              <a:t> - один или несколько взаимосвязанных программных продуктов для определенного типа компьютера, технология работы в котором позволяет достичь поставленную пользователем цель</a:t>
            </a:r>
            <a:r>
              <a:rPr lang="ru-RU" altLang="ru-RU" sz="2000" dirty="0" smtClean="0">
                <a:solidFill>
                  <a:schemeClr val="tx1"/>
                </a:solidFill>
                <a:latin typeface="Verdana" panose="020B0604030504040204" pitchFamily="34" charset="0"/>
              </a:rPr>
              <a:t>.</a:t>
            </a:r>
          </a:p>
          <a:p>
            <a:pPr marL="0" indent="0">
              <a:buNone/>
            </a:pPr>
            <a:endParaRPr lang="ru-RU" altLang="ru-RU" sz="2000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ru-RU" altLang="ru-RU" sz="2000" dirty="0">
                <a:solidFill>
                  <a:schemeClr val="tx1"/>
                </a:solidFill>
                <a:latin typeface="Verdana" panose="020B0604030504040204" pitchFamily="34" charset="0"/>
              </a:rPr>
              <a:t>В качестве инструментария можно использовать следующие распространенные виды программных продуктов для персонального компьютера: </a:t>
            </a:r>
            <a:endParaRPr lang="ru-RU" altLang="ru-RU" sz="2000" dirty="0" smtClean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ru-RU" altLang="ru-RU" sz="1800" dirty="0">
                <a:solidFill>
                  <a:schemeClr val="tx1"/>
                </a:solidFill>
                <a:latin typeface="Verdana" panose="020B0604030504040204" pitchFamily="34" charset="0"/>
              </a:rPr>
              <a:t>текстовый процессор (редактор), </a:t>
            </a:r>
          </a:p>
          <a:p>
            <a:pPr lvl="1">
              <a:lnSpc>
                <a:spcPct val="80000"/>
              </a:lnSpc>
            </a:pPr>
            <a:r>
              <a:rPr lang="ru-RU" altLang="ru-RU" sz="1800" dirty="0">
                <a:solidFill>
                  <a:schemeClr val="tx1"/>
                </a:solidFill>
                <a:latin typeface="Verdana" panose="020B0604030504040204" pitchFamily="34" charset="0"/>
              </a:rPr>
              <a:t>настольные издательские системы, </a:t>
            </a:r>
          </a:p>
          <a:p>
            <a:pPr lvl="1">
              <a:lnSpc>
                <a:spcPct val="80000"/>
              </a:lnSpc>
            </a:pPr>
            <a:r>
              <a:rPr lang="ru-RU" altLang="ru-RU" sz="1800" dirty="0">
                <a:solidFill>
                  <a:schemeClr val="tx1"/>
                </a:solidFill>
                <a:latin typeface="Verdana" panose="020B0604030504040204" pitchFamily="34" charset="0"/>
              </a:rPr>
              <a:t>электронные таблицы, </a:t>
            </a:r>
          </a:p>
          <a:p>
            <a:pPr lvl="1">
              <a:lnSpc>
                <a:spcPct val="80000"/>
              </a:lnSpc>
            </a:pPr>
            <a:r>
              <a:rPr lang="ru-RU" altLang="ru-RU" sz="1800" dirty="0">
                <a:solidFill>
                  <a:schemeClr val="tx1"/>
                </a:solidFill>
                <a:latin typeface="Verdana" panose="020B0604030504040204" pitchFamily="34" charset="0"/>
              </a:rPr>
              <a:t>системы управления базами данных, </a:t>
            </a:r>
          </a:p>
          <a:p>
            <a:pPr lvl="1">
              <a:lnSpc>
                <a:spcPct val="80000"/>
              </a:lnSpc>
            </a:pPr>
            <a:r>
              <a:rPr lang="ru-RU" altLang="ru-RU" sz="1800" dirty="0">
                <a:solidFill>
                  <a:schemeClr val="tx1"/>
                </a:solidFill>
                <a:latin typeface="Verdana" panose="020B0604030504040204" pitchFamily="34" charset="0"/>
              </a:rPr>
              <a:t>электронные записные книжки,</a:t>
            </a:r>
          </a:p>
          <a:p>
            <a:pPr lvl="1">
              <a:lnSpc>
                <a:spcPct val="80000"/>
              </a:lnSpc>
            </a:pPr>
            <a:r>
              <a:rPr lang="ru-RU" altLang="ru-RU" sz="1800" dirty="0">
                <a:solidFill>
                  <a:schemeClr val="tx1"/>
                </a:solidFill>
                <a:latin typeface="Verdana" panose="020B0604030504040204" pitchFamily="34" charset="0"/>
              </a:rPr>
              <a:t>электронные календари </a:t>
            </a:r>
          </a:p>
          <a:p>
            <a:pPr lvl="1">
              <a:lnSpc>
                <a:spcPct val="80000"/>
              </a:lnSpc>
            </a:pPr>
            <a:r>
              <a:rPr lang="ru-RU" altLang="ru-RU" sz="1800" dirty="0">
                <a:solidFill>
                  <a:schemeClr val="tx1"/>
                </a:solidFill>
                <a:latin typeface="Verdana" panose="020B0604030504040204" pitchFamily="34" charset="0"/>
              </a:rPr>
              <a:t>экспертные системы и т.д.</a:t>
            </a:r>
          </a:p>
          <a:p>
            <a:pPr marL="0" indent="0">
              <a:buNone/>
            </a:pPr>
            <a:endParaRPr lang="ru-RU" altLang="ru-RU" dirty="0"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ru-RU" altLang="ru-RU" dirty="0">
              <a:latin typeface="Verdana" panose="020B060403050404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070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200025"/>
            <a:ext cx="7056438" cy="1400175"/>
          </a:xfrm>
        </p:spPr>
        <p:txBody>
          <a:bodyPr>
            <a:normAutofit/>
          </a:bodyPr>
          <a:lstStyle/>
          <a:p>
            <a:pPr marL="484632">
              <a:defRPr/>
            </a:pPr>
            <a:r>
              <a:rPr lang="ru-RU" sz="420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</a:rPr>
              <a:t>Основные черты современных ИТ:</a:t>
            </a:r>
            <a:endParaRPr lang="ru-RU" sz="42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0" y="2332038"/>
            <a:ext cx="8229600" cy="4525962"/>
          </a:xfrm>
        </p:spPr>
        <p:txBody>
          <a:bodyPr/>
          <a:lstStyle/>
          <a:p>
            <a:pPr marL="447675" indent="-382588" eaLnBrk="1" hangingPunct="1">
              <a:lnSpc>
                <a:spcPct val="90000"/>
              </a:lnSpc>
            </a:pPr>
            <a:r>
              <a:rPr lang="ru-RU" sz="2000" dirty="0" smtClean="0"/>
              <a:t>структурированность стандартов цифрового обмена данными алгоритмов;</a:t>
            </a:r>
          </a:p>
          <a:p>
            <a:pPr marL="447675" indent="-382588" eaLnBrk="1" hangingPunct="1">
              <a:lnSpc>
                <a:spcPct val="90000"/>
              </a:lnSpc>
            </a:pPr>
            <a:r>
              <a:rPr lang="ru-RU" sz="2000" dirty="0" smtClean="0"/>
              <a:t>широкое использование компьютерного сохранения и предоставление информации в необходимом виде;</a:t>
            </a:r>
          </a:p>
          <a:p>
            <a:pPr marL="447675" indent="-382588" eaLnBrk="1" hangingPunct="1">
              <a:lnSpc>
                <a:spcPct val="90000"/>
              </a:lnSpc>
            </a:pPr>
            <a:r>
              <a:rPr lang="ru-RU" sz="2000" dirty="0" smtClean="0"/>
              <a:t>передача информации посредством цифровых технологий на практически безграничные расстояния.</a:t>
            </a:r>
          </a:p>
          <a:p>
            <a:pPr marL="447675" indent="-382588" eaLnBrk="1" hangingPunct="1">
              <a:lnSpc>
                <a:spcPct val="90000"/>
              </a:lnSpc>
            </a:pPr>
            <a:endParaRPr lang="ru-RU" dirty="0" smtClean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0" y="404813"/>
            <a:ext cx="8686800" cy="5445125"/>
          </a:xfrm>
        </p:spPr>
        <p:txBody>
          <a:bodyPr/>
          <a:lstStyle/>
          <a:p>
            <a:pPr marL="447675" indent="-382588" algn="ctr" eaLnBrk="1" hangingPunct="1">
              <a:lnSpc>
                <a:spcPct val="80000"/>
              </a:lnSpc>
              <a:buFont typeface="Arial" charset="0"/>
              <a:buNone/>
            </a:pPr>
            <a:r>
              <a:rPr lang="ru-RU" sz="4000" dirty="0" smtClean="0">
                <a:solidFill>
                  <a:schemeClr val="tx1"/>
                </a:solidFill>
              </a:rPr>
              <a:t>Основными свойствами ИТ являются : </a:t>
            </a:r>
            <a:endParaRPr lang="ru-RU" sz="4000" dirty="0" smtClean="0">
              <a:solidFill>
                <a:schemeClr val="tx1"/>
              </a:solidFill>
            </a:endParaRPr>
          </a:p>
          <a:p>
            <a:pPr marL="447675" indent="-382588" algn="ctr" eaLnBrk="1" hangingPunct="1">
              <a:lnSpc>
                <a:spcPct val="80000"/>
              </a:lnSpc>
              <a:buFont typeface="Arial" charset="0"/>
              <a:buNone/>
            </a:pPr>
            <a:endParaRPr lang="ru-RU" sz="4000" dirty="0" smtClean="0">
              <a:solidFill>
                <a:schemeClr val="tx1"/>
              </a:solidFill>
            </a:endParaRPr>
          </a:p>
          <a:p>
            <a:pPr marL="847725" lvl="1" indent="-382588">
              <a:lnSpc>
                <a:spcPct val="80000"/>
              </a:lnSpc>
            </a:pPr>
            <a:r>
              <a:rPr lang="ru-RU" sz="3800" dirty="0" smtClean="0"/>
              <a:t>целесообразность; </a:t>
            </a:r>
          </a:p>
          <a:p>
            <a:pPr marL="847725" lvl="1" indent="-382588">
              <a:lnSpc>
                <a:spcPct val="80000"/>
              </a:lnSpc>
            </a:pPr>
            <a:r>
              <a:rPr lang="ru-RU" sz="3800" dirty="0" smtClean="0"/>
              <a:t>наличие компонентов и структуры, взаимодействие с внешней средой; </a:t>
            </a:r>
          </a:p>
          <a:p>
            <a:pPr marL="847725" lvl="1" indent="-382588">
              <a:lnSpc>
                <a:spcPct val="80000"/>
              </a:lnSpc>
            </a:pPr>
            <a:r>
              <a:rPr lang="ru-RU" sz="3800" dirty="0" smtClean="0"/>
              <a:t>целостность; </a:t>
            </a:r>
          </a:p>
          <a:p>
            <a:pPr marL="847725" lvl="1" indent="-382588">
              <a:lnSpc>
                <a:spcPct val="80000"/>
              </a:lnSpc>
            </a:pPr>
            <a:r>
              <a:rPr lang="ru-RU" sz="3800" dirty="0" smtClean="0"/>
              <a:t>развитие во времени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4475" y="1412777"/>
            <a:ext cx="8748712" cy="216024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>
                <a:solidFill>
                  <a:schemeClr val="tx1"/>
                </a:solidFill>
              </a:rPr>
              <a:t>В основе разработки и использовании любой ИТ должен лежать системный подход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 smtClean="0">
                <a:solidFill>
                  <a:schemeClr val="tx1"/>
                </a:solidFill>
              </a:rPr>
              <a:t>Система ИТ - </a:t>
            </a:r>
            <a:r>
              <a:rPr lang="ru-RU" dirty="0">
                <a:solidFill>
                  <a:schemeClr val="tx1"/>
                </a:solidFill>
              </a:rPr>
              <a:t>совокупность моделей, методов и средств обработки </a:t>
            </a:r>
            <a:r>
              <a:rPr lang="ru-RU" dirty="0" smtClean="0">
                <a:solidFill>
                  <a:schemeClr val="tx1"/>
                </a:solidFill>
              </a:rPr>
              <a:t>данных, представляющих </a:t>
            </a:r>
            <a:r>
              <a:rPr lang="ru-RU" dirty="0">
                <a:solidFill>
                  <a:schemeClr val="tx1"/>
                </a:solidFill>
              </a:rPr>
              <a:t>собой логический уровень </a:t>
            </a:r>
            <a:r>
              <a:rPr lang="ru-RU" dirty="0" smtClean="0">
                <a:solidFill>
                  <a:schemeClr val="tx1"/>
                </a:solidFill>
              </a:rPr>
              <a:t>информатики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Обобщенная функциональная структура ИТ представлена на </a:t>
            </a:r>
          </a:p>
          <a:p>
            <a:pPr>
              <a:buNone/>
            </a:pPr>
            <a:r>
              <a:rPr lang="ru-RU" dirty="0">
                <a:solidFill>
                  <a:schemeClr val="tx1"/>
                </a:solidFill>
              </a:rPr>
              <a:t>   следующей схеме.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Объект 1"/>
          <p:cNvSpPr txBox="1">
            <a:spLocks/>
          </p:cNvSpPr>
          <p:nvPr/>
        </p:nvSpPr>
        <p:spPr>
          <a:xfrm>
            <a:off x="684213" y="260350"/>
            <a:ext cx="7869237" cy="100965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109728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3200">
                <a:solidFill>
                  <a:srgbClr val="002060"/>
                </a:solidFill>
                <a:latin typeface="+mn-lt"/>
                <a:cs typeface="+mn-cs"/>
              </a:rPr>
              <a:t>2. Структура информационной технологии</a:t>
            </a:r>
            <a:endParaRPr lang="ru-RU" sz="3200" dirty="0">
              <a:solidFill>
                <a:srgbClr val="002060"/>
              </a:solidFill>
              <a:latin typeface="+mn-lt"/>
              <a:cs typeface="+mn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l="13300" t="35396" r="73401" b="32301"/>
          <a:stretch>
            <a:fillRect/>
          </a:stretch>
        </p:blipFill>
        <p:spPr bwMode="auto">
          <a:xfrm>
            <a:off x="4716016" y="3169422"/>
            <a:ext cx="2591841" cy="3688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80975" y="476251"/>
            <a:ext cx="7559377" cy="2952750"/>
          </a:xfrm>
        </p:spPr>
        <p:txBody>
          <a:bodyPr rtlCol="0">
            <a:noAutofit/>
          </a:bodyPr>
          <a:lstStyle/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2800" b="1" dirty="0" smtClean="0">
                <a:solidFill>
                  <a:schemeClr val="tx1"/>
                </a:solidFill>
              </a:rPr>
              <a:t>ФИС</a:t>
            </a:r>
            <a:r>
              <a:rPr lang="ru-RU" sz="2800" dirty="0" smtClean="0">
                <a:solidFill>
                  <a:schemeClr val="tx1"/>
                </a:solidFill>
              </a:rPr>
              <a:t> </a:t>
            </a:r>
            <a:r>
              <a:rPr lang="ru-RU" sz="2800" dirty="0">
                <a:solidFill>
                  <a:schemeClr val="tx1"/>
                </a:solidFill>
              </a:rPr>
              <a:t>- </a:t>
            </a:r>
            <a:r>
              <a:rPr lang="ru-RU" sz="2800" dirty="0" smtClean="0">
                <a:solidFill>
                  <a:schemeClr val="tx1"/>
                </a:solidFill>
              </a:rPr>
              <a:t>центральная функция информационного процесса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2800" b="1" dirty="0" smtClean="0">
                <a:solidFill>
                  <a:schemeClr val="tx1"/>
                </a:solidFill>
              </a:rPr>
              <a:t>ОИП</a:t>
            </a:r>
            <a:r>
              <a:rPr lang="ru-RU" sz="2800" dirty="0" smtClean="0">
                <a:solidFill>
                  <a:schemeClr val="tx1"/>
                </a:solidFill>
              </a:rPr>
              <a:t> - организации </a:t>
            </a:r>
            <a:r>
              <a:rPr lang="ru-RU" sz="2800" dirty="0">
                <a:solidFill>
                  <a:schemeClr val="tx1"/>
                </a:solidFill>
              </a:rPr>
              <a:t>информационных </a:t>
            </a:r>
            <a:r>
              <a:rPr lang="ru-RU" sz="2800" dirty="0" smtClean="0">
                <a:solidFill>
                  <a:schemeClr val="tx1"/>
                </a:solidFill>
              </a:rPr>
              <a:t>процессов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2800" b="1" dirty="0" smtClean="0">
                <a:solidFill>
                  <a:schemeClr val="tx1"/>
                </a:solidFill>
              </a:rPr>
              <a:t>РП</a:t>
            </a:r>
            <a:r>
              <a:rPr lang="ru-RU" sz="2800" dirty="0" smtClean="0">
                <a:solidFill>
                  <a:schemeClr val="tx1"/>
                </a:solidFill>
              </a:rPr>
              <a:t> - реализации процедур стыковки фаз информационного процесса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2800" b="1" dirty="0">
                <a:solidFill>
                  <a:schemeClr val="tx1"/>
                </a:solidFill>
              </a:rPr>
              <a:t>РР - </a:t>
            </a:r>
            <a:r>
              <a:rPr lang="ru-RU" sz="2800" dirty="0">
                <a:solidFill>
                  <a:schemeClr val="tx1"/>
                </a:solidFill>
              </a:rPr>
              <a:t>реализации информационно-вычислительных </a:t>
            </a:r>
            <a:r>
              <a:rPr lang="ru-RU" sz="2800" dirty="0" smtClean="0">
                <a:solidFill>
                  <a:schemeClr val="tx1"/>
                </a:solidFill>
              </a:rPr>
              <a:t>работ </a:t>
            </a:r>
          </a:p>
          <a:p>
            <a:pPr marL="109728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2800" dirty="0" smtClean="0">
                <a:solidFill>
                  <a:schemeClr val="tx1"/>
                </a:solidFill>
              </a:rPr>
              <a:t>  (автоматизация)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595</TotalTime>
  <Words>573</Words>
  <Application>Microsoft Office PowerPoint</Application>
  <PresentationFormat>Экран (4:3)</PresentationFormat>
  <Paragraphs>67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6" baseType="lpstr">
      <vt:lpstr>Arial</vt:lpstr>
      <vt:lpstr>Calibri</vt:lpstr>
      <vt:lpstr>Trebuchet MS</vt:lpstr>
      <vt:lpstr>Verdana</vt:lpstr>
      <vt:lpstr>Wingdings</vt:lpstr>
      <vt:lpstr>Wingdings 2</vt:lpstr>
      <vt:lpstr>Wingdings 3</vt:lpstr>
      <vt:lpstr>Аспект</vt:lpstr>
      <vt:lpstr>РАЗДЕЛ 1. ОСНОВЫ ИНФОРМАЦИОННЫХ ТЕХНОЛОГИЙ</vt:lpstr>
      <vt:lpstr>1.1 Понятие информационной технологии</vt:lpstr>
      <vt:lpstr>Внедрение персонального компьютера в информационную сферу и применение телекоммуникационных средств связи определили новый этап развития ИТ.</vt:lpstr>
      <vt:lpstr>НИТ базируется на следующих основных принципах</vt:lpstr>
      <vt:lpstr>Презентация PowerPoint</vt:lpstr>
      <vt:lpstr>Основные черты современных ИТ:</vt:lpstr>
      <vt:lpstr>Презентация PowerPoint</vt:lpstr>
      <vt:lpstr>Презентация PowerPoint</vt:lpstr>
      <vt:lpstr>Презентация PowerPoint</vt:lpstr>
      <vt:lpstr>3. Виды информационных технологий:</vt:lpstr>
      <vt:lpstr>ИТ обработки данных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5. Современные виды информационного обслуживания: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информационных технологий</dc:title>
  <dc:creator>Пользователь</dc:creator>
  <cp:lastModifiedBy>Марина .</cp:lastModifiedBy>
  <cp:revision>70</cp:revision>
  <dcterms:created xsi:type="dcterms:W3CDTF">2012-10-19T13:12:59Z</dcterms:created>
  <dcterms:modified xsi:type="dcterms:W3CDTF">2020-02-20T09:05:52Z</dcterms:modified>
</cp:coreProperties>
</file>