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C7C"/>
    <a:srgbClr val="4472C4"/>
    <a:srgbClr val="DEFEF0"/>
    <a:srgbClr val="9FC6FF"/>
    <a:srgbClr val="D9E8FF"/>
    <a:srgbClr val="133652"/>
    <a:srgbClr val="0069FF"/>
    <a:srgbClr val="B1F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E1C9F-CAE2-4E39-9D19-239A0B94B379}" v="59" dt="2021-06-18T18:28:03.809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117" d="100"/>
          <a:sy n="117" d="100"/>
        </p:scale>
        <p:origin x="23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1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1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7A7667-5C03-1744-8F7C-F4B5C02F57B5}"/>
              </a:ext>
            </a:extLst>
          </p:cNvPr>
          <p:cNvSpPr/>
          <p:nvPr/>
        </p:nvSpPr>
        <p:spPr>
          <a:xfrm>
            <a:off x="3871388" y="3023522"/>
            <a:ext cx="2823093" cy="3176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D9477-6910-D24D-8DA9-439DBD7E9B0E}"/>
              </a:ext>
            </a:extLst>
          </p:cNvPr>
          <p:cNvSpPr/>
          <p:nvPr/>
        </p:nvSpPr>
        <p:spPr>
          <a:xfrm>
            <a:off x="163519" y="3833496"/>
            <a:ext cx="3672535" cy="117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96E18-7875-9C41-B771-A96D9AC7C03C}"/>
              </a:ext>
            </a:extLst>
          </p:cNvPr>
          <p:cNvSpPr/>
          <p:nvPr/>
        </p:nvSpPr>
        <p:spPr>
          <a:xfrm>
            <a:off x="2992493" y="1081278"/>
            <a:ext cx="3703265" cy="1936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9B3B44-A696-3F4A-AD1E-7A34B22B3233}"/>
              </a:ext>
            </a:extLst>
          </p:cNvPr>
          <p:cNvSpPr/>
          <p:nvPr/>
        </p:nvSpPr>
        <p:spPr>
          <a:xfrm>
            <a:off x="161030" y="5021727"/>
            <a:ext cx="3703265" cy="1178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8F9D3-CE8C-234F-914A-804B4DA45B2C}"/>
              </a:ext>
            </a:extLst>
          </p:cNvPr>
          <p:cNvSpPr/>
          <p:nvPr/>
        </p:nvSpPr>
        <p:spPr>
          <a:xfrm>
            <a:off x="163270" y="1073214"/>
            <a:ext cx="2823093" cy="274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5184" indent="-145184">
              <a:buFont typeface="Arial" panose="020B0604020202020204" pitchFamily="34" charset="0"/>
              <a:buChar char="•"/>
            </a:pPr>
            <a:endParaRPr lang="en-US" sz="1270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270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270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270" dirty="0">
              <a:solidFill>
                <a:schemeClr val="tx1"/>
              </a:solidFill>
              <a:latin typeface="Proxima Nova Alt Lt" panose="02000506030000020004" pitchFamily="50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4A0E9B-2886-4B28-B2A8-279B967088ED}"/>
              </a:ext>
            </a:extLst>
          </p:cNvPr>
          <p:cNvSpPr/>
          <p:nvPr/>
        </p:nvSpPr>
        <p:spPr>
          <a:xfrm>
            <a:off x="266948" y="1182753"/>
            <a:ext cx="2590762" cy="2231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endParaRPr lang="en-US" sz="1143" dirty="0">
              <a:solidFill>
                <a:schemeClr val="tx1"/>
              </a:solidFill>
              <a:latin typeface="Proxima Nova Alt Lt" panose="02000506030000020004" pitchFamily="50" charset="0"/>
            </a:endParaRPr>
          </a:p>
          <a:p>
            <a:pPr marL="145184" indent="-145184">
              <a:buFont typeface="Arial" panose="020B0604020202020204" pitchFamily="34" charset="0"/>
              <a:buChar char="•"/>
            </a:pPr>
            <a:r>
              <a:rPr lang="en-US" sz="1270" dirty="0">
                <a:solidFill>
                  <a:schemeClr val="tx1"/>
                </a:solidFill>
                <a:latin typeface="Proxima Nova Alt Lt" panose="02000506030000020004" pitchFamily="50" charset="0"/>
              </a:rPr>
              <a:t>Fresh fuel reloading optimization</a:t>
            </a:r>
          </a:p>
          <a:p>
            <a:pPr marL="145184" indent="-145184">
              <a:buFont typeface="Arial" panose="020B0604020202020204" pitchFamily="34" charset="0"/>
              <a:buChar char="•"/>
            </a:pPr>
            <a:r>
              <a:rPr lang="en-US" sz="1270" dirty="0">
                <a:solidFill>
                  <a:schemeClr val="tx1"/>
                </a:solidFill>
                <a:latin typeface="Proxima Nova Alt Lt" panose="02000506030000020004" pitchFamily="50" charset="0"/>
              </a:rPr>
              <a:t>7 different locations on each 1/8 of the core</a:t>
            </a:r>
          </a:p>
          <a:p>
            <a:pPr marL="145184" indent="-145184">
              <a:buFont typeface="Arial" panose="020B0604020202020204" pitchFamily="34" charset="0"/>
              <a:buChar char="•"/>
            </a:pPr>
            <a:r>
              <a:rPr lang="en-US" sz="1270" dirty="0">
                <a:solidFill>
                  <a:schemeClr val="tx1"/>
                </a:solidFill>
                <a:latin typeface="Proxima Nova Alt Lt" panose="02000506030000020004" pitchFamily="50" charset="0"/>
              </a:rPr>
              <a:t>Use of 4 different fresh fuel elements</a:t>
            </a:r>
          </a:p>
          <a:p>
            <a:pPr algn="ctr"/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884" y="89556"/>
            <a:ext cx="4674437" cy="938635"/>
          </a:xfrm>
        </p:spPr>
        <p:txBody>
          <a:bodyPr>
            <a:noAutofit/>
          </a:bodyPr>
          <a:lstStyle/>
          <a:p>
            <a:pPr algn="r"/>
            <a:r>
              <a:rPr lang="en-US" sz="2117" b="1" i="1" dirty="0">
                <a:solidFill>
                  <a:schemeClr val="bg1"/>
                </a:solidFill>
                <a:latin typeface="Arial" panose="020B0604020202020204" pitchFamily="34" charset="0"/>
              </a:rPr>
              <a:t>Fresh fuel reloading optimization for a PWR Westinghouse nuclear plant of 1000 MWe</a:t>
            </a:r>
            <a:endParaRPr lang="es-ES" sz="2117" b="1" baseline="30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7339D-ECF7-403D-ACB3-5FCA336F6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887"/>
            <a:ext cx="1324444" cy="614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617D2B-5B7E-4394-8420-A977A1B8C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09" b="23300"/>
          <a:stretch/>
        </p:blipFill>
        <p:spPr>
          <a:xfrm>
            <a:off x="5899389" y="8575928"/>
            <a:ext cx="930428" cy="531192"/>
          </a:xfrm>
          <a:prstGeom prst="rect">
            <a:avLst/>
          </a:prstGeom>
          <a:effectLst/>
        </p:spPr>
      </p:pic>
      <p:pic>
        <p:nvPicPr>
          <p:cNvPr id="1026" name="Picture 2" descr="Inicio">
            <a:extLst>
              <a:ext uri="{FF2B5EF4-FFF2-40B4-BE49-F238E27FC236}">
                <a16:creationId xmlns:a16="http://schemas.microsoft.com/office/drawing/2014/main" id="{4FEE7681-E802-49E2-BEC9-CEAD8046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2" y="8575927"/>
            <a:ext cx="1120999" cy="5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7A137C-B4B3-2F42-B538-771A3297B4D5}"/>
              </a:ext>
            </a:extLst>
          </p:cNvPr>
          <p:cNvSpPr/>
          <p:nvPr/>
        </p:nvSpPr>
        <p:spPr>
          <a:xfrm>
            <a:off x="163878" y="6205710"/>
            <a:ext cx="6530244" cy="2315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13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D1F9AD-9E79-4547-90B5-829DAD29BF0A}"/>
              </a:ext>
            </a:extLst>
          </p:cNvPr>
          <p:cNvSpPr txBox="1"/>
          <p:nvPr/>
        </p:nvSpPr>
        <p:spPr>
          <a:xfrm>
            <a:off x="3090041" y="1238140"/>
            <a:ext cx="3489035" cy="134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592" indent="-72592">
              <a:buFont typeface="Arial" panose="020B0604020202020204" pitchFamily="34" charset="0"/>
              <a:buChar char="•"/>
            </a:pPr>
            <a:r>
              <a:rPr lang="en-US" sz="1016" dirty="0">
                <a:latin typeface="Arial" panose="020B0604020202020204" pitchFamily="34" charset="0"/>
              </a:rPr>
              <a:t>Use of the simulator called </a:t>
            </a:r>
            <a:r>
              <a:rPr lang="en-US" sz="1016" b="1" dirty="0">
                <a:latin typeface="Arial" panose="020B0604020202020204" pitchFamily="34" charset="0"/>
              </a:rPr>
              <a:t>SEANAP – COBAYA (2D).</a:t>
            </a:r>
          </a:p>
          <a:p>
            <a:pPr marL="72592" indent="-72592">
              <a:buFont typeface="Arial" panose="020B0604020202020204" pitchFamily="34" charset="0"/>
              <a:buChar char="•"/>
            </a:pPr>
            <a:r>
              <a:rPr lang="en-US" sz="1016" dirty="0">
                <a:latin typeface="Arial" panose="020B0604020202020204" pitchFamily="34" charset="0"/>
              </a:rPr>
              <a:t>Analysis of the data through different </a:t>
            </a:r>
            <a:r>
              <a:rPr lang="en-US" sz="1016" b="1" dirty="0">
                <a:latin typeface="Arial" panose="020B0604020202020204" pitchFamily="34" charset="0"/>
              </a:rPr>
              <a:t>optimization methods</a:t>
            </a:r>
            <a:r>
              <a:rPr lang="en-US" sz="1016" dirty="0">
                <a:latin typeface="Arial" panose="020B0604020202020204" pitchFamily="34" charset="0"/>
              </a:rPr>
              <a:t>.</a:t>
            </a:r>
          </a:p>
          <a:p>
            <a:pPr marL="72592" indent="-72592">
              <a:buFont typeface="Arial" panose="020B0604020202020204" pitchFamily="34" charset="0"/>
              <a:buChar char="•"/>
            </a:pPr>
            <a:r>
              <a:rPr lang="en-US" sz="1016" dirty="0">
                <a:latin typeface="Arial" panose="020B0604020202020204" pitchFamily="34" charset="0"/>
              </a:rPr>
              <a:t>Several factors will determine which fuel combination adapts best based on our optimized parameters. The optimization techniques follow to acquire the maximum burnup, the adaptation to radial potential limits and </a:t>
            </a:r>
          </a:p>
          <a:p>
            <a:r>
              <a:rPr lang="en-US" sz="1016" dirty="0">
                <a:latin typeface="Arial" panose="020B0604020202020204" pitchFamily="34" charset="0"/>
              </a:rPr>
              <a:t>  the minimal power peaking.</a:t>
            </a:r>
            <a:endParaRPr lang="en-US" sz="101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4BA14-2F45-314F-981D-0A20EA77323D}"/>
              </a:ext>
            </a:extLst>
          </p:cNvPr>
          <p:cNvSpPr txBox="1"/>
          <p:nvPr/>
        </p:nvSpPr>
        <p:spPr>
          <a:xfrm>
            <a:off x="169788" y="3945225"/>
            <a:ext cx="2088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>
                <a:latin typeface="Proxima Nova Alt Rg" panose="02000506030000020004" pitchFamily="50" charset="0"/>
              </a:rPr>
              <a:t>16384 possible combinations of fresh elements to place</a:t>
            </a:r>
            <a:endParaRPr lang="en-ES" sz="144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98C90D-C209-9D47-A383-5E6FCF809727}"/>
              </a:ext>
            </a:extLst>
          </p:cNvPr>
          <p:cNvSpPr/>
          <p:nvPr/>
        </p:nvSpPr>
        <p:spPr>
          <a:xfrm>
            <a:off x="2324698" y="2898097"/>
            <a:ext cx="2285966" cy="2285966"/>
          </a:xfrm>
          <a:prstGeom prst="ellipse">
            <a:avLst/>
          </a:prstGeom>
          <a:solidFill>
            <a:srgbClr val="13365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FCB91C1-D39C-6240-ADFE-9983B4713902}"/>
              </a:ext>
            </a:extLst>
          </p:cNvPr>
          <p:cNvSpPr/>
          <p:nvPr/>
        </p:nvSpPr>
        <p:spPr>
          <a:xfrm>
            <a:off x="579989" y="4668595"/>
            <a:ext cx="358325" cy="603068"/>
          </a:xfrm>
          <a:prstGeom prst="downArrow">
            <a:avLst>
              <a:gd name="adj1" fmla="val 50000"/>
              <a:gd name="adj2" fmla="val 5763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32327-1FAD-7C41-8975-5C6CB7515B2B}"/>
              </a:ext>
            </a:extLst>
          </p:cNvPr>
          <p:cNvSpPr txBox="1"/>
          <p:nvPr/>
        </p:nvSpPr>
        <p:spPr>
          <a:xfrm>
            <a:off x="1323591" y="5270548"/>
            <a:ext cx="2537880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7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ES" sz="1270" b="1" dirty="0">
                <a:latin typeface="Arial" panose="020B0604020202020204" pitchFamily="34" charset="0"/>
                <a:cs typeface="Arial" panose="020B0604020202020204" pitchFamily="34" charset="0"/>
              </a:rPr>
              <a:t>Optimization Techniques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79C56C2-BCCF-4C54-B698-C661669819F5}"/>
              </a:ext>
            </a:extLst>
          </p:cNvPr>
          <p:cNvSpPr txBox="1"/>
          <p:nvPr/>
        </p:nvSpPr>
        <p:spPr>
          <a:xfrm>
            <a:off x="272360" y="3461575"/>
            <a:ext cx="1033141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4" b="1" dirty="0"/>
              <a:t>Objective</a:t>
            </a:r>
          </a:p>
        </p:txBody>
      </p:sp>
      <p:pic>
        <p:nvPicPr>
          <p:cNvPr id="34" name="Gráfico 9" descr="Cabeza con engranajes">
            <a:extLst>
              <a:ext uri="{FF2B5EF4-FFF2-40B4-BE49-F238E27FC236}">
                <a16:creationId xmlns:a16="http://schemas.microsoft.com/office/drawing/2014/main" id="{34E5F34F-CEEE-4248-A0E9-2B6044B3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630" y="5111175"/>
            <a:ext cx="358325" cy="3583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8395CF-50DB-9D45-997D-06B30E2C8F30}"/>
              </a:ext>
            </a:extLst>
          </p:cNvPr>
          <p:cNvSpPr txBox="1"/>
          <p:nvPr/>
        </p:nvSpPr>
        <p:spPr>
          <a:xfrm>
            <a:off x="235186" y="5528837"/>
            <a:ext cx="1280802" cy="71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6" dirty="0">
                <a:latin typeface="Arial" panose="020B0604020202020204" pitchFamily="34" charset="0"/>
                <a:cs typeface="Arial" panose="020B0604020202020204" pitchFamily="34" charset="0"/>
              </a:rPr>
              <a:t>Genetic algorithms</a:t>
            </a:r>
          </a:p>
          <a:p>
            <a:r>
              <a:rPr lang="en-US" sz="1016" dirty="0">
                <a:latin typeface="Arial" panose="020B0604020202020204" pitchFamily="34" charset="0"/>
                <a:cs typeface="Arial" panose="020B0604020202020204" pitchFamily="34" charset="0"/>
              </a:rPr>
              <a:t>Random search</a:t>
            </a:r>
          </a:p>
          <a:p>
            <a:r>
              <a:rPr lang="en-US" sz="1016" dirty="0">
                <a:latin typeface="Arial" panose="020B0604020202020204" pitchFamily="34" charset="0"/>
                <a:cs typeface="Arial" panose="020B0604020202020204" pitchFamily="34" charset="0"/>
              </a:rPr>
              <a:t>Bayesian method</a:t>
            </a:r>
          </a:p>
          <a:p>
            <a:r>
              <a:rPr lang="en-US" sz="1016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29FD76C-44F5-42CF-A33F-2E7CC7D404FB}"/>
              </a:ext>
            </a:extLst>
          </p:cNvPr>
          <p:cNvSpPr txBox="1"/>
          <p:nvPr/>
        </p:nvSpPr>
        <p:spPr>
          <a:xfrm>
            <a:off x="5348979" y="2655369"/>
            <a:ext cx="1346779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4" b="1" dirty="0"/>
              <a:t>Methodology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416E5-A064-EB4D-954E-129428E79F58}"/>
              </a:ext>
            </a:extLst>
          </p:cNvPr>
          <p:cNvSpPr txBox="1"/>
          <p:nvPr/>
        </p:nvSpPr>
        <p:spPr>
          <a:xfrm>
            <a:off x="995179" y="4820243"/>
            <a:ext cx="1537271" cy="516128"/>
          </a:xfrm>
          <a:prstGeom prst="snip1Rect">
            <a:avLst>
              <a:gd name="adj" fmla="val 140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ES" sz="847" b="1" dirty="0">
                <a:latin typeface="Proxima Nova Alt Lt" panose="02000506030000020004" pitchFamily="50" charset="0"/>
                <a:cs typeface="Arial" panose="020B0604020202020204" pitchFamily="34" charset="0"/>
              </a:rPr>
              <a:t>Minimum computational costs</a:t>
            </a:r>
          </a:p>
          <a:p>
            <a:r>
              <a:rPr lang="en-GB" sz="847" b="1" dirty="0">
                <a:latin typeface="Proxima Nova Alt Lt" panose="02000506030000020004" pitchFamily="50" charset="0"/>
                <a:cs typeface="Arial" panose="020B0604020202020204" pitchFamily="34" charset="0"/>
              </a:rPr>
              <a:t>O</a:t>
            </a:r>
            <a:r>
              <a:rPr lang="en-ES" sz="847" b="1" dirty="0">
                <a:latin typeface="Proxima Nova Alt Lt" panose="02000506030000020004" pitchFamily="50" charset="0"/>
                <a:cs typeface="Arial" panose="020B0604020202020204" pitchFamily="34" charset="0"/>
              </a:rPr>
              <a:t>ptimized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66ED7-F80B-6C45-AB53-D740F40DB965}"/>
              </a:ext>
            </a:extLst>
          </p:cNvPr>
          <p:cNvSpPr txBox="1"/>
          <p:nvPr/>
        </p:nvSpPr>
        <p:spPr>
          <a:xfrm>
            <a:off x="1515988" y="5645904"/>
            <a:ext cx="2255487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ES" sz="847" dirty="0">
                <a:latin typeface="Arial" panose="020B0604020202020204" pitchFamily="34" charset="0"/>
                <a:cs typeface="Arial" panose="020B0604020202020204" pitchFamily="34" charset="0"/>
              </a:rPr>
              <a:t>Techniques should follow an objective function based on what parameters are crutial to determine the best reloading configuration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3C63DBE-A080-45BD-8EF7-7EC784B37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07743"/>
              </p:ext>
            </p:extLst>
          </p:nvPr>
        </p:nvGraphicFramePr>
        <p:xfrm>
          <a:off x="289892" y="6516361"/>
          <a:ext cx="6278216" cy="191455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{FABFCF23-3B69-468F-B69F-88F6DE6A72F2}</a:tableStyleId>
              </a:tblPr>
              <a:tblGrid>
                <a:gridCol w="547383">
                  <a:extLst>
                    <a:ext uri="{9D8B030D-6E8A-4147-A177-3AD203B41FA5}">
                      <a16:colId xmlns:a16="http://schemas.microsoft.com/office/drawing/2014/main" val="3359016712"/>
                    </a:ext>
                  </a:extLst>
                </a:gridCol>
                <a:gridCol w="421292">
                  <a:extLst>
                    <a:ext uri="{9D8B030D-6E8A-4147-A177-3AD203B41FA5}">
                      <a16:colId xmlns:a16="http://schemas.microsoft.com/office/drawing/2014/main" val="1335057642"/>
                    </a:ext>
                  </a:extLst>
                </a:gridCol>
                <a:gridCol w="414649">
                  <a:extLst>
                    <a:ext uri="{9D8B030D-6E8A-4147-A177-3AD203B41FA5}">
                      <a16:colId xmlns:a16="http://schemas.microsoft.com/office/drawing/2014/main" val="1664225003"/>
                    </a:ext>
                  </a:extLst>
                </a:gridCol>
                <a:gridCol w="459947">
                  <a:extLst>
                    <a:ext uri="{9D8B030D-6E8A-4147-A177-3AD203B41FA5}">
                      <a16:colId xmlns:a16="http://schemas.microsoft.com/office/drawing/2014/main" val="3657463472"/>
                    </a:ext>
                  </a:extLst>
                </a:gridCol>
                <a:gridCol w="388384">
                  <a:extLst>
                    <a:ext uri="{9D8B030D-6E8A-4147-A177-3AD203B41FA5}">
                      <a16:colId xmlns:a16="http://schemas.microsoft.com/office/drawing/2014/main" val="755958256"/>
                    </a:ext>
                  </a:extLst>
                </a:gridCol>
                <a:gridCol w="471385">
                  <a:extLst>
                    <a:ext uri="{9D8B030D-6E8A-4147-A177-3AD203B41FA5}">
                      <a16:colId xmlns:a16="http://schemas.microsoft.com/office/drawing/2014/main" val="4286451416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4009629312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1314962904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1817652203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149033110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4201404304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953086161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2982785893"/>
                    </a:ext>
                  </a:extLst>
                </a:gridCol>
                <a:gridCol w="446897">
                  <a:extLst>
                    <a:ext uri="{9D8B030D-6E8A-4147-A177-3AD203B41FA5}">
                      <a16:colId xmlns:a16="http://schemas.microsoft.com/office/drawing/2014/main" val="3248158969"/>
                    </a:ext>
                  </a:extLst>
                </a:gridCol>
              </a:tblGrid>
              <a:tr h="3290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Methodology​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Objective Function​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Burn-up 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Peak F-</a:t>
                      </a:r>
                      <a:r>
                        <a:rPr lang="en-US" sz="700" b="1" noProof="0" dirty="0" err="1">
                          <a:solidFill>
                            <a:schemeClr val="bg1"/>
                          </a:solidFill>
                          <a:effectLst/>
                        </a:rPr>
                        <a:t>ele</a:t>
                      </a:r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Peak </a:t>
                      </a:r>
                      <a:r>
                        <a:rPr lang="en-US" sz="700" b="1" noProof="0" dirty="0" err="1">
                          <a:solidFill>
                            <a:schemeClr val="bg1"/>
                          </a:solidFill>
                          <a:effectLst/>
                        </a:rPr>
                        <a:t>FdH</a:t>
                      </a:r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Power distribution​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noProof="0" dirty="0">
                          <a:solidFill>
                            <a:schemeClr val="bg1"/>
                          </a:solidFill>
                          <a:effectLst/>
                        </a:rPr>
                        <a:t>Burn-nod distribution​</a:t>
                      </a:r>
                      <a:endParaRPr lang="en-US" sz="700" b="1" i="0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a(1)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a(2)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a(3)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a(4)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a(5)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a(6)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noProof="0" dirty="0">
                          <a:solidFill>
                            <a:schemeClr val="bg1"/>
                          </a:solidFill>
                          <a:effectLst/>
                        </a:rPr>
                        <a:t>a(7)</a:t>
                      </a:r>
                    </a:p>
                  </a:txBody>
                  <a:tcPr marL="19355" marR="19355" marT="9677" marB="9677" anchor="ctr">
                    <a:solidFill>
                      <a:srgbClr val="385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6660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marL="0" algn="l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</a:t>
                      </a: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5,5184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11,6886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1,52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0,2936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3,2624</a:t>
                      </a: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800" b="1" kern="12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95681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Brute Force</a:t>
                      </a:r>
                      <a:r>
                        <a:rPr lang="en-US" sz="800" b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29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5,5575​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11,8012​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1,38​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1,513​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0,2981​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3,2624​</a:t>
                      </a: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extLst>
                  <a:ext uri="{0D108BD9-81ED-4DB2-BD59-A6C34878D82A}">
                    <a16:rowId xmlns:a16="http://schemas.microsoft.com/office/drawing/2014/main" val="2712761600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Random Search</a:t>
                      </a:r>
                      <a:r>
                        <a:rPr lang="en-US" sz="800" b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29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3,3527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11,7442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1.483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1.631</a:t>
                      </a:r>
                      <a:r>
                        <a:rPr lang="en-US" sz="700" b="0" noProof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0.3108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3,3433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4253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Hill Climbing</a:t>
                      </a:r>
                      <a:r>
                        <a:rPr lang="en-US" sz="800" b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29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5,5575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11,8012</a:t>
                      </a:r>
                      <a:r>
                        <a:rPr lang="en-US" sz="700" b="0" noProof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1,38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1,513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0,2981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3,2624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extLst>
                  <a:ext uri="{0D108BD9-81ED-4DB2-BD59-A6C34878D82A}">
                    <a16:rowId xmlns:a16="http://schemas.microsoft.com/office/drawing/2014/main" val="2483912824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Bayesian Method</a:t>
                      </a:r>
                      <a:r>
                        <a:rPr lang="en-US" sz="800" b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29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3,608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11,6471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1,47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1,591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0,3256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3,3732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36265"/>
                  </a:ext>
                </a:extLst>
              </a:tr>
              <a:tr h="2611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Genetic Algorithms</a:t>
                      </a:r>
                      <a:r>
                        <a:rPr lang="en-US" sz="800" b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29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5,5187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11,6627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1,359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1,511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0,292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3,2243</a:t>
                      </a:r>
                      <a:r>
                        <a:rPr lang="en-US" sz="700" b="0" noProof="0" dirty="0">
                          <a:solidFill>
                            <a:srgbClr val="808080"/>
                          </a:solidFill>
                          <a:effectLst/>
                        </a:rPr>
                        <a:t>​</a:t>
                      </a:r>
                      <a:endParaRPr lang="en-US" sz="3500" b="0" i="0" noProof="0" dirty="0">
                        <a:solidFill>
                          <a:srgbClr val="808080"/>
                        </a:solidFill>
                        <a:effectLst/>
                      </a:endParaRPr>
                    </a:p>
                  </a:txBody>
                  <a:tcPr marL="19355" marR="19355" marT="9677" marB="9677" anchor="ctr"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9355" marR="19355" marT="9677" marB="9677" anchor="ctr"/>
                </a:tc>
                <a:tc>
                  <a:txBody>
                    <a:bodyPr/>
                    <a:lstStyle/>
                    <a:p>
                      <a:pPr marL="0" algn="ctr" defTabSz="3239902" rtl="0" eaLnBrk="1" fontAlgn="base" latinLnBrk="0" hangingPunct="1"/>
                      <a:r>
                        <a:rPr lang="en-US" sz="700" b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9355" marR="19355" marT="9677" marB="9677" anchor="ctr"/>
                </a:tc>
                <a:extLst>
                  <a:ext uri="{0D108BD9-81ED-4DB2-BD59-A6C34878D82A}">
                    <a16:rowId xmlns:a16="http://schemas.microsoft.com/office/drawing/2014/main" val="1142199503"/>
                  </a:ext>
                </a:extLst>
              </a:tr>
            </a:tbl>
          </a:graphicData>
        </a:graphic>
      </p:graphicFrame>
      <p:grpSp>
        <p:nvGrpSpPr>
          <p:cNvPr id="28" name="Grupo 27">
            <a:extLst>
              <a:ext uri="{FF2B5EF4-FFF2-40B4-BE49-F238E27FC236}">
                <a16:creationId xmlns:a16="http://schemas.microsoft.com/office/drawing/2014/main" id="{B18C323A-4DC1-4A1D-A82B-B7A67024A458}"/>
              </a:ext>
            </a:extLst>
          </p:cNvPr>
          <p:cNvGrpSpPr/>
          <p:nvPr/>
        </p:nvGrpSpPr>
        <p:grpSpPr>
          <a:xfrm>
            <a:off x="4626141" y="3087981"/>
            <a:ext cx="1897943" cy="1828205"/>
            <a:chOff x="1685999" y="1479734"/>
            <a:chExt cx="4459765" cy="4423680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E1BF61A-E0BA-4258-A132-07E6D1F2596C}"/>
                </a:ext>
              </a:extLst>
            </p:cNvPr>
            <p:cNvSpPr txBox="1"/>
            <p:nvPr/>
          </p:nvSpPr>
          <p:spPr>
            <a:xfrm>
              <a:off x="1685999" y="1479734"/>
              <a:ext cx="4459765" cy="107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43" b="1" dirty="0">
                  <a:latin typeface="+mj-lt"/>
                </a:rPr>
                <a:t>SEANAP FUNCTIONAL SCHEME</a:t>
              </a:r>
              <a:endParaRPr lang="es-ES" sz="1270" b="1" dirty="0">
                <a:latin typeface="+mj-lt"/>
              </a:endParaRPr>
            </a:p>
          </p:txBody>
        </p:sp>
        <p:sp>
          <p:nvSpPr>
            <p:cNvPr id="38" name="TextBox 8">
              <a:extLst>
                <a:ext uri="{FF2B5EF4-FFF2-40B4-BE49-F238E27FC236}">
                  <a16:creationId xmlns:a16="http://schemas.microsoft.com/office/drawing/2014/main" id="{EC9D7AA8-E022-4B09-B857-E735E969F71E}"/>
                </a:ext>
              </a:extLst>
            </p:cNvPr>
            <p:cNvSpPr txBox="1"/>
            <p:nvPr/>
          </p:nvSpPr>
          <p:spPr>
            <a:xfrm>
              <a:off x="3777121" y="2002546"/>
              <a:ext cx="1312984" cy="50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2" b="1" dirty="0">
                  <a:latin typeface="+mj-lt"/>
                </a:rPr>
                <a:t>refuel</a:t>
              </a:r>
              <a:endParaRPr lang="en-US" sz="296" b="1" dirty="0">
                <a:latin typeface="+mj-lt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AABB517C-25BC-4925-888A-AED0CFDD2FFC}"/>
                </a:ext>
              </a:extLst>
            </p:cNvPr>
            <p:cNvSpPr txBox="1"/>
            <p:nvPr/>
          </p:nvSpPr>
          <p:spPr>
            <a:xfrm>
              <a:off x="3795978" y="2436664"/>
              <a:ext cx="1312984" cy="50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2" b="1" dirty="0" err="1">
                  <a:latin typeface="+mj-lt"/>
                </a:rPr>
                <a:t>fueldat</a:t>
              </a:r>
              <a:endParaRPr lang="en-US" sz="296" b="1" dirty="0">
                <a:latin typeface="+mj-lt"/>
              </a:endParaRPr>
            </a:p>
          </p:txBody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53ADEC1A-46BE-4BF1-9212-514FA496BC63}"/>
                </a:ext>
              </a:extLst>
            </p:cNvPr>
            <p:cNvSpPr txBox="1"/>
            <p:nvPr/>
          </p:nvSpPr>
          <p:spPr>
            <a:xfrm>
              <a:off x="3795978" y="2779180"/>
              <a:ext cx="1312984" cy="50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2" b="1" dirty="0" err="1">
                  <a:latin typeface="+mj-lt"/>
                </a:rPr>
                <a:t>prewim</a:t>
              </a:r>
              <a:endParaRPr lang="en-US" sz="296" b="1" dirty="0">
                <a:latin typeface="+mj-lt"/>
              </a:endParaRPr>
            </a:p>
          </p:txBody>
        </p: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D0D02B36-A8EF-4F1D-8272-243630021EB4}"/>
                </a:ext>
              </a:extLst>
            </p:cNvPr>
            <p:cNvSpPr txBox="1"/>
            <p:nvPr/>
          </p:nvSpPr>
          <p:spPr>
            <a:xfrm>
              <a:off x="3777121" y="3216226"/>
              <a:ext cx="1312984" cy="50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2" b="1" dirty="0">
                  <a:latin typeface="+mj-lt"/>
                </a:rPr>
                <a:t>MARIA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5D1E4ED8-58B4-4201-8B52-B821781EF653}"/>
                </a:ext>
              </a:extLst>
            </p:cNvPr>
            <p:cNvSpPr txBox="1"/>
            <p:nvPr/>
          </p:nvSpPr>
          <p:spPr>
            <a:xfrm>
              <a:off x="3120627" y="3525271"/>
              <a:ext cx="675348" cy="107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2" b="1" dirty="0" err="1">
                  <a:latin typeface="+mj-lt"/>
                </a:rPr>
                <a:t>delfin</a:t>
              </a:r>
              <a:endParaRPr lang="en-US" sz="296" b="1" dirty="0">
                <a:latin typeface="+mj-lt"/>
              </a:endParaRP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88BDA9A1-E8B2-496F-8F0A-FF8280BE72F2}"/>
                </a:ext>
              </a:extLst>
            </p:cNvPr>
            <p:cNvSpPr txBox="1"/>
            <p:nvPr/>
          </p:nvSpPr>
          <p:spPr>
            <a:xfrm>
              <a:off x="4335019" y="3411596"/>
              <a:ext cx="1552588" cy="107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62" b="1" dirty="0" err="1">
                  <a:latin typeface="+mj-lt"/>
                </a:rPr>
                <a:t>presam</a:t>
              </a:r>
              <a:r>
                <a:rPr lang="en-US" sz="762" b="1" dirty="0">
                  <a:latin typeface="+mj-lt"/>
                </a:rPr>
                <a:t>/</a:t>
              </a:r>
            </a:p>
            <a:p>
              <a:pPr algn="r"/>
              <a:r>
                <a:rPr lang="en-US" sz="762" b="1" dirty="0" err="1">
                  <a:latin typeface="+mj-lt"/>
                </a:rPr>
                <a:t>premel</a:t>
              </a:r>
              <a:r>
                <a:rPr lang="en-US" sz="762" b="1" dirty="0">
                  <a:latin typeface="+mj-lt"/>
                </a:rPr>
                <a:t>/melon</a:t>
              </a:r>
            </a:p>
          </p:txBody>
        </p:sp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id="{2BFDF9D9-F35B-4304-BC39-7DB1E97B045C}"/>
                </a:ext>
              </a:extLst>
            </p:cNvPr>
            <p:cNvSpPr txBox="1"/>
            <p:nvPr/>
          </p:nvSpPr>
          <p:spPr>
            <a:xfrm>
              <a:off x="3882628" y="4439447"/>
              <a:ext cx="1047994" cy="790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2" b="1" dirty="0">
                  <a:latin typeface="+mj-lt"/>
                </a:rPr>
                <a:t>COBAYA</a:t>
              </a:r>
              <a:endParaRPr lang="en-US" sz="339" b="1" dirty="0">
                <a:latin typeface="+mj-lt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E295414B-19FB-4C43-9A40-57C4AE2B2230}"/>
                </a:ext>
              </a:extLst>
            </p:cNvPr>
            <p:cNvSpPr txBox="1"/>
            <p:nvPr/>
          </p:nvSpPr>
          <p:spPr>
            <a:xfrm>
              <a:off x="3038013" y="4137710"/>
              <a:ext cx="844615" cy="790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2" b="1" dirty="0" err="1">
                  <a:latin typeface="+mj-lt"/>
                </a:rPr>
                <a:t>cobpat</a:t>
              </a:r>
              <a:endParaRPr lang="en-US" sz="296" b="1" dirty="0">
                <a:latin typeface="+mj-lt"/>
              </a:endParaRP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9907E5B7-4763-4D57-8AB9-FA9F8B9EA245}"/>
                </a:ext>
              </a:extLst>
            </p:cNvPr>
            <p:cNvSpPr/>
            <p:nvPr/>
          </p:nvSpPr>
          <p:spPr bwMode="auto">
            <a:xfrm>
              <a:off x="3003398" y="1993747"/>
              <a:ext cx="2907378" cy="201523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355" tIns="9677" rIns="19355" bIns="9677" numCol="1" rtlCol="0" anchor="t" anchorCtr="0" compatLnSpc="1">
              <a:prstTxWarp prst="textNoShape">
                <a:avLst/>
              </a:prstTxWarp>
            </a:bodyPr>
            <a:lstStyle/>
            <a:p>
              <a:pPr defTabSz="1935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8" dirty="0">
                <a:latin typeface="Times New Roman" pitchFamily="18" charset="0"/>
              </a:endParaRPr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A4AC5DC1-DE4F-4AC9-86F5-8BBE44B3DC71}"/>
                </a:ext>
              </a:extLst>
            </p:cNvPr>
            <p:cNvSpPr/>
            <p:nvPr/>
          </p:nvSpPr>
          <p:spPr bwMode="auto">
            <a:xfrm>
              <a:off x="3014566" y="4093607"/>
              <a:ext cx="2896210" cy="74866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355" tIns="9677" rIns="19355" bIns="9677" numCol="1" rtlCol="0" anchor="t" anchorCtr="0" compatLnSpc="1">
              <a:prstTxWarp prst="textNoShape">
                <a:avLst/>
              </a:prstTxWarp>
            </a:bodyPr>
            <a:lstStyle/>
            <a:p>
              <a:pPr defTabSz="1935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8">
                <a:latin typeface="Times New Roman" pitchFamily="18" charset="0"/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792CD20-816A-4A15-94AC-1FFE92AFCDC9}"/>
                </a:ext>
              </a:extLst>
            </p:cNvPr>
            <p:cNvSpPr txBox="1"/>
            <p:nvPr/>
          </p:nvSpPr>
          <p:spPr>
            <a:xfrm>
              <a:off x="1778282" y="2333689"/>
              <a:ext cx="1145929" cy="1542552"/>
            </a:xfrm>
            <a:prstGeom prst="snip1Rect">
              <a:avLst>
                <a:gd name="adj" fmla="val 1175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47" b="1" dirty="0">
                  <a:latin typeface="+mj-lt"/>
                </a:rPr>
                <a:t>Fuel</a:t>
              </a:r>
              <a:r>
                <a:rPr lang="en-US" sz="847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847" b="1" dirty="0">
                  <a:latin typeface="+mj-lt"/>
                </a:rPr>
                <a:t>reloading</a:t>
              </a:r>
              <a:r>
                <a:rPr lang="en-US" sz="847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847" b="1" dirty="0">
                  <a:latin typeface="+mj-lt"/>
                </a:rPr>
                <a:t>data</a:t>
              </a:r>
            </a:p>
          </p:txBody>
        </p:sp>
        <p:cxnSp>
          <p:nvCxnSpPr>
            <p:cNvPr id="49" name="Straight Arrow Connector 21">
              <a:extLst>
                <a:ext uri="{FF2B5EF4-FFF2-40B4-BE49-F238E27FC236}">
                  <a16:creationId xmlns:a16="http://schemas.microsoft.com/office/drawing/2014/main" id="{43F08BE6-1A13-48B1-BA92-CDA8A1A431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469" y="2298640"/>
              <a:ext cx="1" cy="189383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27">
              <a:extLst>
                <a:ext uri="{FF2B5EF4-FFF2-40B4-BE49-F238E27FC236}">
                  <a16:creationId xmlns:a16="http://schemas.microsoft.com/office/drawing/2014/main" id="{C8219ABA-B19B-4364-A26E-02C94B15AE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468" y="2704889"/>
              <a:ext cx="1" cy="189383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28">
              <a:extLst>
                <a:ext uri="{FF2B5EF4-FFF2-40B4-BE49-F238E27FC236}">
                  <a16:creationId xmlns:a16="http://schemas.microsoft.com/office/drawing/2014/main" id="{3926C024-E223-4F2F-8013-6B0EA7EBF7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467" y="3061017"/>
              <a:ext cx="1" cy="213574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29">
              <a:extLst>
                <a:ext uri="{FF2B5EF4-FFF2-40B4-BE49-F238E27FC236}">
                  <a16:creationId xmlns:a16="http://schemas.microsoft.com/office/drawing/2014/main" id="{500B9585-2595-4175-B2B9-998B356206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95978" y="3486185"/>
              <a:ext cx="666692" cy="206085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33">
              <a:extLst>
                <a:ext uri="{FF2B5EF4-FFF2-40B4-BE49-F238E27FC236}">
                  <a16:creationId xmlns:a16="http://schemas.microsoft.com/office/drawing/2014/main" id="{F526B8B0-287F-464C-A0E4-A660706D03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69077" y="3486185"/>
              <a:ext cx="541673" cy="205232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35">
              <a:extLst>
                <a:ext uri="{FF2B5EF4-FFF2-40B4-BE49-F238E27FC236}">
                  <a16:creationId xmlns:a16="http://schemas.microsoft.com/office/drawing/2014/main" id="{3B7E6FE6-FD03-4FF1-A0AD-900C11C5ED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8507" y="3843181"/>
              <a:ext cx="514751" cy="619713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39">
              <a:extLst>
                <a:ext uri="{FF2B5EF4-FFF2-40B4-BE49-F238E27FC236}">
                  <a16:creationId xmlns:a16="http://schemas.microsoft.com/office/drawing/2014/main" id="{2353E0B2-B748-4AA3-ADA6-BE4B7A6ED6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0832" y="4041269"/>
              <a:ext cx="519273" cy="404217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41">
              <a:extLst>
                <a:ext uri="{FF2B5EF4-FFF2-40B4-BE49-F238E27FC236}">
                  <a16:creationId xmlns:a16="http://schemas.microsoft.com/office/drawing/2014/main" id="{0A416AF7-3411-4C82-AE39-2041EC140C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38672" y="4450329"/>
              <a:ext cx="443957" cy="222669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35">
              <a:extLst>
                <a:ext uri="{FF2B5EF4-FFF2-40B4-BE49-F238E27FC236}">
                  <a16:creationId xmlns:a16="http://schemas.microsoft.com/office/drawing/2014/main" id="{851D1FDC-E0C3-4281-9253-0E450D3E4C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4211" y="2922006"/>
              <a:ext cx="1091600" cy="34909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35">
              <a:extLst>
                <a:ext uri="{FF2B5EF4-FFF2-40B4-BE49-F238E27FC236}">
                  <a16:creationId xmlns:a16="http://schemas.microsoft.com/office/drawing/2014/main" id="{299125F0-A3D4-4A63-98A6-AFB9DA954E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22858" y="2207633"/>
              <a:ext cx="1145928" cy="466972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28">
              <a:extLst>
                <a:ext uri="{FF2B5EF4-FFF2-40B4-BE49-F238E27FC236}">
                  <a16:creationId xmlns:a16="http://schemas.microsoft.com/office/drawing/2014/main" id="{E437F5FD-87C1-4DAC-9983-8B32F31EE0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7120" y="4778001"/>
              <a:ext cx="618762" cy="289373"/>
            </a:xfrm>
            <a:prstGeom prst="straightConnector1">
              <a:avLst/>
            </a:prstGeom>
            <a:ln w="127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14">
              <a:extLst>
                <a:ext uri="{FF2B5EF4-FFF2-40B4-BE49-F238E27FC236}">
                  <a16:creationId xmlns:a16="http://schemas.microsoft.com/office/drawing/2014/main" id="{48A3F1D7-0267-4CE1-9FBE-89B56778C9E9}"/>
                </a:ext>
              </a:extLst>
            </p:cNvPr>
            <p:cNvSpPr txBox="1"/>
            <p:nvPr/>
          </p:nvSpPr>
          <p:spPr>
            <a:xfrm>
              <a:off x="2914675" y="5049156"/>
              <a:ext cx="1047994" cy="85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7" b="1" dirty="0">
                  <a:latin typeface="+mj-lt"/>
                </a:rPr>
                <a:t>KNIME</a:t>
              </a:r>
              <a:endParaRPr lang="en-US" sz="339" b="1" dirty="0">
                <a:latin typeface="+mj-lt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25606B4E-C789-4C57-9627-0B3A693B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60" y="4714156"/>
            <a:ext cx="2504146" cy="881719"/>
          </a:xfrm>
          <a:prstGeom prst="rect">
            <a:avLst/>
          </a:prstGeom>
          <a:noFill/>
          <a:ln w="28575">
            <a:solidFill>
              <a:srgbClr val="13365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51D331A3-FC56-45AD-815D-47A9DC3B1A0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" t="-2024" r="-2699" b="-3137"/>
          <a:stretch/>
        </p:blipFill>
        <p:spPr>
          <a:xfrm flipV="1">
            <a:off x="2339937" y="2901618"/>
            <a:ext cx="2255487" cy="2278925"/>
          </a:xfrm>
          <a:prstGeom prst="ellipse">
            <a:avLst/>
          </a:prstGeom>
        </p:spPr>
      </p:pic>
      <p:sp>
        <p:nvSpPr>
          <p:cNvPr id="61" name="TextBox 35">
            <a:extLst>
              <a:ext uri="{FF2B5EF4-FFF2-40B4-BE49-F238E27FC236}">
                <a16:creationId xmlns:a16="http://schemas.microsoft.com/office/drawing/2014/main" id="{C79D952E-3501-43C9-955F-8846881FCEE1}"/>
              </a:ext>
            </a:extLst>
          </p:cNvPr>
          <p:cNvSpPr txBox="1"/>
          <p:nvPr/>
        </p:nvSpPr>
        <p:spPr>
          <a:xfrm>
            <a:off x="3983410" y="5620042"/>
            <a:ext cx="2611157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935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847" dirty="0" err="1">
                <a:latin typeface="Arial" panose="020B0604020202020204" pitchFamily="34" charset="0"/>
                <a:cs typeface="Arial" panose="020B0604020202020204" pitchFamily="34" charset="0"/>
              </a:rPr>
              <a:t>Knime</a:t>
            </a:r>
            <a:r>
              <a:rPr lang="en-US" altLang="es-ES" sz="847" dirty="0">
                <a:latin typeface="Arial" panose="020B0604020202020204" pitchFamily="34" charset="0"/>
                <a:cs typeface="Arial" panose="020B0604020202020204" pitchFamily="34" charset="0"/>
              </a:rPr>
              <a:t> receives the Cobaya data and, using techniques based on iteration and machine learning, returns the optimal value for the objective function used. 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44756C6F-73CF-4FE6-A7F7-3ED6DB26B3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6845"/>
          <a:stretch/>
        </p:blipFill>
        <p:spPr>
          <a:xfrm>
            <a:off x="324098" y="1260455"/>
            <a:ext cx="2476463" cy="942410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2C829E06-858E-4103-B7A5-951E296A1CC8}"/>
              </a:ext>
            </a:extLst>
          </p:cNvPr>
          <p:cNvSpPr txBox="1"/>
          <p:nvPr/>
        </p:nvSpPr>
        <p:spPr>
          <a:xfrm>
            <a:off x="232460" y="6296664"/>
            <a:ext cx="6393081" cy="22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9" i="1" dirty="0"/>
              <a:t>f(</a:t>
            </a:r>
            <a:r>
              <a:rPr lang="en-US" sz="889" i="1" dirty="0">
                <a:solidFill>
                  <a:srgbClr val="FF0000"/>
                </a:solidFill>
              </a:rPr>
              <a:t>Burnup</a:t>
            </a:r>
            <a:r>
              <a:rPr lang="en-US" sz="889" i="1" dirty="0"/>
              <a:t>,</a:t>
            </a:r>
            <a:r>
              <a:rPr lang="en-US" sz="889" i="1" dirty="0">
                <a:solidFill>
                  <a:schemeClr val="bg1"/>
                </a:solidFill>
              </a:rPr>
              <a:t> </a:t>
            </a:r>
            <a:r>
              <a:rPr lang="en-US" sz="889" i="1" dirty="0">
                <a:solidFill>
                  <a:srgbClr val="3366FF"/>
                </a:solidFill>
              </a:rPr>
              <a:t>power peaks</a:t>
            </a:r>
            <a:r>
              <a:rPr lang="en-US" sz="889" i="1" dirty="0">
                <a:solidFill>
                  <a:schemeClr val="tx2"/>
                </a:solidFill>
              </a:rPr>
              <a:t>, </a:t>
            </a:r>
            <a:r>
              <a:rPr lang="en-US" sz="889" i="1" dirty="0">
                <a:solidFill>
                  <a:srgbClr val="00B050"/>
                </a:solidFill>
              </a:rPr>
              <a:t>power and burn up distribution</a:t>
            </a:r>
            <a:r>
              <a:rPr lang="en-US" sz="889" i="1" dirty="0"/>
              <a:t>) = </a:t>
            </a:r>
            <a:r>
              <a:rPr lang="en-US" sz="889" i="1" dirty="0">
                <a:solidFill>
                  <a:srgbClr val="FF0000"/>
                </a:solidFill>
              </a:rPr>
              <a:t>burnup</a:t>
            </a:r>
            <a:r>
              <a:rPr lang="en-US" sz="889" i="1" dirty="0"/>
              <a:t>∙</a:t>
            </a:r>
            <a:r>
              <a:rPr lang="en-US" sz="889" b="1" i="1" dirty="0"/>
              <a:t>w</a:t>
            </a:r>
            <a:r>
              <a:rPr lang="en-US" sz="889" b="1" i="1" baseline="-25000" dirty="0"/>
              <a:t>q</a:t>
            </a:r>
            <a:r>
              <a:rPr lang="en-US" sz="889" i="1" dirty="0"/>
              <a:t> – |</a:t>
            </a:r>
            <a:r>
              <a:rPr lang="en-US" sz="889" i="1" dirty="0">
                <a:solidFill>
                  <a:srgbClr val="3366FF"/>
                </a:solidFill>
              </a:rPr>
              <a:t>Fa </a:t>
            </a:r>
            <a:r>
              <a:rPr lang="en-US" sz="889" i="1" dirty="0"/>
              <a:t>– 1.70|∙</a:t>
            </a:r>
            <a:r>
              <a:rPr lang="en-US" sz="889" b="1" i="1" dirty="0"/>
              <a:t>w</a:t>
            </a:r>
            <a:r>
              <a:rPr lang="en-US" sz="889" b="1" i="1" baseline="-25000" dirty="0"/>
              <a:t>p</a:t>
            </a:r>
            <a:r>
              <a:rPr lang="en-US" sz="889" i="1" dirty="0"/>
              <a:t> - |Fdh -1.60|∙</a:t>
            </a:r>
            <a:r>
              <a:rPr lang="en-US" sz="889" b="1" i="1" dirty="0"/>
              <a:t>w</a:t>
            </a:r>
            <a:r>
              <a:rPr lang="en-US" sz="889" b="1" i="1" baseline="-25000" dirty="0"/>
              <a:t>p</a:t>
            </a:r>
            <a:r>
              <a:rPr lang="en-US" sz="889" b="1" i="1" dirty="0"/>
              <a:t> </a:t>
            </a:r>
            <a:r>
              <a:rPr lang="en-US" sz="889" i="1" dirty="0"/>
              <a:t>– </a:t>
            </a:r>
            <a:r>
              <a:rPr lang="en-US" sz="889" i="1" dirty="0">
                <a:solidFill>
                  <a:srgbClr val="00B050"/>
                </a:solidFill>
              </a:rPr>
              <a:t>dst_powers</a:t>
            </a:r>
            <a:r>
              <a:rPr lang="en-US" sz="889" i="1" dirty="0"/>
              <a:t>∙</a:t>
            </a:r>
            <a:r>
              <a:rPr lang="en-US" sz="889" b="1" i="1" dirty="0"/>
              <a:t>w</a:t>
            </a:r>
            <a:r>
              <a:rPr lang="en-US" sz="889" b="1" i="1" baseline="-25000" dirty="0"/>
              <a:t>p </a:t>
            </a:r>
            <a:r>
              <a:rPr lang="en-US" sz="889" i="1" dirty="0"/>
              <a:t>– </a:t>
            </a:r>
            <a:r>
              <a:rPr lang="en-US" sz="889" i="1" dirty="0">
                <a:solidFill>
                  <a:srgbClr val="00B050"/>
                </a:solidFill>
              </a:rPr>
              <a:t>dst_quenod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4C56EE-7B79-4EC9-B40A-B1F6EC40FD79}"/>
              </a:ext>
            </a:extLst>
          </p:cNvPr>
          <p:cNvSpPr/>
          <p:nvPr/>
        </p:nvSpPr>
        <p:spPr>
          <a:xfrm>
            <a:off x="3489703" y="7095523"/>
            <a:ext cx="1699235" cy="274316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DF8B6FD-B6FF-4C06-BAFE-B008917EF0A3}"/>
              </a:ext>
            </a:extLst>
          </p:cNvPr>
          <p:cNvSpPr/>
          <p:nvPr/>
        </p:nvSpPr>
        <p:spPr>
          <a:xfrm>
            <a:off x="3489703" y="7617886"/>
            <a:ext cx="1699235" cy="274316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2BB3379-F15B-4136-A07C-435C87C5C5F9}"/>
              </a:ext>
            </a:extLst>
          </p:cNvPr>
          <p:cNvSpPr/>
          <p:nvPr/>
        </p:nvSpPr>
        <p:spPr>
          <a:xfrm>
            <a:off x="3970923" y="8160542"/>
            <a:ext cx="268466" cy="228597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43E17B3-6A63-4DE0-BFB9-B4387E1480E1}"/>
              </a:ext>
            </a:extLst>
          </p:cNvPr>
          <p:cNvSpPr/>
          <p:nvPr/>
        </p:nvSpPr>
        <p:spPr>
          <a:xfrm>
            <a:off x="5228997" y="7095523"/>
            <a:ext cx="1310621" cy="274316"/>
          </a:xfrm>
          <a:prstGeom prst="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820F898-B783-44CE-ADE8-1B5529986DE2}"/>
              </a:ext>
            </a:extLst>
          </p:cNvPr>
          <p:cNvSpPr/>
          <p:nvPr/>
        </p:nvSpPr>
        <p:spPr>
          <a:xfrm>
            <a:off x="5228997" y="7617886"/>
            <a:ext cx="1310621" cy="274316"/>
          </a:xfrm>
          <a:prstGeom prst="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FF6F6222-031E-4231-A3D4-C2D2DA94A78F}"/>
              </a:ext>
            </a:extLst>
          </p:cNvPr>
          <p:cNvSpPr/>
          <p:nvPr/>
        </p:nvSpPr>
        <p:spPr>
          <a:xfrm>
            <a:off x="5228997" y="8137649"/>
            <a:ext cx="1310621" cy="274316"/>
          </a:xfrm>
          <a:prstGeom prst="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104A54-1CD7-45CC-88B8-8280BC3BF5C4}"/>
              </a:ext>
            </a:extLst>
          </p:cNvPr>
          <p:cNvSpPr txBox="1"/>
          <p:nvPr/>
        </p:nvSpPr>
        <p:spPr>
          <a:xfrm>
            <a:off x="4501243" y="8456613"/>
            <a:ext cx="1013445" cy="679755"/>
          </a:xfrm>
          <a:prstGeom prst="wedgeEllipseCallout">
            <a:avLst>
              <a:gd name="adj1" fmla="val 26374"/>
              <a:gd name="adj2" fmla="val -706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847" dirty="0">
                <a:solidFill>
                  <a:srgbClr val="00B050"/>
                </a:solidFill>
                <a:latin typeface="Proxima Nova Alt Rg" panose="02000506030000020004" pitchFamily="50" charset="0"/>
              </a:rPr>
              <a:t>IGUAL QUE EL ORIGINAL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62ADCB92232F45AE9EF5FAA0F1EF78" ma:contentTypeVersion="7" ma:contentTypeDescription="Crear nuevo documento." ma:contentTypeScope="" ma:versionID="870a12cfb456f6a3627cda223a5f327b">
  <xsd:schema xmlns:xsd="http://www.w3.org/2001/XMLSchema" xmlns:xs="http://www.w3.org/2001/XMLSchema" xmlns:p="http://schemas.microsoft.com/office/2006/metadata/properties" xmlns:ns2="fd8ae8d6-4ce8-4e7b-bcd9-fc5f203dd142" targetNamespace="http://schemas.microsoft.com/office/2006/metadata/properties" ma:root="true" ma:fieldsID="2b0f36de6ab8b092992b6d2476729c73" ns2:_="">
    <xsd:import namespace="fd8ae8d6-4ce8-4e7b-bcd9-fc5f203dd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ae8d6-4ce8-4e7b-bcd9-fc5f203dd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8DFBAE-95AA-497E-A0B2-5B50FF0CAD77}">
  <ds:schemaRefs>
    <ds:schemaRef ds:uri="fd8ae8d6-4ce8-4e7b-bcd9-fc5f203dd142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2AC376-B68E-48F4-9331-DD5629892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F54C1-8D5A-4EB5-9B9F-AE941C266D0E}">
  <ds:schemaRefs>
    <ds:schemaRef ds:uri="fd8ae8d6-4ce8-4e7b-bcd9-fc5f203dd1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357</Words>
  <Application>Microsoft Macintosh PowerPoint</Application>
  <PresentationFormat>Letter Paper (8.5x11 in)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Proxima Nova Alt Lt</vt:lpstr>
      <vt:lpstr>Proxima Nova Alt Rg</vt:lpstr>
      <vt:lpstr>Times New Roman</vt:lpstr>
      <vt:lpstr>office theme</vt:lpstr>
      <vt:lpstr>Fresh fuel reloading optimization for a PWR Westinghouse nuclear plant of 1000 MWe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</dc:creator>
  <cp:lastModifiedBy>Marina Ruiz</cp:lastModifiedBy>
  <cp:revision>5</cp:revision>
  <dcterms:created xsi:type="dcterms:W3CDTF">2021-04-26T07:50:20Z</dcterms:created>
  <dcterms:modified xsi:type="dcterms:W3CDTF">2025-02-06T13:36:26Z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0x0101000062ADCB92232F45AE9EF5FAA0F1EF78</vt:lpwstr>
  </property>
</Properties>
</file>