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9"/>
  </p:notesMasterIdLst>
  <p:sldIdLst>
    <p:sldId id="256" r:id="rId2"/>
    <p:sldId id="257" r:id="rId3"/>
    <p:sldId id="258" r:id="rId4"/>
    <p:sldId id="270" r:id="rId5"/>
    <p:sldId id="259" r:id="rId6"/>
    <p:sldId id="269" r:id="rId7"/>
    <p:sldId id="260" r:id="rId8"/>
    <p:sldId id="272" r:id="rId9"/>
    <p:sldId id="263" r:id="rId10"/>
    <p:sldId id="271" r:id="rId11"/>
    <p:sldId id="274" r:id="rId12"/>
    <p:sldId id="276" r:id="rId13"/>
    <p:sldId id="280" r:id="rId14"/>
    <p:sldId id="292" r:id="rId15"/>
    <p:sldId id="287" r:id="rId16"/>
    <p:sldId id="291" r:id="rId17"/>
    <p:sldId id="264" r:id="rId18"/>
    <p:sldId id="265" r:id="rId19"/>
    <p:sldId id="277" r:id="rId20"/>
    <p:sldId id="289" r:id="rId21"/>
    <p:sldId id="290" r:id="rId22"/>
    <p:sldId id="278" r:id="rId23"/>
    <p:sldId id="279" r:id="rId24"/>
    <p:sldId id="266" r:id="rId25"/>
    <p:sldId id="267" r:id="rId26"/>
    <p:sldId id="288" r:id="rId27"/>
    <p:sldId id="268" r:id="rId28"/>
  </p:sldIdLst>
  <p:sldSz cx="9144000" cy="6858000" type="screen4x3"/>
  <p:notesSz cx="6858000" cy="9144000"/>
  <p:embeddedFontLst>
    <p:embeddedFont>
      <p:font typeface="Ubuntu" charset="0"/>
      <p:regular r:id="rId30"/>
      <p:bold r:id="rId31"/>
      <p:italic r:id="rId32"/>
      <p:boldItalic r:id="rId33"/>
    </p:embeddedFont>
    <p:embeddedFont>
      <p:font typeface="Open Sans" pitchFamily="3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édio 2 - Ênfase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2838BEF-8BB2-4498-84A7-C5851F593DF1}" styleName="Estilo Médio 4 - Ênfase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Estilo Médio 1 - Ênfase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7" d="100"/>
          <a:sy n="77" d="100"/>
        </p:scale>
        <p:origin x="-1176" y="19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5.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4"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47422753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notes"/>
          <p:cNvSpPr>
            <a:spLocks noGrp="1" noRot="1" noChangeAspect="1"/>
          </p:cNvSpPr>
          <p:nvPr>
            <p:ph type="sldImg" idx="2"/>
          </p:nvPr>
        </p:nvSpPr>
        <p:spPr>
          <a:xfrm>
            <a:off x="1143304"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1143000" y="685800"/>
            <a:ext cx="4572000" cy="3429000"/>
          </a:xfrm>
        </p:spPr>
      </p:sp>
      <p:sp>
        <p:nvSpPr>
          <p:cNvPr id="3" name="Espaço Reservado para Anotações 2"/>
          <p:cNvSpPr>
            <a:spLocks noGrp="1"/>
          </p:cNvSpPr>
          <p:nvPr>
            <p:ph type="body" idx="1"/>
          </p:nvPr>
        </p:nvSpPr>
        <p:spPr/>
        <p:txBody>
          <a:bodyPr/>
          <a:lstStyle/>
          <a:p>
            <a:r>
              <a:rPr lang="pt-BR" dirty="0" smtClean="0"/>
              <a:t>//exemplo imperativo</a:t>
            </a:r>
          </a:p>
          <a:p>
            <a:r>
              <a:rPr lang="pt-BR" dirty="0" err="1" smtClean="0"/>
              <a:t>function</a:t>
            </a:r>
            <a:r>
              <a:rPr lang="pt-BR" dirty="0" smtClean="0"/>
              <a:t> </a:t>
            </a:r>
            <a:r>
              <a:rPr lang="pt-BR" dirty="0" err="1" smtClean="0"/>
              <a:t>selecionarTudoAbaixoDeTresReaisImperativo</a:t>
            </a:r>
            <a:r>
              <a:rPr lang="pt-BR" dirty="0" smtClean="0"/>
              <a:t>(produtos) {</a:t>
            </a:r>
          </a:p>
          <a:p>
            <a:r>
              <a:rPr lang="pt-BR" dirty="0" smtClean="0"/>
              <a:t>  var </a:t>
            </a:r>
            <a:r>
              <a:rPr lang="pt-BR" dirty="0" err="1" smtClean="0"/>
              <a:t>produtosSelecionados</a:t>
            </a:r>
            <a:r>
              <a:rPr lang="pt-BR" dirty="0" smtClean="0"/>
              <a:t> = [];</a:t>
            </a:r>
          </a:p>
          <a:p>
            <a:r>
              <a:rPr lang="pt-BR" dirty="0" smtClean="0"/>
              <a:t>  for (var i = 0; i &lt; </a:t>
            </a:r>
            <a:r>
              <a:rPr lang="pt-BR" dirty="0" err="1" smtClean="0"/>
              <a:t>produtos.length</a:t>
            </a:r>
            <a:r>
              <a:rPr lang="pt-BR" dirty="0" smtClean="0"/>
              <a:t>; i++) {</a:t>
            </a:r>
          </a:p>
          <a:p>
            <a:r>
              <a:rPr lang="pt-BR" dirty="0" smtClean="0"/>
              <a:t>    </a:t>
            </a:r>
            <a:r>
              <a:rPr lang="pt-BR" dirty="0" err="1" smtClean="0"/>
              <a:t>if</a:t>
            </a:r>
            <a:r>
              <a:rPr lang="pt-BR" dirty="0" smtClean="0"/>
              <a:t> (produtos[i].</a:t>
            </a:r>
            <a:r>
              <a:rPr lang="pt-BR" dirty="0" err="1" smtClean="0"/>
              <a:t>preco</a:t>
            </a:r>
            <a:r>
              <a:rPr lang="pt-BR" dirty="0" smtClean="0"/>
              <a:t> &lt; 3.00) {</a:t>
            </a:r>
          </a:p>
          <a:p>
            <a:r>
              <a:rPr lang="pt-BR" dirty="0" smtClean="0"/>
              <a:t>      </a:t>
            </a:r>
            <a:r>
              <a:rPr lang="pt-BR" dirty="0" err="1" smtClean="0"/>
              <a:t>produtosSelecionados.push</a:t>
            </a:r>
            <a:r>
              <a:rPr lang="pt-BR" dirty="0" smtClean="0"/>
              <a:t>(produtos[i].nome);</a:t>
            </a:r>
          </a:p>
          <a:p>
            <a:r>
              <a:rPr lang="pt-BR" dirty="0" smtClean="0"/>
              <a:t>    }</a:t>
            </a:r>
          </a:p>
          <a:p>
            <a:r>
              <a:rPr lang="pt-BR" dirty="0" smtClean="0"/>
              <a:t>  }</a:t>
            </a:r>
          </a:p>
          <a:p>
            <a:r>
              <a:rPr lang="pt-BR" dirty="0" smtClean="0"/>
              <a:t>  </a:t>
            </a:r>
            <a:r>
              <a:rPr lang="pt-BR" dirty="0" err="1" smtClean="0"/>
              <a:t>return</a:t>
            </a:r>
            <a:r>
              <a:rPr lang="pt-BR" dirty="0" smtClean="0"/>
              <a:t> </a:t>
            </a:r>
            <a:r>
              <a:rPr lang="pt-BR" dirty="0" err="1" smtClean="0"/>
              <a:t>produtosSelecionados</a:t>
            </a:r>
            <a:r>
              <a:rPr lang="pt-BR" dirty="0" smtClean="0"/>
              <a:t>;</a:t>
            </a:r>
          </a:p>
          <a:p>
            <a:r>
              <a:rPr lang="pt-BR" dirty="0" smtClean="0"/>
              <a:t>}</a:t>
            </a:r>
          </a:p>
          <a:p>
            <a:endParaRPr lang="pt-BR" dirty="0" smtClean="0"/>
          </a:p>
          <a:p>
            <a:r>
              <a:rPr lang="pt-BR" dirty="0" smtClean="0"/>
              <a:t>//exemplo funcional</a:t>
            </a:r>
          </a:p>
          <a:p>
            <a:r>
              <a:rPr lang="pt-BR" dirty="0" err="1" smtClean="0"/>
              <a:t>function</a:t>
            </a:r>
            <a:r>
              <a:rPr lang="pt-BR" dirty="0" smtClean="0"/>
              <a:t> </a:t>
            </a:r>
            <a:r>
              <a:rPr lang="pt-BR" dirty="0" err="1" smtClean="0"/>
              <a:t>selecionarTudoAbaixoDeTresReaisFuncional</a:t>
            </a:r>
            <a:r>
              <a:rPr lang="pt-BR" dirty="0" smtClean="0"/>
              <a:t>(produtos) {</a:t>
            </a:r>
          </a:p>
          <a:p>
            <a:r>
              <a:rPr lang="pt-BR" dirty="0" smtClean="0"/>
              <a:t>  var </a:t>
            </a:r>
            <a:r>
              <a:rPr lang="pt-BR" dirty="0" err="1" smtClean="0"/>
              <a:t>itemMenorQueTres</a:t>
            </a:r>
            <a:r>
              <a:rPr lang="pt-BR" dirty="0" smtClean="0"/>
              <a:t> = </a:t>
            </a:r>
            <a:r>
              <a:rPr lang="pt-BR" dirty="0" err="1" smtClean="0"/>
              <a:t>function</a:t>
            </a:r>
            <a:r>
              <a:rPr lang="pt-BR" dirty="0" smtClean="0"/>
              <a:t>(item) { </a:t>
            </a:r>
            <a:r>
              <a:rPr lang="pt-BR" dirty="0" err="1" smtClean="0"/>
              <a:t>return</a:t>
            </a:r>
            <a:r>
              <a:rPr lang="pt-BR" dirty="0" smtClean="0"/>
              <a:t> </a:t>
            </a:r>
            <a:r>
              <a:rPr lang="pt-BR" dirty="0" err="1" smtClean="0"/>
              <a:t>item.preco</a:t>
            </a:r>
            <a:r>
              <a:rPr lang="pt-BR" dirty="0" smtClean="0"/>
              <a:t> &lt; 3.00; };</a:t>
            </a:r>
          </a:p>
          <a:p>
            <a:r>
              <a:rPr lang="pt-BR" dirty="0" smtClean="0"/>
              <a:t>  var </a:t>
            </a:r>
            <a:r>
              <a:rPr lang="pt-BR" dirty="0" err="1" smtClean="0"/>
              <a:t>pegarSomenteNome</a:t>
            </a:r>
            <a:r>
              <a:rPr lang="pt-BR" dirty="0" smtClean="0"/>
              <a:t> = </a:t>
            </a:r>
            <a:r>
              <a:rPr lang="pt-BR" dirty="0" err="1" smtClean="0"/>
              <a:t>function</a:t>
            </a:r>
            <a:r>
              <a:rPr lang="pt-BR" dirty="0" smtClean="0"/>
              <a:t>(item) { </a:t>
            </a:r>
            <a:r>
              <a:rPr lang="pt-BR" dirty="0" err="1" smtClean="0"/>
              <a:t>return</a:t>
            </a:r>
            <a:r>
              <a:rPr lang="pt-BR" dirty="0" smtClean="0"/>
              <a:t> </a:t>
            </a:r>
            <a:r>
              <a:rPr lang="pt-BR" dirty="0" err="1" smtClean="0"/>
              <a:t>item.nome</a:t>
            </a:r>
            <a:r>
              <a:rPr lang="pt-BR" dirty="0" smtClean="0"/>
              <a:t> };</a:t>
            </a:r>
          </a:p>
          <a:p>
            <a:r>
              <a:rPr lang="pt-BR" dirty="0" smtClean="0"/>
              <a:t>  </a:t>
            </a:r>
            <a:r>
              <a:rPr lang="pt-BR" dirty="0" err="1" smtClean="0"/>
              <a:t>return</a:t>
            </a:r>
            <a:r>
              <a:rPr lang="pt-BR" dirty="0" smtClean="0"/>
              <a:t> </a:t>
            </a:r>
            <a:r>
              <a:rPr lang="pt-BR" dirty="0" err="1" smtClean="0"/>
              <a:t>produtos.filter</a:t>
            </a:r>
            <a:r>
              <a:rPr lang="pt-BR" dirty="0" smtClean="0"/>
              <a:t>(</a:t>
            </a:r>
            <a:r>
              <a:rPr lang="pt-BR" dirty="0" err="1" smtClean="0"/>
              <a:t>itemMenorQueTres</a:t>
            </a:r>
            <a:r>
              <a:rPr lang="pt-BR" dirty="0" smtClean="0"/>
              <a:t>).</a:t>
            </a:r>
            <a:r>
              <a:rPr lang="pt-BR" dirty="0" err="1" smtClean="0"/>
              <a:t>map</a:t>
            </a:r>
            <a:r>
              <a:rPr lang="pt-BR" dirty="0" smtClean="0"/>
              <a:t>(</a:t>
            </a:r>
            <a:r>
              <a:rPr lang="pt-BR" dirty="0" err="1" smtClean="0"/>
              <a:t>pegarSomenteNome</a:t>
            </a:r>
            <a:r>
              <a:rPr lang="pt-BR" dirty="0" smtClean="0"/>
              <a:t>);</a:t>
            </a:r>
          </a:p>
          <a:p>
            <a:r>
              <a:rPr lang="pt-BR" dirty="0" smtClean="0"/>
              <a:t>}</a:t>
            </a:r>
          </a:p>
          <a:p>
            <a:endParaRPr lang="pt-BR" dirty="0" smtClean="0"/>
          </a:p>
          <a:p>
            <a:r>
              <a:rPr lang="pt-BR" dirty="0" smtClean="0"/>
              <a:t>//executando os exemplos</a:t>
            </a:r>
          </a:p>
          <a:p>
            <a:r>
              <a:rPr lang="pt-BR" dirty="0" smtClean="0"/>
              <a:t>var frutas = [</a:t>
            </a:r>
          </a:p>
          <a:p>
            <a:r>
              <a:rPr lang="pt-BR" dirty="0" smtClean="0"/>
              <a:t>	{ nome: "Laranja", </a:t>
            </a:r>
            <a:r>
              <a:rPr lang="pt-BR" dirty="0" err="1" smtClean="0"/>
              <a:t>preco</a:t>
            </a:r>
            <a:r>
              <a:rPr lang="pt-BR" dirty="0" smtClean="0"/>
              <a:t>: 3.99 },</a:t>
            </a:r>
          </a:p>
          <a:p>
            <a:r>
              <a:rPr lang="pt-BR" dirty="0" smtClean="0"/>
              <a:t>	{ nome: "Melancia", </a:t>
            </a:r>
            <a:r>
              <a:rPr lang="pt-BR" dirty="0" err="1" smtClean="0"/>
              <a:t>preco</a:t>
            </a:r>
            <a:r>
              <a:rPr lang="pt-BR" dirty="0" smtClean="0"/>
              <a:t>: 2.99 },</a:t>
            </a:r>
          </a:p>
          <a:p>
            <a:r>
              <a:rPr lang="pt-BR" dirty="0" smtClean="0"/>
              <a:t>	{ nome: "Banana", </a:t>
            </a:r>
            <a:r>
              <a:rPr lang="pt-BR" dirty="0" err="1" smtClean="0"/>
              <a:t>preco</a:t>
            </a:r>
            <a:r>
              <a:rPr lang="pt-BR" dirty="0" smtClean="0"/>
              <a:t>: 1.99 }</a:t>
            </a:r>
          </a:p>
          <a:p>
            <a:r>
              <a:rPr lang="pt-BR" dirty="0" smtClean="0"/>
              <a:t>];</a:t>
            </a:r>
          </a:p>
          <a:p>
            <a:r>
              <a:rPr lang="pt-BR" dirty="0" smtClean="0"/>
              <a:t>// saída esperada: ["Melancia", "Banana"]</a:t>
            </a:r>
          </a:p>
          <a:p>
            <a:r>
              <a:rPr lang="pt-BR" dirty="0" smtClean="0"/>
              <a:t>console.log(</a:t>
            </a:r>
            <a:r>
              <a:rPr lang="pt-BR" dirty="0" err="1" smtClean="0"/>
              <a:t>selecionarTudoAbaixoDeTresReaisImperativo</a:t>
            </a:r>
            <a:r>
              <a:rPr lang="pt-BR" dirty="0" smtClean="0"/>
              <a:t>(frutas));</a:t>
            </a:r>
          </a:p>
          <a:p>
            <a:r>
              <a:rPr lang="pt-BR" dirty="0" smtClean="0"/>
              <a:t>console.log(</a:t>
            </a:r>
            <a:r>
              <a:rPr lang="pt-BR" dirty="0" err="1" smtClean="0"/>
              <a:t>selecionarTudoAbaixoDeTresReaisFuncional</a:t>
            </a:r>
            <a:r>
              <a:rPr lang="pt-BR" dirty="0" smtClean="0"/>
              <a:t>(frutas));</a:t>
            </a:r>
            <a:endParaRPr lang="pt-BR" dirty="0"/>
          </a:p>
        </p:txBody>
      </p:sp>
    </p:spTree>
    <p:extLst>
      <p:ext uri="{BB962C8B-B14F-4D97-AF65-F5344CB8AC3E}">
        <p14:creationId xmlns:p14="http://schemas.microsoft.com/office/powerpoint/2010/main" val="8953114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100" b="0" i="0" u="none" strike="noStrike" cap="none" dirty="0" smtClean="0">
                <a:solidFill>
                  <a:srgbClr val="000000"/>
                </a:solidFill>
                <a:effectLst/>
                <a:latin typeface="Arial"/>
                <a:ea typeface="Arial"/>
                <a:cs typeface="Arial"/>
                <a:sym typeface="Arial"/>
              </a:rPr>
              <a:t>Todo objeto literal é um objeto único e, mesmo que você armazene ele em diferentes variáveis todas apontarão para o mesmo objeto.</a:t>
            </a:r>
            <a:endParaRPr lang="pt-BR" dirty="0"/>
          </a:p>
        </p:txBody>
      </p:sp>
    </p:spTree>
    <p:extLst>
      <p:ext uri="{BB962C8B-B14F-4D97-AF65-F5344CB8AC3E}">
        <p14:creationId xmlns:p14="http://schemas.microsoft.com/office/powerpoint/2010/main" val="10232680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0" i="0" dirty="0" smtClean="0">
                <a:solidFill>
                  <a:srgbClr val="000000"/>
                </a:solidFill>
                <a:effectLst/>
                <a:latin typeface="Arial"/>
              </a:rPr>
              <a:t>As características definidas na classe Mamífero estarão presentes nas classes que herdam dela.</a:t>
            </a:r>
          </a:p>
          <a:p>
            <a:r>
              <a:rPr lang="pt-BR" b="0" i="0" dirty="0" smtClean="0">
                <a:solidFill>
                  <a:srgbClr val="000000"/>
                </a:solidFill>
                <a:effectLst/>
                <a:latin typeface="Arial"/>
              </a:rPr>
              <a:t> Todos os Mamíferos terão Mamas e Pelos.  Isto é Herança.</a:t>
            </a:r>
          </a:p>
          <a:p>
            <a:r>
              <a:rPr lang="pt-BR" b="0" i="0" dirty="0" smtClean="0">
                <a:solidFill>
                  <a:srgbClr val="000000"/>
                </a:solidFill>
                <a:effectLst/>
                <a:latin typeface="Arial"/>
              </a:rPr>
              <a:t>Além disto, cada classe que herda de Mamífero poderá ter seus próprios atributos que se somarão aos da superclasse.</a:t>
            </a:r>
          </a:p>
          <a:p>
            <a:r>
              <a:rPr lang="pt-BR" b="0" i="0" dirty="0" smtClean="0">
                <a:solidFill>
                  <a:srgbClr val="000000"/>
                </a:solidFill>
                <a:effectLst/>
                <a:latin typeface="Arial"/>
              </a:rPr>
              <a:t>E note que a classe Homem contém uma definição do atributo Pelos.  Dando uma razão lógica para nosso exemplo, isto é porque o Homem tem pelos diferentes dos outros mamíferos.</a:t>
            </a:r>
          </a:p>
          <a:p>
            <a:r>
              <a:rPr lang="pt-BR" b="0" i="0" dirty="0" smtClean="0">
                <a:solidFill>
                  <a:srgbClr val="000000"/>
                </a:solidFill>
                <a:effectLst/>
                <a:latin typeface="Arial"/>
              </a:rPr>
              <a:t>Podemos portanto </a:t>
            </a:r>
            <a:r>
              <a:rPr lang="pt-BR" b="0" i="0" dirty="0" err="1" smtClean="0">
                <a:solidFill>
                  <a:srgbClr val="000000"/>
                </a:solidFill>
                <a:effectLst/>
                <a:latin typeface="Arial"/>
              </a:rPr>
              <a:t>re-definir</a:t>
            </a:r>
            <a:r>
              <a:rPr lang="pt-BR" b="0" i="0" dirty="0" smtClean="0">
                <a:solidFill>
                  <a:srgbClr val="000000"/>
                </a:solidFill>
                <a:effectLst/>
                <a:latin typeface="Arial"/>
              </a:rPr>
              <a:t> na subclasse um atributo que já estava presente na superclasse, dando a ele características diferentes.</a:t>
            </a:r>
          </a:p>
          <a:p>
            <a:r>
              <a:rPr lang="pt-BR" b="0" i="0" dirty="0" smtClean="0">
                <a:solidFill>
                  <a:srgbClr val="000000"/>
                </a:solidFill>
                <a:effectLst/>
                <a:latin typeface="Arial"/>
              </a:rPr>
              <a:t>Isto é Polimorfismo: o mesmo método ou atributo pode ter funcionamento diferente em classes diferentes, mesmo que uma herde da outra.</a:t>
            </a:r>
          </a:p>
          <a:p>
            <a:endParaRPr lang="pt-BR" dirty="0"/>
          </a:p>
        </p:txBody>
      </p:sp>
    </p:spTree>
    <p:extLst>
      <p:ext uri="{BB962C8B-B14F-4D97-AF65-F5344CB8AC3E}">
        <p14:creationId xmlns:p14="http://schemas.microsoft.com/office/powerpoint/2010/main" val="17290576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6d57d9ccf_0_1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6d57d9ccf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36d57d9ccf_0_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36d57d9ccf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pt-BR" sz="1100" b="0" i="0" u="none" strike="noStrike" cap="none" dirty="0" smtClean="0">
                <a:solidFill>
                  <a:srgbClr val="000000"/>
                </a:solidFill>
                <a:effectLst/>
                <a:latin typeface="Arial"/>
                <a:ea typeface="Arial"/>
                <a:cs typeface="Arial"/>
                <a:sym typeface="Arial"/>
              </a:rPr>
              <a:t>são aquelas que não se importam com o tipo de dados contido em uma variável. Permitem que o programador não tenha de fazer conversões </a:t>
            </a: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6d57d9ccf_0_1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6d57d9ccf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380d6062f2_0_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380d6062f2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pt-BR" sz="1100" b="0" i="0" u="none" strike="noStrike" cap="none" dirty="0" smtClean="0">
                <a:solidFill>
                  <a:srgbClr val="000000"/>
                </a:solidFill>
                <a:effectLst/>
                <a:latin typeface="Arial"/>
                <a:ea typeface="Arial"/>
                <a:cs typeface="Arial"/>
                <a:sym typeface="Arial"/>
              </a:rPr>
              <a:t>De fato a </a:t>
            </a:r>
            <a:r>
              <a:rPr lang="pt-BR" sz="1100" b="0" i="0" u="none" strike="noStrike" cap="none" dirty="0" err="1" smtClean="0">
                <a:solidFill>
                  <a:srgbClr val="000000"/>
                </a:solidFill>
                <a:effectLst/>
                <a:latin typeface="Arial"/>
                <a:ea typeface="Arial"/>
                <a:cs typeface="Arial"/>
                <a:sym typeface="Arial"/>
              </a:rPr>
              <a:t>transpilação</a:t>
            </a:r>
            <a:r>
              <a:rPr lang="pt-BR" sz="1100" b="0" i="0" u="none" strike="noStrike" cap="none" dirty="0" smtClean="0">
                <a:solidFill>
                  <a:srgbClr val="000000"/>
                </a:solidFill>
                <a:effectLst/>
                <a:latin typeface="Arial"/>
                <a:ea typeface="Arial"/>
                <a:cs typeface="Arial"/>
                <a:sym typeface="Arial"/>
              </a:rPr>
              <a:t> é uma tradução, no fundo a </a:t>
            </a:r>
            <a:r>
              <a:rPr lang="pt-BR" sz="1100" b="0" i="0" u="none" strike="noStrike" cap="none" dirty="0" err="1" smtClean="0">
                <a:solidFill>
                  <a:srgbClr val="000000"/>
                </a:solidFill>
                <a:effectLst/>
                <a:latin typeface="Arial"/>
                <a:ea typeface="Arial"/>
                <a:cs typeface="Arial"/>
                <a:sym typeface="Arial"/>
              </a:rPr>
              <a:t>transpilação</a:t>
            </a:r>
            <a:r>
              <a:rPr lang="pt-BR" sz="1100" b="0" i="0" u="none" strike="noStrike" cap="none" dirty="0" smtClean="0">
                <a:solidFill>
                  <a:srgbClr val="000000"/>
                </a:solidFill>
                <a:effectLst/>
                <a:latin typeface="Arial"/>
                <a:ea typeface="Arial"/>
                <a:cs typeface="Arial"/>
                <a:sym typeface="Arial"/>
              </a:rPr>
              <a:t> é uma especialização da compilação. Todo o processo é feito igualzinho o que o compilador faz, a diferença é apenas que no compilador tradicional o alvo é um código de mais baixo nível, provavelmente alguma forma de Assembly ou código de máquina, enquanto que o </a:t>
            </a:r>
            <a:r>
              <a:rPr lang="pt-BR" sz="1100" b="0" i="0" u="none" strike="noStrike" cap="none" dirty="0" err="1" smtClean="0">
                <a:solidFill>
                  <a:srgbClr val="000000"/>
                </a:solidFill>
                <a:effectLst/>
                <a:latin typeface="Arial"/>
                <a:ea typeface="Arial"/>
                <a:cs typeface="Arial"/>
                <a:sym typeface="Arial"/>
              </a:rPr>
              <a:t>transpilador</a:t>
            </a:r>
            <a:r>
              <a:rPr lang="pt-BR" sz="1100" b="0" i="0" u="none" strike="noStrike" cap="none" dirty="0" smtClean="0">
                <a:solidFill>
                  <a:srgbClr val="000000"/>
                </a:solidFill>
                <a:effectLst/>
                <a:latin typeface="Arial"/>
                <a:ea typeface="Arial"/>
                <a:cs typeface="Arial"/>
                <a:sym typeface="Arial"/>
              </a:rPr>
              <a:t> tem como alvo um código fonte de uma linguagem, diferente ou a mesma escrita de outra forma.</a:t>
            </a: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36d57d9ccf_0_238:notes"/>
          <p:cNvSpPr>
            <a:spLocks noGrp="1" noRot="1" noChangeAspect="1"/>
          </p:cNvSpPr>
          <p:nvPr>
            <p:ph type="sldImg" idx="2"/>
          </p:nvPr>
        </p:nvSpPr>
        <p:spPr>
          <a:xfrm>
            <a:off x="1143304"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36d57d9ccf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36c9eda25c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36c9eda25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36d57d9ccf_0_1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36d57d9ccf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100" b="0" i="0" u="none" strike="noStrike" cap="none" dirty="0" smtClean="0">
                <a:solidFill>
                  <a:srgbClr val="000000"/>
                </a:solidFill>
                <a:effectLst/>
                <a:latin typeface="Arial"/>
                <a:ea typeface="Arial"/>
                <a:cs typeface="Arial"/>
                <a:sym typeface="Arial"/>
              </a:rPr>
              <a:t>Em 1993, surgiu o </a:t>
            </a:r>
            <a:r>
              <a:rPr lang="pt-BR" sz="1100" b="0" i="0" u="none" strike="noStrike" cap="none" dirty="0" err="1" smtClean="0">
                <a:solidFill>
                  <a:srgbClr val="000000"/>
                </a:solidFill>
                <a:effectLst/>
                <a:latin typeface="Arial"/>
                <a:ea typeface="Arial"/>
                <a:cs typeface="Arial"/>
                <a:sym typeface="Arial"/>
              </a:rPr>
              <a:t>Mosaic</a:t>
            </a:r>
            <a:r>
              <a:rPr lang="pt-BR" sz="1100" b="0" i="0" u="none" strike="noStrike" cap="none" dirty="0" smtClean="0">
                <a:solidFill>
                  <a:srgbClr val="000000"/>
                </a:solidFill>
                <a:effectLst/>
                <a:latin typeface="Arial"/>
                <a:ea typeface="Arial"/>
                <a:cs typeface="Arial"/>
                <a:sym typeface="Arial"/>
              </a:rPr>
              <a:t> da NCSA, que viria a ser o primeiro navegador web que caiu no uso popular, logo em seguida (1994) uma empresa chamada Netscape foi fundada para explorar o potencial da incipiente World </a:t>
            </a:r>
            <a:r>
              <a:rPr lang="pt-BR" sz="1100" b="0" i="0" u="none" strike="noStrike" cap="none" dirty="0" err="1" smtClean="0">
                <a:solidFill>
                  <a:srgbClr val="000000"/>
                </a:solidFill>
                <a:effectLst/>
                <a:latin typeface="Arial"/>
                <a:ea typeface="Arial"/>
                <a:cs typeface="Arial"/>
                <a:sym typeface="Arial"/>
              </a:rPr>
              <a:t>Wide</a:t>
            </a:r>
            <a:r>
              <a:rPr lang="pt-BR" sz="1100" b="0" i="0" u="none" strike="noStrike" cap="none" dirty="0" smtClean="0">
                <a:solidFill>
                  <a:srgbClr val="000000"/>
                </a:solidFill>
                <a:effectLst/>
                <a:latin typeface="Arial"/>
                <a:ea typeface="Arial"/>
                <a:cs typeface="Arial"/>
                <a:sym typeface="Arial"/>
              </a:rPr>
              <a:t> Web.</a:t>
            </a:r>
          </a:p>
          <a:p>
            <a:r>
              <a:rPr lang="pt-BR" sz="1100" b="0" i="0" u="none" strike="noStrike" cap="none" dirty="0" smtClean="0">
                <a:solidFill>
                  <a:srgbClr val="000000"/>
                </a:solidFill>
                <a:effectLst/>
                <a:latin typeface="Arial"/>
                <a:ea typeface="Arial"/>
                <a:cs typeface="Arial"/>
                <a:sym typeface="Arial"/>
              </a:rPr>
              <a:t>Após algum tempo, a Netscape percebeu que a WWW precisava se tornar mais dinâmica, para realizar tarefas simples como verificar se os usuários inseriam valores corretos em um formulário. Algo dessa natureza precisaria enviar os dados para um servidor, para esse interpretasse os dados e retornasse um output.</a:t>
            </a:r>
            <a:endParaRPr lang="pt-BR" dirty="0"/>
          </a:p>
        </p:txBody>
      </p:sp>
    </p:spTree>
    <p:extLst>
      <p:ext uri="{BB962C8B-B14F-4D97-AF65-F5344CB8AC3E}">
        <p14:creationId xmlns:p14="http://schemas.microsoft.com/office/powerpoint/2010/main" val="28632386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36d57d9cc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36d57d9cc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36d57d9cc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36d57d9cc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pt-BR" sz="1100" b="0" i="0" u="none" strike="noStrike" cap="none" dirty="0" smtClean="0">
                <a:solidFill>
                  <a:srgbClr val="000000"/>
                </a:solidFill>
                <a:effectLst/>
                <a:latin typeface="Arial"/>
                <a:ea typeface="Arial"/>
                <a:cs typeface="Arial"/>
                <a:sym typeface="Arial"/>
              </a:rPr>
              <a:t>A </a:t>
            </a:r>
            <a:r>
              <a:rPr lang="pt-BR" sz="1100" b="0" i="0" u="none" strike="noStrike" cap="none" dirty="0" err="1" smtClean="0">
                <a:solidFill>
                  <a:srgbClr val="000000"/>
                </a:solidFill>
                <a:effectLst/>
                <a:latin typeface="Arial"/>
                <a:ea typeface="Arial"/>
                <a:cs typeface="Arial"/>
                <a:sym typeface="Arial"/>
              </a:rPr>
              <a:t>ECMAScript</a:t>
            </a:r>
            <a:r>
              <a:rPr lang="pt-BR" sz="1100" b="0" i="0" u="none" strike="noStrike" cap="none" dirty="0" smtClean="0">
                <a:solidFill>
                  <a:srgbClr val="000000"/>
                </a:solidFill>
                <a:effectLst/>
                <a:latin typeface="Arial"/>
                <a:ea typeface="Arial"/>
                <a:cs typeface="Arial"/>
                <a:sym typeface="Arial"/>
              </a:rPr>
              <a:t> 4 foi desenvolvida para ser a nova versão do </a:t>
            </a:r>
            <a:r>
              <a:rPr lang="pt-BR" sz="1100" b="0" i="0" u="none" strike="noStrike" cap="none" dirty="0" err="1" smtClean="0">
                <a:solidFill>
                  <a:srgbClr val="000000"/>
                </a:solidFill>
                <a:effectLst/>
                <a:latin typeface="Arial"/>
                <a:ea typeface="Arial"/>
                <a:cs typeface="Arial"/>
                <a:sym typeface="Arial"/>
              </a:rPr>
              <a:t>JavaScript</a:t>
            </a:r>
            <a:r>
              <a:rPr lang="pt-BR" sz="1100" b="0" i="0" u="none" strike="noStrike" cap="none" dirty="0" smtClean="0">
                <a:solidFill>
                  <a:srgbClr val="000000"/>
                </a:solidFill>
                <a:effectLst/>
                <a:latin typeface="Arial"/>
                <a:ea typeface="Arial"/>
                <a:cs typeface="Arial"/>
                <a:sym typeface="Arial"/>
              </a:rPr>
              <a:t> com um protótipo escrito em ML. Porém, o TC39 rejeitou o protótipo por causa de suas novas implementações. A quantidade de novas funcionalidades tornaria a migração da </a:t>
            </a:r>
            <a:r>
              <a:rPr lang="pt-BR" sz="1100" b="0" i="0" u="none" strike="noStrike" cap="none" dirty="0" err="1" smtClean="0">
                <a:solidFill>
                  <a:srgbClr val="000000"/>
                </a:solidFill>
                <a:effectLst/>
                <a:latin typeface="Arial"/>
                <a:ea typeface="Arial"/>
                <a:cs typeface="Arial"/>
                <a:sym typeface="Arial"/>
              </a:rPr>
              <a:t>ECMAScript</a:t>
            </a:r>
            <a:r>
              <a:rPr lang="pt-BR" sz="1100" b="0" i="0" u="none" strike="noStrike" cap="none" dirty="0" smtClean="0">
                <a:solidFill>
                  <a:srgbClr val="000000"/>
                </a:solidFill>
                <a:effectLst/>
                <a:latin typeface="Arial"/>
                <a:ea typeface="Arial"/>
                <a:cs typeface="Arial"/>
                <a:sym typeface="Arial"/>
              </a:rPr>
              <a:t> 3 para a 4 muito </a:t>
            </a:r>
            <a:r>
              <a:rPr lang="pt-BR" sz="1100" b="0" i="0" u="none" strike="noStrike" cap="none" dirty="0" err="1" smtClean="0">
                <a:solidFill>
                  <a:srgbClr val="000000"/>
                </a:solidFill>
                <a:effectLst/>
                <a:latin typeface="Arial"/>
                <a:ea typeface="Arial"/>
                <a:cs typeface="Arial"/>
                <a:sym typeface="Arial"/>
              </a:rPr>
              <a:t>disruptiva</a:t>
            </a:r>
            <a:r>
              <a:rPr lang="pt-BR" sz="1100" b="0" i="0" u="none" strike="noStrike" cap="none" dirty="0" smtClean="0">
                <a:solidFill>
                  <a:srgbClr val="000000"/>
                </a:solidFill>
                <a:effectLst/>
                <a:latin typeface="Arial"/>
                <a:ea typeface="Arial"/>
                <a:cs typeface="Arial"/>
                <a:sym typeface="Arial"/>
              </a:rPr>
              <a:t>.</a:t>
            </a:r>
          </a:p>
          <a:p>
            <a:pPr marL="0" lvl="0" indent="0">
              <a:spcBef>
                <a:spcPts val="0"/>
              </a:spcBef>
              <a:spcAft>
                <a:spcPts val="0"/>
              </a:spcAft>
              <a:buNone/>
            </a:pPr>
            <a:r>
              <a:rPr lang="pt-BR" sz="1100" b="0" i="0" u="none" strike="noStrike" cap="none" dirty="0" smtClean="0">
                <a:solidFill>
                  <a:srgbClr val="000000"/>
                </a:solidFill>
                <a:effectLst/>
                <a:latin typeface="Arial"/>
                <a:ea typeface="Arial"/>
                <a:cs typeface="Arial"/>
                <a:sym typeface="Arial"/>
              </a:rPr>
              <a:t>Desenvolver uma versão que fizesse menos que a </a:t>
            </a:r>
            <a:r>
              <a:rPr lang="pt-BR" sz="1100" b="0" i="0" u="none" strike="noStrike" cap="none" dirty="0" err="1" smtClean="0">
                <a:solidFill>
                  <a:srgbClr val="000000"/>
                </a:solidFill>
                <a:effectLst/>
                <a:latin typeface="Arial"/>
                <a:ea typeface="Arial"/>
                <a:cs typeface="Arial"/>
                <a:sym typeface="Arial"/>
              </a:rPr>
              <a:t>ECMAScript</a:t>
            </a:r>
            <a:r>
              <a:rPr lang="pt-BR" sz="1100" b="0" i="0" u="none" strike="noStrike" cap="none" dirty="0" smtClean="0">
                <a:solidFill>
                  <a:srgbClr val="000000"/>
                </a:solidFill>
                <a:effectLst/>
                <a:latin typeface="Arial"/>
                <a:ea typeface="Arial"/>
                <a:cs typeface="Arial"/>
                <a:sym typeface="Arial"/>
              </a:rPr>
              <a:t> 4, mas mais do que a atualização incremental da </a:t>
            </a:r>
            <a:r>
              <a:rPr lang="pt-BR" sz="1100" b="0" i="0" u="none" strike="noStrike" cap="none" dirty="0" err="1" smtClean="0">
                <a:solidFill>
                  <a:srgbClr val="000000"/>
                </a:solidFill>
                <a:effectLst/>
                <a:latin typeface="Arial"/>
                <a:ea typeface="Arial"/>
                <a:cs typeface="Arial"/>
                <a:sym typeface="Arial"/>
              </a:rPr>
              <a:t>ECMAScript</a:t>
            </a:r>
            <a:r>
              <a:rPr lang="pt-BR" sz="1100" b="0" i="0" u="none" strike="noStrike" cap="none" dirty="0" smtClean="0">
                <a:solidFill>
                  <a:srgbClr val="000000"/>
                </a:solidFill>
                <a:effectLst/>
                <a:latin typeface="Arial"/>
                <a:ea typeface="Arial"/>
                <a:cs typeface="Arial"/>
                <a:sym typeface="Arial"/>
              </a:rPr>
              <a:t> 3. O nome dessa versão é </a:t>
            </a:r>
            <a:r>
              <a:rPr lang="pt-BR" sz="1100" b="0" i="0" u="none" strike="noStrike" cap="none" dirty="0" err="1" smtClean="0">
                <a:solidFill>
                  <a:srgbClr val="000000"/>
                </a:solidFill>
                <a:effectLst/>
                <a:latin typeface="Arial"/>
                <a:ea typeface="Arial"/>
                <a:cs typeface="Arial"/>
                <a:sym typeface="Arial"/>
              </a:rPr>
              <a:t>Harmony</a:t>
            </a:r>
            <a:r>
              <a:rPr lang="pt-BR" sz="1100" b="0" i="0" u="none" strike="noStrike" cap="none" dirty="0" smtClean="0">
                <a:solidFill>
                  <a:srgbClr val="000000"/>
                </a:solidFill>
                <a:effectLst/>
                <a:latin typeface="Arial"/>
                <a:ea typeface="Arial"/>
                <a:cs typeface="Arial"/>
                <a:sym typeface="Arial"/>
              </a:rPr>
              <a:t> e ela será dividida na </a:t>
            </a:r>
            <a:r>
              <a:rPr lang="pt-BR" sz="1100" b="0" i="0" u="none" strike="noStrike" cap="none" dirty="0" err="1" smtClean="0">
                <a:solidFill>
                  <a:srgbClr val="000000"/>
                </a:solidFill>
                <a:effectLst/>
                <a:latin typeface="Arial"/>
                <a:ea typeface="Arial"/>
                <a:cs typeface="Arial"/>
                <a:sym typeface="Arial"/>
              </a:rPr>
              <a:t>ECMAScript</a:t>
            </a:r>
            <a:r>
              <a:rPr lang="pt-BR" sz="1100" b="0" i="0" u="none" strike="noStrike" cap="none" dirty="0" smtClean="0">
                <a:solidFill>
                  <a:srgbClr val="000000"/>
                </a:solidFill>
                <a:effectLst/>
                <a:latin typeface="Arial"/>
                <a:ea typeface="Arial"/>
                <a:cs typeface="Arial"/>
                <a:sym typeface="Arial"/>
              </a:rPr>
              <a:t> 6 e </a:t>
            </a:r>
            <a:r>
              <a:rPr lang="pt-BR" sz="1100" b="0" i="0" u="none" strike="noStrike" cap="none" dirty="0" err="1" smtClean="0">
                <a:solidFill>
                  <a:srgbClr val="000000"/>
                </a:solidFill>
                <a:effectLst/>
                <a:latin typeface="Arial"/>
                <a:ea typeface="Arial"/>
                <a:cs typeface="Arial"/>
                <a:sym typeface="Arial"/>
              </a:rPr>
              <a:t>ECMAScript</a:t>
            </a:r>
            <a:r>
              <a:rPr lang="pt-BR" sz="1100" b="0" i="0" u="none" strike="noStrike" cap="none" dirty="0" smtClean="0">
                <a:solidFill>
                  <a:srgbClr val="000000"/>
                </a:solidFill>
                <a:effectLst/>
                <a:latin typeface="Arial"/>
                <a:ea typeface="Arial"/>
                <a:cs typeface="Arial"/>
                <a:sym typeface="Arial"/>
              </a:rPr>
              <a:t> 7;</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6d57d9ccf_0_169:notes"/>
          <p:cNvSpPr>
            <a:spLocks noGrp="1" noRot="1" noChangeAspect="1"/>
          </p:cNvSpPr>
          <p:nvPr>
            <p:ph type="sldImg" idx="2"/>
          </p:nvPr>
        </p:nvSpPr>
        <p:spPr>
          <a:xfrm>
            <a:off x="1143304"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6d57d9ccf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fontAlgn="base"/>
            <a:r>
              <a:rPr lang="pt-BR" sz="1100" b="0" i="0" u="none" strike="noStrike" cap="none" dirty="0" smtClean="0">
                <a:solidFill>
                  <a:srgbClr val="000000"/>
                </a:solidFill>
                <a:effectLst/>
                <a:latin typeface="Arial"/>
                <a:ea typeface="Arial"/>
                <a:cs typeface="Arial"/>
                <a:sym typeface="Arial"/>
              </a:rPr>
              <a:t>Existem várias formas de proceder a interpretação, que é a análise do código no momento da execução. Isto pode ser feito em partes pequenas (linhas, por exemplo) ou em partes maiores, funções ou arquivos.</a:t>
            </a:r>
          </a:p>
          <a:p>
            <a:pPr fontAlgn="base"/>
            <a:r>
              <a:rPr lang="pt-BR" sz="1100" b="0" i="0" u="none" strike="noStrike" cap="none" dirty="0" smtClean="0">
                <a:solidFill>
                  <a:srgbClr val="000000"/>
                </a:solidFill>
                <a:effectLst/>
                <a:latin typeface="Arial"/>
                <a:ea typeface="Arial"/>
                <a:cs typeface="Arial"/>
                <a:sym typeface="Arial"/>
              </a:rPr>
              <a:t>Neste processo a análise do código é feita todas as vezes que ele precisa executar e os erros só são detectados durante a execução. Esta é uma diferença fundamental.</a:t>
            </a:r>
          </a:p>
          <a:p>
            <a:pPr fontAlgn="base"/>
            <a:r>
              <a:rPr lang="pt-BR" sz="1100" b="0" i="0" u="none" strike="noStrike" cap="none" dirty="0" smtClean="0">
                <a:solidFill>
                  <a:srgbClr val="000000"/>
                </a:solidFill>
                <a:effectLst/>
                <a:latin typeface="Arial"/>
                <a:ea typeface="Arial"/>
                <a:cs typeface="Arial"/>
                <a:sym typeface="Arial"/>
              </a:rPr>
              <a:t>Na minha visão é interpretada. Hoje todos os bons navegadores compilam o código fonte em código nativo, de uma forma ou de outra, mas precisa fazer a análise do código fonte, que obviamente é necessário, todas as vezes antes de executar, os erros serão verificados logo no momento imediato ao da execução. Pra mim isto é interpretação. A transformação em código nativo é só uma otimização.</a:t>
            </a:r>
          </a:p>
        </p:txBody>
      </p:sp>
    </p:spTree>
    <p:extLst>
      <p:ext uri="{BB962C8B-B14F-4D97-AF65-F5344CB8AC3E}">
        <p14:creationId xmlns:p14="http://schemas.microsoft.com/office/powerpoint/2010/main" val="6968416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65c51b65b_3_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65c51b65b_3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pt-BR" sz="1100" b="0" i="0" u="none" strike="noStrike" cap="none" dirty="0" smtClean="0">
                <a:solidFill>
                  <a:srgbClr val="000000"/>
                </a:solidFill>
                <a:effectLst/>
                <a:latin typeface="Arial"/>
                <a:ea typeface="Arial"/>
                <a:cs typeface="Arial"/>
                <a:sym typeface="Arial"/>
              </a:rPr>
              <a:t>Mecanismos </a:t>
            </a:r>
            <a:r>
              <a:rPr lang="pt-BR" sz="1100" b="0" i="0" u="none" strike="noStrike" cap="none" dirty="0" err="1" smtClean="0">
                <a:solidFill>
                  <a:srgbClr val="000000"/>
                </a:solidFill>
                <a:effectLst/>
                <a:latin typeface="Arial"/>
                <a:ea typeface="Arial"/>
                <a:cs typeface="Arial"/>
                <a:sym typeface="Arial"/>
              </a:rPr>
              <a:t>JavaScript</a:t>
            </a:r>
            <a:r>
              <a:rPr lang="pt-BR" sz="1100" b="0" i="0" u="none" strike="noStrike" cap="none" dirty="0" smtClean="0">
                <a:solidFill>
                  <a:srgbClr val="000000"/>
                </a:solidFill>
                <a:effectLst/>
                <a:latin typeface="Arial"/>
                <a:ea typeface="Arial"/>
                <a:cs typeface="Arial"/>
                <a:sym typeface="Arial"/>
              </a:rPr>
              <a:t> </a:t>
            </a:r>
            <a:r>
              <a:rPr lang="pt-BR" sz="1100" b="1" i="0" u="none" strike="noStrike" cap="none" dirty="0" smtClean="0">
                <a:solidFill>
                  <a:srgbClr val="000000"/>
                </a:solidFill>
                <a:effectLst/>
                <a:latin typeface="Arial"/>
                <a:ea typeface="Arial"/>
                <a:cs typeface="Arial"/>
                <a:sym typeface="Arial"/>
              </a:rPr>
              <a:t>são exclusivos para cada navegador</a:t>
            </a:r>
            <a:r>
              <a:rPr lang="pt-BR" sz="1100" b="0" i="0" u="none" strike="noStrike" cap="none" dirty="0" smtClean="0">
                <a:solidFill>
                  <a:srgbClr val="000000"/>
                </a:solidFill>
                <a:effectLst/>
                <a:latin typeface="Arial"/>
                <a:ea typeface="Arial"/>
                <a:cs typeface="Arial"/>
                <a:sym typeface="Arial"/>
              </a:rPr>
              <a:t> e são outro elemento fundamental para a velocidade com que cada navegador é capaz de interpretar as instruções e executar a </a:t>
            </a:r>
            <a:r>
              <a:rPr lang="pt-BR" sz="1100" b="0" i="0" u="none" strike="noStrike" cap="none" dirty="0" err="1" smtClean="0">
                <a:solidFill>
                  <a:srgbClr val="000000"/>
                </a:solidFill>
                <a:effectLst/>
                <a:latin typeface="Arial"/>
                <a:ea typeface="Arial"/>
                <a:cs typeface="Arial"/>
                <a:sym typeface="Arial"/>
              </a:rPr>
              <a:t>renderização</a:t>
            </a:r>
            <a:r>
              <a:rPr lang="pt-BR" sz="1100" b="0" i="0" u="none" strike="noStrike" cap="none" dirty="0" smtClean="0">
                <a:solidFill>
                  <a:srgbClr val="000000"/>
                </a:solidFill>
                <a:effectLst/>
                <a:latin typeface="Arial"/>
                <a:ea typeface="Arial"/>
                <a:cs typeface="Arial"/>
                <a:sym typeface="Arial"/>
              </a:rPr>
              <a:t> da página para carregar. Em suma, a combinação do mecanismo de layout + </a:t>
            </a:r>
            <a:r>
              <a:rPr lang="pt-BR" sz="1100" b="0" i="0" u="none" strike="noStrike" cap="none" dirty="0" err="1" smtClean="0">
                <a:solidFill>
                  <a:srgbClr val="000000"/>
                </a:solidFill>
                <a:effectLst/>
                <a:latin typeface="Arial"/>
                <a:ea typeface="Arial"/>
                <a:cs typeface="Arial"/>
                <a:sym typeface="Arial"/>
              </a:rPr>
              <a:t>JavaScript</a:t>
            </a:r>
            <a:r>
              <a:rPr lang="pt-BR" sz="1100" b="0" i="0" u="none" strike="noStrike" cap="none" dirty="0" smtClean="0">
                <a:solidFill>
                  <a:srgbClr val="000000"/>
                </a:solidFill>
                <a:effectLst/>
                <a:latin typeface="Arial"/>
                <a:ea typeface="Arial"/>
                <a:cs typeface="Arial"/>
                <a:sym typeface="Arial"/>
              </a:rPr>
              <a:t> </a:t>
            </a:r>
            <a:r>
              <a:rPr lang="pt-BR" sz="1100" b="0" i="0" u="none" strike="noStrike" cap="none" dirty="0" err="1" smtClean="0">
                <a:solidFill>
                  <a:srgbClr val="000000"/>
                </a:solidFill>
                <a:effectLst/>
                <a:latin typeface="Arial"/>
                <a:ea typeface="Arial"/>
                <a:cs typeface="Arial"/>
                <a:sym typeface="Arial"/>
              </a:rPr>
              <a:t>Engine</a:t>
            </a:r>
            <a:r>
              <a:rPr lang="pt-BR" sz="1100" b="0" i="0" u="none" strike="noStrike" cap="none" dirty="0" smtClean="0">
                <a:solidFill>
                  <a:srgbClr val="000000"/>
                </a:solidFill>
                <a:effectLst/>
                <a:latin typeface="Arial"/>
                <a:ea typeface="Arial"/>
                <a:cs typeface="Arial"/>
                <a:sym typeface="Arial"/>
              </a:rPr>
              <a:t> determina a velocidade na qual cada navegador carrega as páginas da web.</a:t>
            </a:r>
            <a:endParaRPr lang="pt-BR" dirty="0" smtClean="0"/>
          </a:p>
          <a:p>
            <a:pPr marL="0" lvl="0" indent="0"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311708" y="992767"/>
            <a:ext cx="8520600" cy="2736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5" name="Google Shape;15;p2"/>
          <p:cNvSpPr txBox="1">
            <a:spLocks noGrp="1"/>
          </p:cNvSpPr>
          <p:nvPr>
            <p:ph type="subTitle" idx="1"/>
          </p:nvPr>
        </p:nvSpPr>
        <p:spPr>
          <a:xfrm>
            <a:off x="311700" y="3778833"/>
            <a:ext cx="8520600" cy="10569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6" name="Google Shape;16;p2"/>
          <p:cNvSpPr txBox="1">
            <a:spLocks noGrp="1"/>
          </p:cNvSpPr>
          <p:nvPr>
            <p:ph type="sldNum" idx="12"/>
          </p:nvPr>
        </p:nvSpPr>
        <p:spPr>
          <a:xfrm>
            <a:off x="8472458" y="6217622"/>
            <a:ext cx="548700" cy="5250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txBox="1">
            <a:spLocks noGrp="1"/>
          </p:cNvSpPr>
          <p:nvPr>
            <p:ph type="title" hasCustomPrompt="1"/>
          </p:nvPr>
        </p:nvSpPr>
        <p:spPr>
          <a:xfrm>
            <a:off x="311700" y="1474833"/>
            <a:ext cx="8520600" cy="26178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0" name="Google Shape;50;p11"/>
          <p:cNvSpPr txBox="1">
            <a:spLocks noGrp="1"/>
          </p:cNvSpPr>
          <p:nvPr>
            <p:ph type="body" idx="1"/>
          </p:nvPr>
        </p:nvSpPr>
        <p:spPr>
          <a:xfrm>
            <a:off x="311700" y="4202967"/>
            <a:ext cx="8520600" cy="17346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1" name="Google Shape;51;p11"/>
          <p:cNvSpPr txBox="1">
            <a:spLocks noGrp="1"/>
          </p:cNvSpPr>
          <p:nvPr>
            <p:ph type="sldNum" idx="12"/>
          </p:nvPr>
        </p:nvSpPr>
        <p:spPr>
          <a:xfrm>
            <a:off x="8472458" y="6217622"/>
            <a:ext cx="548700" cy="5250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8472458" y="6217622"/>
            <a:ext cx="548700" cy="5250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311700" y="2867800"/>
            <a:ext cx="8520600" cy="11226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72458" y="6217622"/>
            <a:ext cx="548700" cy="5250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lstStyle>
            <a:lvl1pPr lvl="0">
              <a:spcBef>
                <a:spcPts val="0"/>
              </a:spcBef>
              <a:spcAft>
                <a:spcPts val="0"/>
              </a:spcAft>
              <a:buSzPts val="2800"/>
              <a:buNone/>
              <a:defRPr sz="3000" b="1">
                <a:latin typeface="Ubuntu"/>
                <a:ea typeface="Ubuntu"/>
                <a:cs typeface="Ubuntu"/>
                <a:sym typeface="Ubuntu"/>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4"/>
          <p:cNvSpPr txBox="1">
            <a:spLocks noGrp="1"/>
          </p:cNvSpPr>
          <p:nvPr>
            <p:ph type="body" idx="1"/>
          </p:nvPr>
        </p:nvSpPr>
        <p:spPr>
          <a:xfrm>
            <a:off x="311700" y="1602975"/>
            <a:ext cx="8507100" cy="4116600"/>
          </a:xfrm>
          <a:prstGeom prst="rect">
            <a:avLst/>
          </a:prstGeom>
        </p:spPr>
        <p:txBody>
          <a:bodyPr spcFirstLastPara="1" wrap="square" lIns="91425" tIns="91425" rIns="91425" bIns="91425" anchor="t" anchorCtr="0"/>
          <a:lstStyle>
            <a:lvl1pPr marL="457200" lvl="0" indent="-342900">
              <a:lnSpc>
                <a:spcPct val="100000"/>
              </a:lnSpc>
              <a:spcBef>
                <a:spcPts val="0"/>
              </a:spcBef>
              <a:spcAft>
                <a:spcPts val="0"/>
              </a:spcAft>
              <a:buSzPts val="1800"/>
              <a:buChar char="●"/>
              <a:defRPr sz="2400">
                <a:latin typeface="Ubuntu"/>
                <a:ea typeface="Ubuntu"/>
                <a:cs typeface="Ubuntu"/>
                <a:sym typeface="Ubuntu"/>
              </a:defRPr>
            </a:lvl1pPr>
            <a:lvl2pPr marL="914400" lvl="1" indent="-317500">
              <a:spcBef>
                <a:spcPts val="1000"/>
              </a:spcBef>
              <a:spcAft>
                <a:spcPts val="0"/>
              </a:spcAft>
              <a:buSzPts val="1400"/>
              <a:buChar char="○"/>
              <a:defRPr sz="2400">
                <a:latin typeface="Ubuntu"/>
                <a:ea typeface="Ubuntu"/>
                <a:cs typeface="Ubuntu"/>
                <a:sym typeface="Ubuntu"/>
              </a:defRPr>
            </a:lvl2pPr>
            <a:lvl3pPr marL="1371600" lvl="2" indent="-317500">
              <a:spcBef>
                <a:spcPts val="10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6217622"/>
            <a:ext cx="548700" cy="5250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6" name="Google Shape;26;p5"/>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6217622"/>
            <a:ext cx="548700" cy="5250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1" name="Google Shape;31;p6"/>
          <p:cNvSpPr txBox="1">
            <a:spLocks noGrp="1"/>
          </p:cNvSpPr>
          <p:nvPr>
            <p:ph type="sldNum" idx="12"/>
          </p:nvPr>
        </p:nvSpPr>
        <p:spPr>
          <a:xfrm>
            <a:off x="8472458" y="6217622"/>
            <a:ext cx="548700" cy="5250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852800"/>
            <a:ext cx="2808000" cy="42393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6217622"/>
            <a:ext cx="548700" cy="5250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600200"/>
            <a:ext cx="6367800" cy="54543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8" name="Google Shape;38;p8"/>
          <p:cNvSpPr txBox="1">
            <a:spLocks noGrp="1"/>
          </p:cNvSpPr>
          <p:nvPr>
            <p:ph type="sldNum" idx="12"/>
          </p:nvPr>
        </p:nvSpPr>
        <p:spPr>
          <a:xfrm>
            <a:off x="8472458" y="6217622"/>
            <a:ext cx="548700" cy="5250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 name="Google Shape;41;p9"/>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3737433"/>
            <a:ext cx="4045200" cy="16467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965433"/>
            <a:ext cx="3837000" cy="49269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4" name="Google Shape;44;p9"/>
          <p:cNvSpPr txBox="1">
            <a:spLocks noGrp="1"/>
          </p:cNvSpPr>
          <p:nvPr>
            <p:ph type="sldNum" idx="12"/>
          </p:nvPr>
        </p:nvSpPr>
        <p:spPr>
          <a:xfrm>
            <a:off x="8472458" y="6217622"/>
            <a:ext cx="548700" cy="5250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5640767"/>
            <a:ext cx="5998800" cy="8067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7" name="Google Shape;47;p10"/>
          <p:cNvSpPr txBox="1">
            <a:spLocks noGrp="1"/>
          </p:cNvSpPr>
          <p:nvPr>
            <p:ph type="sldNum" idx="12"/>
          </p:nvPr>
        </p:nvSpPr>
        <p:spPr>
          <a:xfrm>
            <a:off x="8472458" y="6217622"/>
            <a:ext cx="548700" cy="5250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pt-B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6217622"/>
            <a:ext cx="548700" cy="5250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pt-BR"/>
              <a:t>‹nº›</a:t>
            </a:fld>
            <a:endParaRPr/>
          </a:p>
        </p:txBody>
      </p:sp>
      <p:pic>
        <p:nvPicPr>
          <p:cNvPr id="9" name="Google Shape;9;p1"/>
          <p:cNvPicPr preferRelativeResize="0"/>
          <p:nvPr/>
        </p:nvPicPr>
        <p:blipFill rotWithShape="1">
          <a:blip r:embed="rId13">
            <a:alphaModFix/>
          </a:blip>
          <a:srcRect l="41007" r="20928"/>
          <a:stretch/>
        </p:blipFill>
        <p:spPr>
          <a:xfrm>
            <a:off x="7627675" y="313700"/>
            <a:ext cx="1204624" cy="1156675"/>
          </a:xfrm>
          <a:prstGeom prst="rect">
            <a:avLst/>
          </a:prstGeom>
          <a:noFill/>
          <a:ln>
            <a:noFill/>
          </a:ln>
        </p:spPr>
      </p:pic>
      <p:grpSp>
        <p:nvGrpSpPr>
          <p:cNvPr id="10" name="Google Shape;10;p1"/>
          <p:cNvGrpSpPr/>
          <p:nvPr/>
        </p:nvGrpSpPr>
        <p:grpSpPr>
          <a:xfrm>
            <a:off x="-1444" y="6246949"/>
            <a:ext cx="9146858" cy="293977"/>
            <a:chOff x="-1444" y="6246949"/>
            <a:chExt cx="9146858" cy="293977"/>
          </a:xfrm>
        </p:grpSpPr>
        <p:cxnSp>
          <p:nvCxnSpPr>
            <p:cNvPr id="11" name="Google Shape;11;p1"/>
            <p:cNvCxnSpPr/>
            <p:nvPr/>
          </p:nvCxnSpPr>
          <p:spPr>
            <a:xfrm>
              <a:off x="808414" y="6540925"/>
              <a:ext cx="8337000" cy="0"/>
            </a:xfrm>
            <a:prstGeom prst="straightConnector1">
              <a:avLst/>
            </a:prstGeom>
            <a:noFill/>
            <a:ln w="76200" cap="flat" cmpd="sng">
              <a:solidFill>
                <a:srgbClr val="2EA6D2"/>
              </a:solidFill>
              <a:prstDash val="solid"/>
              <a:round/>
              <a:headEnd type="none" w="med" len="med"/>
              <a:tailEnd type="none" w="med" len="med"/>
            </a:ln>
          </p:spPr>
        </p:cxnSp>
        <p:cxnSp>
          <p:nvCxnSpPr>
            <p:cNvPr id="12" name="Google Shape;12;p1"/>
            <p:cNvCxnSpPr/>
            <p:nvPr/>
          </p:nvCxnSpPr>
          <p:spPr>
            <a:xfrm>
              <a:off x="-1444" y="6246949"/>
              <a:ext cx="8337000" cy="0"/>
            </a:xfrm>
            <a:prstGeom prst="straightConnector1">
              <a:avLst/>
            </a:prstGeom>
            <a:noFill/>
            <a:ln w="76200" cap="flat" cmpd="sng">
              <a:solidFill>
                <a:srgbClr val="2EA6D2"/>
              </a:solidFill>
              <a:prstDash val="solid"/>
              <a:round/>
              <a:headEnd type="none" w="med" len="med"/>
              <a:tailEnd type="none" w="med" len="med"/>
            </a:ln>
          </p:spPr>
        </p:cxnSp>
      </p:gr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0.png"/><Relationship Id="rId7"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hyperlink" Target="http://www.ufsm.br/pet-si" TargetMode="External"/><Relationship Id="rId5" Type="http://schemas.openxmlformats.org/officeDocument/2006/relationships/hyperlink" Target="http://www.fb.com/pet.si.ufsm" TargetMode="External"/><Relationship Id="rId10" Type="http://schemas.openxmlformats.org/officeDocument/2006/relationships/image" Target="../media/image14.png"/><Relationship Id="rId4" Type="http://schemas.openxmlformats.org/officeDocument/2006/relationships/hyperlink" Target="mailto:pet-si@inf.ufsm.br" TargetMode="External"/><Relationship Id="rId9"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pic>
        <p:nvPicPr>
          <p:cNvPr id="58" name="Google Shape;58;p13"/>
          <p:cNvPicPr preferRelativeResize="0"/>
          <p:nvPr/>
        </p:nvPicPr>
        <p:blipFill rotWithShape="1">
          <a:blip r:embed="rId3">
            <a:alphaModFix amt="7000"/>
          </a:blip>
          <a:srcRect t="9351" b="9748"/>
          <a:stretch/>
        </p:blipFill>
        <p:spPr>
          <a:xfrm>
            <a:off x="7116625" y="6126150"/>
            <a:ext cx="7194550" cy="5820349"/>
          </a:xfrm>
          <a:prstGeom prst="rect">
            <a:avLst/>
          </a:prstGeom>
          <a:noFill/>
          <a:ln>
            <a:noFill/>
          </a:ln>
        </p:spPr>
      </p:pic>
      <p:sp>
        <p:nvSpPr>
          <p:cNvPr id="59" name="Google Shape;59;p13"/>
          <p:cNvSpPr txBox="1">
            <a:spLocks noGrp="1"/>
          </p:cNvSpPr>
          <p:nvPr>
            <p:ph type="ctrTitle"/>
          </p:nvPr>
        </p:nvSpPr>
        <p:spPr>
          <a:xfrm>
            <a:off x="311700" y="1968292"/>
            <a:ext cx="8520600" cy="1827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pt-BR">
                <a:latin typeface="Ubuntu"/>
                <a:ea typeface="Ubuntu"/>
                <a:cs typeface="Ubuntu"/>
                <a:sym typeface="Ubuntu"/>
              </a:rPr>
              <a:t>Oficina de </a:t>
            </a:r>
            <a:r>
              <a:rPr lang="pt-BR" sz="5500" b="1">
                <a:latin typeface="Ubuntu"/>
                <a:ea typeface="Ubuntu"/>
                <a:cs typeface="Ubuntu"/>
                <a:sym typeface="Ubuntu"/>
              </a:rPr>
              <a:t>JavaScript</a:t>
            </a:r>
            <a:endParaRPr sz="5500" b="1">
              <a:latin typeface="Ubuntu"/>
              <a:ea typeface="Ubuntu"/>
              <a:cs typeface="Ubuntu"/>
              <a:sym typeface="Ubuntu"/>
            </a:endParaRPr>
          </a:p>
          <a:p>
            <a:pPr marL="0" lvl="0" indent="0">
              <a:spcBef>
                <a:spcPts val="0"/>
              </a:spcBef>
              <a:spcAft>
                <a:spcPts val="0"/>
              </a:spcAft>
              <a:buNone/>
            </a:pPr>
            <a:r>
              <a:rPr lang="pt-BR" sz="4000">
                <a:latin typeface="Ubuntu"/>
                <a:ea typeface="Ubuntu"/>
                <a:cs typeface="Ubuntu"/>
                <a:sym typeface="Ubuntu"/>
              </a:rPr>
              <a:t>Criando uma aplicação em JS</a:t>
            </a:r>
            <a:endParaRPr sz="4000">
              <a:latin typeface="Ubuntu"/>
              <a:ea typeface="Ubuntu"/>
              <a:cs typeface="Ubuntu"/>
              <a:sym typeface="Ubuntu"/>
            </a:endParaRPr>
          </a:p>
        </p:txBody>
      </p:sp>
      <p:sp>
        <p:nvSpPr>
          <p:cNvPr id="60" name="Google Shape;60;p13"/>
          <p:cNvSpPr txBox="1">
            <a:spLocks noGrp="1"/>
          </p:cNvSpPr>
          <p:nvPr>
            <p:ph type="subTitle" idx="1"/>
          </p:nvPr>
        </p:nvSpPr>
        <p:spPr>
          <a:xfrm>
            <a:off x="311700" y="3795600"/>
            <a:ext cx="8520600" cy="1968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pt-BR">
                <a:latin typeface="Ubuntu"/>
                <a:ea typeface="Ubuntu"/>
                <a:cs typeface="Ubuntu"/>
                <a:sym typeface="Ubuntu"/>
              </a:rPr>
              <a:t>Leonardo Trindade</a:t>
            </a:r>
            <a:endParaRPr>
              <a:latin typeface="Ubuntu"/>
              <a:ea typeface="Ubuntu"/>
              <a:cs typeface="Ubuntu"/>
              <a:sym typeface="Ubuntu"/>
            </a:endParaRPr>
          </a:p>
          <a:p>
            <a:pPr marL="0" lvl="0" indent="0">
              <a:spcBef>
                <a:spcPts val="0"/>
              </a:spcBef>
              <a:spcAft>
                <a:spcPts val="0"/>
              </a:spcAft>
              <a:buClr>
                <a:schemeClr val="dk1"/>
              </a:buClr>
              <a:buSzPts val="1100"/>
              <a:buFont typeface="Arial"/>
              <a:buNone/>
            </a:pPr>
            <a:r>
              <a:rPr lang="pt-BR">
                <a:latin typeface="Ubuntu"/>
                <a:ea typeface="Ubuntu"/>
                <a:cs typeface="Ubuntu"/>
                <a:sym typeface="Ubuntu"/>
              </a:rPr>
              <a:t>Leonardo Steil</a:t>
            </a:r>
            <a:endParaRPr>
              <a:latin typeface="Ubuntu"/>
              <a:ea typeface="Ubuntu"/>
              <a:cs typeface="Ubuntu"/>
              <a:sym typeface="Ubuntu"/>
            </a:endParaRPr>
          </a:p>
          <a:p>
            <a:pPr marL="0" lvl="0" indent="0" rtl="0">
              <a:spcBef>
                <a:spcPts val="0"/>
              </a:spcBef>
              <a:spcAft>
                <a:spcPts val="0"/>
              </a:spcAft>
              <a:buNone/>
            </a:pPr>
            <a:r>
              <a:rPr lang="pt-BR">
                <a:latin typeface="Ubuntu"/>
                <a:ea typeface="Ubuntu"/>
                <a:cs typeface="Ubuntu"/>
                <a:sym typeface="Ubuntu"/>
              </a:rPr>
              <a:t>Luis Henrique Medeiros</a:t>
            </a:r>
            <a:endParaRPr>
              <a:latin typeface="Ubuntu"/>
              <a:ea typeface="Ubuntu"/>
              <a:cs typeface="Ubuntu"/>
              <a:sym typeface="Ubuntu"/>
            </a:endParaRPr>
          </a:p>
          <a:p>
            <a:pPr marL="0" lvl="0" indent="0">
              <a:spcBef>
                <a:spcPts val="0"/>
              </a:spcBef>
              <a:spcAft>
                <a:spcPts val="0"/>
              </a:spcAft>
              <a:buNone/>
            </a:pPr>
            <a:r>
              <a:rPr lang="pt-BR">
                <a:latin typeface="Ubuntu"/>
                <a:ea typeface="Ubuntu"/>
                <a:cs typeface="Ubuntu"/>
                <a:sym typeface="Ubuntu"/>
              </a:rPr>
              <a:t>Marinara Rübenich</a:t>
            </a:r>
            <a:endParaRPr>
              <a:latin typeface="Ubuntu"/>
              <a:ea typeface="Ubuntu"/>
              <a:cs typeface="Ubuntu"/>
              <a:sym typeface="Ubuntu"/>
            </a:endParaRPr>
          </a:p>
          <a:p>
            <a:pPr marL="0" lvl="0" indent="0">
              <a:spcBef>
                <a:spcPts val="0"/>
              </a:spcBef>
              <a:spcAft>
                <a:spcPts val="0"/>
              </a:spcAft>
              <a:buNone/>
            </a:pPr>
            <a:r>
              <a:rPr lang="pt-BR">
                <a:latin typeface="Ubuntu"/>
                <a:ea typeface="Ubuntu"/>
                <a:cs typeface="Ubuntu"/>
                <a:sym typeface="Ubuntu"/>
              </a:rPr>
              <a:t>Matheus Dalmolin</a:t>
            </a:r>
            <a:endParaRPr>
              <a:latin typeface="Ubuntu"/>
              <a:ea typeface="Ubuntu"/>
              <a:cs typeface="Ubuntu"/>
              <a:sym typeface="Ubuntu"/>
            </a:endParaRPr>
          </a:p>
        </p:txBody>
      </p:sp>
      <p:pic>
        <p:nvPicPr>
          <p:cNvPr id="61" name="Google Shape;61;p13"/>
          <p:cNvPicPr preferRelativeResize="0"/>
          <p:nvPr/>
        </p:nvPicPr>
        <p:blipFill>
          <a:blip r:embed="rId4">
            <a:alphaModFix/>
          </a:blip>
          <a:stretch>
            <a:fillRect/>
          </a:stretch>
        </p:blipFill>
        <p:spPr>
          <a:xfrm>
            <a:off x="2308900" y="446257"/>
            <a:ext cx="4526182" cy="1659601"/>
          </a:xfrm>
          <a:prstGeom prst="rect">
            <a:avLst/>
          </a:prstGeom>
          <a:noFill/>
          <a:ln>
            <a:noFill/>
          </a:ln>
        </p:spPr>
      </p:pic>
      <p:sp>
        <p:nvSpPr>
          <p:cNvPr id="62" name="Google Shape;62;p13"/>
          <p:cNvSpPr/>
          <p:nvPr/>
        </p:nvSpPr>
        <p:spPr>
          <a:xfrm>
            <a:off x="7116625" y="1"/>
            <a:ext cx="2027400" cy="19683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Multiparadigmas</a:t>
            </a:r>
            <a:endParaRPr lang="pt-BR" dirty="0"/>
          </a:p>
        </p:txBody>
      </p:sp>
      <p:sp>
        <p:nvSpPr>
          <p:cNvPr id="3" name="Espaço Reservado para Texto 2"/>
          <p:cNvSpPr>
            <a:spLocks noGrp="1"/>
          </p:cNvSpPr>
          <p:nvPr>
            <p:ph type="body" idx="1"/>
          </p:nvPr>
        </p:nvSpPr>
        <p:spPr>
          <a:xfrm>
            <a:off x="311700" y="1602974"/>
            <a:ext cx="8507100" cy="4562329"/>
          </a:xfrm>
        </p:spPr>
        <p:txBody>
          <a:bodyPr/>
          <a:lstStyle/>
          <a:p>
            <a:pPr lvl="0">
              <a:lnSpc>
                <a:spcPct val="150000"/>
              </a:lnSpc>
            </a:pPr>
            <a:r>
              <a:rPr lang="pt-BR" dirty="0"/>
              <a:t>É uma linguagem de programação </a:t>
            </a:r>
            <a:r>
              <a:rPr lang="pt-BR" b="1" dirty="0" err="1" smtClean="0"/>
              <a:t>multi-paradigmas</a:t>
            </a:r>
            <a:endParaRPr lang="pt-BR" b="1" dirty="0" smtClean="0"/>
          </a:p>
          <a:p>
            <a:pPr lvl="1">
              <a:lnSpc>
                <a:spcPct val="150000"/>
              </a:lnSpc>
            </a:pPr>
            <a:r>
              <a:rPr lang="pt-BR" sz="2200" b="1" dirty="0" smtClean="0"/>
              <a:t>Paradigma: </a:t>
            </a:r>
            <a:r>
              <a:rPr lang="pt-BR" sz="2200" dirty="0" smtClean="0"/>
              <a:t>padrão de raciocínio para resolução dos problemas baseado nas funcionalidades que cada linguagem  de programação nos fornece. JS suporta vários paradigmas, os principais </a:t>
            </a:r>
            <a:r>
              <a:rPr lang="pt-BR" sz="2200" dirty="0" smtClean="0"/>
              <a:t>são:</a:t>
            </a:r>
          </a:p>
          <a:p>
            <a:pPr lvl="2">
              <a:lnSpc>
                <a:spcPct val="150000"/>
              </a:lnSpc>
            </a:pPr>
            <a:r>
              <a:rPr lang="pt-BR" sz="2000" dirty="0" smtClean="0"/>
              <a:t>Funcional</a:t>
            </a:r>
            <a:endParaRPr lang="pt-BR" sz="2000" dirty="0" smtClean="0"/>
          </a:p>
          <a:p>
            <a:pPr lvl="2">
              <a:lnSpc>
                <a:spcPct val="100000"/>
              </a:lnSpc>
            </a:pPr>
            <a:r>
              <a:rPr lang="pt-BR" sz="2000" dirty="0" smtClean="0"/>
              <a:t>Imperativo</a:t>
            </a:r>
          </a:p>
          <a:p>
            <a:pPr lvl="2">
              <a:lnSpc>
                <a:spcPct val="100000"/>
              </a:lnSpc>
            </a:pPr>
            <a:r>
              <a:rPr lang="pt-BR" sz="2000" dirty="0" smtClean="0"/>
              <a:t>Orientado </a:t>
            </a:r>
            <a:r>
              <a:rPr lang="pt-BR" sz="2000" dirty="0"/>
              <a:t>a Objetos </a:t>
            </a:r>
            <a:endParaRPr lang="pt-BR" dirty="0"/>
          </a:p>
        </p:txBody>
      </p:sp>
    </p:spTree>
    <p:extLst>
      <p:ext uri="{BB962C8B-B14F-4D97-AF65-F5344CB8AC3E}">
        <p14:creationId xmlns:p14="http://schemas.microsoft.com/office/powerpoint/2010/main" val="2818013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Paradigmas Funcional e Imperativo</a:t>
            </a:r>
            <a:endParaRPr lang="pt-BR" dirty="0"/>
          </a:p>
        </p:txBody>
      </p:sp>
      <p:sp>
        <p:nvSpPr>
          <p:cNvPr id="3" name="Espaço Reservado para Texto 2"/>
          <p:cNvSpPr>
            <a:spLocks noGrp="1"/>
          </p:cNvSpPr>
          <p:nvPr>
            <p:ph type="body" idx="1"/>
          </p:nvPr>
        </p:nvSpPr>
        <p:spPr>
          <a:xfrm>
            <a:off x="311700" y="1602974"/>
            <a:ext cx="8507100" cy="4346305"/>
          </a:xfrm>
        </p:spPr>
        <p:txBody>
          <a:bodyPr/>
          <a:lstStyle/>
          <a:p>
            <a:r>
              <a:rPr lang="pt-BR" dirty="0"/>
              <a:t>Imperativo:</a:t>
            </a:r>
          </a:p>
          <a:p>
            <a:pPr lvl="1"/>
            <a:r>
              <a:rPr lang="pt-BR" sz="2000" dirty="0"/>
              <a:t>Programar o código de dizendo passo a passo dizendo COMO o computador deve executá-lo</a:t>
            </a:r>
          </a:p>
          <a:p>
            <a:pPr lvl="1"/>
            <a:r>
              <a:rPr lang="pt-BR" sz="2000" dirty="0"/>
              <a:t>Ocorrem diversas interações até chegarmos a um valor </a:t>
            </a:r>
            <a:r>
              <a:rPr lang="pt-BR" sz="2000" dirty="0" smtClean="0"/>
              <a:t>final</a:t>
            </a:r>
          </a:p>
          <a:p>
            <a:pPr marL="596900" lvl="1" indent="0">
              <a:buNone/>
            </a:pPr>
            <a:endParaRPr lang="pt-BR" sz="2000" dirty="0"/>
          </a:p>
          <a:p>
            <a:r>
              <a:rPr lang="pt-BR" dirty="0" smtClean="0"/>
              <a:t>Funcional:</a:t>
            </a:r>
          </a:p>
          <a:p>
            <a:pPr lvl="1"/>
            <a:r>
              <a:rPr lang="pt-BR" sz="2000" dirty="0" smtClean="0"/>
              <a:t>Resolver qualquer problema através da execução de funções em Objetos</a:t>
            </a:r>
          </a:p>
          <a:p>
            <a:pPr lvl="1"/>
            <a:r>
              <a:rPr lang="pt-BR" sz="2000" dirty="0" smtClean="0"/>
              <a:t>De mais difícil entendimento, não explícita e por isso mais suscetível a erros </a:t>
            </a:r>
          </a:p>
          <a:p>
            <a:pPr lvl="1"/>
            <a:endParaRPr lang="pt-BR" sz="2000" dirty="0" smtClean="0"/>
          </a:p>
          <a:p>
            <a:pPr lvl="1"/>
            <a:endParaRPr lang="pt-BR" dirty="0" smtClean="0"/>
          </a:p>
          <a:p>
            <a:pPr marL="114300" indent="0">
              <a:buNone/>
            </a:pPr>
            <a:endParaRPr lang="pt-BR" dirty="0" smtClean="0"/>
          </a:p>
        </p:txBody>
      </p:sp>
    </p:spTree>
    <p:extLst>
      <p:ext uri="{BB962C8B-B14F-4D97-AF65-F5344CB8AC3E}">
        <p14:creationId xmlns:p14="http://schemas.microsoft.com/office/powerpoint/2010/main" val="1056447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Paradigma Orientado a Objetos</a:t>
            </a:r>
            <a:endParaRPr lang="pt-BR" dirty="0"/>
          </a:p>
        </p:txBody>
      </p:sp>
      <p:sp>
        <p:nvSpPr>
          <p:cNvPr id="3" name="Espaço Reservado para Texto 2"/>
          <p:cNvSpPr>
            <a:spLocks noGrp="1"/>
          </p:cNvSpPr>
          <p:nvPr>
            <p:ph type="body" idx="1"/>
          </p:nvPr>
        </p:nvSpPr>
        <p:spPr>
          <a:xfrm>
            <a:off x="311700" y="1602974"/>
            <a:ext cx="8507100" cy="4274297"/>
          </a:xfrm>
        </p:spPr>
        <p:txBody>
          <a:bodyPr/>
          <a:lstStyle/>
          <a:p>
            <a:r>
              <a:rPr lang="pt-BR" sz="2800" dirty="0" smtClean="0"/>
              <a:t>Orientado a Objetos</a:t>
            </a:r>
            <a:r>
              <a:rPr lang="pt-BR" sz="2800" dirty="0" smtClean="0"/>
              <a:t>:</a:t>
            </a:r>
          </a:p>
          <a:p>
            <a:pPr lvl="1"/>
            <a:r>
              <a:rPr lang="pt-BR" dirty="0" smtClean="0"/>
              <a:t>Tem o objetivo de aproximar o mundo real do mundo virtual</a:t>
            </a:r>
          </a:p>
          <a:p>
            <a:pPr lvl="1"/>
            <a:r>
              <a:rPr lang="pt-BR" dirty="0" smtClean="0"/>
              <a:t>Através da “</a:t>
            </a:r>
            <a:r>
              <a:rPr lang="pt-BR" dirty="0" err="1" smtClean="0"/>
              <a:t>objetificação</a:t>
            </a:r>
            <a:r>
              <a:rPr lang="pt-BR" dirty="0" smtClean="0"/>
              <a:t>”</a:t>
            </a:r>
            <a:r>
              <a:rPr lang="pt-BR" dirty="0" smtClean="0"/>
              <a:t>, afinal nosso mundo é composto por objetos</a:t>
            </a:r>
          </a:p>
          <a:p>
            <a:pPr lvl="1"/>
            <a:r>
              <a:rPr lang="pt-BR" dirty="0" smtClean="0"/>
              <a:t>Nos dá: maior reutilização do código, menos linhas de código, organização</a:t>
            </a:r>
          </a:p>
          <a:p>
            <a:pPr lvl="1"/>
            <a:r>
              <a:rPr lang="pt-BR" dirty="0" smtClean="0"/>
              <a:t>Porém é bem mais complexo de entender</a:t>
            </a:r>
            <a:endParaRPr lang="pt-BR" dirty="0" smtClean="0"/>
          </a:p>
        </p:txBody>
      </p:sp>
    </p:spTree>
    <p:extLst>
      <p:ext uri="{BB962C8B-B14F-4D97-AF65-F5344CB8AC3E}">
        <p14:creationId xmlns:p14="http://schemas.microsoft.com/office/powerpoint/2010/main" val="1056447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OO - Classe</a:t>
            </a:r>
            <a:endParaRPr lang="pt-BR" dirty="0"/>
          </a:p>
        </p:txBody>
      </p:sp>
      <p:sp>
        <p:nvSpPr>
          <p:cNvPr id="3" name="Espaço Reservado para Texto 2"/>
          <p:cNvSpPr>
            <a:spLocks noGrp="1"/>
          </p:cNvSpPr>
          <p:nvPr>
            <p:ph type="body" idx="1"/>
          </p:nvPr>
        </p:nvSpPr>
        <p:spPr/>
        <p:txBody>
          <a:bodyPr/>
          <a:lstStyle/>
          <a:p>
            <a:r>
              <a:rPr lang="pt-BR" dirty="0" smtClean="0"/>
              <a:t>Classe:</a:t>
            </a:r>
            <a:endParaRPr lang="pt-BR" dirty="0"/>
          </a:p>
        </p:txBody>
      </p:sp>
    </p:spTree>
    <p:extLst>
      <p:ext uri="{BB962C8B-B14F-4D97-AF65-F5344CB8AC3E}">
        <p14:creationId xmlns:p14="http://schemas.microsoft.com/office/powerpoint/2010/main" val="12677329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OO - Objeto</a:t>
            </a:r>
            <a:endParaRPr lang="pt-BR" dirty="0"/>
          </a:p>
        </p:txBody>
      </p:sp>
      <p:sp>
        <p:nvSpPr>
          <p:cNvPr id="3" name="Espaço Reservado para Texto 2"/>
          <p:cNvSpPr>
            <a:spLocks noGrp="1"/>
          </p:cNvSpPr>
          <p:nvPr>
            <p:ph type="body" idx="1"/>
          </p:nvPr>
        </p:nvSpPr>
        <p:spPr/>
        <p:txBody>
          <a:bodyPr/>
          <a:lstStyle/>
          <a:p>
            <a:endParaRPr lang="pt-BR"/>
          </a:p>
        </p:txBody>
      </p:sp>
    </p:spTree>
    <p:extLst>
      <p:ext uri="{BB962C8B-B14F-4D97-AF65-F5344CB8AC3E}">
        <p14:creationId xmlns:p14="http://schemas.microsoft.com/office/powerpoint/2010/main" val="375005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OO – Herança e Polimorfismo</a:t>
            </a:r>
            <a:endParaRPr lang="pt-BR" dirty="0"/>
          </a:p>
        </p:txBody>
      </p:sp>
      <p:sp>
        <p:nvSpPr>
          <p:cNvPr id="3" name="Espaço Reservado para Texto 2"/>
          <p:cNvSpPr>
            <a:spLocks noGrp="1"/>
          </p:cNvSpPr>
          <p:nvPr>
            <p:ph type="body" idx="1"/>
          </p:nvPr>
        </p:nvSpPr>
        <p:spPr>
          <a:xfrm>
            <a:off x="311700" y="1602974"/>
            <a:ext cx="8507100" cy="4490321"/>
          </a:xfrm>
        </p:spPr>
        <p:txBody>
          <a:bodyPr/>
          <a:lstStyle/>
          <a:p>
            <a:r>
              <a:rPr lang="pt-BR" dirty="0" smtClean="0"/>
              <a:t>Herança:</a:t>
            </a:r>
          </a:p>
          <a:p>
            <a:pPr marL="114300" indent="0">
              <a:buNone/>
            </a:pPr>
            <a:endParaRPr lang="pt-BR" dirty="0" smtClean="0"/>
          </a:p>
          <a:p>
            <a:r>
              <a:rPr lang="pt-BR" dirty="0" smtClean="0"/>
              <a:t>Polimorfismo:</a:t>
            </a:r>
            <a:endParaRPr lang="pt-BR"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3356992"/>
            <a:ext cx="5422880" cy="284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0177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OO - Encapsulamento</a:t>
            </a:r>
            <a:endParaRPr lang="pt-BR" dirty="0"/>
          </a:p>
        </p:txBody>
      </p:sp>
      <p:sp>
        <p:nvSpPr>
          <p:cNvPr id="3" name="Espaço Reservado para Texto 2"/>
          <p:cNvSpPr>
            <a:spLocks noGrp="1"/>
          </p:cNvSpPr>
          <p:nvPr>
            <p:ph type="body" idx="1"/>
          </p:nvPr>
        </p:nvSpPr>
        <p:spPr/>
        <p:txBody>
          <a:bodyPr/>
          <a:lstStyle/>
          <a:p>
            <a:r>
              <a:rPr lang="pt-BR" dirty="0" smtClean="0"/>
              <a:t>Encapsulamento:</a:t>
            </a:r>
          </a:p>
          <a:p>
            <a:pPr lvl="1"/>
            <a:endParaRPr lang="pt-BR" dirty="0"/>
          </a:p>
        </p:txBody>
      </p:sp>
    </p:spTree>
    <p:extLst>
      <p:ext uri="{BB962C8B-B14F-4D97-AF65-F5344CB8AC3E}">
        <p14:creationId xmlns:p14="http://schemas.microsoft.com/office/powerpoint/2010/main" val="3440459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18" name="Google Shape;118;p21"/>
          <p:cNvPicPr preferRelativeResize="0"/>
          <p:nvPr/>
        </p:nvPicPr>
        <p:blipFill rotWithShape="1">
          <a:blip r:embed="rId3">
            <a:alphaModFix amt="7000"/>
          </a:blip>
          <a:srcRect t="9351" b="9748"/>
          <a:stretch/>
        </p:blipFill>
        <p:spPr>
          <a:xfrm>
            <a:off x="0" y="434150"/>
            <a:ext cx="7194550" cy="5820349"/>
          </a:xfrm>
          <a:prstGeom prst="rect">
            <a:avLst/>
          </a:prstGeom>
          <a:noFill/>
          <a:ln>
            <a:noFill/>
          </a:ln>
        </p:spPr>
      </p:pic>
      <p:sp>
        <p:nvSpPr>
          <p:cNvPr id="119" name="Google Shape;119;p21"/>
          <p:cNvSpPr txBox="1">
            <a:spLocks noGrp="1"/>
          </p:cNvSpPr>
          <p:nvPr>
            <p:ph type="title"/>
          </p:nvPr>
        </p:nvSpPr>
        <p:spPr>
          <a:xfrm>
            <a:off x="1455100" y="1292875"/>
            <a:ext cx="3971700" cy="3804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pt-BR" sz="4800"/>
              <a:t>Introdução a linguagem JavaScript</a:t>
            </a:r>
            <a:endParaRPr sz="4800"/>
          </a:p>
        </p:txBody>
      </p:sp>
      <p:sp>
        <p:nvSpPr>
          <p:cNvPr id="120" name="Google Shape;120;p21"/>
          <p:cNvSpPr txBox="1"/>
          <p:nvPr/>
        </p:nvSpPr>
        <p:spPr>
          <a:xfrm>
            <a:off x="6285575" y="1292875"/>
            <a:ext cx="1216500" cy="15267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pt-BR" sz="9600" b="1" dirty="0">
                <a:solidFill>
                  <a:srgbClr val="2EA6D2"/>
                </a:solidFill>
                <a:latin typeface="Ubuntu"/>
                <a:ea typeface="Ubuntu"/>
                <a:cs typeface="Ubuntu"/>
                <a:sym typeface="Ubuntu"/>
              </a:rPr>
              <a:t>3</a:t>
            </a:r>
            <a:r>
              <a:rPr lang="pt-BR" sz="9600" b="1" dirty="0" smtClean="0">
                <a:solidFill>
                  <a:srgbClr val="2EA6D2"/>
                </a:solidFill>
                <a:latin typeface="Ubuntu"/>
                <a:ea typeface="Ubuntu"/>
                <a:cs typeface="Ubuntu"/>
                <a:sym typeface="Ubuntu"/>
              </a:rPr>
              <a:t>. </a:t>
            </a:r>
            <a:endParaRPr sz="9600" dirty="0">
              <a:solidFill>
                <a:srgbClr val="2EA6D2"/>
              </a:solidFill>
              <a:latin typeface="Ubuntu"/>
              <a:ea typeface="Ubuntu"/>
              <a:cs typeface="Ubuntu"/>
              <a:sym typeface="Ubuntu"/>
            </a:endParaRPr>
          </a:p>
        </p:txBody>
      </p:sp>
      <p:sp>
        <p:nvSpPr>
          <p:cNvPr id="121" name="Google Shape;121;p21"/>
          <p:cNvSpPr/>
          <p:nvPr/>
        </p:nvSpPr>
        <p:spPr>
          <a:xfrm>
            <a:off x="7116625" y="1"/>
            <a:ext cx="2027400" cy="19683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122" name="Google Shape;122;p21"/>
          <p:cNvCxnSpPr/>
          <p:nvPr/>
        </p:nvCxnSpPr>
        <p:spPr>
          <a:xfrm>
            <a:off x="5939625" y="1292875"/>
            <a:ext cx="0" cy="3804600"/>
          </a:xfrm>
          <a:prstGeom prst="straightConnector1">
            <a:avLst/>
          </a:prstGeom>
          <a:noFill/>
          <a:ln w="76200" cap="flat" cmpd="sng">
            <a:solidFill>
              <a:srgbClr val="2EA6D2"/>
            </a:solidFill>
            <a:prstDash val="solid"/>
            <a:round/>
            <a:headEnd type="none" w="med" len="med"/>
            <a:tailEnd type="none" w="med" len="med"/>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2"/>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pt-BR" dirty="0" smtClean="0"/>
              <a:t>Variáveis</a:t>
            </a:r>
            <a:endParaRPr dirty="0"/>
          </a:p>
        </p:txBody>
      </p:sp>
      <p:sp>
        <p:nvSpPr>
          <p:cNvPr id="128" name="Google Shape;128;p22"/>
          <p:cNvSpPr txBox="1">
            <a:spLocks noGrp="1"/>
          </p:cNvSpPr>
          <p:nvPr>
            <p:ph type="body" idx="1"/>
          </p:nvPr>
        </p:nvSpPr>
        <p:spPr>
          <a:xfrm>
            <a:off x="311700" y="1602975"/>
            <a:ext cx="8507100" cy="41166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pt-BR" dirty="0" smtClean="0"/>
              <a:t>Pode assumir qualquer valor</a:t>
            </a:r>
            <a:endParaRPr lang="pt-BR" dirty="0" smtClean="0"/>
          </a:p>
          <a:p>
            <a:pPr marL="457200" lvl="0" indent="-342900" rtl="0">
              <a:lnSpc>
                <a:spcPct val="200000"/>
              </a:lnSpc>
              <a:spcBef>
                <a:spcPts val="0"/>
              </a:spcBef>
              <a:spcAft>
                <a:spcPts val="0"/>
              </a:spcAft>
              <a:buSzPts val="1800"/>
              <a:buChar char="●"/>
            </a:pPr>
            <a:r>
              <a:rPr lang="pt-BR" dirty="0" smtClean="0"/>
              <a:t>Fracamente </a:t>
            </a:r>
            <a:r>
              <a:rPr lang="pt-BR" dirty="0" err="1" smtClean="0"/>
              <a:t>tipada</a:t>
            </a:r>
            <a:r>
              <a:rPr lang="pt-BR" dirty="0" smtClean="0"/>
              <a:t>:</a:t>
            </a:r>
          </a:p>
          <a:p>
            <a:pPr lvl="1"/>
            <a:r>
              <a:rPr lang="pt-BR" sz="2000" dirty="0" err="1" smtClean="0"/>
              <a:t>minhaVar</a:t>
            </a:r>
            <a:r>
              <a:rPr lang="pt-BR" sz="2000" dirty="0" smtClean="0"/>
              <a:t> = “</a:t>
            </a:r>
            <a:r>
              <a:rPr lang="pt-BR" sz="2000" dirty="0" err="1" smtClean="0"/>
              <a:t>OficinaJS</a:t>
            </a:r>
            <a:r>
              <a:rPr lang="pt-BR" sz="2000" dirty="0" smtClean="0"/>
              <a:t>”</a:t>
            </a:r>
            <a:r>
              <a:rPr lang="pt-BR" sz="2000" dirty="0"/>
              <a:t>	</a:t>
            </a:r>
            <a:r>
              <a:rPr lang="pt-BR" sz="2000" dirty="0" smtClean="0"/>
              <a:t>	// a variável é uma </a:t>
            </a:r>
            <a:r>
              <a:rPr lang="pt-BR" sz="2000" dirty="0" err="1" smtClean="0"/>
              <a:t>String</a:t>
            </a:r>
            <a:endParaRPr lang="pt-BR" sz="2000" dirty="0" smtClean="0"/>
          </a:p>
          <a:p>
            <a:pPr lvl="1"/>
            <a:r>
              <a:rPr lang="pt-BR" sz="2000" dirty="0" err="1" smtClean="0"/>
              <a:t>minhaVar</a:t>
            </a:r>
            <a:r>
              <a:rPr lang="pt-BR" sz="2000" dirty="0" smtClean="0"/>
              <a:t> = 123			// agora um número inteiro (</a:t>
            </a:r>
            <a:r>
              <a:rPr lang="pt-BR" sz="2000" dirty="0" err="1" smtClean="0"/>
              <a:t>int</a:t>
            </a:r>
            <a:r>
              <a:rPr lang="pt-BR" sz="2000" dirty="0" smtClean="0"/>
              <a:t>)</a:t>
            </a:r>
          </a:p>
          <a:p>
            <a:pPr lvl="1"/>
            <a:r>
              <a:rPr lang="pt-BR" sz="2000" dirty="0" err="1" smtClean="0"/>
              <a:t>minhaVar</a:t>
            </a:r>
            <a:r>
              <a:rPr lang="pt-BR" sz="2000" dirty="0" smtClean="0"/>
              <a:t> = 123.1		/* um número real (</a:t>
            </a:r>
            <a:r>
              <a:rPr lang="pt-BR" sz="2000" dirty="0" err="1" smtClean="0"/>
              <a:t>float</a:t>
            </a:r>
            <a:r>
              <a:rPr lang="pt-BR" sz="2000" dirty="0" smtClean="0"/>
              <a:t>) */</a:t>
            </a:r>
          </a:p>
          <a:p>
            <a:pPr lvl="1"/>
            <a:r>
              <a:rPr lang="pt-BR" sz="2000" dirty="0" err="1" smtClean="0"/>
              <a:t>minhaVar</a:t>
            </a:r>
            <a:r>
              <a:rPr lang="pt-BR" sz="2000" dirty="0" smtClean="0"/>
              <a:t> = [1, 2, 3]		/* agora um </a:t>
            </a:r>
            <a:r>
              <a:rPr lang="pt-BR" sz="2000" dirty="0" err="1" smtClean="0"/>
              <a:t>array</a:t>
            </a:r>
            <a:r>
              <a:rPr lang="pt-BR" sz="2000" dirty="0" smtClean="0"/>
              <a:t> */</a:t>
            </a:r>
          </a:p>
          <a:p>
            <a:pPr lvl="1"/>
            <a:r>
              <a:rPr lang="pt-BR" sz="2000" dirty="0" err="1" smtClean="0"/>
              <a:t>minhaVar</a:t>
            </a:r>
            <a:r>
              <a:rPr lang="pt-BR" sz="2000" dirty="0" smtClean="0"/>
              <a:t> = </a:t>
            </a:r>
            <a:r>
              <a:rPr lang="pt-BR" sz="2000" dirty="0" err="1" smtClean="0"/>
              <a:t>true</a:t>
            </a:r>
            <a:r>
              <a:rPr lang="pt-BR" sz="2000" dirty="0" smtClean="0"/>
              <a:t>		// um booleano (</a:t>
            </a:r>
            <a:r>
              <a:rPr lang="pt-BR" sz="2000" dirty="0" err="1" smtClean="0"/>
              <a:t>true</a:t>
            </a:r>
            <a:r>
              <a:rPr lang="pt-BR" sz="2000" dirty="0" smtClean="0"/>
              <a:t>/false</a:t>
            </a:r>
            <a:r>
              <a:rPr lang="pt-BR" sz="2000" dirty="0" smtClean="0"/>
              <a:t>)</a:t>
            </a:r>
            <a:endParaRPr b="1" dirty="0">
              <a:solidFill>
                <a:srgbClr val="222222"/>
              </a:solidFill>
              <a:latin typeface="Open Sans"/>
              <a:ea typeface="Open Sans"/>
              <a:cs typeface="Open Sans"/>
              <a:sym typeface="Open Sans"/>
            </a:endParaRPr>
          </a:p>
          <a:p>
            <a:pPr marL="0" lvl="0" indent="0" rtl="0">
              <a:lnSpc>
                <a:spcPct val="140000"/>
              </a:lnSpc>
              <a:spcBef>
                <a:spcPts val="1800"/>
              </a:spcBef>
              <a:spcAft>
                <a:spcPts val="0"/>
              </a:spcAft>
              <a:buClr>
                <a:schemeClr val="dk1"/>
              </a:buClr>
              <a:buSzPts val="1100"/>
              <a:buFont typeface="Arial"/>
              <a:buNone/>
            </a:pPr>
            <a:endParaRPr b="1" dirty="0">
              <a:solidFill>
                <a:srgbClr val="222222"/>
              </a:solidFill>
              <a:latin typeface="Open Sans"/>
              <a:ea typeface="Open Sans"/>
              <a:cs typeface="Open Sans"/>
              <a:sym typeface="Open Sans"/>
            </a:endParaRPr>
          </a:p>
          <a:p>
            <a:pPr marL="0" lvl="0" indent="0" rtl="0">
              <a:lnSpc>
                <a:spcPct val="140000"/>
              </a:lnSpc>
              <a:spcBef>
                <a:spcPts val="1800"/>
              </a:spcBef>
              <a:spcAft>
                <a:spcPts val="0"/>
              </a:spcAft>
              <a:buClr>
                <a:schemeClr val="dk1"/>
              </a:buClr>
              <a:buSzPts val="1100"/>
              <a:buFont typeface="Arial"/>
              <a:buNone/>
            </a:pPr>
            <a:endParaRPr b="1" dirty="0">
              <a:solidFill>
                <a:srgbClr val="222222"/>
              </a:solidFill>
              <a:latin typeface="Open Sans"/>
              <a:ea typeface="Open Sans"/>
              <a:cs typeface="Open Sans"/>
              <a:sym typeface="Open Sans"/>
            </a:endParaRPr>
          </a:p>
          <a:p>
            <a:pPr marL="0" lvl="0" indent="3987800" rtl="0">
              <a:lnSpc>
                <a:spcPct val="115000"/>
              </a:lnSpc>
              <a:spcBef>
                <a:spcPts val="1800"/>
              </a:spcBef>
              <a:spcAft>
                <a:spcPts val="0"/>
              </a:spcAft>
              <a:buClr>
                <a:schemeClr val="dk1"/>
              </a:buClr>
              <a:buSzPts val="1100"/>
              <a:buFont typeface="Arial"/>
              <a:buNone/>
            </a:pPr>
            <a:endParaRPr b="1" dirty="0">
              <a:solidFill>
                <a:srgbClr val="222222"/>
              </a:solidFill>
              <a:latin typeface="Open Sans"/>
              <a:ea typeface="Open Sans"/>
              <a:cs typeface="Open Sans"/>
              <a:sym typeface="Open Sans"/>
            </a:endParaRPr>
          </a:p>
          <a:p>
            <a:pPr marL="0" lvl="0" indent="0">
              <a:spcBef>
                <a:spcPts val="0"/>
              </a:spcBef>
              <a:spcAft>
                <a:spcPts val="1000"/>
              </a:spcAft>
              <a:buNone/>
            </a:pP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Operadores de Atribuição</a:t>
            </a:r>
            <a:endParaRPr lang="pt-BR" dirty="0"/>
          </a:p>
        </p:txBody>
      </p:sp>
      <p:sp>
        <p:nvSpPr>
          <p:cNvPr id="3" name="Espaço Reservado para Texto 2"/>
          <p:cNvSpPr>
            <a:spLocks noGrp="1"/>
          </p:cNvSpPr>
          <p:nvPr>
            <p:ph type="body" idx="1"/>
          </p:nvPr>
        </p:nvSpPr>
        <p:spPr/>
        <p:txBody>
          <a:bodyPr/>
          <a:lstStyle/>
          <a:p>
            <a:r>
              <a:rPr lang="pt-BR" dirty="0" smtClean="0"/>
              <a:t>Atribuem valores a minha variável</a:t>
            </a:r>
          </a:p>
          <a:p>
            <a:pPr algn="r"/>
            <a:endParaRPr lang="pt-BR" dirty="0" smtClean="0"/>
          </a:p>
          <a:p>
            <a:pPr marL="114300" indent="0" algn="r">
              <a:buNone/>
            </a:pPr>
            <a:endParaRPr lang="pt-BR" dirty="0" smtClean="0"/>
          </a:p>
          <a:p>
            <a:pPr algn="r"/>
            <a:r>
              <a:rPr lang="pt-BR" dirty="0" smtClean="0"/>
              <a:t>X = 9;</a:t>
            </a:r>
            <a:endParaRPr lang="pt-BR" dirty="0" smtClean="0"/>
          </a:p>
          <a:p>
            <a:pPr algn="r"/>
            <a:r>
              <a:rPr lang="pt-BR" dirty="0" smtClean="0"/>
              <a:t>Y = 3;</a:t>
            </a:r>
            <a:endParaRPr lang="pt-BR" dirty="0" smtClean="0"/>
          </a:p>
          <a:p>
            <a:pPr marL="114300" indent="0" algn="r">
              <a:buNone/>
            </a:pPr>
            <a:endParaRPr lang="pt-BR" dirty="0" smtClean="0"/>
          </a:p>
        </p:txBody>
      </p:sp>
      <p:graphicFrame>
        <p:nvGraphicFramePr>
          <p:cNvPr id="4" name="Tabela 3"/>
          <p:cNvGraphicFramePr>
            <a:graphicFrameLocks noGrp="1"/>
          </p:cNvGraphicFramePr>
          <p:nvPr>
            <p:extLst>
              <p:ext uri="{D42A27DB-BD31-4B8C-83A1-F6EECF244321}">
                <p14:modId xmlns:p14="http://schemas.microsoft.com/office/powerpoint/2010/main" val="3004966781"/>
              </p:ext>
            </p:extLst>
          </p:nvPr>
        </p:nvGraphicFramePr>
        <p:xfrm>
          <a:off x="467544" y="2276872"/>
          <a:ext cx="7034580" cy="3420002"/>
        </p:xfrm>
        <a:graphic>
          <a:graphicData uri="http://schemas.openxmlformats.org/drawingml/2006/table">
            <a:tbl>
              <a:tblPr firstRow="1" bandRow="1">
                <a:tableStyleId>{FABFCF23-3B69-468F-B69F-88F6DE6A72F2}</a:tableStyleId>
              </a:tblPr>
              <a:tblGrid>
                <a:gridCol w="2344860"/>
                <a:gridCol w="2344860"/>
                <a:gridCol w="2344860"/>
              </a:tblGrid>
              <a:tr h="428276">
                <a:tc>
                  <a:txBody>
                    <a:bodyPr/>
                    <a:lstStyle/>
                    <a:p>
                      <a:pPr algn="ctr"/>
                      <a:r>
                        <a:rPr lang="pt-BR" sz="2000" dirty="0" smtClean="0"/>
                        <a:t>Operador</a:t>
                      </a:r>
                      <a:endParaRPr lang="pt-BR" sz="2000" dirty="0"/>
                    </a:p>
                  </a:txBody>
                  <a:tcPr marL="105517" marR="105517" marT="52761" marB="52761"/>
                </a:tc>
                <a:tc>
                  <a:txBody>
                    <a:bodyPr/>
                    <a:lstStyle/>
                    <a:p>
                      <a:pPr algn="ctr"/>
                      <a:r>
                        <a:rPr lang="pt-BR" sz="2000" dirty="0" smtClean="0"/>
                        <a:t>Atribuição</a:t>
                      </a:r>
                      <a:endParaRPr lang="pt-BR" sz="2000" dirty="0"/>
                    </a:p>
                  </a:txBody>
                  <a:tcPr marL="105517" marR="105517" marT="52761" marB="52761"/>
                </a:tc>
                <a:tc>
                  <a:txBody>
                    <a:bodyPr/>
                    <a:lstStyle/>
                    <a:p>
                      <a:pPr algn="ctr"/>
                      <a:r>
                        <a:rPr lang="pt-BR" sz="2000" dirty="0" smtClean="0"/>
                        <a:t>Resulta</a:t>
                      </a:r>
                      <a:endParaRPr lang="pt-BR" sz="2000" dirty="0"/>
                    </a:p>
                  </a:txBody>
                  <a:tcPr marL="105517" marR="105517" marT="52761" marB="52761"/>
                </a:tc>
              </a:tr>
              <a:tr h="498621">
                <a:tc>
                  <a:txBody>
                    <a:bodyPr/>
                    <a:lstStyle/>
                    <a:p>
                      <a:pPr algn="ctr" fontAlgn="t"/>
                      <a:r>
                        <a:rPr lang="pt-BR" sz="2000" b="0" dirty="0">
                          <a:effectLst/>
                        </a:rPr>
                        <a:t>=</a:t>
                      </a:r>
                    </a:p>
                  </a:txBody>
                  <a:tcPr marL="175858" marR="87937" marT="87937" marB="87937"/>
                </a:tc>
                <a:tc>
                  <a:txBody>
                    <a:bodyPr/>
                    <a:lstStyle/>
                    <a:p>
                      <a:pPr algn="ctr" fontAlgn="t"/>
                      <a:r>
                        <a:rPr lang="pt-BR" sz="2000" b="0">
                          <a:effectLst/>
                        </a:rPr>
                        <a:t>x = y</a:t>
                      </a:r>
                    </a:p>
                  </a:txBody>
                  <a:tcPr marL="87937" marR="87937" marT="87937" marB="87937"/>
                </a:tc>
                <a:tc>
                  <a:txBody>
                    <a:bodyPr/>
                    <a:lstStyle/>
                    <a:p>
                      <a:pPr algn="ctr" fontAlgn="t"/>
                      <a:r>
                        <a:rPr lang="pt-BR" sz="2000" b="0" dirty="0">
                          <a:effectLst/>
                        </a:rPr>
                        <a:t>x = </a:t>
                      </a:r>
                      <a:r>
                        <a:rPr lang="pt-BR" sz="2000" b="0" dirty="0" smtClean="0">
                          <a:effectLst/>
                        </a:rPr>
                        <a:t>3</a:t>
                      </a:r>
                      <a:endParaRPr lang="pt-BR" sz="2000" b="0" dirty="0">
                        <a:effectLst/>
                      </a:endParaRPr>
                    </a:p>
                  </a:txBody>
                  <a:tcPr marL="87937" marR="87937" marT="87937" marB="87937"/>
                </a:tc>
              </a:tr>
              <a:tr h="498621">
                <a:tc>
                  <a:txBody>
                    <a:bodyPr/>
                    <a:lstStyle/>
                    <a:p>
                      <a:pPr algn="ctr" fontAlgn="t"/>
                      <a:r>
                        <a:rPr lang="pt-BR" sz="2000" b="0" dirty="0">
                          <a:effectLst/>
                        </a:rPr>
                        <a:t>+=</a:t>
                      </a:r>
                    </a:p>
                  </a:txBody>
                  <a:tcPr marL="175858" marR="87937" marT="87937" marB="87937"/>
                </a:tc>
                <a:tc>
                  <a:txBody>
                    <a:bodyPr/>
                    <a:lstStyle/>
                    <a:p>
                      <a:pPr algn="ctr" fontAlgn="t"/>
                      <a:r>
                        <a:rPr lang="pt-BR" sz="2000" b="0" dirty="0" smtClean="0">
                          <a:effectLst/>
                        </a:rPr>
                        <a:t>x = x + y</a:t>
                      </a:r>
                      <a:endParaRPr lang="pt-BR" sz="2000" b="0" dirty="0">
                        <a:effectLst/>
                      </a:endParaRPr>
                    </a:p>
                  </a:txBody>
                  <a:tcPr marL="87937" marR="87937" marT="87937" marB="87937"/>
                </a:tc>
                <a:tc>
                  <a:txBody>
                    <a:bodyPr/>
                    <a:lstStyle/>
                    <a:p>
                      <a:pPr algn="ctr" fontAlgn="t"/>
                      <a:r>
                        <a:rPr lang="pt-BR" sz="2000" b="0" dirty="0">
                          <a:effectLst/>
                        </a:rPr>
                        <a:t>x = </a:t>
                      </a:r>
                      <a:r>
                        <a:rPr lang="pt-BR" sz="2000" b="0" dirty="0" smtClean="0">
                          <a:effectLst/>
                        </a:rPr>
                        <a:t>12</a:t>
                      </a:r>
                      <a:endParaRPr lang="pt-BR" sz="2000" b="0" dirty="0">
                        <a:effectLst/>
                      </a:endParaRPr>
                    </a:p>
                  </a:txBody>
                  <a:tcPr marL="87937" marR="87937" marT="87937" marB="87937"/>
                </a:tc>
              </a:tr>
              <a:tr h="498621">
                <a:tc>
                  <a:txBody>
                    <a:bodyPr/>
                    <a:lstStyle/>
                    <a:p>
                      <a:pPr algn="ctr" fontAlgn="t"/>
                      <a:r>
                        <a:rPr lang="pt-BR" sz="2000" b="0">
                          <a:effectLst/>
                        </a:rPr>
                        <a:t>-=</a:t>
                      </a:r>
                    </a:p>
                  </a:txBody>
                  <a:tcPr marL="175858" marR="87937" marT="87937" marB="87937"/>
                </a:tc>
                <a:tc>
                  <a:txBody>
                    <a:bodyPr/>
                    <a:lstStyle/>
                    <a:p>
                      <a:pPr algn="ctr" fontAlgn="t"/>
                      <a:r>
                        <a:rPr lang="pt-BR" sz="2000" b="0" dirty="0">
                          <a:effectLst/>
                        </a:rPr>
                        <a:t>x </a:t>
                      </a:r>
                      <a:r>
                        <a:rPr lang="pt-BR" sz="2000" b="0" dirty="0" smtClean="0">
                          <a:effectLst/>
                        </a:rPr>
                        <a:t>= x - </a:t>
                      </a:r>
                      <a:r>
                        <a:rPr lang="pt-BR" sz="2000" b="0" dirty="0">
                          <a:effectLst/>
                        </a:rPr>
                        <a:t>y</a:t>
                      </a:r>
                    </a:p>
                  </a:txBody>
                  <a:tcPr marL="87937" marR="87937" marT="87937" marB="87937"/>
                </a:tc>
                <a:tc>
                  <a:txBody>
                    <a:bodyPr/>
                    <a:lstStyle/>
                    <a:p>
                      <a:pPr algn="ctr" fontAlgn="t"/>
                      <a:r>
                        <a:rPr lang="pt-BR" sz="2000" b="0" dirty="0">
                          <a:effectLst/>
                        </a:rPr>
                        <a:t>x = </a:t>
                      </a:r>
                      <a:r>
                        <a:rPr lang="pt-BR" sz="2000" b="0" dirty="0" smtClean="0">
                          <a:effectLst/>
                        </a:rPr>
                        <a:t>6</a:t>
                      </a:r>
                      <a:endParaRPr lang="pt-BR" sz="2000" b="0" dirty="0">
                        <a:effectLst/>
                      </a:endParaRPr>
                    </a:p>
                  </a:txBody>
                  <a:tcPr marL="87937" marR="87937" marT="87937" marB="87937"/>
                </a:tc>
              </a:tr>
              <a:tr h="498621">
                <a:tc>
                  <a:txBody>
                    <a:bodyPr/>
                    <a:lstStyle/>
                    <a:p>
                      <a:pPr algn="ctr" fontAlgn="t"/>
                      <a:r>
                        <a:rPr lang="pt-BR" sz="2000" b="0">
                          <a:effectLst/>
                        </a:rPr>
                        <a:t>*=</a:t>
                      </a:r>
                    </a:p>
                  </a:txBody>
                  <a:tcPr marL="175858" marR="87937" marT="87937" marB="87937"/>
                </a:tc>
                <a:tc>
                  <a:txBody>
                    <a:bodyPr/>
                    <a:lstStyle/>
                    <a:p>
                      <a:pPr algn="ctr" fontAlgn="t"/>
                      <a:r>
                        <a:rPr lang="pt-BR" sz="2000" b="0" dirty="0">
                          <a:effectLst/>
                        </a:rPr>
                        <a:t>x </a:t>
                      </a:r>
                      <a:r>
                        <a:rPr lang="pt-BR" sz="2000" b="0" dirty="0" smtClean="0">
                          <a:effectLst/>
                        </a:rPr>
                        <a:t>= x * y</a:t>
                      </a:r>
                      <a:endParaRPr lang="pt-BR" sz="2000" b="0" dirty="0">
                        <a:effectLst/>
                      </a:endParaRPr>
                    </a:p>
                  </a:txBody>
                  <a:tcPr marL="87937" marR="87937" marT="87937" marB="87937"/>
                </a:tc>
                <a:tc>
                  <a:txBody>
                    <a:bodyPr/>
                    <a:lstStyle/>
                    <a:p>
                      <a:pPr algn="ctr" fontAlgn="t"/>
                      <a:r>
                        <a:rPr lang="pt-BR" sz="2000" b="0" dirty="0">
                          <a:effectLst/>
                        </a:rPr>
                        <a:t>x = </a:t>
                      </a:r>
                      <a:r>
                        <a:rPr lang="pt-BR" sz="2000" b="0" dirty="0" smtClean="0">
                          <a:effectLst/>
                        </a:rPr>
                        <a:t>27</a:t>
                      </a:r>
                      <a:endParaRPr lang="pt-BR" sz="2000" b="0" dirty="0">
                        <a:effectLst/>
                      </a:endParaRPr>
                    </a:p>
                  </a:txBody>
                  <a:tcPr marL="87937" marR="87937" marT="87937" marB="87937"/>
                </a:tc>
              </a:tr>
              <a:tr h="498621">
                <a:tc>
                  <a:txBody>
                    <a:bodyPr/>
                    <a:lstStyle/>
                    <a:p>
                      <a:pPr algn="ctr" fontAlgn="t"/>
                      <a:r>
                        <a:rPr lang="pt-BR" sz="2000" b="0">
                          <a:effectLst/>
                        </a:rPr>
                        <a:t>/=</a:t>
                      </a:r>
                    </a:p>
                  </a:txBody>
                  <a:tcPr marL="175858" marR="87937" marT="87937" marB="87937"/>
                </a:tc>
                <a:tc>
                  <a:txBody>
                    <a:bodyPr/>
                    <a:lstStyle/>
                    <a:p>
                      <a:pPr algn="ctr" fontAlgn="t"/>
                      <a:r>
                        <a:rPr lang="pt-BR" sz="2000" b="0" dirty="0">
                          <a:effectLst/>
                        </a:rPr>
                        <a:t>x </a:t>
                      </a:r>
                      <a:r>
                        <a:rPr lang="pt-BR" sz="2000" b="0" dirty="0" smtClean="0">
                          <a:effectLst/>
                        </a:rPr>
                        <a:t>= x / </a:t>
                      </a:r>
                      <a:r>
                        <a:rPr lang="pt-BR" sz="2000" b="0" dirty="0">
                          <a:effectLst/>
                        </a:rPr>
                        <a:t>y</a:t>
                      </a:r>
                    </a:p>
                  </a:txBody>
                  <a:tcPr marL="87937" marR="87937" marT="87937" marB="87937"/>
                </a:tc>
                <a:tc>
                  <a:txBody>
                    <a:bodyPr/>
                    <a:lstStyle/>
                    <a:p>
                      <a:pPr algn="ctr" fontAlgn="t"/>
                      <a:r>
                        <a:rPr lang="pt-BR" sz="2000" b="0" dirty="0">
                          <a:effectLst/>
                        </a:rPr>
                        <a:t>x = </a:t>
                      </a:r>
                      <a:r>
                        <a:rPr lang="pt-BR" sz="2000" b="0" dirty="0" smtClean="0">
                          <a:effectLst/>
                        </a:rPr>
                        <a:t>3</a:t>
                      </a:r>
                      <a:endParaRPr lang="pt-BR" sz="2000" b="0" dirty="0">
                        <a:effectLst/>
                      </a:endParaRPr>
                    </a:p>
                  </a:txBody>
                  <a:tcPr marL="87937" marR="87937" marT="87937" marB="87937"/>
                </a:tc>
              </a:tr>
              <a:tr h="498621">
                <a:tc>
                  <a:txBody>
                    <a:bodyPr/>
                    <a:lstStyle/>
                    <a:p>
                      <a:pPr algn="ctr" fontAlgn="t"/>
                      <a:r>
                        <a:rPr lang="pt-BR" sz="2000" b="0">
                          <a:effectLst/>
                        </a:rPr>
                        <a:t>%=</a:t>
                      </a:r>
                    </a:p>
                  </a:txBody>
                  <a:tcPr marL="175858" marR="87937" marT="87937" marB="87937"/>
                </a:tc>
                <a:tc>
                  <a:txBody>
                    <a:bodyPr/>
                    <a:lstStyle/>
                    <a:p>
                      <a:pPr algn="ctr" fontAlgn="t"/>
                      <a:r>
                        <a:rPr lang="pt-BR" sz="2000" b="0" dirty="0">
                          <a:effectLst/>
                        </a:rPr>
                        <a:t>x </a:t>
                      </a:r>
                      <a:r>
                        <a:rPr lang="pt-BR" sz="2000" b="0" dirty="0" smtClean="0">
                          <a:effectLst/>
                        </a:rPr>
                        <a:t> = x % </a:t>
                      </a:r>
                      <a:r>
                        <a:rPr lang="pt-BR" sz="2000" b="0" dirty="0">
                          <a:effectLst/>
                        </a:rPr>
                        <a:t>y</a:t>
                      </a:r>
                    </a:p>
                  </a:txBody>
                  <a:tcPr marL="87937" marR="87937" marT="87937" marB="87937"/>
                </a:tc>
                <a:tc>
                  <a:txBody>
                    <a:bodyPr/>
                    <a:lstStyle/>
                    <a:p>
                      <a:pPr algn="ctr" fontAlgn="t"/>
                      <a:r>
                        <a:rPr lang="pt-BR" sz="2000" b="0" dirty="0">
                          <a:effectLst/>
                        </a:rPr>
                        <a:t>x = </a:t>
                      </a:r>
                      <a:r>
                        <a:rPr lang="pt-BR" sz="2000" b="0" dirty="0" smtClean="0">
                          <a:effectLst/>
                        </a:rPr>
                        <a:t>0</a:t>
                      </a:r>
                      <a:endParaRPr lang="pt-BR" sz="2000" b="0" dirty="0">
                        <a:effectLst/>
                      </a:endParaRPr>
                    </a:p>
                  </a:txBody>
                  <a:tcPr marL="87937" marR="87937" marT="87937" marB="87937"/>
                </a:tc>
              </a:tr>
            </a:tbl>
          </a:graphicData>
        </a:graphic>
      </p:graphicFrame>
    </p:spTree>
    <p:extLst>
      <p:ext uri="{BB962C8B-B14F-4D97-AF65-F5344CB8AC3E}">
        <p14:creationId xmlns:p14="http://schemas.microsoft.com/office/powerpoint/2010/main" val="95300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title"/>
          </p:nvPr>
        </p:nvSpPr>
        <p:spPr>
          <a:xfrm>
            <a:off x="323528" y="188640"/>
            <a:ext cx="8520600" cy="763500"/>
          </a:xfrm>
          <a:prstGeom prst="rect">
            <a:avLst/>
          </a:prstGeom>
        </p:spPr>
        <p:txBody>
          <a:bodyPr spcFirstLastPara="1" wrap="square" lIns="91425" tIns="91425" rIns="91425" bIns="91425" anchor="t" anchorCtr="0">
            <a:noAutofit/>
          </a:bodyPr>
          <a:lstStyle/>
          <a:p>
            <a:pPr marL="0" lvl="0" indent="0">
              <a:lnSpc>
                <a:spcPct val="115000"/>
              </a:lnSpc>
              <a:spcBef>
                <a:spcPts val="0"/>
              </a:spcBef>
              <a:spcAft>
                <a:spcPts val="1000"/>
              </a:spcAft>
              <a:buNone/>
            </a:pPr>
            <a:r>
              <a:rPr lang="pt-BR" sz="3600" dirty="0"/>
              <a:t>Sumário</a:t>
            </a:r>
            <a:endParaRPr sz="3600" dirty="0"/>
          </a:p>
        </p:txBody>
      </p:sp>
      <p:sp>
        <p:nvSpPr>
          <p:cNvPr id="68" name="Google Shape;68;p14"/>
          <p:cNvSpPr txBox="1">
            <a:spLocks noGrp="1"/>
          </p:cNvSpPr>
          <p:nvPr>
            <p:ph type="body" idx="1"/>
          </p:nvPr>
        </p:nvSpPr>
        <p:spPr>
          <a:xfrm>
            <a:off x="251520" y="980728"/>
            <a:ext cx="8657400" cy="5328592"/>
          </a:xfrm>
          <a:prstGeom prst="rect">
            <a:avLst/>
          </a:prstGeom>
        </p:spPr>
        <p:txBody>
          <a:bodyPr spcFirstLastPara="1" wrap="square" lIns="91425" tIns="91425" rIns="91425" bIns="91425" anchor="t" anchorCtr="0">
            <a:noAutofit/>
          </a:bodyPr>
          <a:lstStyle/>
          <a:p>
            <a:pPr marL="457200" lvl="0" indent="-381000" rtl="0">
              <a:lnSpc>
                <a:spcPct val="150000"/>
              </a:lnSpc>
              <a:spcBef>
                <a:spcPts val="0"/>
              </a:spcBef>
              <a:spcAft>
                <a:spcPts val="0"/>
              </a:spcAft>
              <a:buSzPts val="2400"/>
              <a:buAutoNum type="arabicPeriod"/>
            </a:pPr>
            <a:r>
              <a:rPr lang="pt-BR" sz="2800" dirty="0"/>
              <a:t>Um </a:t>
            </a:r>
            <a:r>
              <a:rPr lang="pt-BR" sz="2800" dirty="0" smtClean="0"/>
              <a:t>pouco da história do </a:t>
            </a:r>
            <a:r>
              <a:rPr lang="pt-BR" sz="2800" dirty="0" err="1" smtClean="0"/>
              <a:t>JavaScript</a:t>
            </a:r>
            <a:endParaRPr lang="pt-BR" sz="2800" dirty="0" smtClean="0"/>
          </a:p>
          <a:p>
            <a:pPr marL="457200" lvl="0" indent="-381000" rtl="0">
              <a:lnSpc>
                <a:spcPct val="150000"/>
              </a:lnSpc>
              <a:spcBef>
                <a:spcPts val="0"/>
              </a:spcBef>
              <a:spcAft>
                <a:spcPts val="0"/>
              </a:spcAft>
              <a:buSzPts val="2400"/>
              <a:buAutoNum type="arabicPeriod"/>
            </a:pPr>
            <a:r>
              <a:rPr lang="pt-BR" sz="2800" dirty="0" smtClean="0"/>
              <a:t>Porquê </a:t>
            </a:r>
            <a:r>
              <a:rPr lang="pt-BR" sz="2800" dirty="0"/>
              <a:t>utilizar </a:t>
            </a:r>
            <a:r>
              <a:rPr lang="pt-BR" sz="2800" dirty="0" err="1" smtClean="0"/>
              <a:t>JavaScript</a:t>
            </a:r>
            <a:r>
              <a:rPr lang="pt-BR" sz="2800" dirty="0" smtClean="0"/>
              <a:t>?</a:t>
            </a:r>
          </a:p>
          <a:p>
            <a:pPr marL="457200" lvl="0" indent="-381000" rtl="0">
              <a:lnSpc>
                <a:spcPct val="150000"/>
              </a:lnSpc>
              <a:spcBef>
                <a:spcPts val="0"/>
              </a:spcBef>
              <a:spcAft>
                <a:spcPts val="0"/>
              </a:spcAft>
              <a:buSzPts val="2400"/>
              <a:buAutoNum type="arabicPeriod"/>
            </a:pPr>
            <a:r>
              <a:rPr lang="pt-BR" sz="2800" dirty="0" smtClean="0"/>
              <a:t>Introdução </a:t>
            </a:r>
            <a:r>
              <a:rPr lang="pt-BR" sz="2800" dirty="0"/>
              <a:t>a linguagem </a:t>
            </a:r>
            <a:r>
              <a:rPr lang="pt-BR" sz="2800" dirty="0" err="1" smtClean="0"/>
              <a:t>JavaScript</a:t>
            </a:r>
            <a:endParaRPr lang="pt-BR" sz="2800" dirty="0" smtClean="0"/>
          </a:p>
          <a:p>
            <a:pPr lvl="1" indent="-381000">
              <a:lnSpc>
                <a:spcPct val="100000"/>
              </a:lnSpc>
              <a:spcBef>
                <a:spcPts val="0"/>
              </a:spcBef>
              <a:buSzPts val="2400"/>
              <a:buAutoNum type="arabicPeriod"/>
            </a:pPr>
            <a:r>
              <a:rPr lang="pt-BR" dirty="0" smtClean="0"/>
              <a:t>Variáveis</a:t>
            </a:r>
          </a:p>
          <a:p>
            <a:pPr lvl="1" indent="-381000">
              <a:lnSpc>
                <a:spcPct val="100000"/>
              </a:lnSpc>
              <a:spcBef>
                <a:spcPts val="0"/>
              </a:spcBef>
              <a:buSzPts val="2400"/>
              <a:buAutoNum type="arabicPeriod"/>
            </a:pPr>
            <a:r>
              <a:rPr lang="pt-BR" dirty="0" smtClean="0"/>
              <a:t>Operadores </a:t>
            </a:r>
          </a:p>
          <a:p>
            <a:pPr lvl="1" indent="-381000">
              <a:lnSpc>
                <a:spcPct val="100000"/>
              </a:lnSpc>
              <a:spcBef>
                <a:spcPts val="0"/>
              </a:spcBef>
              <a:buSzPts val="2400"/>
              <a:buAutoNum type="arabicPeriod"/>
            </a:pPr>
            <a:r>
              <a:rPr lang="pt-BR" dirty="0" smtClean="0"/>
              <a:t>Loops</a:t>
            </a:r>
            <a:endParaRPr lang="pt-BR" dirty="0"/>
          </a:p>
          <a:p>
            <a:pPr lvl="1" indent="-381000">
              <a:lnSpc>
                <a:spcPct val="100000"/>
              </a:lnSpc>
              <a:spcBef>
                <a:spcPts val="0"/>
              </a:spcBef>
              <a:buSzPts val="2400"/>
              <a:buAutoNum type="arabicPeriod"/>
            </a:pPr>
            <a:r>
              <a:rPr lang="pt-BR" dirty="0" smtClean="0"/>
              <a:t>Funções</a:t>
            </a:r>
          </a:p>
          <a:p>
            <a:pPr lvl="1" indent="-381000">
              <a:lnSpc>
                <a:spcPct val="100000"/>
              </a:lnSpc>
              <a:spcBef>
                <a:spcPts val="0"/>
              </a:spcBef>
              <a:buSzPts val="2400"/>
              <a:buAutoNum type="arabicPeriod"/>
            </a:pPr>
            <a:r>
              <a:rPr lang="pt-BR" dirty="0" smtClean="0"/>
              <a:t>Ex.: Imperativo e Funcional</a:t>
            </a:r>
          </a:p>
          <a:p>
            <a:pPr lvl="1" indent="-381000">
              <a:lnSpc>
                <a:spcPct val="100000"/>
              </a:lnSpc>
              <a:spcBef>
                <a:spcPts val="0"/>
              </a:spcBef>
              <a:buSzPts val="2400"/>
              <a:buAutoNum type="arabicPeriod"/>
            </a:pPr>
            <a:r>
              <a:rPr lang="pt-BR" dirty="0" smtClean="0"/>
              <a:t>Estruturado</a:t>
            </a:r>
          </a:p>
          <a:p>
            <a:pPr lvl="1" indent="-381000">
              <a:lnSpc>
                <a:spcPct val="100000"/>
              </a:lnSpc>
              <a:spcBef>
                <a:spcPts val="0"/>
              </a:spcBef>
              <a:buSzPts val="2400"/>
              <a:buAutoNum type="arabicPeriod"/>
            </a:pPr>
            <a:r>
              <a:rPr lang="pt-BR" dirty="0" smtClean="0"/>
              <a:t>Ex.: Orientado a Objetos</a:t>
            </a:r>
          </a:p>
          <a:p>
            <a:pPr indent="-381000">
              <a:lnSpc>
                <a:spcPct val="150000"/>
              </a:lnSpc>
              <a:buSzPts val="2400"/>
              <a:buAutoNum type="arabicPeriod"/>
            </a:pPr>
            <a:r>
              <a:rPr lang="pt-BR" sz="2800" dirty="0" smtClean="0"/>
              <a:t>Versões: ES5 </a:t>
            </a:r>
            <a:r>
              <a:rPr lang="pt-BR" sz="2800" dirty="0" err="1" smtClean="0"/>
              <a:t>vs</a:t>
            </a:r>
            <a:r>
              <a:rPr lang="pt-BR" sz="2800" dirty="0" smtClean="0"/>
              <a:t> ES6</a:t>
            </a:r>
            <a:endParaRPr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Operadores de Comparação</a:t>
            </a:r>
            <a:endParaRPr lang="pt-BR" dirty="0"/>
          </a:p>
        </p:txBody>
      </p:sp>
      <p:sp>
        <p:nvSpPr>
          <p:cNvPr id="3" name="Espaço Reservado para Texto 2"/>
          <p:cNvSpPr>
            <a:spLocks noGrp="1"/>
          </p:cNvSpPr>
          <p:nvPr>
            <p:ph type="body" idx="1"/>
          </p:nvPr>
        </p:nvSpPr>
        <p:spPr>
          <a:xfrm>
            <a:off x="323528" y="1340768"/>
            <a:ext cx="8507100" cy="4116600"/>
          </a:xfrm>
        </p:spPr>
        <p:txBody>
          <a:bodyPr/>
          <a:lstStyle/>
          <a:p>
            <a:pPr algn="r"/>
            <a:endParaRPr lang="pt-BR" dirty="0" smtClean="0"/>
          </a:p>
          <a:p>
            <a:pPr algn="r"/>
            <a:endParaRPr lang="pt-BR" dirty="0"/>
          </a:p>
          <a:p>
            <a:pPr algn="r"/>
            <a:endParaRPr lang="pt-BR" dirty="0" smtClean="0"/>
          </a:p>
          <a:p>
            <a:pPr algn="r"/>
            <a:r>
              <a:rPr lang="pt-BR" dirty="0" smtClean="0"/>
              <a:t>X </a:t>
            </a:r>
            <a:r>
              <a:rPr lang="pt-BR" dirty="0" smtClean="0"/>
              <a:t>= 5</a:t>
            </a:r>
            <a:endParaRPr lang="pt-BR" dirty="0"/>
          </a:p>
        </p:txBody>
      </p:sp>
      <p:graphicFrame>
        <p:nvGraphicFramePr>
          <p:cNvPr id="5" name="Tabela 4"/>
          <p:cNvGraphicFramePr>
            <a:graphicFrameLocks noGrp="1"/>
          </p:cNvGraphicFramePr>
          <p:nvPr>
            <p:extLst>
              <p:ext uri="{D42A27DB-BD31-4B8C-83A1-F6EECF244321}">
                <p14:modId xmlns:p14="http://schemas.microsoft.com/office/powerpoint/2010/main" val="1401502297"/>
              </p:ext>
            </p:extLst>
          </p:nvPr>
        </p:nvGraphicFramePr>
        <p:xfrm>
          <a:off x="323529" y="1412776"/>
          <a:ext cx="7344816" cy="4449712"/>
        </p:xfrm>
        <a:graphic>
          <a:graphicData uri="http://schemas.openxmlformats.org/drawingml/2006/table">
            <a:tbl>
              <a:tblPr firstRow="1" bandRow="1">
                <a:tableStyleId>{7DF18680-E054-41AD-8BC1-D1AEF772440D}</a:tableStyleId>
              </a:tblPr>
              <a:tblGrid>
                <a:gridCol w="2448272"/>
                <a:gridCol w="2448272"/>
                <a:gridCol w="2448272"/>
              </a:tblGrid>
              <a:tr h="309152">
                <a:tc>
                  <a:txBody>
                    <a:bodyPr/>
                    <a:lstStyle/>
                    <a:p>
                      <a:pPr algn="ctr"/>
                      <a:r>
                        <a:rPr lang="pt-BR" sz="2000" dirty="0" smtClean="0"/>
                        <a:t>Operador</a:t>
                      </a:r>
                      <a:endParaRPr lang="pt-BR" sz="2000" dirty="0"/>
                    </a:p>
                  </a:txBody>
                  <a:tcPr marL="92997" marR="92997" marT="46498" marB="46498"/>
                </a:tc>
                <a:tc>
                  <a:txBody>
                    <a:bodyPr/>
                    <a:lstStyle/>
                    <a:p>
                      <a:pPr algn="ctr"/>
                      <a:r>
                        <a:rPr lang="pt-BR" sz="2000" dirty="0" smtClean="0"/>
                        <a:t>Descrição</a:t>
                      </a:r>
                      <a:endParaRPr lang="pt-BR" sz="2000" dirty="0"/>
                    </a:p>
                  </a:txBody>
                  <a:tcPr marL="92997" marR="92997" marT="46498" marB="46498"/>
                </a:tc>
                <a:tc>
                  <a:txBody>
                    <a:bodyPr/>
                    <a:lstStyle/>
                    <a:p>
                      <a:pPr algn="ctr"/>
                      <a:r>
                        <a:rPr lang="pt-BR" sz="2000" dirty="0" smtClean="0"/>
                        <a:t>Resulta</a:t>
                      </a:r>
                      <a:endParaRPr lang="pt-BR" sz="2000" dirty="0"/>
                    </a:p>
                  </a:txBody>
                  <a:tcPr marL="92997" marR="92997" marT="46498" marB="46498"/>
                </a:tc>
              </a:tr>
              <a:tr h="286272">
                <a:tc rowSpan="2">
                  <a:txBody>
                    <a:bodyPr/>
                    <a:lstStyle/>
                    <a:p>
                      <a:pPr algn="ctr" fontAlgn="t"/>
                      <a:r>
                        <a:rPr lang="pt-BR" sz="1400" dirty="0">
                          <a:effectLst/>
                        </a:rPr>
                        <a:t>==</a:t>
                      </a:r>
                    </a:p>
                  </a:txBody>
                  <a:tcPr marL="154995" marR="77498" marT="77498" marB="77498"/>
                </a:tc>
                <a:tc>
                  <a:txBody>
                    <a:bodyPr/>
                    <a:lstStyle/>
                    <a:p>
                      <a:pPr algn="ctr" fontAlgn="t"/>
                      <a:r>
                        <a:rPr lang="pt-BR" sz="1400">
                          <a:effectLst/>
                        </a:rPr>
                        <a:t>x == 5</a:t>
                      </a:r>
                    </a:p>
                  </a:txBody>
                  <a:tcPr marL="154995" marR="77498" marT="77498" marB="77498"/>
                </a:tc>
                <a:tc>
                  <a:txBody>
                    <a:bodyPr/>
                    <a:lstStyle/>
                    <a:p>
                      <a:pPr algn="ctr" fontAlgn="t"/>
                      <a:r>
                        <a:rPr lang="pt-BR" sz="1400" dirty="0" smtClean="0">
                          <a:effectLst/>
                        </a:rPr>
                        <a:t>TRUE</a:t>
                      </a:r>
                      <a:endParaRPr lang="pt-BR" sz="1400" dirty="0">
                        <a:effectLst/>
                      </a:endParaRPr>
                    </a:p>
                  </a:txBody>
                  <a:tcPr marL="77498" marR="77498" marT="77498" marB="77498"/>
                </a:tc>
              </a:tr>
              <a:tr h="286272">
                <a:tc vMerge="1">
                  <a:txBody>
                    <a:bodyPr/>
                    <a:lstStyle/>
                    <a:p>
                      <a:endParaRPr lang="pt-BR"/>
                    </a:p>
                  </a:txBody>
                  <a:tcPr/>
                </a:tc>
                <a:tc>
                  <a:txBody>
                    <a:bodyPr/>
                    <a:lstStyle/>
                    <a:p>
                      <a:pPr algn="ctr" fontAlgn="t"/>
                      <a:r>
                        <a:rPr lang="pt-BR" sz="1400" dirty="0">
                          <a:effectLst/>
                        </a:rPr>
                        <a:t>x == "5"</a:t>
                      </a:r>
                    </a:p>
                  </a:txBody>
                  <a:tcPr marL="154995" marR="77498" marT="77498" marB="77498"/>
                </a:tc>
                <a:tc>
                  <a:txBody>
                    <a:bodyPr/>
                    <a:lstStyle/>
                    <a:p>
                      <a:pPr algn="ctr" fontAlgn="t"/>
                      <a:r>
                        <a:rPr lang="pt-BR" sz="1400" dirty="0" smtClean="0">
                          <a:effectLst/>
                        </a:rPr>
                        <a:t>TRUE</a:t>
                      </a:r>
                      <a:endParaRPr lang="pt-BR" sz="1400" dirty="0">
                        <a:effectLst/>
                      </a:endParaRPr>
                    </a:p>
                  </a:txBody>
                  <a:tcPr marL="77498" marR="77498" marT="77498" marB="77498"/>
                </a:tc>
              </a:tr>
              <a:tr h="286272">
                <a:tc rowSpan="2">
                  <a:txBody>
                    <a:bodyPr/>
                    <a:lstStyle/>
                    <a:p>
                      <a:pPr algn="ctr" fontAlgn="t"/>
                      <a:r>
                        <a:rPr lang="pt-BR" sz="1400">
                          <a:effectLst/>
                        </a:rPr>
                        <a:t>===</a:t>
                      </a:r>
                    </a:p>
                  </a:txBody>
                  <a:tcPr marL="154995" marR="77498" marT="77498" marB="77498"/>
                </a:tc>
                <a:tc>
                  <a:txBody>
                    <a:bodyPr/>
                    <a:lstStyle/>
                    <a:p>
                      <a:pPr algn="ctr" fontAlgn="t"/>
                      <a:r>
                        <a:rPr lang="pt-BR" sz="1400">
                          <a:effectLst/>
                        </a:rPr>
                        <a:t>x === 5</a:t>
                      </a:r>
                    </a:p>
                  </a:txBody>
                  <a:tcPr marL="77498" marR="77498" marT="77498" marB="77498"/>
                </a:tc>
                <a:tc>
                  <a:txBody>
                    <a:bodyPr/>
                    <a:lstStyle/>
                    <a:p>
                      <a:pPr algn="ctr" fontAlgn="t"/>
                      <a:r>
                        <a:rPr lang="pt-BR" sz="1400" dirty="0" smtClean="0">
                          <a:effectLst/>
                        </a:rPr>
                        <a:t>TRUE</a:t>
                      </a:r>
                      <a:endParaRPr lang="pt-BR" sz="1400" dirty="0">
                        <a:effectLst/>
                      </a:endParaRPr>
                    </a:p>
                  </a:txBody>
                  <a:tcPr marL="77498" marR="77498" marT="77498" marB="77498"/>
                </a:tc>
              </a:tr>
              <a:tr h="286272">
                <a:tc vMerge="1">
                  <a:txBody>
                    <a:bodyPr/>
                    <a:lstStyle/>
                    <a:p>
                      <a:endParaRPr lang="pt-BR"/>
                    </a:p>
                  </a:txBody>
                  <a:tcPr/>
                </a:tc>
                <a:tc>
                  <a:txBody>
                    <a:bodyPr/>
                    <a:lstStyle/>
                    <a:p>
                      <a:pPr algn="ctr" fontAlgn="t"/>
                      <a:r>
                        <a:rPr lang="pt-BR" sz="1400" dirty="0">
                          <a:effectLst/>
                        </a:rPr>
                        <a:t>x === "5"</a:t>
                      </a:r>
                    </a:p>
                  </a:txBody>
                  <a:tcPr marL="154995" marR="77498" marT="77498" marB="77498"/>
                </a:tc>
                <a:tc>
                  <a:txBody>
                    <a:bodyPr/>
                    <a:lstStyle/>
                    <a:p>
                      <a:pPr algn="ctr" fontAlgn="t"/>
                      <a:r>
                        <a:rPr lang="pt-BR" sz="1400" dirty="0" smtClean="0">
                          <a:effectLst/>
                        </a:rPr>
                        <a:t>FALSE</a:t>
                      </a:r>
                      <a:endParaRPr lang="pt-BR" sz="1400" dirty="0">
                        <a:effectLst/>
                      </a:endParaRPr>
                    </a:p>
                  </a:txBody>
                  <a:tcPr marL="77498" marR="77498" marT="77498" marB="77498"/>
                </a:tc>
              </a:tr>
              <a:tr h="286272">
                <a:tc>
                  <a:txBody>
                    <a:bodyPr/>
                    <a:lstStyle/>
                    <a:p>
                      <a:pPr algn="ctr" fontAlgn="t"/>
                      <a:r>
                        <a:rPr lang="pt-BR" sz="1400">
                          <a:effectLst/>
                        </a:rPr>
                        <a:t>!=</a:t>
                      </a:r>
                    </a:p>
                  </a:txBody>
                  <a:tcPr marL="154995" marR="77498" marT="77498" marB="77498"/>
                </a:tc>
                <a:tc>
                  <a:txBody>
                    <a:bodyPr/>
                    <a:lstStyle/>
                    <a:p>
                      <a:pPr algn="ctr" fontAlgn="t"/>
                      <a:r>
                        <a:rPr lang="pt-BR" sz="1400" dirty="0">
                          <a:effectLst/>
                        </a:rPr>
                        <a:t>x != 8</a:t>
                      </a:r>
                    </a:p>
                  </a:txBody>
                  <a:tcPr marL="77498" marR="77498" marT="77498" marB="77498"/>
                </a:tc>
                <a:tc>
                  <a:txBody>
                    <a:bodyPr/>
                    <a:lstStyle/>
                    <a:p>
                      <a:pPr algn="ctr" fontAlgn="t"/>
                      <a:r>
                        <a:rPr lang="pt-BR" sz="1400" dirty="0" smtClean="0">
                          <a:effectLst/>
                        </a:rPr>
                        <a:t>TRUE</a:t>
                      </a:r>
                      <a:endParaRPr lang="pt-BR" sz="1400" dirty="0">
                        <a:effectLst/>
                      </a:endParaRPr>
                    </a:p>
                  </a:txBody>
                  <a:tcPr marL="77498" marR="77498" marT="77498" marB="77498"/>
                </a:tc>
              </a:tr>
              <a:tr h="286272">
                <a:tc rowSpan="2">
                  <a:txBody>
                    <a:bodyPr/>
                    <a:lstStyle/>
                    <a:p>
                      <a:pPr algn="ctr" fontAlgn="t"/>
                      <a:r>
                        <a:rPr lang="pt-BR" sz="1400">
                          <a:effectLst/>
                        </a:rPr>
                        <a:t>!==</a:t>
                      </a:r>
                    </a:p>
                  </a:txBody>
                  <a:tcPr marL="154995" marR="77498" marT="77498" marB="77498"/>
                </a:tc>
                <a:tc>
                  <a:txBody>
                    <a:bodyPr/>
                    <a:lstStyle/>
                    <a:p>
                      <a:pPr algn="ctr" fontAlgn="t"/>
                      <a:r>
                        <a:rPr lang="pt-BR" sz="1400">
                          <a:effectLst/>
                        </a:rPr>
                        <a:t>x !== 5</a:t>
                      </a:r>
                    </a:p>
                  </a:txBody>
                  <a:tcPr marL="77498" marR="77498" marT="77498" marB="77498"/>
                </a:tc>
                <a:tc>
                  <a:txBody>
                    <a:bodyPr/>
                    <a:lstStyle/>
                    <a:p>
                      <a:pPr algn="ctr" fontAlgn="t"/>
                      <a:r>
                        <a:rPr lang="pt-BR" sz="1400" dirty="0" smtClean="0">
                          <a:effectLst/>
                        </a:rPr>
                        <a:t>FALSE</a:t>
                      </a:r>
                      <a:endParaRPr lang="pt-BR" sz="1400" dirty="0">
                        <a:effectLst/>
                      </a:endParaRPr>
                    </a:p>
                  </a:txBody>
                  <a:tcPr marL="77498" marR="77498" marT="77498" marB="77498"/>
                </a:tc>
              </a:tr>
              <a:tr h="286272">
                <a:tc vMerge="1">
                  <a:txBody>
                    <a:bodyPr/>
                    <a:lstStyle/>
                    <a:p>
                      <a:endParaRPr lang="pt-BR"/>
                    </a:p>
                  </a:txBody>
                  <a:tcPr/>
                </a:tc>
                <a:tc>
                  <a:txBody>
                    <a:bodyPr/>
                    <a:lstStyle/>
                    <a:p>
                      <a:pPr algn="ctr" fontAlgn="t"/>
                      <a:r>
                        <a:rPr lang="pt-BR" sz="1400" dirty="0">
                          <a:effectLst/>
                        </a:rPr>
                        <a:t>x !== "5"</a:t>
                      </a:r>
                    </a:p>
                  </a:txBody>
                  <a:tcPr marL="154995" marR="77498" marT="77498" marB="77498"/>
                </a:tc>
                <a:tc>
                  <a:txBody>
                    <a:bodyPr/>
                    <a:lstStyle/>
                    <a:p>
                      <a:pPr algn="ctr" fontAlgn="t"/>
                      <a:r>
                        <a:rPr lang="pt-BR" sz="1400" dirty="0" smtClean="0">
                          <a:effectLst/>
                        </a:rPr>
                        <a:t>TRUE</a:t>
                      </a:r>
                      <a:endParaRPr lang="pt-BR" sz="1400" dirty="0">
                        <a:effectLst/>
                      </a:endParaRPr>
                    </a:p>
                  </a:txBody>
                  <a:tcPr marL="77498" marR="77498" marT="77498" marB="77498"/>
                </a:tc>
              </a:tr>
              <a:tr h="286272">
                <a:tc>
                  <a:txBody>
                    <a:bodyPr/>
                    <a:lstStyle/>
                    <a:p>
                      <a:pPr algn="ctr" fontAlgn="t"/>
                      <a:r>
                        <a:rPr lang="pt-BR" sz="1400" dirty="0">
                          <a:effectLst/>
                        </a:rPr>
                        <a:t>&gt;</a:t>
                      </a:r>
                    </a:p>
                  </a:txBody>
                  <a:tcPr marL="154995" marR="77498" marT="77498" marB="77498"/>
                </a:tc>
                <a:tc>
                  <a:txBody>
                    <a:bodyPr/>
                    <a:lstStyle/>
                    <a:p>
                      <a:pPr algn="ctr" fontAlgn="t"/>
                      <a:r>
                        <a:rPr lang="pt-BR" sz="1400">
                          <a:effectLst/>
                        </a:rPr>
                        <a:t>x &gt; 8</a:t>
                      </a:r>
                    </a:p>
                  </a:txBody>
                  <a:tcPr marL="77498" marR="77498" marT="77498" marB="77498"/>
                </a:tc>
                <a:tc>
                  <a:txBody>
                    <a:bodyPr/>
                    <a:lstStyle/>
                    <a:p>
                      <a:pPr algn="ctr" fontAlgn="t"/>
                      <a:r>
                        <a:rPr lang="pt-BR" sz="1400" dirty="0" smtClean="0">
                          <a:effectLst/>
                        </a:rPr>
                        <a:t>FALSE</a:t>
                      </a:r>
                      <a:endParaRPr lang="pt-BR" sz="1400" dirty="0">
                        <a:effectLst/>
                      </a:endParaRPr>
                    </a:p>
                  </a:txBody>
                  <a:tcPr marL="77498" marR="77498" marT="77498" marB="77498"/>
                </a:tc>
              </a:tr>
              <a:tr h="286272">
                <a:tc>
                  <a:txBody>
                    <a:bodyPr/>
                    <a:lstStyle/>
                    <a:p>
                      <a:pPr algn="ctr" fontAlgn="t"/>
                      <a:r>
                        <a:rPr lang="pt-BR" sz="1400">
                          <a:effectLst/>
                        </a:rPr>
                        <a:t>&lt;</a:t>
                      </a:r>
                    </a:p>
                  </a:txBody>
                  <a:tcPr marL="154995" marR="77498" marT="77498" marB="77498"/>
                </a:tc>
                <a:tc>
                  <a:txBody>
                    <a:bodyPr/>
                    <a:lstStyle/>
                    <a:p>
                      <a:pPr algn="ctr" fontAlgn="t"/>
                      <a:r>
                        <a:rPr lang="pt-BR" sz="1400">
                          <a:effectLst/>
                        </a:rPr>
                        <a:t>x &lt; 8</a:t>
                      </a:r>
                    </a:p>
                  </a:txBody>
                  <a:tcPr marL="77498" marR="77498" marT="77498" marB="77498"/>
                </a:tc>
                <a:tc>
                  <a:txBody>
                    <a:bodyPr/>
                    <a:lstStyle/>
                    <a:p>
                      <a:pPr algn="ctr" fontAlgn="t"/>
                      <a:r>
                        <a:rPr lang="pt-BR" sz="1400" dirty="0" smtClean="0">
                          <a:effectLst/>
                        </a:rPr>
                        <a:t>TRUE</a:t>
                      </a:r>
                      <a:endParaRPr lang="pt-BR" sz="1400" dirty="0">
                        <a:effectLst/>
                      </a:endParaRPr>
                    </a:p>
                  </a:txBody>
                  <a:tcPr marL="77498" marR="77498" marT="77498" marB="77498"/>
                </a:tc>
              </a:tr>
              <a:tr h="286272">
                <a:tc>
                  <a:txBody>
                    <a:bodyPr/>
                    <a:lstStyle/>
                    <a:p>
                      <a:pPr algn="ctr" fontAlgn="t"/>
                      <a:r>
                        <a:rPr lang="pt-BR" sz="1400">
                          <a:effectLst/>
                        </a:rPr>
                        <a:t>&gt;=</a:t>
                      </a:r>
                    </a:p>
                  </a:txBody>
                  <a:tcPr marL="154995" marR="77498" marT="77498" marB="77498"/>
                </a:tc>
                <a:tc>
                  <a:txBody>
                    <a:bodyPr/>
                    <a:lstStyle/>
                    <a:p>
                      <a:pPr algn="ctr" fontAlgn="t"/>
                      <a:r>
                        <a:rPr lang="pt-BR" sz="1400">
                          <a:effectLst/>
                        </a:rPr>
                        <a:t>x &gt;= 8</a:t>
                      </a:r>
                    </a:p>
                  </a:txBody>
                  <a:tcPr marL="77498" marR="77498" marT="77498" marB="77498"/>
                </a:tc>
                <a:tc>
                  <a:txBody>
                    <a:bodyPr/>
                    <a:lstStyle/>
                    <a:p>
                      <a:pPr algn="ctr" fontAlgn="t"/>
                      <a:r>
                        <a:rPr lang="pt-BR" sz="1400" dirty="0" smtClean="0">
                          <a:effectLst/>
                        </a:rPr>
                        <a:t>FALSE</a:t>
                      </a:r>
                      <a:endParaRPr lang="pt-BR" sz="1400" dirty="0">
                        <a:effectLst/>
                      </a:endParaRPr>
                    </a:p>
                  </a:txBody>
                  <a:tcPr marL="77498" marR="77498" marT="77498" marB="77498"/>
                </a:tc>
              </a:tr>
              <a:tr h="286272">
                <a:tc>
                  <a:txBody>
                    <a:bodyPr/>
                    <a:lstStyle/>
                    <a:p>
                      <a:pPr algn="ctr" fontAlgn="t"/>
                      <a:r>
                        <a:rPr lang="pt-BR" sz="1400">
                          <a:effectLst/>
                        </a:rPr>
                        <a:t>&lt;=</a:t>
                      </a:r>
                    </a:p>
                  </a:txBody>
                  <a:tcPr marL="154995" marR="77498" marT="77498" marB="77498"/>
                </a:tc>
                <a:tc>
                  <a:txBody>
                    <a:bodyPr/>
                    <a:lstStyle/>
                    <a:p>
                      <a:pPr algn="ctr" fontAlgn="t"/>
                      <a:r>
                        <a:rPr lang="pt-BR" sz="1400">
                          <a:effectLst/>
                        </a:rPr>
                        <a:t>x &lt;= 8</a:t>
                      </a:r>
                    </a:p>
                  </a:txBody>
                  <a:tcPr marL="77498" marR="77498" marT="77498" marB="77498"/>
                </a:tc>
                <a:tc>
                  <a:txBody>
                    <a:bodyPr/>
                    <a:lstStyle/>
                    <a:p>
                      <a:pPr algn="ctr" fontAlgn="t"/>
                      <a:r>
                        <a:rPr lang="pt-BR" sz="1400" dirty="0" smtClean="0">
                          <a:effectLst/>
                        </a:rPr>
                        <a:t>TRUE</a:t>
                      </a:r>
                      <a:endParaRPr lang="pt-BR" sz="1400" dirty="0">
                        <a:effectLst/>
                      </a:endParaRPr>
                    </a:p>
                  </a:txBody>
                  <a:tcPr marL="77498" marR="77498" marT="77498" marB="77498"/>
                </a:tc>
              </a:tr>
            </a:tbl>
          </a:graphicData>
        </a:graphic>
      </p:graphicFrame>
    </p:spTree>
    <p:extLst>
      <p:ext uri="{BB962C8B-B14F-4D97-AF65-F5344CB8AC3E}">
        <p14:creationId xmlns:p14="http://schemas.microsoft.com/office/powerpoint/2010/main" val="12941028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Operadores Lógicos</a:t>
            </a:r>
            <a:endParaRPr lang="pt-BR" dirty="0"/>
          </a:p>
        </p:txBody>
      </p:sp>
      <p:sp>
        <p:nvSpPr>
          <p:cNvPr id="3" name="Espaço Reservado para Texto 2"/>
          <p:cNvSpPr>
            <a:spLocks noGrp="1"/>
          </p:cNvSpPr>
          <p:nvPr>
            <p:ph type="body" idx="1"/>
          </p:nvPr>
        </p:nvSpPr>
        <p:spPr/>
        <p:txBody>
          <a:bodyPr/>
          <a:lstStyle/>
          <a:p>
            <a:endParaRPr lang="pt-BR" dirty="0" smtClean="0"/>
          </a:p>
          <a:p>
            <a:pPr algn="r"/>
            <a:endParaRPr lang="pt-BR" dirty="0"/>
          </a:p>
          <a:p>
            <a:pPr algn="r"/>
            <a:r>
              <a:rPr lang="pt-BR" dirty="0" smtClean="0"/>
              <a:t>X = 9;</a:t>
            </a:r>
            <a:endParaRPr lang="pt-BR" dirty="0"/>
          </a:p>
          <a:p>
            <a:pPr algn="r"/>
            <a:r>
              <a:rPr lang="pt-BR" dirty="0"/>
              <a:t>Y = 3</a:t>
            </a:r>
            <a:r>
              <a:rPr lang="pt-BR" dirty="0" smtClean="0"/>
              <a:t>;</a:t>
            </a:r>
          </a:p>
        </p:txBody>
      </p:sp>
      <p:graphicFrame>
        <p:nvGraphicFramePr>
          <p:cNvPr id="5" name="Tabela 4"/>
          <p:cNvGraphicFramePr>
            <a:graphicFrameLocks noGrp="1"/>
          </p:cNvGraphicFramePr>
          <p:nvPr>
            <p:extLst>
              <p:ext uri="{D42A27DB-BD31-4B8C-83A1-F6EECF244321}">
                <p14:modId xmlns:p14="http://schemas.microsoft.com/office/powerpoint/2010/main" val="1999362907"/>
              </p:ext>
            </p:extLst>
          </p:nvPr>
        </p:nvGraphicFramePr>
        <p:xfrm>
          <a:off x="323528" y="2492896"/>
          <a:ext cx="7200000" cy="3052990"/>
        </p:xfrm>
        <a:graphic>
          <a:graphicData uri="http://schemas.openxmlformats.org/drawingml/2006/table">
            <a:tbl>
              <a:tblPr firstRow="1" bandRow="1">
                <a:tableStyleId>{7DF18680-E054-41AD-8BC1-D1AEF772440D}</a:tableStyleId>
              </a:tblPr>
              <a:tblGrid>
                <a:gridCol w="2400000"/>
                <a:gridCol w="2400000"/>
                <a:gridCol w="2400000"/>
              </a:tblGrid>
              <a:tr h="467999">
                <a:tc>
                  <a:txBody>
                    <a:bodyPr/>
                    <a:lstStyle/>
                    <a:p>
                      <a:pPr algn="ctr"/>
                      <a:r>
                        <a:rPr lang="pt-BR" sz="2000" dirty="0" smtClean="0"/>
                        <a:t>Operador</a:t>
                      </a:r>
                      <a:endParaRPr lang="pt-BR" sz="2000" dirty="0"/>
                    </a:p>
                  </a:txBody>
                  <a:tcPr marL="108002" marR="108002" marT="53996" marB="53996"/>
                </a:tc>
                <a:tc>
                  <a:txBody>
                    <a:bodyPr/>
                    <a:lstStyle/>
                    <a:p>
                      <a:pPr algn="ctr"/>
                      <a:r>
                        <a:rPr lang="pt-BR" sz="2000" dirty="0" smtClean="0"/>
                        <a:t>Descrição</a:t>
                      </a:r>
                      <a:endParaRPr lang="pt-BR" sz="2000" dirty="0"/>
                    </a:p>
                  </a:txBody>
                  <a:tcPr marL="108002" marR="108002" marT="53996" marB="53996"/>
                </a:tc>
                <a:tc>
                  <a:txBody>
                    <a:bodyPr/>
                    <a:lstStyle/>
                    <a:p>
                      <a:pPr algn="ctr"/>
                      <a:r>
                        <a:rPr lang="pt-BR" sz="2000" dirty="0" smtClean="0"/>
                        <a:t>Resulta</a:t>
                      </a:r>
                      <a:endParaRPr lang="pt-BR" sz="2000" dirty="0"/>
                    </a:p>
                  </a:txBody>
                  <a:tcPr marL="108002" marR="108002" marT="53996" marB="53996"/>
                </a:tc>
              </a:tr>
              <a:tr h="750663">
                <a:tc>
                  <a:txBody>
                    <a:bodyPr/>
                    <a:lstStyle/>
                    <a:p>
                      <a:pPr algn="ctr" fontAlgn="t"/>
                      <a:r>
                        <a:rPr lang="pt-BR" sz="2000">
                          <a:effectLst/>
                        </a:rPr>
                        <a:t>&amp;&amp;</a:t>
                      </a:r>
                    </a:p>
                  </a:txBody>
                  <a:tcPr marL="144096" marR="72048" marT="72048" marB="72048"/>
                </a:tc>
                <a:tc>
                  <a:txBody>
                    <a:bodyPr/>
                    <a:lstStyle/>
                    <a:p>
                      <a:pPr algn="ctr" fontAlgn="t"/>
                      <a:r>
                        <a:rPr lang="pt-BR" sz="2000" dirty="0" smtClean="0">
                          <a:effectLst/>
                        </a:rPr>
                        <a:t>E (</a:t>
                      </a:r>
                      <a:r>
                        <a:rPr lang="pt-BR" sz="2000" dirty="0" err="1" smtClean="0">
                          <a:effectLst/>
                        </a:rPr>
                        <a:t>and</a:t>
                      </a:r>
                      <a:r>
                        <a:rPr lang="pt-BR" sz="2000" dirty="0" smtClean="0">
                          <a:effectLst/>
                        </a:rPr>
                        <a:t>)</a:t>
                      </a:r>
                      <a:endParaRPr lang="pt-BR" sz="2000" dirty="0">
                        <a:effectLst/>
                      </a:endParaRPr>
                    </a:p>
                  </a:txBody>
                  <a:tcPr marL="72048" marR="72048" marT="72048" marB="72048"/>
                </a:tc>
                <a:tc>
                  <a:txBody>
                    <a:bodyPr/>
                    <a:lstStyle/>
                    <a:p>
                      <a:pPr algn="ctr" fontAlgn="t"/>
                      <a:r>
                        <a:rPr lang="en-US" sz="2000" dirty="0">
                          <a:effectLst/>
                        </a:rPr>
                        <a:t>(x &lt; 10 &amp;&amp; y &gt; 1) </a:t>
                      </a:r>
                      <a:r>
                        <a:rPr lang="en-US" sz="2000" dirty="0" smtClean="0">
                          <a:effectLst/>
                        </a:rPr>
                        <a:t>é TRUE (</a:t>
                      </a:r>
                      <a:r>
                        <a:rPr lang="en-US" sz="2000" dirty="0" err="1" smtClean="0">
                          <a:effectLst/>
                        </a:rPr>
                        <a:t>verdade</a:t>
                      </a:r>
                      <a:r>
                        <a:rPr lang="en-US" sz="2000" dirty="0" smtClean="0">
                          <a:effectLst/>
                        </a:rPr>
                        <a:t>)</a:t>
                      </a:r>
                      <a:endParaRPr lang="en-US" sz="2000" dirty="0">
                        <a:effectLst/>
                      </a:endParaRPr>
                    </a:p>
                  </a:txBody>
                  <a:tcPr marL="72048" marR="72048" marT="72048" marB="72048"/>
                </a:tc>
              </a:tr>
              <a:tr h="1357230">
                <a:tc>
                  <a:txBody>
                    <a:bodyPr/>
                    <a:lstStyle/>
                    <a:p>
                      <a:pPr algn="ctr" fontAlgn="t"/>
                      <a:r>
                        <a:rPr lang="pt-BR" sz="2000">
                          <a:effectLst/>
                        </a:rPr>
                        <a:t>||</a:t>
                      </a:r>
                    </a:p>
                  </a:txBody>
                  <a:tcPr marL="144096" marR="72048" marT="72048" marB="72048"/>
                </a:tc>
                <a:tc>
                  <a:txBody>
                    <a:bodyPr/>
                    <a:lstStyle/>
                    <a:p>
                      <a:pPr algn="ctr" fontAlgn="t"/>
                      <a:r>
                        <a:rPr lang="pt-BR" sz="2000" dirty="0" smtClean="0">
                          <a:effectLst/>
                        </a:rPr>
                        <a:t>OU</a:t>
                      </a:r>
                      <a:r>
                        <a:rPr lang="pt-BR" sz="2000" baseline="0" dirty="0" smtClean="0">
                          <a:effectLst/>
                        </a:rPr>
                        <a:t> (</a:t>
                      </a:r>
                      <a:r>
                        <a:rPr lang="pt-BR" sz="2000" dirty="0" err="1" smtClean="0">
                          <a:effectLst/>
                        </a:rPr>
                        <a:t>or</a:t>
                      </a:r>
                      <a:r>
                        <a:rPr lang="pt-BR" sz="2000" dirty="0" smtClean="0">
                          <a:effectLst/>
                        </a:rPr>
                        <a:t>)</a:t>
                      </a:r>
                      <a:endParaRPr lang="pt-BR" sz="2000" dirty="0">
                        <a:effectLst/>
                      </a:endParaRPr>
                    </a:p>
                  </a:txBody>
                  <a:tcPr marL="72048" marR="72048" marT="72048" marB="72048"/>
                </a:tc>
                <a:tc>
                  <a:txBody>
                    <a:bodyPr/>
                    <a:lstStyle/>
                    <a:p>
                      <a:pPr algn="ctr" fontAlgn="t"/>
                      <a:r>
                        <a:rPr lang="en-US" sz="2000" dirty="0">
                          <a:effectLst/>
                        </a:rPr>
                        <a:t>(x == 5 || y == 5) </a:t>
                      </a:r>
                      <a:r>
                        <a:rPr lang="en-US" sz="2000" dirty="0" smtClean="0">
                          <a:effectLst/>
                        </a:rPr>
                        <a:t>é</a:t>
                      </a:r>
                      <a:r>
                        <a:rPr lang="en-US" sz="2000" baseline="0" dirty="0" smtClean="0">
                          <a:effectLst/>
                        </a:rPr>
                        <a:t> FALSE (</a:t>
                      </a:r>
                      <a:r>
                        <a:rPr lang="en-US" sz="2000" baseline="0" dirty="0" err="1" smtClean="0">
                          <a:effectLst/>
                        </a:rPr>
                        <a:t>falso</a:t>
                      </a:r>
                      <a:r>
                        <a:rPr lang="en-US" sz="2000" baseline="0" dirty="0" smtClean="0">
                          <a:effectLst/>
                        </a:rPr>
                        <a:t>)</a:t>
                      </a:r>
                    </a:p>
                    <a:p>
                      <a:pPr algn="ctr" fontAlgn="t"/>
                      <a:r>
                        <a:rPr lang="en-US" sz="2000" dirty="0" smtClean="0">
                          <a:effectLst/>
                        </a:rPr>
                        <a:t>(x == 9 || y == 5) é</a:t>
                      </a:r>
                    </a:p>
                    <a:p>
                      <a:pPr algn="ctr" fontAlgn="t"/>
                      <a:r>
                        <a:rPr lang="en-US" sz="2000" baseline="0" dirty="0" smtClean="0">
                          <a:effectLst/>
                        </a:rPr>
                        <a:t>TRUE </a:t>
                      </a:r>
                      <a:endParaRPr lang="en-US" sz="2000" dirty="0">
                        <a:effectLst/>
                      </a:endParaRPr>
                    </a:p>
                  </a:txBody>
                  <a:tcPr marL="72048" marR="72048" marT="72048" marB="72048"/>
                </a:tc>
              </a:tr>
              <a:tr h="467999">
                <a:tc>
                  <a:txBody>
                    <a:bodyPr/>
                    <a:lstStyle/>
                    <a:p>
                      <a:pPr algn="ctr" fontAlgn="t"/>
                      <a:r>
                        <a:rPr lang="pt-BR" sz="2000">
                          <a:effectLst/>
                        </a:rPr>
                        <a:t>!</a:t>
                      </a:r>
                    </a:p>
                  </a:txBody>
                  <a:tcPr marL="144096" marR="72048" marT="72048" marB="72048"/>
                </a:tc>
                <a:tc>
                  <a:txBody>
                    <a:bodyPr/>
                    <a:lstStyle/>
                    <a:p>
                      <a:pPr algn="ctr" fontAlgn="t"/>
                      <a:r>
                        <a:rPr lang="pt-BR" sz="2000" dirty="0" smtClean="0">
                          <a:effectLst/>
                        </a:rPr>
                        <a:t>NÃO (</a:t>
                      </a:r>
                      <a:r>
                        <a:rPr lang="pt-BR" sz="2000" dirty="0" err="1" smtClean="0">
                          <a:effectLst/>
                        </a:rPr>
                        <a:t>not</a:t>
                      </a:r>
                      <a:r>
                        <a:rPr lang="pt-BR" sz="2000" dirty="0" smtClean="0">
                          <a:effectLst/>
                        </a:rPr>
                        <a:t>)</a:t>
                      </a:r>
                      <a:endParaRPr lang="pt-BR" sz="2000" dirty="0">
                        <a:effectLst/>
                      </a:endParaRPr>
                    </a:p>
                  </a:txBody>
                  <a:tcPr marL="72048" marR="72048" marT="72048" marB="72048"/>
                </a:tc>
                <a:tc>
                  <a:txBody>
                    <a:bodyPr/>
                    <a:lstStyle/>
                    <a:p>
                      <a:pPr algn="ctr" fontAlgn="t"/>
                      <a:r>
                        <a:rPr lang="pt-BR" sz="2000" dirty="0">
                          <a:effectLst/>
                        </a:rPr>
                        <a:t>!(x == y) </a:t>
                      </a:r>
                      <a:r>
                        <a:rPr lang="pt-BR" sz="2000" dirty="0" smtClean="0">
                          <a:effectLst/>
                        </a:rPr>
                        <a:t>é TRUE</a:t>
                      </a:r>
                      <a:endParaRPr lang="pt-BR" sz="2000" dirty="0">
                        <a:effectLst/>
                      </a:endParaRPr>
                    </a:p>
                  </a:txBody>
                  <a:tcPr marL="72048" marR="72048" marT="72048" marB="72048"/>
                </a:tc>
              </a:tr>
            </a:tbl>
          </a:graphicData>
        </a:graphic>
      </p:graphicFrame>
    </p:spTree>
    <p:extLst>
      <p:ext uri="{BB962C8B-B14F-4D97-AF65-F5344CB8AC3E}">
        <p14:creationId xmlns:p14="http://schemas.microsoft.com/office/powerpoint/2010/main" val="41315531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Loops</a:t>
            </a:r>
            <a:endParaRPr lang="pt-BR" dirty="0"/>
          </a:p>
        </p:txBody>
      </p:sp>
      <p:sp>
        <p:nvSpPr>
          <p:cNvPr id="3" name="Espaço Reservado para Texto 2"/>
          <p:cNvSpPr>
            <a:spLocks noGrp="1"/>
          </p:cNvSpPr>
          <p:nvPr>
            <p:ph type="body" idx="1"/>
          </p:nvPr>
        </p:nvSpPr>
        <p:spPr>
          <a:xfrm>
            <a:off x="311700" y="1602974"/>
            <a:ext cx="8507100" cy="4490321"/>
          </a:xfrm>
        </p:spPr>
        <p:txBody>
          <a:bodyPr/>
          <a:lstStyle/>
          <a:p>
            <a:r>
              <a:rPr lang="pt-BR" sz="2800" dirty="0" smtClean="0"/>
              <a:t>Tipos:</a:t>
            </a:r>
          </a:p>
          <a:p>
            <a:pPr lvl="1">
              <a:lnSpc>
                <a:spcPct val="100000"/>
              </a:lnSpc>
            </a:pPr>
            <a:r>
              <a:rPr lang="pt-BR" dirty="0" smtClean="0"/>
              <a:t>Os</a:t>
            </a:r>
            <a:r>
              <a:rPr lang="pt-BR" dirty="0" smtClean="0"/>
              <a:t> loops mais utilizados são:</a:t>
            </a:r>
            <a:endParaRPr lang="pt-BR" dirty="0"/>
          </a:p>
          <a:p>
            <a:pPr lvl="2">
              <a:lnSpc>
                <a:spcPct val="100000"/>
              </a:lnSpc>
            </a:pPr>
            <a:r>
              <a:rPr lang="pt-BR" sz="2000" dirty="0" smtClean="0"/>
              <a:t>FOR </a:t>
            </a:r>
            <a:r>
              <a:rPr lang="pt-BR" sz="2000" dirty="0"/>
              <a:t>- percorre um bloco de </a:t>
            </a:r>
            <a:r>
              <a:rPr lang="pt-BR" sz="2000" dirty="0" smtClean="0"/>
              <a:t>código quantas vezes for necessário até a condição ser alcançada</a:t>
            </a:r>
            <a:endParaRPr lang="pt-BR" sz="2000" dirty="0" smtClean="0"/>
          </a:p>
          <a:p>
            <a:pPr lvl="2">
              <a:lnSpc>
                <a:spcPct val="100000"/>
              </a:lnSpc>
            </a:pPr>
            <a:r>
              <a:rPr lang="pt-BR" sz="2000" dirty="0" smtClean="0"/>
              <a:t>WHILE - percorre um bloco de código </a:t>
            </a:r>
            <a:r>
              <a:rPr lang="pt-BR" sz="2000" dirty="0" smtClean="0"/>
              <a:t>apenas se, ou enquanto </a:t>
            </a:r>
            <a:r>
              <a:rPr lang="pt-BR" sz="2000" dirty="0" smtClean="0"/>
              <a:t>uma condição especificada é </a:t>
            </a:r>
            <a:r>
              <a:rPr lang="pt-BR" sz="2000" dirty="0" smtClean="0"/>
              <a:t>VERDADEIRA</a:t>
            </a:r>
            <a:endParaRPr lang="pt-BR" sz="2000" dirty="0" smtClean="0"/>
          </a:p>
          <a:p>
            <a:pPr lvl="2">
              <a:lnSpc>
                <a:spcPct val="100000"/>
              </a:lnSpc>
            </a:pPr>
            <a:r>
              <a:rPr lang="pt-BR" sz="2000" dirty="0" smtClean="0"/>
              <a:t>DO </a:t>
            </a:r>
            <a:r>
              <a:rPr lang="pt-BR" sz="2000" dirty="0"/>
              <a:t>/ </a:t>
            </a:r>
            <a:r>
              <a:rPr lang="pt-BR" sz="2000" dirty="0" smtClean="0"/>
              <a:t>WHILE </a:t>
            </a:r>
            <a:r>
              <a:rPr lang="pt-BR" sz="2000" dirty="0"/>
              <a:t>- também percorre um bloco de código </a:t>
            </a:r>
            <a:r>
              <a:rPr lang="pt-BR" sz="2000" dirty="0" smtClean="0"/>
              <a:t>pelo menos uma vez, mesmo que uma </a:t>
            </a:r>
            <a:r>
              <a:rPr lang="pt-BR" sz="2000" dirty="0"/>
              <a:t>condição especificada </a:t>
            </a:r>
            <a:r>
              <a:rPr lang="pt-BR" sz="2000" dirty="0" smtClean="0"/>
              <a:t>seja FALSA</a:t>
            </a:r>
            <a:endParaRPr lang="pt-BR" sz="2000" dirty="0"/>
          </a:p>
        </p:txBody>
      </p:sp>
    </p:spTree>
    <p:extLst>
      <p:ext uri="{BB962C8B-B14F-4D97-AF65-F5344CB8AC3E}">
        <p14:creationId xmlns:p14="http://schemas.microsoft.com/office/powerpoint/2010/main" val="41282332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Função</a:t>
            </a:r>
            <a:endParaRPr lang="pt-BR" dirty="0"/>
          </a:p>
        </p:txBody>
      </p:sp>
      <p:sp>
        <p:nvSpPr>
          <p:cNvPr id="3" name="Espaço Reservado para Texto 2"/>
          <p:cNvSpPr>
            <a:spLocks noGrp="1"/>
          </p:cNvSpPr>
          <p:nvPr>
            <p:ph type="body" idx="1"/>
          </p:nvPr>
        </p:nvSpPr>
        <p:spPr/>
        <p:txBody>
          <a:bodyPr/>
          <a:lstStyle/>
          <a:p>
            <a:pPr>
              <a:lnSpc>
                <a:spcPct val="150000"/>
              </a:lnSpc>
            </a:pPr>
            <a:r>
              <a:rPr lang="pt-BR" dirty="0" smtClean="0"/>
              <a:t>É um bloco de código responsável por executar uma determinada tarefa</a:t>
            </a:r>
          </a:p>
          <a:p>
            <a:pPr>
              <a:lnSpc>
                <a:spcPct val="250000"/>
              </a:lnSpc>
            </a:pPr>
            <a:r>
              <a:rPr lang="pt-BR" dirty="0" smtClean="0"/>
              <a:t>Esse bloco tem uma certa função no programa</a:t>
            </a:r>
          </a:p>
          <a:p>
            <a:pPr>
              <a:lnSpc>
                <a:spcPct val="250000"/>
              </a:lnSpc>
            </a:pPr>
            <a:r>
              <a:rPr lang="pt-BR" dirty="0" smtClean="0"/>
              <a:t>Permite o reuso do código e organização</a:t>
            </a:r>
            <a:endParaRPr lang="pt-BR" dirty="0"/>
          </a:p>
        </p:txBody>
      </p:sp>
    </p:spTree>
    <p:extLst>
      <p:ext uri="{BB962C8B-B14F-4D97-AF65-F5344CB8AC3E}">
        <p14:creationId xmlns:p14="http://schemas.microsoft.com/office/powerpoint/2010/main" val="17255720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pic>
        <p:nvPicPr>
          <p:cNvPr id="133" name="Google Shape;133;p23"/>
          <p:cNvPicPr preferRelativeResize="0"/>
          <p:nvPr/>
        </p:nvPicPr>
        <p:blipFill rotWithShape="1">
          <a:blip r:embed="rId3">
            <a:alphaModFix amt="7000"/>
          </a:blip>
          <a:srcRect t="9351" b="9748"/>
          <a:stretch/>
        </p:blipFill>
        <p:spPr>
          <a:xfrm>
            <a:off x="0" y="434150"/>
            <a:ext cx="7194550" cy="5820349"/>
          </a:xfrm>
          <a:prstGeom prst="rect">
            <a:avLst/>
          </a:prstGeom>
          <a:noFill/>
          <a:ln>
            <a:noFill/>
          </a:ln>
        </p:spPr>
      </p:pic>
      <p:sp>
        <p:nvSpPr>
          <p:cNvPr id="134" name="Google Shape;134;p23"/>
          <p:cNvSpPr txBox="1">
            <a:spLocks noGrp="1"/>
          </p:cNvSpPr>
          <p:nvPr>
            <p:ph type="title"/>
          </p:nvPr>
        </p:nvSpPr>
        <p:spPr>
          <a:xfrm>
            <a:off x="729125" y="1292875"/>
            <a:ext cx="4697700" cy="3804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pt-BR" sz="4000" dirty="0" smtClean="0"/>
              <a:t>Versões:</a:t>
            </a:r>
            <a:r>
              <a:rPr lang="pt-BR" sz="4800" dirty="0"/>
              <a:t/>
            </a:r>
            <a:br>
              <a:rPr lang="pt-BR" sz="4800" dirty="0"/>
            </a:br>
            <a:r>
              <a:rPr lang="pt-BR" sz="4800" dirty="0" smtClean="0"/>
              <a:t>ES </a:t>
            </a:r>
            <a:r>
              <a:rPr lang="pt-BR" sz="4800" dirty="0" err="1" smtClean="0"/>
              <a:t>vs</a:t>
            </a:r>
            <a:r>
              <a:rPr lang="pt-BR" sz="4800" dirty="0" smtClean="0"/>
              <a:t> ES6</a:t>
            </a:r>
            <a:endParaRPr sz="4800" dirty="0"/>
          </a:p>
        </p:txBody>
      </p:sp>
      <p:sp>
        <p:nvSpPr>
          <p:cNvPr id="135" name="Google Shape;135;p23"/>
          <p:cNvSpPr txBox="1"/>
          <p:nvPr/>
        </p:nvSpPr>
        <p:spPr>
          <a:xfrm>
            <a:off x="6285575" y="1292875"/>
            <a:ext cx="1216500" cy="15267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pt-BR" sz="9600" b="1" dirty="0">
                <a:solidFill>
                  <a:srgbClr val="2EA6D2"/>
                </a:solidFill>
                <a:latin typeface="Ubuntu"/>
                <a:ea typeface="Ubuntu"/>
                <a:cs typeface="Ubuntu"/>
                <a:sym typeface="Ubuntu"/>
              </a:rPr>
              <a:t>4</a:t>
            </a:r>
            <a:r>
              <a:rPr lang="pt-BR" sz="9600" b="1" dirty="0" smtClean="0">
                <a:solidFill>
                  <a:srgbClr val="2EA6D2"/>
                </a:solidFill>
                <a:latin typeface="Ubuntu"/>
                <a:ea typeface="Ubuntu"/>
                <a:cs typeface="Ubuntu"/>
                <a:sym typeface="Ubuntu"/>
              </a:rPr>
              <a:t>. </a:t>
            </a:r>
            <a:endParaRPr sz="9600" dirty="0">
              <a:solidFill>
                <a:srgbClr val="2EA6D2"/>
              </a:solidFill>
              <a:latin typeface="Ubuntu"/>
              <a:ea typeface="Ubuntu"/>
              <a:cs typeface="Ubuntu"/>
              <a:sym typeface="Ubuntu"/>
            </a:endParaRPr>
          </a:p>
        </p:txBody>
      </p:sp>
      <p:sp>
        <p:nvSpPr>
          <p:cNvPr id="136" name="Google Shape;136;p23"/>
          <p:cNvSpPr/>
          <p:nvPr/>
        </p:nvSpPr>
        <p:spPr>
          <a:xfrm>
            <a:off x="7116625" y="1"/>
            <a:ext cx="2027400" cy="19683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137" name="Google Shape;137;p23"/>
          <p:cNvCxnSpPr/>
          <p:nvPr/>
        </p:nvCxnSpPr>
        <p:spPr>
          <a:xfrm>
            <a:off x="5939625" y="1292875"/>
            <a:ext cx="0" cy="3804600"/>
          </a:xfrm>
          <a:prstGeom prst="straightConnector1">
            <a:avLst/>
          </a:prstGeom>
          <a:noFill/>
          <a:ln w="76200" cap="flat" cmpd="sng">
            <a:solidFill>
              <a:srgbClr val="2EA6D2"/>
            </a:solidFill>
            <a:prstDash val="solid"/>
            <a:round/>
            <a:headEnd type="none" w="med" len="med"/>
            <a:tailEnd type="none" w="med" len="med"/>
          </a:ln>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4"/>
          <p:cNvSpPr txBox="1">
            <a:spLocks noGrp="1"/>
          </p:cNvSpPr>
          <p:nvPr>
            <p:ph type="title"/>
          </p:nvPr>
        </p:nvSpPr>
        <p:spPr>
          <a:xfrm>
            <a:off x="311700" y="593375"/>
            <a:ext cx="7369200" cy="9309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pt-BR" dirty="0" smtClean="0"/>
              <a:t>ES5 </a:t>
            </a:r>
            <a:r>
              <a:rPr lang="pt-BR" dirty="0" err="1" smtClean="0"/>
              <a:t>vs</a:t>
            </a:r>
            <a:r>
              <a:rPr lang="pt-BR" dirty="0" smtClean="0"/>
              <a:t> ES6</a:t>
            </a:r>
            <a:endParaRPr dirty="0"/>
          </a:p>
        </p:txBody>
      </p:sp>
      <p:sp>
        <p:nvSpPr>
          <p:cNvPr id="143" name="Google Shape;143;p24"/>
          <p:cNvSpPr txBox="1">
            <a:spLocks noGrp="1"/>
          </p:cNvSpPr>
          <p:nvPr>
            <p:ph type="body" idx="1"/>
          </p:nvPr>
        </p:nvSpPr>
        <p:spPr>
          <a:xfrm>
            <a:off x="311700" y="1602975"/>
            <a:ext cx="8507100" cy="4116600"/>
          </a:xfrm>
          <a:prstGeom prst="rect">
            <a:avLst/>
          </a:prstGeom>
        </p:spPr>
        <p:txBody>
          <a:bodyPr spcFirstLastPara="1" wrap="square" lIns="91425" tIns="91425" rIns="91425" bIns="91425" anchor="t" anchorCtr="0">
            <a:noAutofit/>
          </a:bodyPr>
          <a:lstStyle/>
          <a:p>
            <a:pPr marL="457200" marR="0" lvl="0" indent="-381000" algn="l" rtl="0">
              <a:lnSpc>
                <a:spcPct val="200000"/>
              </a:lnSpc>
              <a:spcBef>
                <a:spcPts val="0"/>
              </a:spcBef>
              <a:spcAft>
                <a:spcPts val="0"/>
              </a:spcAft>
              <a:buClr>
                <a:schemeClr val="dk2"/>
              </a:buClr>
              <a:buSzPts val="2400"/>
              <a:buFont typeface="Ubuntu"/>
              <a:buChar char="●"/>
            </a:pPr>
            <a:r>
              <a:rPr lang="pt-BR" dirty="0" smtClean="0"/>
              <a:t>Todos os navegadores interpretam a versão ES5</a:t>
            </a:r>
          </a:p>
          <a:p>
            <a:pPr marL="457200" marR="0" lvl="0" indent="-381000" algn="l" rtl="0">
              <a:lnSpc>
                <a:spcPct val="200000"/>
              </a:lnSpc>
              <a:spcBef>
                <a:spcPts val="0"/>
              </a:spcBef>
              <a:spcAft>
                <a:spcPts val="0"/>
              </a:spcAft>
              <a:buClr>
                <a:schemeClr val="dk2"/>
              </a:buClr>
              <a:buSzPts val="2400"/>
              <a:buFont typeface="Ubuntu"/>
              <a:buChar char="●"/>
            </a:pPr>
            <a:r>
              <a:rPr lang="pt-BR" dirty="0" smtClean="0"/>
              <a:t>Porém, nem todos suportam a versão ES6</a:t>
            </a:r>
          </a:p>
          <a:p>
            <a:pPr lvl="1">
              <a:lnSpc>
                <a:spcPct val="200000"/>
              </a:lnSpc>
              <a:spcBef>
                <a:spcPts val="600"/>
              </a:spcBef>
            </a:pPr>
            <a:r>
              <a:rPr lang="pt-BR" sz="2000" dirty="0" smtClean="0"/>
              <a:t>Neste caso a solução é “</a:t>
            </a:r>
            <a:r>
              <a:rPr lang="pt-BR" sz="2000" dirty="0" err="1" smtClean="0"/>
              <a:t>transpilar</a:t>
            </a:r>
            <a:r>
              <a:rPr lang="pt-BR" sz="2000" dirty="0" smtClean="0"/>
              <a:t>” o código</a:t>
            </a:r>
          </a:p>
          <a:p>
            <a:pPr lvl="2">
              <a:lnSpc>
                <a:spcPct val="200000"/>
              </a:lnSpc>
              <a:spcBef>
                <a:spcPts val="600"/>
              </a:spcBef>
            </a:pPr>
            <a:r>
              <a:rPr lang="pt-BR" sz="1800" dirty="0" err="1" smtClean="0"/>
              <a:t>Transpilar</a:t>
            </a:r>
            <a:r>
              <a:rPr lang="pt-BR" sz="1800" dirty="0" smtClean="0"/>
              <a:t> é uma mistura de Compilar e Traduzir</a:t>
            </a:r>
          </a:p>
          <a:p>
            <a:pPr lvl="2">
              <a:lnSpc>
                <a:spcPct val="200000"/>
              </a:lnSpc>
              <a:spcBef>
                <a:spcPts val="600"/>
              </a:spcBef>
            </a:pPr>
            <a:r>
              <a:rPr lang="pt-BR" sz="1800" dirty="0" smtClean="0"/>
              <a:t>Transforma seu código escrito na versão ES6 em um código versão ES5</a:t>
            </a:r>
          </a:p>
          <a:p>
            <a:pPr lvl="2">
              <a:spcBef>
                <a:spcPts val="600"/>
              </a:spcBef>
            </a:pPr>
            <a:endParaRPr lang="pt-BR" sz="1800" dirty="0"/>
          </a:p>
          <a:p>
            <a:pPr marL="457200" marR="0" lvl="0" indent="-381000" algn="l" rtl="0">
              <a:lnSpc>
                <a:spcPct val="100000"/>
              </a:lnSpc>
              <a:spcBef>
                <a:spcPts val="0"/>
              </a:spcBef>
              <a:spcAft>
                <a:spcPts val="0"/>
              </a:spcAft>
              <a:buClr>
                <a:schemeClr val="dk2"/>
              </a:buClr>
              <a:buSzPts val="2400"/>
              <a:buFont typeface="Ubuntu"/>
              <a:buChar char="●"/>
            </a:pPr>
            <a:endParaRPr lang="pt-BR" dirty="0"/>
          </a:p>
          <a:p>
            <a:pPr lvl="1" indent="-381000">
              <a:lnSpc>
                <a:spcPct val="100000"/>
              </a:lnSpc>
              <a:spcBef>
                <a:spcPts val="0"/>
              </a:spcBef>
              <a:buSzPts val="2400"/>
              <a:buFont typeface="Ubuntu"/>
              <a:buChar char="●"/>
            </a:pPr>
            <a:endParaRPr lang="pt-BR" dirty="0" smtClean="0"/>
          </a:p>
          <a:p>
            <a:pPr indent="-381000">
              <a:buSzPts val="2400"/>
              <a:buFont typeface="Ubuntu"/>
              <a:buChar char="●"/>
            </a:pPr>
            <a:endParaRPr lang="pt-BR" dirty="0"/>
          </a:p>
          <a:p>
            <a:pPr lvl="1" indent="-381000">
              <a:buSzPts val="2400"/>
              <a:buFont typeface="Ubuntu"/>
              <a:buChar char="●"/>
            </a:pPr>
            <a:endParaRPr lang="pt-BR" dirty="0" smtClean="0"/>
          </a:p>
          <a:p>
            <a:pPr marL="457200" marR="0" lvl="0" indent="-381000" algn="l" rtl="0">
              <a:lnSpc>
                <a:spcPct val="100000"/>
              </a:lnSpc>
              <a:spcBef>
                <a:spcPts val="0"/>
              </a:spcBef>
              <a:spcAft>
                <a:spcPts val="0"/>
              </a:spcAft>
              <a:buClr>
                <a:schemeClr val="dk2"/>
              </a:buClr>
              <a:buSzPts val="2400"/>
              <a:buFont typeface="Ubuntu"/>
              <a:buChar char="●"/>
            </a:pPr>
            <a:endParaRPr dirty="0"/>
          </a:p>
          <a:p>
            <a:pPr marL="0" lvl="0" indent="0" rtl="0">
              <a:spcBef>
                <a:spcPts val="1000"/>
              </a:spcBef>
              <a:spcAft>
                <a:spcPts val="1000"/>
              </a:spcAft>
              <a:buNone/>
            </a:pP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Compatibilidade dos Navegadores</a:t>
            </a:r>
            <a:endParaRPr lang="pt-BR"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031" y="1988840"/>
            <a:ext cx="8592941" cy="345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0912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pic>
        <p:nvPicPr>
          <p:cNvPr id="148" name="Google Shape;148;p25"/>
          <p:cNvPicPr preferRelativeResize="0"/>
          <p:nvPr/>
        </p:nvPicPr>
        <p:blipFill>
          <a:blip r:embed="rId3">
            <a:alphaModFix/>
          </a:blip>
          <a:stretch>
            <a:fillRect/>
          </a:stretch>
        </p:blipFill>
        <p:spPr>
          <a:xfrm>
            <a:off x="5575330" y="4140315"/>
            <a:ext cx="3578650" cy="2371725"/>
          </a:xfrm>
          <a:prstGeom prst="rect">
            <a:avLst/>
          </a:prstGeom>
          <a:noFill/>
          <a:ln>
            <a:noFill/>
          </a:ln>
        </p:spPr>
      </p:pic>
      <p:sp>
        <p:nvSpPr>
          <p:cNvPr id="149" name="Google Shape;149;p25"/>
          <p:cNvSpPr txBox="1">
            <a:spLocks noGrp="1"/>
          </p:cNvSpPr>
          <p:nvPr>
            <p:ph type="title"/>
          </p:nvPr>
        </p:nvSpPr>
        <p:spPr>
          <a:xfrm>
            <a:off x="311700" y="410492"/>
            <a:ext cx="8520600" cy="763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pt-BR"/>
              <a:t>Contatos</a:t>
            </a:r>
            <a:endParaRPr/>
          </a:p>
        </p:txBody>
      </p:sp>
      <p:sp>
        <p:nvSpPr>
          <p:cNvPr id="150" name="Google Shape;150;p25"/>
          <p:cNvSpPr txBox="1">
            <a:spLocks noGrp="1"/>
          </p:cNvSpPr>
          <p:nvPr>
            <p:ph type="body" idx="1"/>
          </p:nvPr>
        </p:nvSpPr>
        <p:spPr>
          <a:xfrm>
            <a:off x="937488" y="1401600"/>
            <a:ext cx="7626000" cy="4116600"/>
          </a:xfrm>
          <a:prstGeom prst="rect">
            <a:avLst/>
          </a:prstGeom>
        </p:spPr>
        <p:txBody>
          <a:bodyPr spcFirstLastPara="1" wrap="square" lIns="91425" tIns="91425" rIns="91425" bIns="91425" anchor="t" anchorCtr="0">
            <a:noAutofit/>
          </a:bodyPr>
          <a:lstStyle/>
          <a:p>
            <a:pPr marL="457200" lvl="0" indent="-342900" rtl="0">
              <a:lnSpc>
                <a:spcPct val="150000"/>
              </a:lnSpc>
              <a:spcBef>
                <a:spcPts val="0"/>
              </a:spcBef>
              <a:spcAft>
                <a:spcPts val="0"/>
              </a:spcAft>
              <a:buClr>
                <a:srgbClr val="2EA6D2"/>
              </a:buClr>
              <a:buSzPts val="1800"/>
              <a:buChar char="●"/>
            </a:pPr>
            <a:r>
              <a:rPr lang="pt-BR" u="sng">
                <a:solidFill>
                  <a:srgbClr val="2EA6D2"/>
                </a:solidFill>
                <a:hlinkClick r:id="rId4"/>
              </a:rPr>
              <a:t>pet-si@inf.ufsm.br</a:t>
            </a:r>
            <a:endParaRPr>
              <a:solidFill>
                <a:srgbClr val="2EA6D2"/>
              </a:solidFill>
            </a:endParaRPr>
          </a:p>
          <a:p>
            <a:pPr marL="457200" lvl="0" indent="-342900" rtl="0">
              <a:lnSpc>
                <a:spcPct val="150000"/>
              </a:lnSpc>
              <a:spcBef>
                <a:spcPts val="1000"/>
              </a:spcBef>
              <a:spcAft>
                <a:spcPts val="0"/>
              </a:spcAft>
              <a:buClr>
                <a:srgbClr val="2EA6D2"/>
              </a:buClr>
              <a:buSzPts val="1800"/>
              <a:buChar char="●"/>
            </a:pPr>
            <a:r>
              <a:rPr lang="pt-BR" u="sng">
                <a:solidFill>
                  <a:srgbClr val="2EA6D2"/>
                </a:solidFill>
                <a:hlinkClick r:id="rId5"/>
              </a:rPr>
              <a:t>www.fb.com/pet.si.ufsm</a:t>
            </a:r>
            <a:endParaRPr>
              <a:solidFill>
                <a:srgbClr val="2EA6D2"/>
              </a:solidFill>
            </a:endParaRPr>
          </a:p>
          <a:p>
            <a:pPr marL="457200" lvl="0" indent="-342900" rtl="0">
              <a:lnSpc>
                <a:spcPct val="150000"/>
              </a:lnSpc>
              <a:spcBef>
                <a:spcPts val="1000"/>
              </a:spcBef>
              <a:spcAft>
                <a:spcPts val="0"/>
              </a:spcAft>
              <a:buSzPts val="1800"/>
              <a:buChar char="●"/>
            </a:pPr>
            <a:r>
              <a:rPr lang="pt-BR"/>
              <a:t>@petsiufsm</a:t>
            </a:r>
            <a:endParaRPr/>
          </a:p>
          <a:p>
            <a:pPr marL="457200" lvl="0" indent="-457200" rtl="0">
              <a:lnSpc>
                <a:spcPct val="150000"/>
              </a:lnSpc>
              <a:spcBef>
                <a:spcPts val="1000"/>
              </a:spcBef>
              <a:spcAft>
                <a:spcPts val="1000"/>
              </a:spcAft>
              <a:buClr>
                <a:srgbClr val="2EA6D2"/>
              </a:buClr>
              <a:buSzPts val="3600"/>
              <a:buChar char="●"/>
            </a:pPr>
            <a:r>
              <a:rPr lang="pt-BR" sz="3600">
                <a:solidFill>
                  <a:srgbClr val="2EA6D2"/>
                </a:solidFill>
              </a:rPr>
              <a:t>  </a:t>
            </a:r>
            <a:r>
              <a:rPr lang="pt-BR" sz="3600" u="sng">
                <a:solidFill>
                  <a:srgbClr val="2EA6D2"/>
                </a:solidFill>
                <a:hlinkClick r:id="rId6"/>
              </a:rPr>
              <a:t>www.ufsm.br/pet-si</a:t>
            </a:r>
            <a:endParaRPr sz="3600">
              <a:solidFill>
                <a:srgbClr val="2EA6D2"/>
              </a:solidFill>
            </a:endParaRPr>
          </a:p>
        </p:txBody>
      </p:sp>
      <p:pic>
        <p:nvPicPr>
          <p:cNvPr id="151" name="Google Shape;151;p25"/>
          <p:cNvPicPr preferRelativeResize="0"/>
          <p:nvPr/>
        </p:nvPicPr>
        <p:blipFill>
          <a:blip r:embed="rId7">
            <a:alphaModFix/>
          </a:blip>
          <a:stretch>
            <a:fillRect/>
          </a:stretch>
        </p:blipFill>
        <p:spPr>
          <a:xfrm>
            <a:off x="746683" y="1425438"/>
            <a:ext cx="620200" cy="620200"/>
          </a:xfrm>
          <a:prstGeom prst="rect">
            <a:avLst/>
          </a:prstGeom>
          <a:noFill/>
          <a:ln>
            <a:noFill/>
          </a:ln>
        </p:spPr>
      </p:pic>
      <p:pic>
        <p:nvPicPr>
          <p:cNvPr id="152" name="Google Shape;152;p25"/>
          <p:cNvPicPr preferRelativeResize="0"/>
          <p:nvPr/>
        </p:nvPicPr>
        <p:blipFill>
          <a:blip r:embed="rId8">
            <a:alphaModFix/>
          </a:blip>
          <a:stretch>
            <a:fillRect/>
          </a:stretch>
        </p:blipFill>
        <p:spPr>
          <a:xfrm>
            <a:off x="746688" y="2098025"/>
            <a:ext cx="620200" cy="620200"/>
          </a:xfrm>
          <a:prstGeom prst="rect">
            <a:avLst/>
          </a:prstGeom>
          <a:noFill/>
          <a:ln>
            <a:noFill/>
          </a:ln>
        </p:spPr>
      </p:pic>
      <p:pic>
        <p:nvPicPr>
          <p:cNvPr id="153" name="Google Shape;153;p25"/>
          <p:cNvPicPr preferRelativeResize="0"/>
          <p:nvPr/>
        </p:nvPicPr>
        <p:blipFill>
          <a:blip r:embed="rId9">
            <a:alphaModFix/>
          </a:blip>
          <a:stretch>
            <a:fillRect/>
          </a:stretch>
        </p:blipFill>
        <p:spPr>
          <a:xfrm>
            <a:off x="746683" y="2770571"/>
            <a:ext cx="620200" cy="620200"/>
          </a:xfrm>
          <a:prstGeom prst="rect">
            <a:avLst/>
          </a:prstGeom>
          <a:noFill/>
          <a:ln>
            <a:noFill/>
          </a:ln>
        </p:spPr>
      </p:pic>
      <p:pic>
        <p:nvPicPr>
          <p:cNvPr id="154" name="Google Shape;154;p25"/>
          <p:cNvPicPr preferRelativeResize="0"/>
          <p:nvPr/>
        </p:nvPicPr>
        <p:blipFill>
          <a:blip r:embed="rId10">
            <a:alphaModFix/>
          </a:blip>
          <a:stretch>
            <a:fillRect/>
          </a:stretch>
        </p:blipFill>
        <p:spPr>
          <a:xfrm>
            <a:off x="580513" y="3443125"/>
            <a:ext cx="952550" cy="952550"/>
          </a:xfrm>
          <a:prstGeom prst="rect">
            <a:avLst/>
          </a:prstGeom>
          <a:noFill/>
          <a:ln>
            <a:noFill/>
          </a:ln>
        </p:spPr>
      </p:pic>
      <p:cxnSp>
        <p:nvCxnSpPr>
          <p:cNvPr id="155" name="Google Shape;155;p25"/>
          <p:cNvCxnSpPr/>
          <p:nvPr/>
        </p:nvCxnSpPr>
        <p:spPr>
          <a:xfrm>
            <a:off x="4328075" y="6240598"/>
            <a:ext cx="3169800" cy="0"/>
          </a:xfrm>
          <a:prstGeom prst="straightConnector1">
            <a:avLst/>
          </a:prstGeom>
          <a:noFill/>
          <a:ln w="76200" cap="flat" cmpd="sng">
            <a:solidFill>
              <a:srgbClr val="2EA6D2"/>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pic>
        <p:nvPicPr>
          <p:cNvPr id="73" name="Google Shape;73;p15"/>
          <p:cNvPicPr preferRelativeResize="0"/>
          <p:nvPr/>
        </p:nvPicPr>
        <p:blipFill rotWithShape="1">
          <a:blip r:embed="rId3">
            <a:alphaModFix amt="7000"/>
          </a:blip>
          <a:srcRect t="9351" b="9748"/>
          <a:stretch/>
        </p:blipFill>
        <p:spPr>
          <a:xfrm>
            <a:off x="0" y="434150"/>
            <a:ext cx="7194550" cy="5820349"/>
          </a:xfrm>
          <a:prstGeom prst="rect">
            <a:avLst/>
          </a:prstGeom>
          <a:noFill/>
          <a:ln>
            <a:noFill/>
          </a:ln>
        </p:spPr>
      </p:pic>
      <p:sp>
        <p:nvSpPr>
          <p:cNvPr id="74" name="Google Shape;74;p15"/>
          <p:cNvSpPr txBox="1">
            <a:spLocks noGrp="1"/>
          </p:cNvSpPr>
          <p:nvPr>
            <p:ph type="title"/>
          </p:nvPr>
        </p:nvSpPr>
        <p:spPr>
          <a:xfrm>
            <a:off x="954150" y="1292875"/>
            <a:ext cx="4472700" cy="3804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pt-BR" sz="4800" dirty="0" smtClean="0"/>
              <a:t>Um pouco da história do </a:t>
            </a:r>
            <a:r>
              <a:rPr lang="pt-BR" sz="4800" dirty="0" err="1" smtClean="0"/>
              <a:t>JavaScript</a:t>
            </a:r>
            <a:endParaRPr sz="4800" dirty="0"/>
          </a:p>
        </p:txBody>
      </p:sp>
      <p:sp>
        <p:nvSpPr>
          <p:cNvPr id="75" name="Google Shape;75;p15"/>
          <p:cNvSpPr txBox="1"/>
          <p:nvPr/>
        </p:nvSpPr>
        <p:spPr>
          <a:xfrm>
            <a:off x="6285575" y="1292875"/>
            <a:ext cx="1216500" cy="15267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pt-BR" sz="9600" b="1">
                <a:solidFill>
                  <a:srgbClr val="2EA6D2"/>
                </a:solidFill>
                <a:latin typeface="Ubuntu"/>
                <a:ea typeface="Ubuntu"/>
                <a:cs typeface="Ubuntu"/>
                <a:sym typeface="Ubuntu"/>
              </a:rPr>
              <a:t>1. </a:t>
            </a:r>
            <a:endParaRPr sz="9600">
              <a:solidFill>
                <a:srgbClr val="2EA6D2"/>
              </a:solidFill>
              <a:latin typeface="Ubuntu"/>
              <a:ea typeface="Ubuntu"/>
              <a:cs typeface="Ubuntu"/>
              <a:sym typeface="Ubuntu"/>
            </a:endParaRPr>
          </a:p>
        </p:txBody>
      </p:sp>
      <p:sp>
        <p:nvSpPr>
          <p:cNvPr id="76" name="Google Shape;76;p15"/>
          <p:cNvSpPr/>
          <p:nvPr/>
        </p:nvSpPr>
        <p:spPr>
          <a:xfrm>
            <a:off x="7116625" y="1"/>
            <a:ext cx="2027400" cy="19683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77" name="Google Shape;77;p15"/>
          <p:cNvCxnSpPr/>
          <p:nvPr/>
        </p:nvCxnSpPr>
        <p:spPr>
          <a:xfrm>
            <a:off x="5939625" y="1292875"/>
            <a:ext cx="0" cy="3804600"/>
          </a:xfrm>
          <a:prstGeom prst="straightConnector1">
            <a:avLst/>
          </a:prstGeom>
          <a:noFill/>
          <a:ln w="76200" cap="flat" cmpd="sng">
            <a:solidFill>
              <a:srgbClr val="2EA6D2"/>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Porquê foi criado?</a:t>
            </a:r>
            <a:endParaRPr lang="pt-BR" dirty="0"/>
          </a:p>
        </p:txBody>
      </p:sp>
      <p:sp>
        <p:nvSpPr>
          <p:cNvPr id="3" name="Espaço Reservado para Texto 2"/>
          <p:cNvSpPr>
            <a:spLocks noGrp="1"/>
          </p:cNvSpPr>
          <p:nvPr>
            <p:ph type="body" idx="1"/>
          </p:nvPr>
        </p:nvSpPr>
        <p:spPr/>
        <p:txBody>
          <a:bodyPr/>
          <a:lstStyle/>
          <a:p>
            <a:pPr>
              <a:lnSpc>
                <a:spcPct val="150000"/>
              </a:lnSpc>
            </a:pPr>
            <a:r>
              <a:rPr lang="pt-BR" dirty="0" smtClean="0"/>
              <a:t>Partiu da necessidade de explorar a Web que estava surgindo</a:t>
            </a:r>
          </a:p>
          <a:p>
            <a:pPr>
              <a:lnSpc>
                <a:spcPct val="150000"/>
              </a:lnSpc>
            </a:pPr>
            <a:r>
              <a:rPr lang="pt-BR" dirty="0" smtClean="0"/>
              <a:t>Pelos passos largos da concorrência</a:t>
            </a:r>
          </a:p>
          <a:p>
            <a:pPr>
              <a:lnSpc>
                <a:spcPct val="150000"/>
              </a:lnSpc>
            </a:pPr>
            <a:r>
              <a:rPr lang="pt-BR" dirty="0" smtClean="0"/>
              <a:t>Pela falta de dinamismo no acesso do cliente</a:t>
            </a:r>
          </a:p>
          <a:p>
            <a:pPr>
              <a:lnSpc>
                <a:spcPct val="150000"/>
              </a:lnSpc>
            </a:pPr>
            <a:r>
              <a:rPr lang="pt-BR" dirty="0" smtClean="0"/>
              <a:t>Pela lentidão nos envios e respostas de tarefas simples ao servidor</a:t>
            </a:r>
          </a:p>
          <a:p>
            <a:pPr>
              <a:lnSpc>
                <a:spcPct val="150000"/>
              </a:lnSpc>
            </a:pPr>
            <a:r>
              <a:rPr lang="pt-BR" dirty="0" smtClean="0"/>
              <a:t>Pela incompatibilidade entre os navegadores da época</a:t>
            </a:r>
          </a:p>
          <a:p>
            <a:endParaRPr lang="pt-BR" dirty="0" smtClean="0"/>
          </a:p>
          <a:p>
            <a:endParaRPr lang="pt-BR" dirty="0"/>
          </a:p>
        </p:txBody>
      </p:sp>
    </p:spTree>
    <p:extLst>
      <p:ext uri="{BB962C8B-B14F-4D97-AF65-F5344CB8AC3E}">
        <p14:creationId xmlns:p14="http://schemas.microsoft.com/office/powerpoint/2010/main" val="346324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pt-BR" dirty="0" smtClean="0"/>
              <a:t>Um pouco da história do JS</a:t>
            </a:r>
            <a:endParaRPr dirty="0"/>
          </a:p>
        </p:txBody>
      </p:sp>
      <p:sp>
        <p:nvSpPr>
          <p:cNvPr id="83" name="Google Shape;83;p16"/>
          <p:cNvSpPr txBox="1">
            <a:spLocks noGrp="1"/>
          </p:cNvSpPr>
          <p:nvPr>
            <p:ph type="body" idx="1"/>
          </p:nvPr>
        </p:nvSpPr>
        <p:spPr>
          <a:xfrm>
            <a:off x="323528" y="1340768"/>
            <a:ext cx="8507100" cy="4706345"/>
          </a:xfrm>
          <a:prstGeom prst="rect">
            <a:avLst/>
          </a:prstGeom>
        </p:spPr>
        <p:txBody>
          <a:bodyPr spcFirstLastPara="1" wrap="square" lIns="91425" tIns="91425" rIns="91425" bIns="91425" anchor="t" anchorCtr="0">
            <a:noAutofit/>
          </a:bodyPr>
          <a:lstStyle/>
          <a:p>
            <a:pPr marL="457200" lvl="0" indent="-342900" rtl="0">
              <a:spcBef>
                <a:spcPts val="600"/>
              </a:spcBef>
              <a:spcAft>
                <a:spcPts val="0"/>
              </a:spcAft>
              <a:buSzPts val="1800"/>
              <a:buChar char="●"/>
            </a:pPr>
            <a:r>
              <a:rPr lang="pt-BR" dirty="0" smtClean="0"/>
              <a:t>Criada por Brendan </a:t>
            </a:r>
            <a:r>
              <a:rPr lang="pt-BR" dirty="0" err="1" smtClean="0"/>
              <a:t>Eich</a:t>
            </a:r>
            <a:r>
              <a:rPr lang="pt-BR" dirty="0" smtClean="0"/>
              <a:t>, a serviço da empresa Netscape (em apenas 10 dias)</a:t>
            </a:r>
          </a:p>
          <a:p>
            <a:pPr marL="457200" lvl="0" indent="-342900" rtl="0">
              <a:spcBef>
                <a:spcPts val="600"/>
              </a:spcBef>
              <a:spcAft>
                <a:spcPts val="0"/>
              </a:spcAft>
              <a:buSzPts val="1800"/>
              <a:buChar char="●"/>
            </a:pPr>
            <a:r>
              <a:rPr lang="pt-BR" dirty="0" smtClean="0"/>
              <a:t>1995 – 1ª versão para o Netscape </a:t>
            </a:r>
            <a:r>
              <a:rPr lang="pt-BR" dirty="0" err="1" smtClean="0"/>
              <a:t>Navigator</a:t>
            </a:r>
            <a:endParaRPr lang="pt-BR" dirty="0" smtClean="0"/>
          </a:p>
          <a:p>
            <a:pPr marL="457200" lvl="0" indent="-342900" rtl="0">
              <a:spcBef>
                <a:spcPts val="600"/>
              </a:spcBef>
              <a:spcAft>
                <a:spcPts val="0"/>
              </a:spcAft>
              <a:buSzPts val="1800"/>
              <a:buChar char="●"/>
            </a:pPr>
            <a:r>
              <a:rPr lang="pt-BR" dirty="0" smtClean="0"/>
              <a:t>Nomes:</a:t>
            </a:r>
          </a:p>
          <a:p>
            <a:pPr lvl="1">
              <a:spcBef>
                <a:spcPts val="600"/>
              </a:spcBef>
            </a:pPr>
            <a:r>
              <a:rPr lang="pt-BR" dirty="0" smtClean="0"/>
              <a:t>Mocha</a:t>
            </a:r>
          </a:p>
          <a:p>
            <a:pPr lvl="1">
              <a:spcBef>
                <a:spcPts val="600"/>
              </a:spcBef>
            </a:pPr>
            <a:r>
              <a:rPr lang="pt-BR" dirty="0" err="1" smtClean="0"/>
              <a:t>LiveScript</a:t>
            </a:r>
            <a:endParaRPr lang="pt-BR" dirty="0" smtClean="0"/>
          </a:p>
          <a:p>
            <a:pPr lvl="1">
              <a:spcBef>
                <a:spcPts val="600"/>
              </a:spcBef>
            </a:pPr>
            <a:r>
              <a:rPr lang="pt-BR" dirty="0" err="1" smtClean="0"/>
              <a:t>JavaScript</a:t>
            </a:r>
            <a:endParaRPr lang="pt-BR" dirty="0" smtClean="0"/>
          </a:p>
          <a:p>
            <a:pPr lvl="1">
              <a:spcBef>
                <a:spcPts val="600"/>
              </a:spcBef>
            </a:pPr>
            <a:r>
              <a:rPr lang="pt-BR" dirty="0" err="1" smtClean="0"/>
              <a:t>ECMAScript</a:t>
            </a:r>
            <a:endParaRPr lang="pt-BR" dirty="0" smtClean="0"/>
          </a:p>
          <a:p>
            <a:pPr>
              <a:spcBef>
                <a:spcPts val="600"/>
              </a:spcBef>
            </a:pPr>
            <a:r>
              <a:rPr lang="pt-BR" dirty="0"/>
              <a:t>Os trabalhos em cima da normativa </a:t>
            </a:r>
            <a:r>
              <a:rPr lang="pt-BR" dirty="0" smtClean="0"/>
              <a:t>ECMA-262 se iniciaram em 1996</a:t>
            </a:r>
            <a:endParaRPr dirty="0"/>
          </a:p>
          <a:p>
            <a:pPr marL="0" lvl="0" indent="0">
              <a:spcBef>
                <a:spcPts val="1000"/>
              </a:spcBef>
              <a:spcAft>
                <a:spcPts val="100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pt-BR" dirty="0" smtClean="0"/>
              <a:t>Um pouco da história do JS</a:t>
            </a:r>
            <a:endParaRPr dirty="0"/>
          </a:p>
        </p:txBody>
      </p:sp>
      <p:sp>
        <p:nvSpPr>
          <p:cNvPr id="83" name="Google Shape;83;p16"/>
          <p:cNvSpPr txBox="1">
            <a:spLocks noGrp="1"/>
          </p:cNvSpPr>
          <p:nvPr>
            <p:ph type="body" idx="1"/>
          </p:nvPr>
        </p:nvSpPr>
        <p:spPr>
          <a:xfrm>
            <a:off x="323528" y="1340768"/>
            <a:ext cx="8507100" cy="4562329"/>
          </a:xfrm>
          <a:prstGeom prst="rect">
            <a:avLst/>
          </a:prstGeom>
        </p:spPr>
        <p:txBody>
          <a:bodyPr spcFirstLastPara="1" wrap="square" lIns="91425" tIns="91425" rIns="91425" bIns="91425" anchor="t" anchorCtr="0">
            <a:noAutofit/>
          </a:bodyPr>
          <a:lstStyle/>
          <a:p>
            <a:pPr lvl="0"/>
            <a:r>
              <a:rPr lang="es-ES" dirty="0" err="1"/>
              <a:t>Versões</a:t>
            </a:r>
            <a:r>
              <a:rPr lang="es-ES" dirty="0"/>
              <a:t>:</a:t>
            </a:r>
          </a:p>
          <a:p>
            <a:pPr lvl="1">
              <a:spcBef>
                <a:spcPts val="0"/>
              </a:spcBef>
            </a:pPr>
            <a:r>
              <a:rPr lang="es-ES" dirty="0" smtClean="0"/>
              <a:t>ES1 – 1997</a:t>
            </a:r>
            <a:endParaRPr lang="es-ES" dirty="0"/>
          </a:p>
          <a:p>
            <a:pPr lvl="1">
              <a:spcBef>
                <a:spcPts val="0"/>
              </a:spcBef>
            </a:pPr>
            <a:r>
              <a:rPr lang="es-ES" dirty="0" smtClean="0"/>
              <a:t>ES2 – 1998</a:t>
            </a:r>
            <a:endParaRPr lang="es-ES" dirty="0"/>
          </a:p>
          <a:p>
            <a:pPr lvl="1">
              <a:spcBef>
                <a:spcPts val="0"/>
              </a:spcBef>
            </a:pPr>
            <a:r>
              <a:rPr lang="es-ES" dirty="0" smtClean="0"/>
              <a:t>ES3 – 1999</a:t>
            </a:r>
            <a:endParaRPr lang="es-ES" dirty="0"/>
          </a:p>
          <a:p>
            <a:pPr lvl="1">
              <a:spcBef>
                <a:spcPts val="0"/>
              </a:spcBef>
            </a:pPr>
            <a:r>
              <a:rPr lang="es-ES" dirty="0" smtClean="0"/>
              <a:t>ES4 – 2008 (abandonada, </a:t>
            </a:r>
            <a:r>
              <a:rPr lang="es-ES" dirty="0" err="1" smtClean="0"/>
              <a:t>início</a:t>
            </a:r>
            <a:r>
              <a:rPr lang="es-ES" dirty="0" smtClean="0"/>
              <a:t> da </a:t>
            </a:r>
            <a:r>
              <a:rPr lang="es-ES" dirty="0" err="1" smtClean="0"/>
              <a:t>versão</a:t>
            </a:r>
            <a:r>
              <a:rPr lang="es-ES" dirty="0" smtClean="0"/>
              <a:t> </a:t>
            </a:r>
            <a:r>
              <a:rPr lang="es-ES" dirty="0" err="1" smtClean="0"/>
              <a:t>Harmony</a:t>
            </a:r>
            <a:r>
              <a:rPr lang="es-ES" dirty="0" smtClean="0"/>
              <a:t>)</a:t>
            </a:r>
            <a:endParaRPr lang="es-ES" dirty="0"/>
          </a:p>
          <a:p>
            <a:pPr lvl="1">
              <a:spcBef>
                <a:spcPts val="0"/>
              </a:spcBef>
            </a:pPr>
            <a:r>
              <a:rPr lang="es-ES" dirty="0" smtClean="0"/>
              <a:t>ES5 – 2009</a:t>
            </a:r>
          </a:p>
          <a:p>
            <a:pPr lvl="1">
              <a:spcBef>
                <a:spcPts val="0"/>
              </a:spcBef>
            </a:pPr>
            <a:r>
              <a:rPr lang="es-ES" dirty="0" smtClean="0"/>
              <a:t>ES5.1 – 2011</a:t>
            </a:r>
            <a:endParaRPr lang="es-ES" dirty="0"/>
          </a:p>
          <a:p>
            <a:pPr lvl="1">
              <a:spcBef>
                <a:spcPts val="0"/>
              </a:spcBef>
            </a:pPr>
            <a:r>
              <a:rPr lang="es-ES" dirty="0" smtClean="0"/>
              <a:t>ES6 – 2015 (1ª </a:t>
            </a:r>
            <a:r>
              <a:rPr lang="es-ES" dirty="0" err="1" smtClean="0"/>
              <a:t>versão</a:t>
            </a:r>
            <a:r>
              <a:rPr lang="es-ES" dirty="0" smtClean="0"/>
              <a:t> </a:t>
            </a:r>
            <a:r>
              <a:rPr lang="es-ES" dirty="0" err="1" smtClean="0"/>
              <a:t>Harmony</a:t>
            </a:r>
            <a:r>
              <a:rPr lang="es-ES" dirty="0" smtClean="0"/>
              <a:t>)</a:t>
            </a:r>
            <a:endParaRPr lang="es-ES" dirty="0"/>
          </a:p>
          <a:p>
            <a:pPr lvl="1">
              <a:spcBef>
                <a:spcPts val="0"/>
              </a:spcBef>
            </a:pPr>
            <a:r>
              <a:rPr lang="es-ES" dirty="0" smtClean="0"/>
              <a:t>ES7 – 2016 (</a:t>
            </a:r>
            <a:r>
              <a:rPr lang="es-ES" dirty="0" err="1" smtClean="0"/>
              <a:t>versão</a:t>
            </a:r>
            <a:r>
              <a:rPr lang="es-ES" dirty="0" smtClean="0"/>
              <a:t> final </a:t>
            </a:r>
            <a:r>
              <a:rPr lang="es-ES" dirty="0" err="1" smtClean="0"/>
              <a:t>Harmony</a:t>
            </a:r>
            <a:r>
              <a:rPr lang="es-ES" dirty="0" smtClean="0"/>
              <a:t>)</a:t>
            </a:r>
            <a:endParaRPr lang="es-ES" dirty="0"/>
          </a:p>
          <a:p>
            <a:pPr lvl="1">
              <a:spcBef>
                <a:spcPts val="0"/>
              </a:spcBef>
            </a:pPr>
            <a:r>
              <a:rPr lang="es-ES" dirty="0" smtClean="0"/>
              <a:t>ES8 – 2017</a:t>
            </a:r>
            <a:endParaRPr lang="es-ES" dirty="0"/>
          </a:p>
          <a:p>
            <a:pPr lvl="1">
              <a:spcBef>
                <a:spcPts val="0"/>
              </a:spcBef>
            </a:pPr>
            <a:r>
              <a:rPr lang="es-ES" dirty="0" smtClean="0"/>
              <a:t>ES9 – 2018</a:t>
            </a:r>
            <a:endParaRPr lang="es-ES" dirty="0"/>
          </a:p>
          <a:p>
            <a:pPr marL="0" lvl="0" indent="0" rtl="0">
              <a:spcBef>
                <a:spcPts val="1000"/>
              </a:spcBef>
              <a:spcAft>
                <a:spcPts val="0"/>
              </a:spcAft>
              <a:buNone/>
            </a:pPr>
            <a:endParaRPr dirty="0"/>
          </a:p>
          <a:p>
            <a:pPr marL="0" lvl="0" indent="0">
              <a:spcBef>
                <a:spcPts val="1000"/>
              </a:spcBef>
              <a:spcAft>
                <a:spcPts val="1000"/>
              </a:spcAft>
              <a:buNone/>
            </a:pPr>
            <a:endParaRPr dirty="0"/>
          </a:p>
        </p:txBody>
      </p:sp>
    </p:spTree>
    <p:extLst>
      <p:ext uri="{BB962C8B-B14F-4D97-AF65-F5344CB8AC3E}">
        <p14:creationId xmlns:p14="http://schemas.microsoft.com/office/powerpoint/2010/main" val="1278040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17"/>
          <p:cNvPicPr preferRelativeResize="0"/>
          <p:nvPr/>
        </p:nvPicPr>
        <p:blipFill rotWithShape="1">
          <a:blip r:embed="rId3">
            <a:alphaModFix amt="7000"/>
          </a:blip>
          <a:srcRect t="9351" b="9748"/>
          <a:stretch/>
        </p:blipFill>
        <p:spPr>
          <a:xfrm>
            <a:off x="0" y="434150"/>
            <a:ext cx="7194550" cy="5820349"/>
          </a:xfrm>
          <a:prstGeom prst="rect">
            <a:avLst/>
          </a:prstGeom>
          <a:noFill/>
          <a:ln>
            <a:noFill/>
          </a:ln>
        </p:spPr>
      </p:pic>
      <p:sp>
        <p:nvSpPr>
          <p:cNvPr id="89" name="Google Shape;89;p17"/>
          <p:cNvSpPr txBox="1">
            <a:spLocks noGrp="1"/>
          </p:cNvSpPr>
          <p:nvPr>
            <p:ph type="title"/>
          </p:nvPr>
        </p:nvSpPr>
        <p:spPr>
          <a:xfrm>
            <a:off x="954150" y="1292875"/>
            <a:ext cx="4472700" cy="3804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pt-BR" sz="4800"/>
              <a:t>Mas o que é de fato  JavaScript?</a:t>
            </a:r>
            <a:endParaRPr sz="4800"/>
          </a:p>
        </p:txBody>
      </p:sp>
      <p:sp>
        <p:nvSpPr>
          <p:cNvPr id="90" name="Google Shape;90;p17"/>
          <p:cNvSpPr txBox="1"/>
          <p:nvPr/>
        </p:nvSpPr>
        <p:spPr>
          <a:xfrm>
            <a:off x="6285575" y="1292875"/>
            <a:ext cx="1216500" cy="15267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pt-BR" sz="9600" b="1">
                <a:solidFill>
                  <a:srgbClr val="2EA6D2"/>
                </a:solidFill>
                <a:latin typeface="Ubuntu"/>
                <a:ea typeface="Ubuntu"/>
                <a:cs typeface="Ubuntu"/>
                <a:sym typeface="Ubuntu"/>
              </a:rPr>
              <a:t>2. </a:t>
            </a:r>
            <a:endParaRPr sz="9600">
              <a:solidFill>
                <a:srgbClr val="2EA6D2"/>
              </a:solidFill>
              <a:latin typeface="Ubuntu"/>
              <a:ea typeface="Ubuntu"/>
              <a:cs typeface="Ubuntu"/>
              <a:sym typeface="Ubuntu"/>
            </a:endParaRPr>
          </a:p>
        </p:txBody>
      </p:sp>
      <p:sp>
        <p:nvSpPr>
          <p:cNvPr id="91" name="Google Shape;91;p17"/>
          <p:cNvSpPr/>
          <p:nvPr/>
        </p:nvSpPr>
        <p:spPr>
          <a:xfrm>
            <a:off x="7116625" y="1"/>
            <a:ext cx="2027400" cy="19683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92" name="Google Shape;92;p17"/>
          <p:cNvCxnSpPr/>
          <p:nvPr/>
        </p:nvCxnSpPr>
        <p:spPr>
          <a:xfrm>
            <a:off x="5939625" y="1292875"/>
            <a:ext cx="0" cy="3804600"/>
          </a:xfrm>
          <a:prstGeom prst="straightConnector1">
            <a:avLst/>
          </a:prstGeom>
          <a:noFill/>
          <a:ln w="76200" cap="flat" cmpd="sng">
            <a:solidFill>
              <a:srgbClr val="2EA6D2"/>
            </a:solidFill>
            <a:prstDash val="solid"/>
            <a:round/>
            <a:headEnd type="none" w="med" len="med"/>
            <a:tailEnd type="non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JavaScript</a:t>
            </a:r>
            <a:r>
              <a:rPr lang="pt-BR" dirty="0" smtClean="0"/>
              <a:t>?</a:t>
            </a:r>
            <a:endParaRPr lang="pt-BR" dirty="0"/>
          </a:p>
        </p:txBody>
      </p:sp>
      <p:sp>
        <p:nvSpPr>
          <p:cNvPr id="3" name="Espaço Reservado para Texto 2"/>
          <p:cNvSpPr>
            <a:spLocks noGrp="1"/>
          </p:cNvSpPr>
          <p:nvPr>
            <p:ph type="body" idx="1"/>
          </p:nvPr>
        </p:nvSpPr>
        <p:spPr>
          <a:xfrm>
            <a:off x="311700" y="1602974"/>
            <a:ext cx="8507100" cy="4562329"/>
          </a:xfrm>
        </p:spPr>
        <p:txBody>
          <a:bodyPr/>
          <a:lstStyle/>
          <a:p>
            <a:pPr lvl="0">
              <a:lnSpc>
                <a:spcPct val="150000"/>
              </a:lnSpc>
            </a:pPr>
            <a:r>
              <a:rPr lang="pt-BR" dirty="0"/>
              <a:t>Padronizada e funciona em todos os navegadores</a:t>
            </a:r>
          </a:p>
          <a:p>
            <a:pPr lvl="0">
              <a:lnSpc>
                <a:spcPct val="150000"/>
              </a:lnSpc>
            </a:pPr>
            <a:r>
              <a:rPr lang="pt-BR" dirty="0"/>
              <a:t>Leve e amigável tanto para usuários quanto para desenvolvedores</a:t>
            </a:r>
          </a:p>
          <a:p>
            <a:pPr lvl="0">
              <a:lnSpc>
                <a:spcPct val="150000"/>
              </a:lnSpc>
            </a:pPr>
            <a:r>
              <a:rPr lang="pt-BR" dirty="0"/>
              <a:t>Está em constantes melhorias e atualizações</a:t>
            </a:r>
          </a:p>
          <a:p>
            <a:pPr lvl="1">
              <a:lnSpc>
                <a:spcPct val="150000"/>
              </a:lnSpc>
            </a:pPr>
            <a:r>
              <a:rPr lang="pt-BR" sz="2000" dirty="0"/>
              <a:t>Pelo menos uma vez ao ano</a:t>
            </a:r>
            <a:endParaRPr lang="pt-BR" sz="2200" dirty="0"/>
          </a:p>
          <a:p>
            <a:pPr lvl="0">
              <a:lnSpc>
                <a:spcPct val="150000"/>
              </a:lnSpc>
            </a:pPr>
            <a:r>
              <a:rPr lang="pt-BR" dirty="0"/>
              <a:t>É interpretada pelos navegadores</a:t>
            </a:r>
          </a:p>
          <a:p>
            <a:pPr lvl="1">
              <a:lnSpc>
                <a:spcPct val="150000"/>
              </a:lnSpc>
            </a:pPr>
            <a:r>
              <a:rPr lang="pt-BR" sz="2000" dirty="0"/>
              <a:t>Cada navegador possui seu próprio </a:t>
            </a:r>
            <a:r>
              <a:rPr lang="pt-BR" sz="2000" dirty="0" err="1"/>
              <a:t>Enguine</a:t>
            </a:r>
            <a:r>
              <a:rPr lang="pt-BR" sz="2000" dirty="0"/>
              <a:t> (Motor</a:t>
            </a:r>
            <a:r>
              <a:rPr lang="pt-BR" sz="2000" dirty="0" smtClean="0"/>
              <a:t>), eles definem  a velocidade com que o navegador vai interpretar o JS </a:t>
            </a:r>
            <a:endParaRPr lang="pt-BR" sz="2000" dirty="0"/>
          </a:p>
        </p:txBody>
      </p:sp>
    </p:spTree>
    <p:extLst>
      <p:ext uri="{BB962C8B-B14F-4D97-AF65-F5344CB8AC3E}">
        <p14:creationId xmlns:p14="http://schemas.microsoft.com/office/powerpoint/2010/main" val="1856335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pt-BR" dirty="0" smtClean="0"/>
              <a:t>Motores JS</a:t>
            </a:r>
            <a:endParaRPr dirty="0"/>
          </a:p>
        </p:txBody>
      </p:sp>
      <p:sp>
        <p:nvSpPr>
          <p:cNvPr id="112" name="Google Shape;112;p20"/>
          <p:cNvSpPr txBox="1">
            <a:spLocks noGrp="1"/>
          </p:cNvSpPr>
          <p:nvPr>
            <p:ph type="body" idx="1"/>
          </p:nvPr>
        </p:nvSpPr>
        <p:spPr>
          <a:xfrm>
            <a:off x="323528" y="1587750"/>
            <a:ext cx="8507100" cy="4116600"/>
          </a:xfrm>
          <a:prstGeom prst="rect">
            <a:avLst/>
          </a:prstGeom>
        </p:spPr>
        <p:txBody>
          <a:bodyPr spcFirstLastPara="1" wrap="square" lIns="91425" tIns="91425" rIns="91425" bIns="91425" anchor="t" anchorCtr="0">
            <a:noAutofit/>
          </a:bodyPr>
          <a:lstStyle/>
          <a:p>
            <a:pPr marL="457200" lvl="0" indent="457200" algn="r" rtl="0">
              <a:spcBef>
                <a:spcPts val="0"/>
              </a:spcBef>
              <a:spcAft>
                <a:spcPts val="0"/>
              </a:spcAft>
              <a:buClr>
                <a:schemeClr val="dk1"/>
              </a:buClr>
              <a:buSzPts val="1100"/>
              <a:buFont typeface="Arial"/>
              <a:buNone/>
            </a:pPr>
            <a:endParaRPr lang="pt-BR" dirty="0" smtClean="0"/>
          </a:p>
          <a:p>
            <a:pPr marL="457200" lvl="0" indent="457200" algn="r" rtl="0">
              <a:spcBef>
                <a:spcPts val="0"/>
              </a:spcBef>
              <a:spcAft>
                <a:spcPts val="0"/>
              </a:spcAft>
              <a:buClr>
                <a:schemeClr val="dk1"/>
              </a:buClr>
              <a:buSzPts val="1100"/>
              <a:buFont typeface="Arial"/>
              <a:buNone/>
            </a:pPr>
            <a:r>
              <a:rPr lang="pt-BR" dirty="0" smtClean="0"/>
              <a:t>V8 (</a:t>
            </a:r>
            <a:r>
              <a:rPr lang="pt-BR" dirty="0" err="1" smtClean="0"/>
              <a:t>Chrome</a:t>
            </a:r>
            <a:r>
              <a:rPr lang="pt-BR" dirty="0" smtClean="0"/>
              <a:t> e Opera)</a:t>
            </a:r>
            <a:endParaRPr sz="1800" dirty="0"/>
          </a:p>
          <a:p>
            <a:pPr marL="914400" lvl="0" indent="0" algn="r" rtl="0">
              <a:lnSpc>
                <a:spcPct val="100000"/>
              </a:lnSpc>
              <a:spcBef>
                <a:spcPts val="1000"/>
              </a:spcBef>
              <a:spcAft>
                <a:spcPts val="0"/>
              </a:spcAft>
              <a:buNone/>
            </a:pPr>
            <a:endParaRPr lang="pt-BR" dirty="0" smtClean="0"/>
          </a:p>
          <a:p>
            <a:pPr marL="914400" lvl="0" indent="0" algn="r" rtl="0">
              <a:lnSpc>
                <a:spcPct val="100000"/>
              </a:lnSpc>
              <a:spcBef>
                <a:spcPts val="1000"/>
              </a:spcBef>
              <a:spcAft>
                <a:spcPts val="0"/>
              </a:spcAft>
              <a:buNone/>
            </a:pPr>
            <a:r>
              <a:rPr lang="pt-BR" dirty="0" err="1" smtClean="0"/>
              <a:t>SpiderMonkey</a:t>
            </a:r>
            <a:r>
              <a:rPr lang="pt-BR" dirty="0" smtClean="0"/>
              <a:t> (Firefox)</a:t>
            </a:r>
            <a:endParaRPr dirty="0"/>
          </a:p>
          <a:p>
            <a:pPr marL="0" marR="0" lvl="0" indent="0" algn="r" rtl="0">
              <a:lnSpc>
                <a:spcPct val="100000"/>
              </a:lnSpc>
              <a:spcBef>
                <a:spcPts val="1000"/>
              </a:spcBef>
              <a:spcAft>
                <a:spcPts val="1000"/>
              </a:spcAft>
              <a:buNone/>
            </a:pPr>
            <a:endParaRPr lang="pt-BR" dirty="0" smtClean="0"/>
          </a:p>
          <a:p>
            <a:pPr marL="0" marR="0" lvl="0" indent="0" algn="r" rtl="0">
              <a:lnSpc>
                <a:spcPct val="100000"/>
              </a:lnSpc>
              <a:spcBef>
                <a:spcPts val="1000"/>
              </a:spcBef>
              <a:spcAft>
                <a:spcPts val="1000"/>
              </a:spcAft>
              <a:buNone/>
            </a:pPr>
            <a:r>
              <a:rPr lang="pt-BR" dirty="0"/>
              <a:t>	</a:t>
            </a:r>
            <a:r>
              <a:rPr lang="pt-BR" dirty="0" err="1" smtClean="0"/>
              <a:t>Chakra</a:t>
            </a:r>
            <a:r>
              <a:rPr lang="pt-BR" dirty="0" smtClean="0"/>
              <a:t> (IE e Edge)</a:t>
            </a:r>
          </a:p>
          <a:p>
            <a:pPr marL="0" marR="0" lvl="0" indent="0" algn="r" rtl="0">
              <a:lnSpc>
                <a:spcPct val="100000"/>
              </a:lnSpc>
              <a:spcBef>
                <a:spcPts val="1000"/>
              </a:spcBef>
              <a:spcAft>
                <a:spcPts val="1000"/>
              </a:spcAft>
              <a:buNone/>
            </a:pPr>
            <a:endParaRPr lang="pt-BR" sz="2400" dirty="0" smtClean="0">
              <a:latin typeface="Ubuntu"/>
              <a:ea typeface="Ubuntu"/>
              <a:cs typeface="Ubuntu"/>
              <a:sym typeface="Ubuntu"/>
            </a:endParaRPr>
          </a:p>
          <a:p>
            <a:pPr marL="0" lvl="0" indent="0" algn="r">
              <a:spcAft>
                <a:spcPts val="1000"/>
              </a:spcAft>
              <a:buNone/>
            </a:pPr>
            <a:r>
              <a:rPr lang="pt-BR" dirty="0" err="1" smtClean="0"/>
              <a:t>SquirrelFish</a:t>
            </a:r>
            <a:r>
              <a:rPr lang="pt-BR" dirty="0" smtClean="0"/>
              <a:t>/Nitro </a:t>
            </a:r>
            <a:r>
              <a:rPr lang="pt-BR" sz="2400" dirty="0" smtClean="0">
                <a:latin typeface="Ubuntu"/>
                <a:ea typeface="Ubuntu"/>
                <a:cs typeface="Ubuntu"/>
                <a:sym typeface="Ubuntu"/>
              </a:rPr>
              <a:t>(Safari)</a:t>
            </a:r>
            <a:endParaRPr sz="2400" dirty="0">
              <a:latin typeface="Ubuntu"/>
              <a:ea typeface="Ubuntu"/>
              <a:cs typeface="Ubuntu"/>
              <a:sym typeface="Ubuntu"/>
            </a:endParaRPr>
          </a:p>
        </p:txBody>
      </p:sp>
      <p:pic>
        <p:nvPicPr>
          <p:cNvPr id="1026" name="Picture 2" descr="C:\Users\ASUS\Documents\UFSM\PET-SI\Chrom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7" y="1845652"/>
            <a:ext cx="1279790" cy="7200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ASUS\Documents\UFSM\PET-SI\Firefox.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058" y="2852936"/>
            <a:ext cx="1131429" cy="720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ASUS\Documents\UFSM\PET-SI\IE_Edg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3695" y="3969389"/>
            <a:ext cx="1846154" cy="72000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ASUS\Documents\UFSM\PET-SI\Safari.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6038" y="5157192"/>
            <a:ext cx="1081470" cy="720000"/>
          </a:xfrm>
          <a:prstGeom prst="rect">
            <a:avLst/>
          </a:prstGeom>
          <a:noFill/>
          <a:extLst>
            <a:ext uri="{909E8E84-426E-40DD-AFC4-6F175D3DCCD1}">
              <a14:hiddenFill xmlns:a14="http://schemas.microsoft.com/office/drawing/2010/main">
                <a:solidFill>
                  <a:srgbClr val="FFFFFF"/>
                </a:solidFill>
              </a14:hiddenFill>
            </a:ext>
          </a:extLst>
        </p:spPr>
      </p:pic>
      <p:cxnSp>
        <p:nvCxnSpPr>
          <p:cNvPr id="3" name="Conector de seta reta 2"/>
          <p:cNvCxnSpPr/>
          <p:nvPr/>
        </p:nvCxnSpPr>
        <p:spPr>
          <a:xfrm>
            <a:off x="2071005" y="2204864"/>
            <a:ext cx="3509107"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 name="Conector de seta reta 5"/>
          <p:cNvCxnSpPr>
            <a:stCxn id="1027" idx="3"/>
          </p:cNvCxnSpPr>
          <p:nvPr/>
        </p:nvCxnSpPr>
        <p:spPr>
          <a:xfrm>
            <a:off x="1742487" y="3212936"/>
            <a:ext cx="3477585"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 name="Conector de seta reta 7"/>
          <p:cNvCxnSpPr>
            <a:stCxn id="1028" idx="3"/>
          </p:cNvCxnSpPr>
          <p:nvPr/>
        </p:nvCxnSpPr>
        <p:spPr>
          <a:xfrm>
            <a:off x="2099849" y="4329389"/>
            <a:ext cx="3912311"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0" name="Conector de seta reta 9"/>
          <p:cNvCxnSpPr>
            <a:stCxn id="1029" idx="3"/>
          </p:cNvCxnSpPr>
          <p:nvPr/>
        </p:nvCxnSpPr>
        <p:spPr>
          <a:xfrm>
            <a:off x="1717508" y="5517192"/>
            <a:ext cx="3142524"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pic>
        <p:nvPicPr>
          <p:cNvPr id="1030" name="Picture 6" descr="C:\Users\ASUS\Documents\UFSM\PET-SI\Oopera.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46074" y="1790864"/>
            <a:ext cx="828000" cy="82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5534</TotalTime>
  <Words>1417</Words>
  <Application>Microsoft Office PowerPoint</Application>
  <PresentationFormat>Apresentação na tela (4:3)</PresentationFormat>
  <Paragraphs>265</Paragraphs>
  <Slides>27</Slides>
  <Notes>17</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27</vt:i4>
      </vt:variant>
    </vt:vector>
  </HeadingPairs>
  <TitlesOfParts>
    <vt:vector size="31" baseType="lpstr">
      <vt:lpstr>Arial</vt:lpstr>
      <vt:lpstr>Ubuntu</vt:lpstr>
      <vt:lpstr>Open Sans</vt:lpstr>
      <vt:lpstr>Simple Light</vt:lpstr>
      <vt:lpstr>Oficina de JavaScript Criando uma aplicação em JS</vt:lpstr>
      <vt:lpstr>Sumário</vt:lpstr>
      <vt:lpstr>Um pouco da história do JavaScript</vt:lpstr>
      <vt:lpstr>Porquê foi criado?</vt:lpstr>
      <vt:lpstr>Um pouco da história do JS</vt:lpstr>
      <vt:lpstr>Um pouco da história do JS</vt:lpstr>
      <vt:lpstr>Mas o que é de fato  JavaScript?</vt:lpstr>
      <vt:lpstr>JavaScript?</vt:lpstr>
      <vt:lpstr>Motores JS</vt:lpstr>
      <vt:lpstr>Multiparadigmas</vt:lpstr>
      <vt:lpstr>Paradigmas Funcional e Imperativo</vt:lpstr>
      <vt:lpstr>Paradigma Orientado a Objetos</vt:lpstr>
      <vt:lpstr>OO - Classe</vt:lpstr>
      <vt:lpstr>OO - Objeto</vt:lpstr>
      <vt:lpstr>OO – Herança e Polimorfismo</vt:lpstr>
      <vt:lpstr>OO - Encapsulamento</vt:lpstr>
      <vt:lpstr>Introdução a linguagem JavaScript</vt:lpstr>
      <vt:lpstr>Variáveis</vt:lpstr>
      <vt:lpstr>Operadores de Atribuição</vt:lpstr>
      <vt:lpstr>Operadores de Comparação</vt:lpstr>
      <vt:lpstr>Operadores Lógicos</vt:lpstr>
      <vt:lpstr>Loops</vt:lpstr>
      <vt:lpstr>Função</vt:lpstr>
      <vt:lpstr>Versões: ES vs ES6</vt:lpstr>
      <vt:lpstr>ES5 vs ES6</vt:lpstr>
      <vt:lpstr>Compatibilidade dos Navegadores</vt:lpstr>
      <vt:lpstr>Contatos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Oficina de JavaScript Criando uma aplicação em JS</dc:title>
  <cp:lastModifiedBy>ASUS</cp:lastModifiedBy>
  <cp:revision>57</cp:revision>
  <dcterms:modified xsi:type="dcterms:W3CDTF">2018-09-04T15:01:26Z</dcterms:modified>
</cp:coreProperties>
</file>