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3849" r:id="rId6"/>
    <p:sldId id="261" r:id="rId7"/>
    <p:sldId id="3852" r:id="rId8"/>
    <p:sldId id="3851" r:id="rId9"/>
    <p:sldId id="3853" r:id="rId10"/>
    <p:sldId id="3854" r:id="rId11"/>
    <p:sldId id="265" r:id="rId12"/>
    <p:sldId id="384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4" autoAdjust="0"/>
  </p:normalViewPr>
  <p:slideViewPr>
    <p:cSldViewPr snapToGrid="0">
      <p:cViewPr varScale="1">
        <p:scale>
          <a:sx n="83" d="100"/>
          <a:sy n="83" d="100"/>
        </p:scale>
        <p:origin x="686" y="77"/>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2/9/2024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3</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2DB09-5EC9-251B-0318-0CBF0A6050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33A91E-4909-6724-47A9-D41C48D800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2C9BE0-9129-A964-BB52-82C0418D2A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091060-70DE-D927-5EC2-3174714791D1}"/>
              </a:ext>
            </a:extLst>
          </p:cNvPr>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513179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8</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415122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2/9/2024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2/9/2024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2/9/2024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2/9/2024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2/9/2024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jpg"/><Relationship Id="rId7" Type="http://schemas.openxmlformats.org/officeDocument/2006/relationships/hyperlink" Target="https://hearthstone.fandom.com/wiki/Hero"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hearthstone.fandom.com/wiki/Card" TargetMode="External"/><Relationship Id="rId5" Type="http://schemas.openxmlformats.org/officeDocument/2006/relationships/hyperlink" Target="https://hearthstone.fandom.com/wiki/Collectible" TargetMode="External"/><Relationship Id="rId4" Type="http://schemas.openxmlformats.org/officeDocument/2006/relationships/hyperlink" Target="https://hearthstone.fandom.com/wiki/Colle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184474" y="2949739"/>
            <a:ext cx="6261291" cy="2396686"/>
          </a:xfrm>
          <a:noFill/>
        </p:spPr>
        <p:txBody>
          <a:bodyPr anchor="b">
            <a:noAutofit/>
          </a:bodyPr>
          <a:lstStyle/>
          <a:p>
            <a:r>
              <a:rPr lang="en-US" dirty="0"/>
              <a:t>Hearthstone presentation</a:t>
            </a:r>
          </a:p>
        </p:txBody>
      </p:sp>
    </p:spTree>
    <p:extLst>
      <p:ext uri="{BB962C8B-B14F-4D97-AF65-F5344CB8AC3E}">
        <p14:creationId xmlns:p14="http://schemas.microsoft.com/office/powerpoint/2010/main" val="51742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801708" y="554942"/>
            <a:ext cx="5552091" cy="5768220"/>
          </a:xfrm>
          <a:noFill/>
        </p:spPr>
        <p:txBody>
          <a:bodyPr>
            <a:normAutofit/>
          </a:bodyPr>
          <a:lstStyle/>
          <a:p>
            <a:r>
              <a:rPr lang="en-US" dirty="0"/>
              <a:t>Introduction</a:t>
            </a:r>
          </a:p>
          <a:p>
            <a:r>
              <a:rPr lang="en-US" dirty="0"/>
              <a:t>Small game introduction</a:t>
            </a:r>
          </a:p>
          <a:p>
            <a:r>
              <a:rPr lang="en-US" dirty="0"/>
              <a:t>Hypothesis testing</a:t>
            </a:r>
          </a:p>
          <a:p>
            <a:r>
              <a:rPr lang="en-US" dirty="0"/>
              <a:t>Tableau</a:t>
            </a:r>
          </a:p>
          <a:p>
            <a:r>
              <a:rPr lang="en-US" dirty="0"/>
              <a:t>Sentimental Analysis of cards flavor text</a:t>
            </a:r>
          </a:p>
          <a:p>
            <a:r>
              <a:rPr lang="en-US" dirty="0"/>
              <a:t>NLP of cards text</a:t>
            </a:r>
          </a:p>
          <a:p>
            <a:endParaRPr lang="en-US" dirty="0"/>
          </a:p>
        </p:txBody>
      </p:sp>
    </p:spTree>
    <p:extLst>
      <p:ext uri="{BB962C8B-B14F-4D97-AF65-F5344CB8AC3E}">
        <p14:creationId xmlns:p14="http://schemas.microsoft.com/office/powerpoint/2010/main" val="392072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071415"/>
          </a:xfrm>
          <a:noFill/>
        </p:spPr>
        <p:txBody>
          <a:bodyPr anchor="ctr"/>
          <a:lstStyle/>
          <a:p>
            <a:pPr algn="ctr"/>
            <a:r>
              <a:rPr lang="en-US" b="1" i="1" dirty="0"/>
              <a:t>Hearthstone </a:t>
            </a:r>
          </a:p>
        </p:txBody>
      </p:sp>
      <p:pic>
        <p:nvPicPr>
          <p:cNvPr id="5" name="Content Placeholder 4" descr="A screenshot of a video game&#10;&#10;Description automatically generated">
            <a:extLst>
              <a:ext uri="{FF2B5EF4-FFF2-40B4-BE49-F238E27FC236}">
                <a16:creationId xmlns:a16="http://schemas.microsoft.com/office/drawing/2014/main" id="{0A4741B8-225A-958A-693E-3894E925E8BC}"/>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7264664" y="1504951"/>
            <a:ext cx="4174861" cy="3131146"/>
          </a:xfrm>
          <a:noFill/>
        </p:spPr>
      </p:pic>
      <p:sp>
        <p:nvSpPr>
          <p:cNvPr id="8" name="Content Placeholder 2">
            <a:extLst>
              <a:ext uri="{FF2B5EF4-FFF2-40B4-BE49-F238E27FC236}">
                <a16:creationId xmlns:a16="http://schemas.microsoft.com/office/drawing/2014/main" id="{A648E7B0-9902-0C28-9661-B9F5B03092A9}"/>
              </a:ext>
            </a:extLst>
          </p:cNvPr>
          <p:cNvSpPr txBox="1">
            <a:spLocks/>
          </p:cNvSpPr>
          <p:nvPr/>
        </p:nvSpPr>
        <p:spPr>
          <a:xfrm>
            <a:off x="838201" y="1376217"/>
            <a:ext cx="6246090" cy="5292437"/>
          </a:xfrm>
          <a:prstGeom prst="rect">
            <a:avLst/>
          </a:prstGeom>
          <a:no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effectLst/>
                <a:latin typeface="Abadi" panose="020B0604020104020204" pitchFamily="34" charset="0"/>
              </a:rPr>
              <a:t>Set within the Warcraft universe, Hearthstone is a digital-only, turn-based collectible card game which pits two opponents against each other. Players select a hero from one of eleven classes. All classes have unique cards and abilities, known as hero powers.</a:t>
            </a:r>
          </a:p>
          <a:p>
            <a:endParaRPr lang="en-US" sz="1600" dirty="0">
              <a:latin typeface="Abadi" panose="020B0604020104020204" pitchFamily="34" charset="0"/>
            </a:endParaRPr>
          </a:p>
          <a:p>
            <a:endParaRPr lang="en-US" sz="1600" b="0" i="0" dirty="0">
              <a:effectLst/>
              <a:latin typeface="Abadi" panose="020B0604020104020204" pitchFamily="34" charset="0"/>
            </a:endParaRPr>
          </a:p>
          <a:p>
            <a:r>
              <a:rPr lang="en-US" sz="1600" b="1" i="0" dirty="0">
                <a:solidFill>
                  <a:srgbClr val="3A3A3A"/>
                </a:solidFill>
                <a:effectLst/>
                <a:latin typeface="Abadi" panose="020B0604020104020204" pitchFamily="34" charset="0"/>
              </a:rPr>
              <a:t>Flavor text</a:t>
            </a:r>
            <a:r>
              <a:rPr lang="en-US" sz="1600" b="0" i="0" dirty="0">
                <a:solidFill>
                  <a:srgbClr val="3A3A3A"/>
                </a:solidFill>
                <a:effectLst/>
                <a:latin typeface="Abadi" panose="020B0604020104020204" pitchFamily="34" charset="0"/>
              </a:rPr>
              <a:t> is supplementary text displayed in the </a:t>
            </a:r>
            <a:r>
              <a:rPr lang="en-US" sz="1600" b="0" i="0" dirty="0">
                <a:effectLst/>
                <a:latin typeface="Abadi" panose="020B0604020104020204" pitchFamily="34" charset="0"/>
                <a:hlinkClick r:id="rId4" tooltip="Collection"/>
              </a:rPr>
              <a:t>Collection</a:t>
            </a:r>
            <a:r>
              <a:rPr lang="en-US" sz="1600" b="0" i="0" dirty="0">
                <a:solidFill>
                  <a:srgbClr val="3A3A3A"/>
                </a:solidFill>
                <a:effectLst/>
                <a:latin typeface="Abadi" panose="020B0604020104020204" pitchFamily="34" charset="0"/>
              </a:rPr>
              <a:t>, for each </a:t>
            </a:r>
            <a:r>
              <a:rPr lang="en-US" sz="1600" b="0" i="0" dirty="0">
                <a:effectLst/>
                <a:latin typeface="Abadi" panose="020B0604020104020204" pitchFamily="34" charset="0"/>
                <a:hlinkClick r:id="rId5" tooltip="Collectible"/>
              </a:rPr>
              <a:t>collectible</a:t>
            </a:r>
            <a:r>
              <a:rPr lang="en-US" sz="1600" b="0" i="0" dirty="0">
                <a:solidFill>
                  <a:srgbClr val="3A3A3A"/>
                </a:solidFill>
                <a:effectLst/>
                <a:latin typeface="Abadi" panose="020B0604020104020204" pitchFamily="34" charset="0"/>
              </a:rPr>
              <a:t> </a:t>
            </a:r>
            <a:r>
              <a:rPr lang="en-US" sz="1600" b="0" i="0" dirty="0">
                <a:effectLst/>
                <a:latin typeface="Abadi" panose="020B0604020104020204" pitchFamily="34" charset="0"/>
                <a:hlinkClick r:id="rId6" tooltip="Card"/>
              </a:rPr>
              <a:t>card</a:t>
            </a:r>
            <a:r>
              <a:rPr lang="en-US" sz="1600" b="0" i="0" dirty="0">
                <a:solidFill>
                  <a:srgbClr val="3A3A3A"/>
                </a:solidFill>
                <a:effectLst/>
                <a:latin typeface="Abadi" panose="020B0604020104020204" pitchFamily="34" charset="0"/>
              </a:rPr>
              <a:t> and </a:t>
            </a:r>
            <a:r>
              <a:rPr lang="en-US" sz="1600" b="0" i="0" dirty="0">
                <a:effectLst/>
                <a:latin typeface="Abadi" panose="020B0604020104020204" pitchFamily="34" charset="0"/>
                <a:hlinkClick r:id="rId7" tooltip="Hero"/>
              </a:rPr>
              <a:t>hero</a:t>
            </a:r>
            <a:r>
              <a:rPr lang="en-US" sz="1600" b="0" i="0" dirty="0">
                <a:solidFill>
                  <a:srgbClr val="3A3A3A"/>
                </a:solidFill>
                <a:effectLst/>
                <a:latin typeface="Abadi" panose="020B0604020104020204" pitchFamily="34" charset="0"/>
              </a:rPr>
              <a:t>. Almost always comical in nature, flavor text serves no game purpose and is not seen outside the Collection.</a:t>
            </a:r>
          </a:p>
          <a:p>
            <a:endParaRPr lang="en-US" sz="1600" dirty="0">
              <a:solidFill>
                <a:srgbClr val="3A3A3A"/>
              </a:solidFill>
              <a:latin typeface="Abadi" panose="020B0604020104020204" pitchFamily="34" charset="0"/>
            </a:endParaRPr>
          </a:p>
          <a:p>
            <a:r>
              <a:rPr lang="en-US" sz="1600" b="1" i="0" dirty="0">
                <a:solidFill>
                  <a:srgbClr val="0D0D0D"/>
                </a:solidFill>
                <a:effectLst/>
                <a:latin typeface="Abadi" panose="020B0604020104020204" pitchFamily="34" charset="0"/>
              </a:rPr>
              <a:t>Text</a:t>
            </a:r>
            <a:r>
              <a:rPr lang="en-US" sz="1600" b="0" i="0" dirty="0">
                <a:solidFill>
                  <a:srgbClr val="0D0D0D"/>
                </a:solidFill>
                <a:effectLst/>
                <a:latin typeface="Abadi" panose="020B0604020104020204" pitchFamily="34" charset="0"/>
              </a:rPr>
              <a:t>: This is the most important part of the card. The text describes the card's effect or effects. It might include instructions for summoning minions, dealing damage, healing, drawing cards, or applying other buffs or </a:t>
            </a:r>
            <a:r>
              <a:rPr lang="en-US" sz="1600" b="0" i="0" dirty="0" err="1">
                <a:solidFill>
                  <a:srgbClr val="0D0D0D"/>
                </a:solidFill>
                <a:effectLst/>
                <a:latin typeface="Abadi" panose="020B0604020104020204" pitchFamily="34" charset="0"/>
              </a:rPr>
              <a:t>debuffs</a:t>
            </a:r>
            <a:r>
              <a:rPr lang="en-US" sz="1600" b="0" i="0" dirty="0">
                <a:solidFill>
                  <a:srgbClr val="0D0D0D"/>
                </a:solidFill>
                <a:effectLst/>
                <a:latin typeface="Abadi" panose="020B0604020104020204" pitchFamily="34" charset="0"/>
              </a:rPr>
              <a:t>.</a:t>
            </a:r>
            <a:endParaRPr lang="en-US" sz="1600" dirty="0">
              <a:latin typeface="Abadi" panose="020B0604020104020204" pitchFamily="34" charset="0"/>
            </a:endParaRPr>
          </a:p>
        </p:txBody>
      </p:sp>
      <p:pic>
        <p:nvPicPr>
          <p:cNvPr id="10" name="Picture 9" descr="A card with a picture of a person&#10;&#10;Description automatically generated">
            <a:extLst>
              <a:ext uri="{FF2B5EF4-FFF2-40B4-BE49-F238E27FC236}">
                <a16:creationId xmlns:a16="http://schemas.microsoft.com/office/drawing/2014/main" id="{B48E633B-8C18-3071-518F-496B712288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0980" y="4022435"/>
            <a:ext cx="2051114" cy="2670813"/>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BF92-2E9E-3C52-0E8A-578AF38E385F}"/>
              </a:ext>
            </a:extLst>
          </p:cNvPr>
          <p:cNvSpPr>
            <a:spLocks noGrp="1"/>
          </p:cNvSpPr>
          <p:nvPr>
            <p:ph type="title"/>
          </p:nvPr>
        </p:nvSpPr>
        <p:spPr>
          <a:xfrm>
            <a:off x="838200" y="304803"/>
            <a:ext cx="10515600" cy="1089888"/>
          </a:xfrm>
        </p:spPr>
        <p:txBody>
          <a:bodyPr/>
          <a:lstStyle/>
          <a:p>
            <a:pPr algn="ctr"/>
            <a:r>
              <a:rPr lang="en-US" dirty="0"/>
              <a:t>Hypothesis testing</a:t>
            </a:r>
          </a:p>
        </p:txBody>
      </p:sp>
      <p:sp>
        <p:nvSpPr>
          <p:cNvPr id="3" name="Content Placeholder 2">
            <a:extLst>
              <a:ext uri="{FF2B5EF4-FFF2-40B4-BE49-F238E27FC236}">
                <a16:creationId xmlns:a16="http://schemas.microsoft.com/office/drawing/2014/main" id="{C874FF5D-DD85-63B3-5FD0-C73C7A02544E}"/>
              </a:ext>
            </a:extLst>
          </p:cNvPr>
          <p:cNvSpPr>
            <a:spLocks noGrp="1"/>
          </p:cNvSpPr>
          <p:nvPr>
            <p:ph sz="quarter" idx="13"/>
          </p:nvPr>
        </p:nvSpPr>
        <p:spPr/>
        <p:txBody>
          <a:bodyPr>
            <a:normAutofit/>
          </a:bodyPr>
          <a:lstStyle/>
          <a:p>
            <a:r>
              <a:rPr lang="en-US" b="0" dirty="0">
                <a:solidFill>
                  <a:schemeClr val="bg2">
                    <a:lumMod val="10000"/>
                  </a:schemeClr>
                </a:solidFill>
                <a:effectLst/>
                <a:latin typeface="Abadi" panose="020B0604020104020204" pitchFamily="34" charset="0"/>
              </a:rPr>
              <a:t>The average attack of legendary minions is different from common minions.</a:t>
            </a:r>
          </a:p>
          <a:p>
            <a:r>
              <a:rPr lang="en-US" b="0" dirty="0">
                <a:solidFill>
                  <a:schemeClr val="bg2">
                    <a:lumMod val="10000"/>
                  </a:schemeClr>
                </a:solidFill>
                <a:effectLst/>
                <a:latin typeface="Abadi" panose="020B0604020104020204" pitchFamily="34" charset="0"/>
              </a:rPr>
              <a:t>Null Hypothesis (H0): </a:t>
            </a:r>
            <a:r>
              <a:rPr lang="en-US" b="0" dirty="0" err="1">
                <a:solidFill>
                  <a:schemeClr val="bg2">
                    <a:lumMod val="10000"/>
                  </a:schemeClr>
                </a:solidFill>
                <a:effectLst/>
                <a:latin typeface="Abadi" panose="020B0604020104020204" pitchFamily="34" charset="0"/>
              </a:rPr>
              <a:t>μ_attack</a:t>
            </a:r>
            <a:r>
              <a:rPr lang="en-US" b="0" dirty="0">
                <a:solidFill>
                  <a:schemeClr val="bg2">
                    <a:lumMod val="10000"/>
                  </a:schemeClr>
                </a:solidFill>
                <a:effectLst/>
                <a:latin typeface="Abadi" panose="020B0604020104020204" pitchFamily="34" charset="0"/>
              </a:rPr>
              <a:t>(legendary) = </a:t>
            </a:r>
            <a:r>
              <a:rPr lang="en-US" b="0" dirty="0" err="1">
                <a:solidFill>
                  <a:schemeClr val="bg2">
                    <a:lumMod val="10000"/>
                  </a:schemeClr>
                </a:solidFill>
                <a:effectLst/>
                <a:latin typeface="Abadi" panose="020B0604020104020204" pitchFamily="34" charset="0"/>
              </a:rPr>
              <a:t>μ_attack</a:t>
            </a:r>
            <a:r>
              <a:rPr lang="en-US" b="0" dirty="0">
                <a:solidFill>
                  <a:schemeClr val="bg2">
                    <a:lumMod val="10000"/>
                  </a:schemeClr>
                </a:solidFill>
                <a:effectLst/>
                <a:latin typeface="Abadi" panose="020B0604020104020204" pitchFamily="34" charset="0"/>
              </a:rPr>
              <a:t>(common). Legendary cards attack value is equal to common cards attack value.</a:t>
            </a:r>
          </a:p>
          <a:p>
            <a:br>
              <a:rPr lang="en-US" b="0" dirty="0">
                <a:solidFill>
                  <a:schemeClr val="bg2">
                    <a:lumMod val="10000"/>
                  </a:schemeClr>
                </a:solidFill>
                <a:effectLst/>
                <a:latin typeface="Abadi" panose="020B0604020104020204" pitchFamily="34" charset="0"/>
              </a:rPr>
            </a:br>
            <a:r>
              <a:rPr lang="en-US" b="0" dirty="0">
                <a:solidFill>
                  <a:schemeClr val="bg2">
                    <a:lumMod val="10000"/>
                  </a:schemeClr>
                </a:solidFill>
                <a:effectLst/>
                <a:latin typeface="Abadi" panose="020B0604020104020204" pitchFamily="34" charset="0"/>
              </a:rPr>
              <a:t>Alternative Hypothesis (H1): </a:t>
            </a:r>
            <a:r>
              <a:rPr lang="en-US" b="0" dirty="0" err="1">
                <a:solidFill>
                  <a:schemeClr val="bg2">
                    <a:lumMod val="10000"/>
                  </a:schemeClr>
                </a:solidFill>
                <a:effectLst/>
                <a:latin typeface="Abadi" panose="020B0604020104020204" pitchFamily="34" charset="0"/>
              </a:rPr>
              <a:t>μ_attack</a:t>
            </a:r>
            <a:r>
              <a:rPr lang="en-US" b="0" dirty="0">
                <a:solidFill>
                  <a:schemeClr val="bg2">
                    <a:lumMod val="10000"/>
                  </a:schemeClr>
                </a:solidFill>
                <a:effectLst/>
                <a:latin typeface="Abadi" panose="020B0604020104020204" pitchFamily="34" charset="0"/>
              </a:rPr>
              <a:t>(legendary) ≠ </a:t>
            </a:r>
            <a:r>
              <a:rPr lang="en-US" b="0" dirty="0" err="1">
                <a:solidFill>
                  <a:schemeClr val="bg2">
                    <a:lumMod val="10000"/>
                  </a:schemeClr>
                </a:solidFill>
                <a:effectLst/>
                <a:latin typeface="Abadi" panose="020B0604020104020204" pitchFamily="34" charset="0"/>
              </a:rPr>
              <a:t>μ_attack</a:t>
            </a:r>
            <a:r>
              <a:rPr lang="en-US" b="0" dirty="0">
                <a:solidFill>
                  <a:schemeClr val="bg2">
                    <a:lumMod val="10000"/>
                  </a:schemeClr>
                </a:solidFill>
                <a:effectLst/>
                <a:latin typeface="Abadi" panose="020B0604020104020204" pitchFamily="34" charset="0"/>
              </a:rPr>
              <a:t>(common). Legendary cards attack value is different from common cards attack value</a:t>
            </a:r>
          </a:p>
          <a:p>
            <a:r>
              <a:rPr lang="en-US" dirty="0">
                <a:solidFill>
                  <a:schemeClr val="bg2">
                    <a:lumMod val="10000"/>
                  </a:schemeClr>
                </a:solidFill>
                <a:latin typeface="Abadi" panose="020B0604020104020204" pitchFamily="34" charset="0"/>
              </a:rPr>
              <a:t>Result:</a:t>
            </a:r>
          </a:p>
          <a:p>
            <a:r>
              <a:rPr lang="en-US" b="0" i="0" dirty="0">
                <a:solidFill>
                  <a:schemeClr val="bg2">
                    <a:lumMod val="10000"/>
                  </a:schemeClr>
                </a:solidFill>
                <a:effectLst/>
                <a:latin typeface="Abadi" panose="020B0604020104020204" pitchFamily="34" charset="0"/>
              </a:rPr>
              <a:t>Test for Attack - Statistic: 10.035844391402186, P-value: 1.914019599904708e-19 </a:t>
            </a:r>
          </a:p>
          <a:p>
            <a:r>
              <a:rPr lang="en-US" b="0" i="0" dirty="0">
                <a:solidFill>
                  <a:schemeClr val="bg2">
                    <a:lumMod val="10000"/>
                  </a:schemeClr>
                </a:solidFill>
                <a:effectLst/>
                <a:latin typeface="Abadi" panose="020B0604020104020204" pitchFamily="34" charset="0"/>
              </a:rPr>
              <a:t>Reject the null hypothesis. Legendary cards attack value is different from common cards attack value</a:t>
            </a:r>
            <a:endParaRPr lang="en-US" dirty="0">
              <a:solidFill>
                <a:schemeClr val="bg2">
                  <a:lumMod val="10000"/>
                </a:schemeClr>
              </a:solidFill>
              <a:latin typeface="Abadi" panose="020B0604020104020204" pitchFamily="34" charset="0"/>
            </a:endParaRPr>
          </a:p>
        </p:txBody>
      </p:sp>
    </p:spTree>
    <p:extLst>
      <p:ext uri="{BB962C8B-B14F-4D97-AF65-F5344CB8AC3E}">
        <p14:creationId xmlns:p14="http://schemas.microsoft.com/office/powerpoint/2010/main" val="3748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83491" y="365125"/>
            <a:ext cx="10670309" cy="253711"/>
          </a:xfrm>
          <a:noFill/>
        </p:spPr>
        <p:txBody>
          <a:bodyPr anchor="ctr"/>
          <a:lstStyle/>
          <a:p>
            <a:endParaRPr lang="en-US" dirty="0"/>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83491" y="1145309"/>
            <a:ext cx="10815781" cy="4567382"/>
          </a:xfrm>
          <a:noFill/>
        </p:spPr>
        <p:txBody>
          <a:bodyPr>
            <a:normAutofit/>
          </a:bodyPr>
          <a:lstStyle/>
          <a:p>
            <a:r>
              <a:rPr lang="en-US" sz="1800" b="0" dirty="0">
                <a:effectLst/>
                <a:latin typeface="Abadi" panose="020B0604020104020204" pitchFamily="34" charset="0"/>
              </a:rPr>
              <a:t>Hypothesis: The distribution of card types (MINION, SPELL, etc.) varies across different sets.</a:t>
            </a:r>
          </a:p>
          <a:p>
            <a:br>
              <a:rPr lang="en-US" sz="1800" b="0" dirty="0">
                <a:effectLst/>
                <a:latin typeface="Abadi" panose="020B0604020104020204" pitchFamily="34" charset="0"/>
              </a:rPr>
            </a:br>
            <a:r>
              <a:rPr lang="en-US" sz="1800" b="0" dirty="0">
                <a:effectLst/>
                <a:latin typeface="Abadi" panose="020B0604020104020204" pitchFamily="34" charset="0"/>
              </a:rPr>
              <a:t>Null Hypothesis (H0): The distribution of card types is the same across all sets.</a:t>
            </a:r>
          </a:p>
          <a:p>
            <a:br>
              <a:rPr lang="en-US" sz="1800" b="0" dirty="0">
                <a:effectLst/>
                <a:latin typeface="Abadi" panose="020B0604020104020204" pitchFamily="34" charset="0"/>
              </a:rPr>
            </a:br>
            <a:r>
              <a:rPr lang="en-US" sz="1800" b="0" dirty="0">
                <a:effectLst/>
                <a:latin typeface="Abadi" panose="020B0604020104020204" pitchFamily="34" charset="0"/>
              </a:rPr>
              <a:t>Alternative Hypothesis (H1): The distribution of card types is different across sets.</a:t>
            </a:r>
            <a:endParaRPr lang="en-US" sz="1800" dirty="0">
              <a:latin typeface="Abadi" panose="020B0604020104020204" pitchFamily="34" charset="0"/>
            </a:endParaRPr>
          </a:p>
          <a:p>
            <a:r>
              <a:rPr lang="en-US" sz="1800" b="0" dirty="0">
                <a:effectLst/>
                <a:latin typeface="Abadi" panose="020B0604020104020204" pitchFamily="34" charset="0"/>
              </a:rPr>
              <a:t>Result:</a:t>
            </a:r>
          </a:p>
          <a:p>
            <a:r>
              <a:rPr lang="en-US" sz="1800" b="0" i="0" dirty="0">
                <a:effectLst/>
                <a:latin typeface="Abadi" panose="020B0604020104020204" pitchFamily="34" charset="0"/>
              </a:rPr>
              <a:t>Chi-square Statistic: 75.80704812741477, P-value: 2.792079596827584e-07</a:t>
            </a:r>
          </a:p>
          <a:p>
            <a:r>
              <a:rPr lang="en-US" sz="1800" b="0" i="0" dirty="0">
                <a:effectLst/>
                <a:latin typeface="Abadi" panose="020B0604020104020204" pitchFamily="34" charset="0"/>
              </a:rPr>
              <a:t>Reject the null </a:t>
            </a:r>
            <a:r>
              <a:rPr lang="en-US" sz="1800" b="0" i="0" dirty="0">
                <a:effectLst/>
                <a:latin typeface="Consolas" panose="020B0609020204030204" pitchFamily="49" charset="0"/>
              </a:rPr>
              <a:t>hypothesis. The distribution of card types is different across sets.</a:t>
            </a:r>
            <a:endParaRPr lang="en-US" sz="1800" b="0" dirty="0">
              <a:effectLst/>
              <a:latin typeface="Consolas" panose="020B0609020204030204" pitchFamily="49" charset="0"/>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7980218" y="1145309"/>
            <a:ext cx="3379758" cy="73891"/>
          </a:xfrm>
          <a:noFill/>
        </p:spPr>
        <p:txBody>
          <a:bodyPr>
            <a:normAutofit fontScale="25000" lnSpcReduction="20000"/>
          </a:bodyPr>
          <a:lstStyle/>
          <a:p>
            <a:endParaRPr lang="en-US" dirty="0"/>
          </a:p>
        </p:txBody>
      </p:sp>
    </p:spTree>
    <p:extLst>
      <p:ext uri="{BB962C8B-B14F-4D97-AF65-F5344CB8AC3E}">
        <p14:creationId xmlns:p14="http://schemas.microsoft.com/office/powerpoint/2010/main" val="112764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9AF67-094F-BD95-39E0-C35358A76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B7DFD-26D4-70C9-B4AF-101E8CA699DB}"/>
              </a:ext>
            </a:extLst>
          </p:cNvPr>
          <p:cNvSpPr>
            <a:spLocks noGrp="1"/>
          </p:cNvSpPr>
          <p:nvPr>
            <p:ph type="title"/>
          </p:nvPr>
        </p:nvSpPr>
        <p:spPr>
          <a:xfrm>
            <a:off x="683491" y="365125"/>
            <a:ext cx="10670309" cy="780184"/>
          </a:xfrm>
          <a:noFill/>
        </p:spPr>
        <p:txBody>
          <a:bodyPr anchor="ctr"/>
          <a:lstStyle/>
          <a:p>
            <a:pPr algn="ctr"/>
            <a:r>
              <a:rPr lang="en-US" dirty="0"/>
              <a:t>Cards flavor sentimental analysis</a:t>
            </a:r>
          </a:p>
        </p:txBody>
      </p:sp>
      <p:pic>
        <p:nvPicPr>
          <p:cNvPr id="6" name="Content Placeholder 5" descr="A screenshot of a video game&#10;&#10;Description automatically generated">
            <a:extLst>
              <a:ext uri="{FF2B5EF4-FFF2-40B4-BE49-F238E27FC236}">
                <a16:creationId xmlns:a16="http://schemas.microsoft.com/office/drawing/2014/main" id="{A8A156B3-08F3-B452-7C6E-06AAD2F20CC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295525" y="1611313"/>
            <a:ext cx="7138165" cy="4885568"/>
          </a:xfrm>
          <a:noFill/>
        </p:spPr>
      </p:pic>
      <p:sp>
        <p:nvSpPr>
          <p:cNvPr id="4" name="Content Placeholder 3">
            <a:extLst>
              <a:ext uri="{FF2B5EF4-FFF2-40B4-BE49-F238E27FC236}">
                <a16:creationId xmlns:a16="http://schemas.microsoft.com/office/drawing/2014/main" id="{8E8BA4E5-8350-FDF4-8E13-8FCE25BB2B60}"/>
              </a:ext>
            </a:extLst>
          </p:cNvPr>
          <p:cNvSpPr>
            <a:spLocks noGrp="1"/>
          </p:cNvSpPr>
          <p:nvPr>
            <p:ph sz="half" idx="15"/>
          </p:nvPr>
        </p:nvSpPr>
        <p:spPr>
          <a:xfrm>
            <a:off x="7980218" y="1145309"/>
            <a:ext cx="3379758" cy="73891"/>
          </a:xfrm>
          <a:noFill/>
        </p:spPr>
        <p:txBody>
          <a:bodyPr>
            <a:normAutofit fontScale="25000" lnSpcReduction="20000"/>
          </a:bodyPr>
          <a:lstStyle/>
          <a:p>
            <a:endParaRPr lang="en-US" dirty="0"/>
          </a:p>
        </p:txBody>
      </p:sp>
    </p:spTree>
    <p:extLst>
      <p:ext uri="{BB962C8B-B14F-4D97-AF65-F5344CB8AC3E}">
        <p14:creationId xmlns:p14="http://schemas.microsoft.com/office/powerpoint/2010/main" val="267412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03B8-290B-2552-925D-8445046DBE57}"/>
              </a:ext>
            </a:extLst>
          </p:cNvPr>
          <p:cNvSpPr>
            <a:spLocks noGrp="1"/>
          </p:cNvSpPr>
          <p:nvPr>
            <p:ph type="title"/>
          </p:nvPr>
        </p:nvSpPr>
        <p:spPr/>
        <p:txBody>
          <a:bodyPr/>
          <a:lstStyle/>
          <a:p>
            <a:pPr algn="ctr"/>
            <a:r>
              <a:rPr lang="en-US" dirty="0"/>
              <a:t>Why NLP?</a:t>
            </a:r>
          </a:p>
        </p:txBody>
      </p:sp>
      <p:sp>
        <p:nvSpPr>
          <p:cNvPr id="3" name="Content Placeholder 2">
            <a:extLst>
              <a:ext uri="{FF2B5EF4-FFF2-40B4-BE49-F238E27FC236}">
                <a16:creationId xmlns:a16="http://schemas.microsoft.com/office/drawing/2014/main" id="{89699BF6-6FEF-BBB2-E22C-94CAFA8EC776}"/>
              </a:ext>
            </a:extLst>
          </p:cNvPr>
          <p:cNvSpPr>
            <a:spLocks noGrp="1"/>
          </p:cNvSpPr>
          <p:nvPr>
            <p:ph sz="half" idx="1"/>
          </p:nvPr>
        </p:nvSpPr>
        <p:spPr>
          <a:xfrm flipH="1">
            <a:off x="471055" y="2558473"/>
            <a:ext cx="367146" cy="3564832"/>
          </a:xfrm>
        </p:spPr>
        <p:txBody>
          <a:bodyPr/>
          <a:lstStyle/>
          <a:p>
            <a:endParaRPr lang="en-US" dirty="0"/>
          </a:p>
          <a:p>
            <a:endParaRPr lang="en-US" dirty="0"/>
          </a:p>
        </p:txBody>
      </p:sp>
      <p:sp>
        <p:nvSpPr>
          <p:cNvPr id="4" name="Content Placeholder 3">
            <a:extLst>
              <a:ext uri="{FF2B5EF4-FFF2-40B4-BE49-F238E27FC236}">
                <a16:creationId xmlns:a16="http://schemas.microsoft.com/office/drawing/2014/main" id="{939D7730-5E19-CCE9-6381-6377AA074B5D}"/>
              </a:ext>
            </a:extLst>
          </p:cNvPr>
          <p:cNvSpPr>
            <a:spLocks noGrp="1"/>
          </p:cNvSpPr>
          <p:nvPr>
            <p:ph sz="half" idx="15"/>
          </p:nvPr>
        </p:nvSpPr>
        <p:spPr>
          <a:xfrm>
            <a:off x="1200727" y="1690688"/>
            <a:ext cx="10159249" cy="4423908"/>
          </a:xfrm>
        </p:spPr>
        <p:txBody>
          <a:bodyPr>
            <a:normAutofit/>
          </a:bodyPr>
          <a:lstStyle/>
          <a:p>
            <a:r>
              <a:rPr lang="en-US" b="0" dirty="0">
                <a:effectLst/>
                <a:latin typeface="Abadi" panose="020B0604020104020204" pitchFamily="34" charset="0"/>
              </a:rPr>
              <a:t>The purpose of the text NLP analysis:</a:t>
            </a:r>
          </a:p>
          <a:p>
            <a:r>
              <a:rPr lang="en-US" b="0" dirty="0">
                <a:effectLst/>
                <a:latin typeface="Abadi" panose="020B0604020104020204" pitchFamily="34" charset="0"/>
              </a:rPr>
              <a:t>to gain insights into Hearthstone cards' characteristics, including their effects, abilities, sentiments, and player perceptions</a:t>
            </a:r>
          </a:p>
          <a:p>
            <a:r>
              <a:rPr lang="en-US" b="0" dirty="0">
                <a:effectLst/>
                <a:latin typeface="Abadi" panose="020B0604020104020204" pitchFamily="34" charset="0"/>
              </a:rPr>
              <a:t>to understand the gameplay mechanics, strategic implications, and player preferences associated with different cards in the game</a:t>
            </a:r>
          </a:p>
          <a:p>
            <a:r>
              <a:rPr lang="en-US" b="0" dirty="0">
                <a:effectLst/>
                <a:latin typeface="Abadi" panose="020B0604020104020204" pitchFamily="34" charset="0"/>
              </a:rPr>
              <a:t>It helps enhance our understanding of Hearthstone gameplay and can inform strategic decision-making for players, game developers, and enthusiasts alike.</a:t>
            </a:r>
            <a:endParaRPr lang="en-US" dirty="0">
              <a:latin typeface="Abadi" panose="020B0604020104020204" pitchFamily="34" charset="0"/>
            </a:endParaRPr>
          </a:p>
          <a:p>
            <a:endParaRPr lang="en-US" dirty="0"/>
          </a:p>
        </p:txBody>
      </p:sp>
    </p:spTree>
    <p:extLst>
      <p:ext uri="{BB962C8B-B14F-4D97-AF65-F5344CB8AC3E}">
        <p14:creationId xmlns:p14="http://schemas.microsoft.com/office/powerpoint/2010/main" val="290015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125"/>
            <a:ext cx="10515600" cy="798657"/>
          </a:xfrm>
          <a:noFill/>
        </p:spPr>
        <p:txBody>
          <a:bodyPr anchor="ctr"/>
          <a:lstStyle/>
          <a:p>
            <a:pPr algn="ctr"/>
            <a:r>
              <a:rPr lang="en-US" dirty="0"/>
              <a:t>NLP of cards text</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xfrm>
            <a:off x="1129897" y="1163782"/>
            <a:ext cx="10186958" cy="4673723"/>
          </a:xfrm>
          <a:noFill/>
        </p:spPr>
        <p:txBody>
          <a:bodyPr>
            <a:noAutofit/>
          </a:bodyPr>
          <a:lstStyle/>
          <a:p>
            <a:r>
              <a:rPr lang="en-US" b="0" dirty="0">
                <a:effectLst/>
                <a:latin typeface="Consolas" panose="020B0609020204030204" pitchFamily="49" charset="0"/>
              </a:rPr>
              <a:t>Class analysis:</a:t>
            </a:r>
          </a:p>
          <a:p>
            <a:r>
              <a:rPr lang="en-US" sz="1600" b="0" dirty="0">
                <a:effectLst/>
                <a:latin typeface="Abadi" panose="020B0604020104020204" pitchFamily="34" charset="0"/>
              </a:rPr>
              <a:t>Group 0: Describes various card effects or abilities in Hearthstone, including summoning minions, modifying mana costs, or triggering specific actions under certain conditions.</a:t>
            </a:r>
          </a:p>
          <a:p>
            <a:r>
              <a:rPr lang="en-US" sz="1600" b="0" dirty="0">
                <a:effectLst/>
                <a:latin typeface="Abadi" panose="020B0604020104020204" pitchFamily="34" charset="0"/>
              </a:rPr>
              <a:t>Group 1: Contains card descriptions with "</a:t>
            </a:r>
            <a:r>
              <a:rPr lang="en-US" sz="1600" b="0" dirty="0" err="1">
                <a:effectLst/>
                <a:latin typeface="Abadi" panose="020B0604020104020204" pitchFamily="34" charset="0"/>
              </a:rPr>
              <a:t>Battlecry</a:t>
            </a:r>
            <a:r>
              <a:rPr lang="en-US" sz="1600" b="0" dirty="0">
                <a:effectLst/>
                <a:latin typeface="Abadi" panose="020B0604020104020204" pitchFamily="34" charset="0"/>
              </a:rPr>
              <a:t>" effects, activating specific abilities when the card is played onto the board in Hearthstone.</a:t>
            </a:r>
          </a:p>
          <a:p>
            <a:r>
              <a:rPr lang="en-US" sz="1600" b="0" dirty="0">
                <a:effectLst/>
                <a:latin typeface="Abadi" panose="020B0604020104020204" pitchFamily="34" charset="0"/>
              </a:rPr>
              <a:t>Group 2: Describes cards that enhance or modify specific types of creatures or entities in Hearthstone, such as Demons or minions, providing buffs, </a:t>
            </a:r>
            <a:r>
              <a:rPr lang="en-US" sz="1600" b="0" dirty="0" err="1">
                <a:effectLst/>
                <a:latin typeface="Abadi" panose="020B0604020104020204" pitchFamily="34" charset="0"/>
              </a:rPr>
              <a:t>debuffs</a:t>
            </a:r>
            <a:r>
              <a:rPr lang="en-US" sz="1600" b="0" dirty="0">
                <a:effectLst/>
                <a:latin typeface="Abadi" panose="020B0604020104020204" pitchFamily="34" charset="0"/>
              </a:rPr>
              <a:t>, or other modifications.</a:t>
            </a:r>
          </a:p>
          <a:p>
            <a:r>
              <a:rPr lang="en-US" sz="1600" b="0" dirty="0">
                <a:effectLst/>
                <a:latin typeface="Abadi" panose="020B0604020104020204" pitchFamily="34" charset="0"/>
              </a:rPr>
              <a:t>Group 3: Involves cards with effects related to drawing cards, reducing costs, or summoning specific entities in Hearthstone, aiding players in deck management and resource utilization.</a:t>
            </a:r>
          </a:p>
          <a:p>
            <a:r>
              <a:rPr lang="en-US" sz="1600" b="0" dirty="0">
                <a:effectLst/>
                <a:latin typeface="Abadi" panose="020B0604020104020204" pitchFamily="34" charset="0"/>
              </a:rPr>
              <a:t>Group 4: Features cards with effects triggered by specific conditions like dealing damage or benefiting from certain actions, offering strategic opportunities during gameplay in Hearthstone.</a:t>
            </a:r>
          </a:p>
          <a:p>
            <a:r>
              <a:rPr lang="en-US" sz="1600" b="0" dirty="0">
                <a:effectLst/>
                <a:latin typeface="Abadi" panose="020B0604020104020204" pitchFamily="34" charset="0"/>
              </a:rPr>
              <a:t>Group 5: Contains cards with effects triggered by specific events or conditions such as opponent actions or friendly minion deaths, allowing players to adapt their strategy based on the evolving game state in Hearthstone.</a:t>
            </a:r>
          </a:p>
        </p:txBody>
      </p:sp>
      <p:sp>
        <p:nvSpPr>
          <p:cNvPr id="6" name="Content Placeholder 5">
            <a:extLst>
              <a:ext uri="{FF2B5EF4-FFF2-40B4-BE49-F238E27FC236}">
                <a16:creationId xmlns:a16="http://schemas.microsoft.com/office/drawing/2014/main" id="{0D2FAAB6-D7EE-CA6A-41F4-83B1C6D255E0}"/>
              </a:ext>
            </a:extLst>
          </p:cNvPr>
          <p:cNvSpPr>
            <a:spLocks noGrp="1"/>
          </p:cNvSpPr>
          <p:nvPr>
            <p:ph sz="half" idx="1"/>
          </p:nvPr>
        </p:nvSpPr>
        <p:spPr>
          <a:xfrm flipH="1" flipV="1">
            <a:off x="92364" y="6123305"/>
            <a:ext cx="745837" cy="369570"/>
          </a:xfrm>
        </p:spPr>
        <p:txBody>
          <a:bodyPr/>
          <a:lstStyle/>
          <a:p>
            <a:endParaRPr lang="en-US" dirty="0"/>
          </a:p>
        </p:txBody>
      </p:sp>
    </p:spTree>
    <p:extLst>
      <p:ext uri="{BB962C8B-B14F-4D97-AF65-F5344CB8AC3E}">
        <p14:creationId xmlns:p14="http://schemas.microsoft.com/office/powerpoint/2010/main" val="72960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dirty="0"/>
              <a:t>Thank you</a:t>
            </a:r>
          </a:p>
        </p:txBody>
      </p:sp>
      <p:pic>
        <p:nvPicPr>
          <p:cNvPr id="6" name="Picture 5" descr="A collage of a person with braces&#10;&#10;Description automatically generated">
            <a:extLst>
              <a:ext uri="{FF2B5EF4-FFF2-40B4-BE49-F238E27FC236}">
                <a16:creationId xmlns:a16="http://schemas.microsoft.com/office/drawing/2014/main" id="{9A2C3D4E-2BF4-45B0-9F22-A03B07C99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568" y="1031438"/>
            <a:ext cx="4762500" cy="4762500"/>
          </a:xfrm>
          <a:prstGeom prst="rect">
            <a:avLst/>
          </a:prstGeom>
        </p:spPr>
      </p:pic>
      <p:sp>
        <p:nvSpPr>
          <p:cNvPr id="8" name="Content Placeholder 7">
            <a:extLst>
              <a:ext uri="{FF2B5EF4-FFF2-40B4-BE49-F238E27FC236}">
                <a16:creationId xmlns:a16="http://schemas.microsoft.com/office/drawing/2014/main" id="{6E634C50-AD5F-51B0-6E59-F7DD3BAA91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2484837"/>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{843AADFD-4371-4774-8C7F-7076338A02A1}tf78504181_win32</Template>
  <TotalTime>254</TotalTime>
  <Words>605</Words>
  <Application>Microsoft Office PowerPoint</Application>
  <PresentationFormat>Widescreen</PresentationFormat>
  <Paragraphs>50</Paragraphs>
  <Slides>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Abadi</vt:lpstr>
      <vt:lpstr>Aptos</vt:lpstr>
      <vt:lpstr>Arial</vt:lpstr>
      <vt:lpstr>Avenir Next LT Pro</vt:lpstr>
      <vt:lpstr>Avenir Next LT Pro Light</vt:lpstr>
      <vt:lpstr>Calibri</vt:lpstr>
      <vt:lpstr>Consolas</vt:lpstr>
      <vt:lpstr>Tw Cen MT</vt:lpstr>
      <vt:lpstr>Custom</vt:lpstr>
      <vt:lpstr>Hearthstone presentation</vt:lpstr>
      <vt:lpstr>Agenda</vt:lpstr>
      <vt:lpstr>Hearthstone </vt:lpstr>
      <vt:lpstr>Hypothesis testing</vt:lpstr>
      <vt:lpstr>PowerPoint Presentation</vt:lpstr>
      <vt:lpstr>Cards flavor sentimental analysis</vt:lpstr>
      <vt:lpstr>Why NLP?</vt:lpstr>
      <vt:lpstr>NLP of cards text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Hearthstone presentation</dc:title>
  <dc:creator>Artiom Muraska</dc:creator>
  <cp:lastModifiedBy>Artiom Muraska</cp:lastModifiedBy>
  <cp:revision>3</cp:revision>
  <dcterms:created xsi:type="dcterms:W3CDTF">2024-02-09T08:58:08Z</dcterms:created>
  <dcterms:modified xsi:type="dcterms:W3CDTF">2024-02-09T21:06:15Z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