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864">
          <p15:clr>
            <a:srgbClr val="A4A3A4"/>
          </p15:clr>
        </p15:guide>
        <p15:guide id="2" pos="480">
          <p15:clr>
            <a:srgbClr val="A4A3A4"/>
          </p15:clr>
        </p15:guide>
      </p15:sldGuideLst>
    </p:ext>
    <p:ext uri="GoogleSlidesCustomDataVersion2">
      <go:slidesCustomData xmlns:go="http://customooxmlschemas.google.com/" r:id="rId23" roundtripDataSignature="AMtx7mj2Anku+Vg2fyyZyJ2e77b9trg25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864" orient="horz"/>
        <p:guide pos="4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23" Type="http://customschemas.google.com/relationships/presentationmetadata" Target="meta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ec9c2aeec0_1_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ec9c2aeec0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782ef73042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g2782ef73042_0_4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782ef73042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g2782ef73042_0_4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ec9c2aeec0_1_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ec9c2aeec0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782ef73042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g2782ef73042_0_5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eca063ab9d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g2eca063ab9d_0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782ef73042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g2782ef73042_0_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782ef73042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g2782ef73042_0_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782ef73042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g2782ef73042_0_5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ec9c2aeec0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ec9c2aeec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ec9c2aeec0_1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ec9c2aeec0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ec9c2aeec0_1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ec9c2aeec0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32"/>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33"/>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33"/>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2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2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2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2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2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2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2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2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2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2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3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30"/>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30"/>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3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31"/>
          <p:cNvSpPr/>
          <p:nvPr>
            <p:ph idx="2" type="pic"/>
          </p:nvPr>
        </p:nvSpPr>
        <p:spPr>
          <a:xfrm>
            <a:off x="5183188" y="987425"/>
            <a:ext cx="6172200" cy="4873625"/>
          </a:xfrm>
          <a:prstGeom prst="rect">
            <a:avLst/>
          </a:prstGeom>
          <a:noFill/>
          <a:ln>
            <a:noFill/>
          </a:ln>
        </p:spPr>
      </p:sp>
      <p:sp>
        <p:nvSpPr>
          <p:cNvPr id="64" name="Google Shape;64;p31"/>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2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6.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3.png"/><Relationship Id="rId4" Type="http://schemas.openxmlformats.org/officeDocument/2006/relationships/image" Target="../media/image12.png"/><Relationship Id="rId5" Type="http://schemas.openxmlformats.org/officeDocument/2006/relationships/image" Target="../media/image6.png"/><Relationship Id="rId6"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9.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A3838"/>
        </a:solidFill>
      </p:bgPr>
    </p:bg>
    <p:spTree>
      <p:nvGrpSpPr>
        <p:cNvPr id="83" name="Shape 83"/>
        <p:cNvGrpSpPr/>
        <p:nvPr/>
      </p:nvGrpSpPr>
      <p:grpSpPr>
        <a:xfrm>
          <a:off x="0" y="0"/>
          <a:ext cx="0" cy="0"/>
          <a:chOff x="0" y="0"/>
          <a:chExt cx="0" cy="0"/>
        </a:xfrm>
      </p:grpSpPr>
      <p:pic>
        <p:nvPicPr>
          <p:cNvPr id="84" name="Google Shape;84;p1"/>
          <p:cNvPicPr preferRelativeResize="0"/>
          <p:nvPr/>
        </p:nvPicPr>
        <p:blipFill rotWithShape="1">
          <a:blip r:embed="rId3">
            <a:alphaModFix/>
          </a:blip>
          <a:srcRect b="0" l="0" r="0" t="0"/>
          <a:stretch/>
        </p:blipFill>
        <p:spPr>
          <a:xfrm>
            <a:off x="1027332" y="0"/>
            <a:ext cx="2325467" cy="2325467"/>
          </a:xfrm>
          <a:prstGeom prst="rect">
            <a:avLst/>
          </a:prstGeom>
          <a:noFill/>
          <a:ln>
            <a:noFill/>
          </a:ln>
        </p:spPr>
      </p:pic>
      <p:sp>
        <p:nvSpPr>
          <p:cNvPr id="85" name="Google Shape;85;p1"/>
          <p:cNvSpPr txBox="1"/>
          <p:nvPr/>
        </p:nvSpPr>
        <p:spPr>
          <a:xfrm>
            <a:off x="870857" y="2380343"/>
            <a:ext cx="5808000" cy="2493600"/>
          </a:xfrm>
          <a:prstGeom prst="rect">
            <a:avLst/>
          </a:prstGeom>
          <a:solidFill>
            <a:srgbClr val="3A3838"/>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6600">
                <a:solidFill>
                  <a:srgbClr val="FF6600"/>
                </a:solidFill>
                <a:latin typeface="Calibri"/>
                <a:ea typeface="Calibri"/>
                <a:cs typeface="Calibri"/>
                <a:sym typeface="Calibri"/>
              </a:rPr>
              <a:t>Data Minders</a:t>
            </a:r>
            <a:endParaRPr/>
          </a:p>
          <a:p>
            <a:pPr indent="0" lvl="0" marL="0" marR="0" rtl="0" algn="l">
              <a:spcBef>
                <a:spcPts val="0"/>
              </a:spcBef>
              <a:spcAft>
                <a:spcPts val="0"/>
              </a:spcAft>
              <a:buNone/>
            </a:pPr>
            <a:r>
              <a:rPr lang="en-US" sz="2500">
                <a:solidFill>
                  <a:srgbClr val="FF6600"/>
                </a:solidFill>
                <a:latin typeface="Calibri"/>
                <a:ea typeface="Calibri"/>
                <a:cs typeface="Calibri"/>
                <a:sym typeface="Calibri"/>
              </a:rPr>
              <a:t>ABC Pharmaceutical EDA</a:t>
            </a:r>
            <a:endParaRPr/>
          </a:p>
          <a:p>
            <a:pPr indent="0" lvl="0" marL="0" marR="0" rtl="0" algn="l">
              <a:spcBef>
                <a:spcPts val="0"/>
              </a:spcBef>
              <a:spcAft>
                <a:spcPts val="0"/>
              </a:spcAft>
              <a:buNone/>
            </a:pPr>
            <a:r>
              <a:t/>
            </a:r>
            <a:endParaRPr sz="4000">
              <a:solidFill>
                <a:schemeClr val="dk1"/>
              </a:solidFill>
              <a:latin typeface="Calibri"/>
              <a:ea typeface="Calibri"/>
              <a:cs typeface="Calibri"/>
              <a:sym typeface="Calibri"/>
            </a:endParaRPr>
          </a:p>
          <a:p>
            <a:pPr indent="0" lvl="0" marL="0" marR="0" rtl="0" algn="l">
              <a:spcBef>
                <a:spcPts val="0"/>
              </a:spcBef>
              <a:spcAft>
                <a:spcPts val="0"/>
              </a:spcAft>
              <a:buNone/>
            </a:pPr>
            <a:r>
              <a:rPr lang="en-US" sz="2500">
                <a:solidFill>
                  <a:srgbClr val="FF6600"/>
                </a:solidFill>
                <a:latin typeface="Calibri"/>
                <a:ea typeface="Calibri"/>
                <a:cs typeface="Calibri"/>
                <a:sym typeface="Calibri"/>
              </a:rPr>
              <a:t>7-16-2024</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g2ec9c2aeec0_1_21"/>
          <p:cNvSpPr txBox="1"/>
          <p:nvPr>
            <p:ph type="title"/>
          </p:nvPr>
        </p:nvSpPr>
        <p:spPr>
          <a:xfrm>
            <a:off x="838200" y="365125"/>
            <a:ext cx="10515600" cy="5805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ts val="990"/>
              <a:buFont typeface="Arial"/>
              <a:buNone/>
            </a:pPr>
            <a:r>
              <a:rPr lang="en-US"/>
              <a:t>Visualization Results</a:t>
            </a:r>
            <a:endParaRPr/>
          </a:p>
        </p:txBody>
      </p:sp>
      <p:sp>
        <p:nvSpPr>
          <p:cNvPr id="157" name="Google Shape;157;g2ec9c2aeec0_1_21"/>
          <p:cNvSpPr txBox="1"/>
          <p:nvPr>
            <p:ph idx="1" type="body"/>
          </p:nvPr>
        </p:nvSpPr>
        <p:spPr>
          <a:xfrm>
            <a:off x="838200" y="1243200"/>
            <a:ext cx="10515600" cy="49335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id="158" name="Google Shape;158;g2ec9c2aeec0_1_21"/>
          <p:cNvPicPr preferRelativeResize="0"/>
          <p:nvPr/>
        </p:nvPicPr>
        <p:blipFill>
          <a:blip r:embed="rId3">
            <a:alphaModFix/>
          </a:blip>
          <a:stretch>
            <a:fillRect/>
          </a:stretch>
        </p:blipFill>
        <p:spPr>
          <a:xfrm>
            <a:off x="838200" y="1371600"/>
            <a:ext cx="5311574" cy="3431400"/>
          </a:xfrm>
          <a:prstGeom prst="rect">
            <a:avLst/>
          </a:prstGeom>
          <a:noFill/>
          <a:ln>
            <a:noFill/>
          </a:ln>
        </p:spPr>
      </p:pic>
      <p:pic>
        <p:nvPicPr>
          <p:cNvPr id="159" name="Google Shape;159;g2ec9c2aeec0_1_21"/>
          <p:cNvPicPr preferRelativeResize="0"/>
          <p:nvPr/>
        </p:nvPicPr>
        <p:blipFill>
          <a:blip r:embed="rId4">
            <a:alphaModFix/>
          </a:blip>
          <a:stretch>
            <a:fillRect/>
          </a:stretch>
        </p:blipFill>
        <p:spPr>
          <a:xfrm>
            <a:off x="6270175" y="1371600"/>
            <a:ext cx="4917825" cy="3431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g2782ef73042_0_41"/>
          <p:cNvSpPr/>
          <p:nvPr/>
        </p:nvSpPr>
        <p:spPr>
          <a:xfrm>
            <a:off x="0" y="0"/>
            <a:ext cx="12192000" cy="13644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5" name="Google Shape;165;g2782ef73042_0_41"/>
          <p:cNvSpPr txBox="1"/>
          <p:nvPr>
            <p:ph type="title"/>
          </p:nvPr>
        </p:nvSpPr>
        <p:spPr>
          <a:xfrm>
            <a:off x="838200" y="59927"/>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4400"/>
              <a:buFont typeface="Calibri"/>
              <a:buNone/>
            </a:pPr>
            <a:r>
              <a:rPr b="1" lang="en-US">
                <a:solidFill>
                  <a:schemeClr val="accent2"/>
                </a:solidFill>
              </a:rPr>
              <a:t>Data Transformation</a:t>
            </a:r>
            <a:endParaRPr/>
          </a:p>
        </p:txBody>
      </p:sp>
      <p:sp>
        <p:nvSpPr>
          <p:cNvPr id="166" name="Google Shape;166;g2782ef73042_0_41"/>
          <p:cNvSpPr txBox="1"/>
          <p:nvPr>
            <p:ph idx="1" type="body"/>
          </p:nvPr>
        </p:nvSpPr>
        <p:spPr>
          <a:xfrm>
            <a:off x="513600" y="5472375"/>
            <a:ext cx="11164800" cy="8439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None/>
            </a:pPr>
            <a:r>
              <a:rPr b="1" lang="en-US" sz="1800"/>
              <a:t>Scaling: </a:t>
            </a:r>
            <a:r>
              <a:rPr lang="en-US" sz="1800"/>
              <a:t>Standard scaling was used to prevent bias and and ensure interpretability.</a:t>
            </a:r>
            <a:endParaRPr sz="1800"/>
          </a:p>
        </p:txBody>
      </p:sp>
      <p:pic>
        <p:nvPicPr>
          <p:cNvPr id="167" name="Google Shape;167;g2782ef73042_0_41"/>
          <p:cNvPicPr preferRelativeResize="0"/>
          <p:nvPr/>
        </p:nvPicPr>
        <p:blipFill>
          <a:blip r:embed="rId3">
            <a:alphaModFix/>
          </a:blip>
          <a:stretch>
            <a:fillRect/>
          </a:stretch>
        </p:blipFill>
        <p:spPr>
          <a:xfrm>
            <a:off x="2043575" y="1935663"/>
            <a:ext cx="6688049" cy="29866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g2782ef73042_0_47"/>
          <p:cNvSpPr/>
          <p:nvPr/>
        </p:nvSpPr>
        <p:spPr>
          <a:xfrm>
            <a:off x="0" y="0"/>
            <a:ext cx="12192000" cy="13644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3" name="Google Shape;173;g2782ef73042_0_47"/>
          <p:cNvSpPr txBox="1"/>
          <p:nvPr>
            <p:ph type="title"/>
          </p:nvPr>
        </p:nvSpPr>
        <p:spPr>
          <a:xfrm>
            <a:off x="838200" y="59927"/>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4400"/>
              <a:buFont typeface="Calibri"/>
              <a:buNone/>
            </a:pPr>
            <a:r>
              <a:rPr b="1" lang="en-US">
                <a:solidFill>
                  <a:schemeClr val="accent2"/>
                </a:solidFill>
              </a:rPr>
              <a:t>Data Transformation</a:t>
            </a:r>
            <a:endParaRPr/>
          </a:p>
        </p:txBody>
      </p:sp>
      <p:sp>
        <p:nvSpPr>
          <p:cNvPr id="174" name="Google Shape;174;g2782ef73042_0_47"/>
          <p:cNvSpPr txBox="1"/>
          <p:nvPr>
            <p:ph idx="1" type="body"/>
          </p:nvPr>
        </p:nvSpPr>
        <p:spPr>
          <a:xfrm>
            <a:off x="513600" y="5584550"/>
            <a:ext cx="11164800" cy="8439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None/>
            </a:pPr>
            <a:r>
              <a:rPr b="1" lang="en-US" sz="1800"/>
              <a:t>Duplicates: </a:t>
            </a:r>
            <a:r>
              <a:rPr lang="en-US" sz="1800"/>
              <a:t>6 rows of duplicates were removed total. </a:t>
            </a:r>
            <a:endParaRPr sz="1800"/>
          </a:p>
        </p:txBody>
      </p:sp>
      <p:pic>
        <p:nvPicPr>
          <p:cNvPr id="175" name="Google Shape;175;g2782ef73042_0_47"/>
          <p:cNvPicPr preferRelativeResize="0"/>
          <p:nvPr/>
        </p:nvPicPr>
        <p:blipFill>
          <a:blip r:embed="rId3">
            <a:alphaModFix/>
          </a:blip>
          <a:stretch>
            <a:fillRect/>
          </a:stretch>
        </p:blipFill>
        <p:spPr>
          <a:xfrm>
            <a:off x="2314675" y="1805030"/>
            <a:ext cx="6529025" cy="34356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g2ec9c2aeec0_1_34"/>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US" sz="3300">
                <a:latin typeface="Arial"/>
                <a:ea typeface="Arial"/>
                <a:cs typeface="Arial"/>
                <a:sym typeface="Arial"/>
              </a:rPr>
              <a:t>Test Variable Importance by Random Forest Model</a:t>
            </a:r>
            <a:endParaRPr sz="4100"/>
          </a:p>
        </p:txBody>
      </p:sp>
      <p:sp>
        <p:nvSpPr>
          <p:cNvPr id="181" name="Google Shape;181;g2ec9c2aeec0_1_34"/>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id="182" name="Google Shape;182;g2ec9c2aeec0_1_34"/>
          <p:cNvPicPr preferRelativeResize="0"/>
          <p:nvPr/>
        </p:nvPicPr>
        <p:blipFill>
          <a:blip r:embed="rId3">
            <a:alphaModFix/>
          </a:blip>
          <a:stretch>
            <a:fillRect/>
          </a:stretch>
        </p:blipFill>
        <p:spPr>
          <a:xfrm>
            <a:off x="109600" y="1610325"/>
            <a:ext cx="11838873" cy="46433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g2782ef73042_0_53"/>
          <p:cNvSpPr/>
          <p:nvPr/>
        </p:nvSpPr>
        <p:spPr>
          <a:xfrm>
            <a:off x="0" y="0"/>
            <a:ext cx="12192000" cy="13644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8" name="Google Shape;188;g2782ef73042_0_53"/>
          <p:cNvSpPr txBox="1"/>
          <p:nvPr>
            <p:ph type="title"/>
          </p:nvPr>
        </p:nvSpPr>
        <p:spPr>
          <a:xfrm>
            <a:off x="838200" y="59927"/>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4400"/>
              <a:buFont typeface="Calibri"/>
              <a:buNone/>
            </a:pPr>
            <a:r>
              <a:rPr b="1" lang="en-US">
                <a:solidFill>
                  <a:schemeClr val="accent2"/>
                </a:solidFill>
              </a:rPr>
              <a:t>Data Transformation</a:t>
            </a:r>
            <a:endParaRPr/>
          </a:p>
        </p:txBody>
      </p:sp>
      <p:sp>
        <p:nvSpPr>
          <p:cNvPr id="189" name="Google Shape;189;g2782ef73042_0_53"/>
          <p:cNvSpPr txBox="1"/>
          <p:nvPr>
            <p:ph idx="1" type="body"/>
          </p:nvPr>
        </p:nvSpPr>
        <p:spPr>
          <a:xfrm>
            <a:off x="513600" y="1707300"/>
            <a:ext cx="11164800" cy="4186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None/>
            </a:pPr>
            <a:r>
              <a:rPr b="1" lang="en-US" sz="1800"/>
              <a:t>Feature engineering:</a:t>
            </a:r>
            <a:endParaRPr b="1" sz="1800"/>
          </a:p>
          <a:p>
            <a:pPr indent="0" lvl="0" marL="0" rtl="0" algn="l">
              <a:spcBef>
                <a:spcPts val="1000"/>
              </a:spcBef>
              <a:spcAft>
                <a:spcPts val="0"/>
              </a:spcAft>
              <a:buClr>
                <a:schemeClr val="dk1"/>
              </a:buClr>
              <a:buSzPts val="1100"/>
              <a:buFont typeface="Arial"/>
              <a:buNone/>
            </a:pPr>
            <a:r>
              <a:rPr lang="en-US">
                <a:latin typeface="Arial"/>
                <a:ea typeface="Arial"/>
                <a:cs typeface="Arial"/>
                <a:sym typeface="Arial"/>
              </a:rPr>
              <a:t>•</a:t>
            </a:r>
            <a:r>
              <a:rPr lang="en-US"/>
              <a:t>Convert "Y" and "N" to 1 and 0</a:t>
            </a:r>
            <a:endParaRPr/>
          </a:p>
          <a:p>
            <a:pPr indent="0" lvl="0" marL="0" rtl="0" algn="l">
              <a:spcBef>
                <a:spcPts val="1000"/>
              </a:spcBef>
              <a:spcAft>
                <a:spcPts val="0"/>
              </a:spcAft>
              <a:buClr>
                <a:schemeClr val="dk1"/>
              </a:buClr>
              <a:buSzPts val="1100"/>
              <a:buFont typeface="Arial"/>
              <a:buNone/>
            </a:pPr>
            <a:r>
              <a:rPr lang="en-US">
                <a:latin typeface="Arial"/>
                <a:ea typeface="Arial"/>
                <a:cs typeface="Arial"/>
                <a:sym typeface="Arial"/>
              </a:rPr>
              <a:t>•</a:t>
            </a:r>
            <a:r>
              <a:rPr lang="en-US"/>
              <a:t>Create new Features: </a:t>
            </a:r>
            <a:r>
              <a:rPr lang="en-US" sz="2000"/>
              <a:t>total number of  concomitancy, total number of comorbidity</a:t>
            </a:r>
            <a:endParaRPr sz="2000"/>
          </a:p>
          <a:p>
            <a:pPr indent="0" lvl="0" marL="0" rtl="0" algn="l">
              <a:spcBef>
                <a:spcPts val="1000"/>
              </a:spcBef>
              <a:spcAft>
                <a:spcPts val="0"/>
              </a:spcAft>
              <a:buClr>
                <a:schemeClr val="dk1"/>
              </a:buClr>
              <a:buSzPts val="1100"/>
              <a:buFont typeface="Arial"/>
              <a:buNone/>
            </a:pPr>
            <a:r>
              <a:rPr lang="en-US">
                <a:latin typeface="Arial"/>
                <a:ea typeface="Arial"/>
                <a:cs typeface="Arial"/>
                <a:sym typeface="Arial"/>
              </a:rPr>
              <a:t>•</a:t>
            </a:r>
            <a:r>
              <a:rPr lang="en-US"/>
              <a:t>Encoding categorical variables: one-hot encoding</a:t>
            </a:r>
            <a:endParaRPr/>
          </a:p>
          <a:p>
            <a:pPr indent="0" lvl="0" marL="0" rtl="0" algn="l">
              <a:spcBef>
                <a:spcPts val="1000"/>
              </a:spcBef>
              <a:spcAft>
                <a:spcPts val="0"/>
              </a:spcAft>
              <a:buClr>
                <a:schemeClr val="dk1"/>
              </a:buClr>
              <a:buSzPts val="1100"/>
              <a:buFont typeface="Arial"/>
              <a:buNone/>
            </a:pPr>
            <a:r>
              <a:rPr lang="en-US">
                <a:latin typeface="Arial"/>
                <a:ea typeface="Arial"/>
                <a:cs typeface="Arial"/>
                <a:sym typeface="Arial"/>
              </a:rPr>
              <a:t>•</a:t>
            </a:r>
            <a:r>
              <a:rPr lang="en-US"/>
              <a:t>Scaling and normalization: log transformation</a:t>
            </a:r>
            <a:endParaRPr/>
          </a:p>
          <a:p>
            <a:pPr indent="0" lvl="0" marL="0" rtl="0" algn="l">
              <a:spcBef>
                <a:spcPts val="1000"/>
              </a:spcBef>
              <a:spcAft>
                <a:spcPts val="0"/>
              </a:spcAft>
              <a:buClr>
                <a:schemeClr val="dk1"/>
              </a:buClr>
              <a:buSzPts val="1100"/>
              <a:buFont typeface="Arial"/>
              <a:buNone/>
            </a:pPr>
            <a:r>
              <a:rPr lang="en-US">
                <a:latin typeface="Arial"/>
                <a:ea typeface="Arial"/>
                <a:cs typeface="Arial"/>
                <a:sym typeface="Arial"/>
              </a:rPr>
              <a:t>•</a:t>
            </a:r>
            <a:r>
              <a:rPr lang="en-US"/>
              <a:t>Feature Selection: drop columns which have no impact on drug_persistency</a:t>
            </a:r>
            <a:endParaRPr/>
          </a:p>
          <a:p>
            <a:pPr indent="0" lvl="0" marL="0" rtl="0" algn="l">
              <a:lnSpc>
                <a:spcPct val="100000"/>
              </a:lnSpc>
              <a:spcBef>
                <a:spcPts val="0"/>
              </a:spcBef>
              <a:spcAft>
                <a:spcPts val="0"/>
              </a:spcAft>
              <a:buNone/>
            </a:pPr>
            <a:r>
              <a:t/>
            </a:r>
            <a:endParaRPr b="1" sz="18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0"/>
          <p:cNvSpPr/>
          <p:nvPr/>
        </p:nvSpPr>
        <p:spPr>
          <a:xfrm>
            <a:off x="0" y="0"/>
            <a:ext cx="12192000" cy="1383912"/>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4400">
                <a:solidFill>
                  <a:schemeClr val="accent2"/>
                </a:solidFill>
                <a:latin typeface="Calibri"/>
                <a:ea typeface="Calibri"/>
                <a:cs typeface="Calibri"/>
                <a:sym typeface="Calibri"/>
              </a:rPr>
              <a:t>      Recommendations</a:t>
            </a:r>
            <a:endParaRPr/>
          </a:p>
        </p:txBody>
      </p:sp>
      <p:sp>
        <p:nvSpPr>
          <p:cNvPr id="195" name="Google Shape;195;p20"/>
          <p:cNvSpPr txBox="1"/>
          <p:nvPr/>
        </p:nvSpPr>
        <p:spPr>
          <a:xfrm>
            <a:off x="425875" y="2292275"/>
            <a:ext cx="10960200" cy="26988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1000"/>
              </a:spcBef>
              <a:spcAft>
                <a:spcPts val="0"/>
              </a:spcAft>
              <a:buNone/>
            </a:pPr>
            <a:r>
              <a:rPr lang="en-US" sz="2600">
                <a:solidFill>
                  <a:schemeClr val="dk1"/>
                </a:solidFill>
              </a:rPr>
              <a:t>•</a:t>
            </a:r>
            <a:r>
              <a:rPr lang="en-US" sz="2600">
                <a:solidFill>
                  <a:schemeClr val="dk1"/>
                </a:solidFill>
                <a:latin typeface="Calibri"/>
                <a:ea typeface="Calibri"/>
                <a:cs typeface="Calibri"/>
                <a:sym typeface="Calibri"/>
              </a:rPr>
              <a:t>The following variables have no impact on drug persistency,</a:t>
            </a:r>
            <a:endParaRPr sz="2600">
              <a:solidFill>
                <a:schemeClr val="dk1"/>
              </a:solidFill>
              <a:latin typeface="Calibri"/>
              <a:ea typeface="Calibri"/>
              <a:cs typeface="Calibri"/>
              <a:sym typeface="Calibri"/>
            </a:endParaRPr>
          </a:p>
          <a:p>
            <a:pPr indent="0" lvl="0" marL="0" rtl="0" algn="l">
              <a:lnSpc>
                <a:spcPct val="90000"/>
              </a:lnSpc>
              <a:spcBef>
                <a:spcPts val="1000"/>
              </a:spcBef>
              <a:spcAft>
                <a:spcPts val="0"/>
              </a:spcAft>
              <a:buNone/>
            </a:pPr>
            <a:r>
              <a:rPr lang="en-US" sz="2600">
                <a:solidFill>
                  <a:schemeClr val="dk1"/>
                </a:solidFill>
                <a:latin typeface="Calibri"/>
                <a:ea typeface="Calibri"/>
                <a:cs typeface="Calibri"/>
                <a:sym typeface="Calibri"/>
              </a:rPr>
              <a:t>	ptid , gender,  frag_frac_prior_ntm, gluco_record_prior_ntm,</a:t>
            </a:r>
            <a:endParaRPr sz="2600">
              <a:solidFill>
                <a:schemeClr val="dk1"/>
              </a:solidFill>
              <a:latin typeface="Calibri"/>
              <a:ea typeface="Calibri"/>
              <a:cs typeface="Calibri"/>
              <a:sym typeface="Calibri"/>
            </a:endParaRPr>
          </a:p>
          <a:p>
            <a:pPr indent="0" lvl="0" marL="0" rtl="0" algn="l">
              <a:lnSpc>
                <a:spcPct val="90000"/>
              </a:lnSpc>
              <a:spcBef>
                <a:spcPts val="1000"/>
              </a:spcBef>
              <a:spcAft>
                <a:spcPts val="0"/>
              </a:spcAft>
              <a:buNone/>
            </a:pPr>
            <a:r>
              <a:rPr lang="en-US" sz="2600">
                <a:solidFill>
                  <a:schemeClr val="dk1"/>
                </a:solidFill>
                <a:latin typeface="Calibri"/>
                <a:ea typeface="Calibri"/>
                <a:cs typeface="Calibri"/>
                <a:sym typeface="Calibri"/>
              </a:rPr>
              <a:t> 	risk_patient_parent_fractured_their_hip,  risk_segment_prior_ntm,</a:t>
            </a:r>
            <a:endParaRPr sz="2600">
              <a:solidFill>
                <a:schemeClr val="dk1"/>
              </a:solidFill>
              <a:latin typeface="Calibri"/>
              <a:ea typeface="Calibri"/>
              <a:cs typeface="Calibri"/>
              <a:sym typeface="Calibri"/>
            </a:endParaRPr>
          </a:p>
          <a:p>
            <a:pPr indent="0" lvl="0" marL="0" rtl="0" algn="l">
              <a:lnSpc>
                <a:spcPct val="90000"/>
              </a:lnSpc>
              <a:spcBef>
                <a:spcPts val="1000"/>
              </a:spcBef>
              <a:spcAft>
                <a:spcPts val="0"/>
              </a:spcAft>
              <a:buNone/>
            </a:pPr>
            <a:r>
              <a:rPr lang="en-US" sz="2600">
                <a:solidFill>
                  <a:schemeClr val="dk1"/>
                </a:solidFill>
                <a:latin typeface="Calibri"/>
                <a:ea typeface="Calibri"/>
                <a:cs typeface="Calibri"/>
                <a:sym typeface="Calibri"/>
              </a:rPr>
              <a:t> 	risk_untreated_chronic_hyperthyroidism,  risk_estrogen_deficiency,</a:t>
            </a:r>
            <a:endParaRPr sz="2600">
              <a:solidFill>
                <a:schemeClr val="dk1"/>
              </a:solidFill>
              <a:latin typeface="Calibri"/>
              <a:ea typeface="Calibri"/>
              <a:cs typeface="Calibri"/>
              <a:sym typeface="Calibri"/>
            </a:endParaRPr>
          </a:p>
          <a:p>
            <a:pPr indent="0" lvl="0" marL="0" rtl="0" algn="l">
              <a:lnSpc>
                <a:spcPct val="90000"/>
              </a:lnSpc>
              <a:spcBef>
                <a:spcPts val="1000"/>
              </a:spcBef>
              <a:spcAft>
                <a:spcPts val="0"/>
              </a:spcAft>
              <a:buNone/>
            </a:pPr>
            <a:r>
              <a:rPr lang="en-US" sz="2600">
                <a:solidFill>
                  <a:schemeClr val="dk1"/>
                </a:solidFill>
                <a:latin typeface="Calibri"/>
                <a:ea typeface="Calibri"/>
                <a:cs typeface="Calibri"/>
                <a:sym typeface="Calibri"/>
              </a:rPr>
              <a:t> 	risk_family_history_of_osteoporosis</a:t>
            </a:r>
            <a:endParaRPr sz="2600">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g2eca063ab9d_0_8"/>
          <p:cNvSpPr/>
          <p:nvPr/>
        </p:nvSpPr>
        <p:spPr>
          <a:xfrm>
            <a:off x="0" y="0"/>
            <a:ext cx="12192000" cy="13839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4400">
                <a:solidFill>
                  <a:schemeClr val="accent2"/>
                </a:solidFill>
                <a:latin typeface="Calibri"/>
                <a:ea typeface="Calibri"/>
                <a:cs typeface="Calibri"/>
                <a:sym typeface="Calibri"/>
              </a:rPr>
              <a:t>      Recommendations</a:t>
            </a:r>
            <a:endParaRPr/>
          </a:p>
        </p:txBody>
      </p:sp>
      <p:sp>
        <p:nvSpPr>
          <p:cNvPr id="201" name="Google Shape;201;g2eca063ab9d_0_8"/>
          <p:cNvSpPr txBox="1"/>
          <p:nvPr/>
        </p:nvSpPr>
        <p:spPr>
          <a:xfrm>
            <a:off x="425875" y="2292275"/>
            <a:ext cx="10960200" cy="36942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1000"/>
              </a:spcBef>
              <a:spcAft>
                <a:spcPts val="0"/>
              </a:spcAft>
              <a:buNone/>
            </a:pPr>
            <a:r>
              <a:rPr lang="en-US" sz="1900">
                <a:solidFill>
                  <a:schemeClr val="dk1"/>
                </a:solidFill>
                <a:latin typeface="Calibri"/>
                <a:ea typeface="Calibri"/>
                <a:cs typeface="Calibri"/>
                <a:sym typeface="Calibri"/>
              </a:rPr>
              <a:t>Based on the exploratory data analysis (EDA) results and the insights from the Phik matrix, it is planned to develop robust predictive models with special attention to addressing multicollinearity and class imbalance. Multicollinearity, identified using the Phik matrix, is intended to be mitigated through methods such as Principal Component Analysis (PCA) and regularization (Lasso and Ridge), which will help adjust coefficients and enhance model stability. To address class imbalance, techniques such as SMOTE will be applied to increase the representation of the minority class or adjust class weights algorithmically within the model. Algorithms suitable for binary classification, such as logistic regression, decision trees, and ensemble methods like random forests and gradient boosting machines, are planned due to their reduced sensitivity to multicollinearity and effectiveness in handling class imbalance. To fine-tune model parameters and assess their effectiveness, cross-validation and performance metrics such as precision, recall, and AUC-ROC are intended to be used. These measures will ensure that the predictive modeling efforts are based on sound statistical principles and best practices.</a:t>
            </a:r>
            <a:endParaRPr sz="1900">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1"/>
          <p:cNvSpPr txBox="1"/>
          <p:nvPr>
            <p:ph idx="1" type="subTitle"/>
          </p:nvPr>
        </p:nvSpPr>
        <p:spPr>
          <a:xfrm>
            <a:off x="5872480" y="2601119"/>
            <a:ext cx="5558973"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rgbClr val="FF6600"/>
              </a:buClr>
              <a:buSzPts val="6600"/>
              <a:buNone/>
            </a:pPr>
            <a:r>
              <a:rPr lang="en-US" sz="6600">
                <a:solidFill>
                  <a:srgbClr val="FF6600"/>
                </a:solidFill>
              </a:rPr>
              <a:t>Thank You</a:t>
            </a:r>
            <a:endParaRPr/>
          </a:p>
          <a:p>
            <a:pPr indent="0" lvl="0" marL="0" rtl="0" algn="ctr">
              <a:lnSpc>
                <a:spcPct val="90000"/>
              </a:lnSpc>
              <a:spcBef>
                <a:spcPts val="1000"/>
              </a:spcBef>
              <a:spcAft>
                <a:spcPts val="0"/>
              </a:spcAft>
              <a:buClr>
                <a:schemeClr val="dk1"/>
              </a:buClr>
              <a:buSzPts val="6600"/>
              <a:buNone/>
            </a:pPr>
            <a:r>
              <a:t/>
            </a:r>
            <a:endParaRPr sz="6600">
              <a:solidFill>
                <a:srgbClr val="FF6600"/>
              </a:solidFill>
            </a:endParaRPr>
          </a:p>
        </p:txBody>
      </p:sp>
      <p:sp>
        <p:nvSpPr>
          <p:cNvPr id="207" name="Google Shape;207;p21"/>
          <p:cNvSpPr/>
          <p:nvPr/>
        </p:nvSpPr>
        <p:spPr>
          <a:xfrm>
            <a:off x="0" y="0"/>
            <a:ext cx="5872480" cy="68580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208" name="Google Shape;208;p21"/>
          <p:cNvPicPr preferRelativeResize="0"/>
          <p:nvPr/>
        </p:nvPicPr>
        <p:blipFill rotWithShape="1">
          <a:blip r:embed="rId3">
            <a:alphaModFix/>
          </a:blip>
          <a:srcRect b="0" l="0" r="0" t="0"/>
          <a:stretch/>
        </p:blipFill>
        <p:spPr>
          <a:xfrm>
            <a:off x="169818" y="6109624"/>
            <a:ext cx="1654627" cy="99423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
          <p:cNvSpPr txBox="1"/>
          <p:nvPr>
            <p:ph idx="1" type="body"/>
          </p:nvPr>
        </p:nvSpPr>
        <p:spPr>
          <a:xfrm>
            <a:off x="762000" y="1812608"/>
            <a:ext cx="10515600" cy="4351200"/>
          </a:xfrm>
          <a:prstGeom prst="rect">
            <a:avLst/>
          </a:prstGeom>
          <a:noFill/>
          <a:ln>
            <a:noFill/>
          </a:ln>
        </p:spPr>
        <p:txBody>
          <a:bodyPr anchorCtr="0" anchor="t" bIns="45700" lIns="91425" spcFirstLastPara="1" rIns="91425" wrap="square" tIns="45700">
            <a:normAutofit/>
          </a:bodyPr>
          <a:lstStyle/>
          <a:p>
            <a:pPr indent="-228600" lvl="0" marL="228600" rtl="0" algn="l">
              <a:spcBef>
                <a:spcPts val="0"/>
              </a:spcBef>
              <a:spcAft>
                <a:spcPts val="0"/>
              </a:spcAft>
              <a:buSzPts val="1800"/>
              <a:buChar char="•"/>
            </a:pPr>
            <a:r>
              <a:rPr lang="en-US" sz="1800"/>
              <a:t>ABC is a pharmaceutical company keen on understanding persistency of a drug based on physician prescriptions for patients. To tackle this, ABC has engaged an analytics company to automate the identification of persistency. </a:t>
            </a:r>
            <a:endParaRPr sz="1800"/>
          </a:p>
          <a:p>
            <a:pPr indent="0" lvl="0" marL="0" rtl="0" algn="l">
              <a:spcBef>
                <a:spcPts val="0"/>
              </a:spcBef>
              <a:spcAft>
                <a:spcPts val="0"/>
              </a:spcAft>
              <a:buNone/>
            </a:pPr>
            <a:r>
              <a:t/>
            </a:r>
            <a:endParaRPr sz="1800"/>
          </a:p>
          <a:p>
            <a:pPr indent="-228600" lvl="0" marL="228600" rtl="0" algn="l">
              <a:lnSpc>
                <a:spcPct val="90000"/>
              </a:lnSpc>
              <a:spcBef>
                <a:spcPts val="1000"/>
              </a:spcBef>
              <a:spcAft>
                <a:spcPts val="0"/>
              </a:spcAft>
              <a:buClr>
                <a:schemeClr val="dk1"/>
              </a:buClr>
              <a:buSzPts val="1800"/>
              <a:buChar char="•"/>
            </a:pPr>
            <a:r>
              <a:rPr lang="en-US" sz="1800"/>
              <a:t>Objective : C</a:t>
            </a:r>
            <a:r>
              <a:rPr lang="en-US" sz="1800"/>
              <a:t>reating an automated solution to evaluate and enhance the persistency of a drug for ABC.</a:t>
            </a:r>
            <a:endParaRPr sz="1800"/>
          </a:p>
          <a:p>
            <a:pPr indent="0" lvl="0" marL="0" rtl="0" algn="l">
              <a:lnSpc>
                <a:spcPct val="90000"/>
              </a:lnSpc>
              <a:spcBef>
                <a:spcPts val="1000"/>
              </a:spcBef>
              <a:spcAft>
                <a:spcPts val="0"/>
              </a:spcAft>
              <a:buNone/>
            </a:pPr>
            <a:r>
              <a:t/>
            </a:r>
            <a:endParaRPr sz="1800"/>
          </a:p>
          <a:p>
            <a:pPr indent="0" lvl="0" marL="0" rtl="0" algn="l">
              <a:lnSpc>
                <a:spcPct val="90000"/>
              </a:lnSpc>
              <a:spcBef>
                <a:spcPts val="1000"/>
              </a:spcBef>
              <a:spcAft>
                <a:spcPts val="0"/>
              </a:spcAft>
              <a:buClr>
                <a:schemeClr val="dk1"/>
              </a:buClr>
              <a:buSzPts val="1800"/>
              <a:buNone/>
            </a:pPr>
            <a:r>
              <a:rPr lang="en-US" sz="1800"/>
              <a:t>The analysis has been divided into four parts: </a:t>
            </a:r>
            <a:endParaRPr/>
          </a:p>
          <a:p>
            <a:pPr indent="-228600" lvl="0" marL="228600" rtl="0" algn="l">
              <a:lnSpc>
                <a:spcPct val="90000"/>
              </a:lnSpc>
              <a:spcBef>
                <a:spcPts val="1000"/>
              </a:spcBef>
              <a:spcAft>
                <a:spcPts val="0"/>
              </a:spcAft>
              <a:buClr>
                <a:schemeClr val="dk1"/>
              </a:buClr>
              <a:buSzPts val="1800"/>
              <a:buChar char="•"/>
            </a:pPr>
            <a:r>
              <a:rPr lang="en-US" sz="1800"/>
              <a:t>Data </a:t>
            </a:r>
            <a:r>
              <a:rPr lang="en-US" sz="1800"/>
              <a:t>Understanding</a:t>
            </a:r>
            <a:endParaRPr/>
          </a:p>
          <a:p>
            <a:pPr indent="-228600" lvl="0" marL="228600" rtl="0" algn="l">
              <a:lnSpc>
                <a:spcPct val="90000"/>
              </a:lnSpc>
              <a:spcBef>
                <a:spcPts val="1000"/>
              </a:spcBef>
              <a:spcAft>
                <a:spcPts val="0"/>
              </a:spcAft>
              <a:buClr>
                <a:schemeClr val="dk1"/>
              </a:buClr>
              <a:buSzPts val="1800"/>
              <a:buChar char="•"/>
            </a:pPr>
            <a:r>
              <a:rPr lang="en-US" sz="1800"/>
              <a:t>Data </a:t>
            </a:r>
            <a:r>
              <a:rPr lang="en-US" sz="1800"/>
              <a:t>Exploration</a:t>
            </a:r>
            <a:endParaRPr sz="1800"/>
          </a:p>
          <a:p>
            <a:pPr indent="-228600" lvl="0" marL="228600" rtl="0" algn="l">
              <a:lnSpc>
                <a:spcPct val="90000"/>
              </a:lnSpc>
              <a:spcBef>
                <a:spcPts val="1000"/>
              </a:spcBef>
              <a:spcAft>
                <a:spcPts val="0"/>
              </a:spcAft>
              <a:buSzPts val="1800"/>
              <a:buChar char="•"/>
            </a:pPr>
            <a:r>
              <a:rPr lang="en-US" sz="1800"/>
              <a:t>Data Transformation</a:t>
            </a:r>
            <a:endParaRPr sz="1800"/>
          </a:p>
          <a:p>
            <a:pPr indent="-228600" lvl="0" marL="228600" rtl="0" algn="l">
              <a:lnSpc>
                <a:spcPct val="90000"/>
              </a:lnSpc>
              <a:spcBef>
                <a:spcPts val="1000"/>
              </a:spcBef>
              <a:spcAft>
                <a:spcPts val="0"/>
              </a:spcAft>
              <a:buClr>
                <a:schemeClr val="dk1"/>
              </a:buClr>
              <a:buSzPts val="1800"/>
              <a:buChar char="•"/>
            </a:pPr>
            <a:r>
              <a:rPr lang="en-US" sz="1800"/>
              <a:t>Recommendation</a:t>
            </a:r>
            <a:endParaRPr/>
          </a:p>
        </p:txBody>
      </p:sp>
      <p:sp>
        <p:nvSpPr>
          <p:cNvPr id="91" name="Google Shape;91;p2"/>
          <p:cNvSpPr/>
          <p:nvPr/>
        </p:nvSpPr>
        <p:spPr>
          <a:xfrm>
            <a:off x="0" y="0"/>
            <a:ext cx="12192000" cy="13716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2" name="Google Shape;92;p2"/>
          <p:cNvSpPr txBox="1"/>
          <p:nvPr>
            <p:ph type="title"/>
          </p:nvPr>
        </p:nvSpPr>
        <p:spPr>
          <a:xfrm>
            <a:off x="838200" y="46037"/>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3500"/>
              <a:buFont typeface="Calibri"/>
              <a:buNone/>
            </a:pPr>
            <a:r>
              <a:rPr b="1" lang="en-US" sz="3500">
                <a:solidFill>
                  <a:schemeClr val="accent2"/>
                </a:solidFill>
                <a:latin typeface="Calibri"/>
                <a:ea typeface="Calibri"/>
                <a:cs typeface="Calibri"/>
                <a:sym typeface="Calibri"/>
              </a:rPr>
              <a:t>Background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g2782ef73042_0_14"/>
          <p:cNvSpPr/>
          <p:nvPr/>
        </p:nvSpPr>
        <p:spPr>
          <a:xfrm>
            <a:off x="0" y="0"/>
            <a:ext cx="12192000" cy="13644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8" name="Google Shape;98;g2782ef73042_0_14"/>
          <p:cNvSpPr txBox="1"/>
          <p:nvPr>
            <p:ph type="title"/>
          </p:nvPr>
        </p:nvSpPr>
        <p:spPr>
          <a:xfrm>
            <a:off x="838200" y="59927"/>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4400"/>
              <a:buFont typeface="Calibri"/>
              <a:buNone/>
            </a:pPr>
            <a:r>
              <a:rPr b="1" lang="en-US">
                <a:solidFill>
                  <a:schemeClr val="accent2"/>
                </a:solidFill>
              </a:rPr>
              <a:t>Data Understanding</a:t>
            </a:r>
            <a:endParaRPr/>
          </a:p>
        </p:txBody>
      </p:sp>
      <p:sp>
        <p:nvSpPr>
          <p:cNvPr id="99" name="Google Shape;99;g2782ef73042_0_14"/>
          <p:cNvSpPr txBox="1"/>
          <p:nvPr>
            <p:ph idx="1" type="body"/>
          </p:nvPr>
        </p:nvSpPr>
        <p:spPr>
          <a:xfrm>
            <a:off x="762000" y="1812614"/>
            <a:ext cx="10515600" cy="4896000"/>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SzPts val="1800"/>
              <a:buChar char="•"/>
            </a:pPr>
            <a:r>
              <a:rPr b="1" lang="en-US" sz="1800"/>
              <a:t>Features (including derived features):</a:t>
            </a:r>
            <a:r>
              <a:rPr lang="en-US" sz="1800"/>
              <a:t> 70</a:t>
            </a:r>
            <a:endParaRPr sz="1800"/>
          </a:p>
          <a:p>
            <a:pPr indent="-228600" lvl="0" marL="228600" rtl="0" algn="l">
              <a:lnSpc>
                <a:spcPct val="100000"/>
              </a:lnSpc>
              <a:spcBef>
                <a:spcPts val="0"/>
              </a:spcBef>
              <a:spcAft>
                <a:spcPts val="0"/>
              </a:spcAft>
              <a:buSzPts val="1800"/>
              <a:buChar char="•"/>
            </a:pPr>
            <a:r>
              <a:rPr b="1" lang="en-US" sz="1800"/>
              <a:t>Total data points: </a:t>
            </a:r>
            <a:r>
              <a:rPr lang="en-US" sz="1800"/>
              <a:t>3424</a:t>
            </a:r>
            <a:endParaRPr sz="1800"/>
          </a:p>
          <a:p>
            <a:pPr indent="-228600" lvl="0" marL="228600" rtl="0" algn="l">
              <a:lnSpc>
                <a:spcPct val="100000"/>
              </a:lnSpc>
              <a:spcBef>
                <a:spcPts val="0"/>
              </a:spcBef>
              <a:spcAft>
                <a:spcPts val="0"/>
              </a:spcAft>
              <a:buSzPts val="1800"/>
              <a:buChar char="•"/>
            </a:pPr>
            <a:r>
              <a:rPr b="1" lang="en-US" sz="1800"/>
              <a:t>Size of data: </a:t>
            </a:r>
            <a:r>
              <a:rPr lang="en-US" sz="1800"/>
              <a:t>899 KB</a:t>
            </a:r>
            <a:endParaRPr sz="1800"/>
          </a:p>
          <a:p>
            <a:pPr indent="-228600" lvl="0" marL="228600" rtl="0" algn="l">
              <a:lnSpc>
                <a:spcPct val="100000"/>
              </a:lnSpc>
              <a:spcBef>
                <a:spcPts val="0"/>
              </a:spcBef>
              <a:spcAft>
                <a:spcPts val="0"/>
              </a:spcAft>
              <a:buSzPts val="1800"/>
              <a:buChar char="•"/>
            </a:pPr>
            <a:r>
              <a:rPr b="1" lang="en-US" sz="1800"/>
              <a:t>T</a:t>
            </a:r>
            <a:r>
              <a:rPr b="1" lang="en-US" sz="1800"/>
              <a:t>imeline of data:</a:t>
            </a:r>
            <a:endParaRPr b="1" sz="1800"/>
          </a:p>
          <a:p>
            <a:pPr indent="-228600" lvl="0" marL="228600" rtl="0" algn="l">
              <a:lnSpc>
                <a:spcPct val="100000"/>
              </a:lnSpc>
              <a:spcBef>
                <a:spcPts val="0"/>
              </a:spcBef>
              <a:spcAft>
                <a:spcPts val="0"/>
              </a:spcAft>
              <a:buSzPts val="1800"/>
              <a:buChar char="•"/>
            </a:pPr>
            <a:r>
              <a:rPr b="1" lang="en-US" sz="1800"/>
              <a:t>Type of data:</a:t>
            </a:r>
            <a:r>
              <a:rPr lang="en-US" sz="1800"/>
              <a:t> The dataset contains 69 columns, mainly with binary data labeled "Y" or "N," and data types </a:t>
            </a:r>
            <a:endParaRPr sz="1800"/>
          </a:p>
          <a:p>
            <a:pPr indent="-228600" lvl="0" marL="228600" rtl="0" algn="l">
              <a:lnSpc>
                <a:spcPct val="100000"/>
              </a:lnSpc>
              <a:spcBef>
                <a:spcPts val="0"/>
              </a:spcBef>
              <a:spcAft>
                <a:spcPts val="0"/>
              </a:spcAft>
              <a:buSzPts val="1800"/>
              <a:buChar char="•"/>
            </a:pPr>
            <a:r>
              <a:rPr lang="en-US" sz="1800"/>
              <a:t>include 'object' and 'int64'. The target variable, "Persistency_Flag," is binary. </a:t>
            </a:r>
            <a:endParaRPr sz="1800"/>
          </a:p>
          <a:p>
            <a:pPr indent="0" lvl="0" marL="0" rtl="0" algn="l">
              <a:lnSpc>
                <a:spcPct val="100000"/>
              </a:lnSpc>
              <a:spcBef>
                <a:spcPts val="0"/>
              </a:spcBef>
              <a:spcAft>
                <a:spcPts val="0"/>
              </a:spcAft>
              <a:buNone/>
            </a:pPr>
            <a:r>
              <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3"/>
          <p:cNvSpPr txBox="1"/>
          <p:nvPr/>
        </p:nvSpPr>
        <p:spPr>
          <a:xfrm>
            <a:off x="7" y="1364475"/>
            <a:ext cx="7841400" cy="3232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45720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45720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5" name="Google Shape;105;p3"/>
          <p:cNvSpPr/>
          <p:nvPr/>
        </p:nvSpPr>
        <p:spPr>
          <a:xfrm>
            <a:off x="0" y="0"/>
            <a:ext cx="12192000" cy="1364465"/>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6" name="Google Shape;106;p3"/>
          <p:cNvSpPr txBox="1"/>
          <p:nvPr>
            <p:ph type="title"/>
          </p:nvPr>
        </p:nvSpPr>
        <p:spPr>
          <a:xfrm>
            <a:off x="838200" y="59927"/>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4400"/>
              <a:buFont typeface="Calibri"/>
              <a:buNone/>
            </a:pPr>
            <a:r>
              <a:rPr b="1" lang="en-US">
                <a:solidFill>
                  <a:schemeClr val="accent2"/>
                </a:solidFill>
              </a:rPr>
              <a:t>Data Exploration</a:t>
            </a:r>
            <a:endParaRPr/>
          </a:p>
        </p:txBody>
      </p:sp>
      <p:sp>
        <p:nvSpPr>
          <p:cNvPr id="107" name="Google Shape;107;p3"/>
          <p:cNvSpPr txBox="1"/>
          <p:nvPr>
            <p:ph idx="1" type="body"/>
          </p:nvPr>
        </p:nvSpPr>
        <p:spPr>
          <a:xfrm>
            <a:off x="513600" y="5674175"/>
            <a:ext cx="11164800" cy="843900"/>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100000"/>
              </a:lnSpc>
              <a:spcBef>
                <a:spcPts val="0"/>
              </a:spcBef>
              <a:spcAft>
                <a:spcPts val="0"/>
              </a:spcAft>
              <a:buNone/>
            </a:pPr>
            <a:r>
              <a:rPr b="1" lang="en-US" sz="1800"/>
              <a:t>OUTLIERS: </a:t>
            </a:r>
            <a:r>
              <a:rPr lang="en-US" sz="1800"/>
              <a:t>Outliers were found and removed from the dataset, specifically in</a:t>
            </a:r>
            <a:endParaRPr sz="1800"/>
          </a:p>
          <a:p>
            <a:pPr indent="0" lvl="0" marL="0" rtl="0" algn="l">
              <a:lnSpc>
                <a:spcPct val="100000"/>
              </a:lnSpc>
              <a:spcBef>
                <a:spcPts val="0"/>
              </a:spcBef>
              <a:spcAft>
                <a:spcPts val="0"/>
              </a:spcAft>
              <a:buClr>
                <a:schemeClr val="dk1"/>
              </a:buClr>
              <a:buSzPts val="1100"/>
              <a:buFont typeface="Arial"/>
              <a:buNone/>
            </a:pPr>
            <a:r>
              <a:rPr lang="en-US" sz="1800"/>
              <a:t>'dexa_freq_during_rx' and 'count_of_risks', reducing the dataset size from 3,424 to 2,956 entries.</a:t>
            </a:r>
            <a:endParaRPr sz="1800"/>
          </a:p>
          <a:p>
            <a:pPr indent="0" lvl="0" marL="0" rtl="0" algn="l">
              <a:lnSpc>
                <a:spcPct val="100000"/>
              </a:lnSpc>
              <a:spcBef>
                <a:spcPts val="0"/>
              </a:spcBef>
              <a:spcAft>
                <a:spcPts val="0"/>
              </a:spcAft>
              <a:buNone/>
            </a:pPr>
            <a:r>
              <a:t/>
            </a:r>
            <a:endParaRPr b="1" sz="1800"/>
          </a:p>
        </p:txBody>
      </p:sp>
      <p:pic>
        <p:nvPicPr>
          <p:cNvPr id="108" name="Google Shape;108;p3"/>
          <p:cNvPicPr preferRelativeResize="0"/>
          <p:nvPr/>
        </p:nvPicPr>
        <p:blipFill>
          <a:blip r:embed="rId3">
            <a:alphaModFix/>
          </a:blip>
          <a:stretch>
            <a:fillRect/>
          </a:stretch>
        </p:blipFill>
        <p:spPr>
          <a:xfrm>
            <a:off x="709700" y="1451025"/>
            <a:ext cx="10515600" cy="41161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g2782ef73042_0_23"/>
          <p:cNvSpPr txBox="1"/>
          <p:nvPr/>
        </p:nvSpPr>
        <p:spPr>
          <a:xfrm>
            <a:off x="7" y="1364475"/>
            <a:ext cx="7841400" cy="3232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45720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45720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4" name="Google Shape;114;g2782ef73042_0_23"/>
          <p:cNvSpPr/>
          <p:nvPr/>
        </p:nvSpPr>
        <p:spPr>
          <a:xfrm>
            <a:off x="0" y="0"/>
            <a:ext cx="12192000" cy="13644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5" name="Google Shape;115;g2782ef73042_0_23"/>
          <p:cNvSpPr txBox="1"/>
          <p:nvPr>
            <p:ph type="title"/>
          </p:nvPr>
        </p:nvSpPr>
        <p:spPr>
          <a:xfrm>
            <a:off x="838200" y="59927"/>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4400"/>
              <a:buFont typeface="Calibri"/>
              <a:buNone/>
            </a:pPr>
            <a:r>
              <a:rPr b="1" lang="en-US">
                <a:solidFill>
                  <a:schemeClr val="accent2"/>
                </a:solidFill>
              </a:rPr>
              <a:t>Data Exploration</a:t>
            </a:r>
            <a:endParaRPr/>
          </a:p>
        </p:txBody>
      </p:sp>
      <p:sp>
        <p:nvSpPr>
          <p:cNvPr id="116" name="Google Shape;116;g2782ef73042_0_23"/>
          <p:cNvSpPr txBox="1"/>
          <p:nvPr>
            <p:ph idx="1" type="body"/>
          </p:nvPr>
        </p:nvSpPr>
        <p:spPr>
          <a:xfrm>
            <a:off x="513600" y="1707300"/>
            <a:ext cx="4678500" cy="48555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None/>
            </a:pPr>
            <a:r>
              <a:rPr b="1" lang="en-US" sz="1800"/>
              <a:t>Missing Values: </a:t>
            </a:r>
            <a:r>
              <a:rPr lang="en-US" sz="1800"/>
              <a:t>No missing values ("N/A") were found in the dataset.</a:t>
            </a:r>
            <a:endParaRPr sz="1800"/>
          </a:p>
        </p:txBody>
      </p:sp>
      <p:pic>
        <p:nvPicPr>
          <p:cNvPr id="117" name="Google Shape;117;g2782ef73042_0_23"/>
          <p:cNvPicPr preferRelativeResize="0"/>
          <p:nvPr/>
        </p:nvPicPr>
        <p:blipFill>
          <a:blip r:embed="rId3">
            <a:alphaModFix/>
          </a:blip>
          <a:stretch>
            <a:fillRect/>
          </a:stretch>
        </p:blipFill>
        <p:spPr>
          <a:xfrm>
            <a:off x="5192093" y="1560600"/>
            <a:ext cx="5118081" cy="5002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g2782ef73042_0_59"/>
          <p:cNvSpPr/>
          <p:nvPr/>
        </p:nvSpPr>
        <p:spPr>
          <a:xfrm>
            <a:off x="0" y="0"/>
            <a:ext cx="12192000" cy="13644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3" name="Google Shape;123;g2782ef73042_0_59"/>
          <p:cNvSpPr txBox="1"/>
          <p:nvPr>
            <p:ph type="title"/>
          </p:nvPr>
        </p:nvSpPr>
        <p:spPr>
          <a:xfrm>
            <a:off x="838200" y="59927"/>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4400"/>
              <a:buFont typeface="Calibri"/>
              <a:buNone/>
            </a:pPr>
            <a:r>
              <a:rPr b="1" lang="en-US">
                <a:solidFill>
                  <a:schemeClr val="accent2"/>
                </a:solidFill>
              </a:rPr>
              <a:t>Data Exploration</a:t>
            </a:r>
            <a:endParaRPr/>
          </a:p>
        </p:txBody>
      </p:sp>
      <p:sp>
        <p:nvSpPr>
          <p:cNvPr id="124" name="Google Shape;124;g2782ef73042_0_59"/>
          <p:cNvSpPr txBox="1"/>
          <p:nvPr>
            <p:ph idx="1" type="body"/>
          </p:nvPr>
        </p:nvSpPr>
        <p:spPr>
          <a:xfrm>
            <a:off x="513600" y="1707300"/>
            <a:ext cx="11164800" cy="3846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None/>
            </a:pPr>
            <a:r>
              <a:rPr b="1" lang="en-US" sz="1800"/>
              <a:t>Gender and age by </a:t>
            </a:r>
            <a:r>
              <a:rPr b="1" lang="en-US" sz="1800"/>
              <a:t>persistency</a:t>
            </a:r>
            <a:r>
              <a:rPr b="1" lang="en-US" sz="1800"/>
              <a:t> histograms:</a:t>
            </a:r>
            <a:endParaRPr b="1" sz="1800"/>
          </a:p>
        </p:txBody>
      </p:sp>
      <p:pic>
        <p:nvPicPr>
          <p:cNvPr id="125" name="Google Shape;125;g2782ef73042_0_59"/>
          <p:cNvPicPr preferRelativeResize="0"/>
          <p:nvPr/>
        </p:nvPicPr>
        <p:blipFill>
          <a:blip r:embed="rId3">
            <a:alphaModFix/>
          </a:blip>
          <a:stretch>
            <a:fillRect/>
          </a:stretch>
        </p:blipFill>
        <p:spPr>
          <a:xfrm>
            <a:off x="6114246" y="2413575"/>
            <a:ext cx="6077753" cy="3816900"/>
          </a:xfrm>
          <a:prstGeom prst="rect">
            <a:avLst/>
          </a:prstGeom>
          <a:noFill/>
          <a:ln>
            <a:noFill/>
          </a:ln>
        </p:spPr>
      </p:pic>
      <p:pic>
        <p:nvPicPr>
          <p:cNvPr id="126" name="Google Shape;126;g2782ef73042_0_59"/>
          <p:cNvPicPr preferRelativeResize="0"/>
          <p:nvPr/>
        </p:nvPicPr>
        <p:blipFill>
          <a:blip r:embed="rId4">
            <a:alphaModFix/>
          </a:blip>
          <a:stretch>
            <a:fillRect/>
          </a:stretch>
        </p:blipFill>
        <p:spPr>
          <a:xfrm>
            <a:off x="0" y="2348271"/>
            <a:ext cx="6026350" cy="389230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g2ec9c2aeec0_1_0"/>
          <p:cNvSpPr txBox="1"/>
          <p:nvPr>
            <p:ph type="title"/>
          </p:nvPr>
        </p:nvSpPr>
        <p:spPr>
          <a:xfrm>
            <a:off x="762000" y="67650"/>
            <a:ext cx="10515600" cy="6276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US"/>
              <a:t>Visualization Results</a:t>
            </a:r>
            <a:endParaRPr/>
          </a:p>
        </p:txBody>
      </p:sp>
      <p:sp>
        <p:nvSpPr>
          <p:cNvPr id="132" name="Google Shape;132;g2ec9c2aeec0_1_0"/>
          <p:cNvSpPr txBox="1"/>
          <p:nvPr>
            <p:ph idx="1" type="body"/>
          </p:nvPr>
        </p:nvSpPr>
        <p:spPr>
          <a:xfrm>
            <a:off x="838200" y="1024000"/>
            <a:ext cx="10515600" cy="51528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id="133" name="Google Shape;133;g2ec9c2aeec0_1_0"/>
          <p:cNvPicPr preferRelativeResize="0"/>
          <p:nvPr/>
        </p:nvPicPr>
        <p:blipFill>
          <a:blip r:embed="rId3">
            <a:alphaModFix/>
          </a:blip>
          <a:stretch>
            <a:fillRect/>
          </a:stretch>
        </p:blipFill>
        <p:spPr>
          <a:xfrm>
            <a:off x="838200" y="1136624"/>
            <a:ext cx="4830876" cy="3460500"/>
          </a:xfrm>
          <a:prstGeom prst="rect">
            <a:avLst/>
          </a:prstGeom>
          <a:noFill/>
          <a:ln>
            <a:noFill/>
          </a:ln>
        </p:spPr>
      </p:pic>
      <p:pic>
        <p:nvPicPr>
          <p:cNvPr id="134" name="Google Shape;134;g2ec9c2aeec0_1_0"/>
          <p:cNvPicPr preferRelativeResize="0"/>
          <p:nvPr/>
        </p:nvPicPr>
        <p:blipFill>
          <a:blip r:embed="rId4">
            <a:alphaModFix/>
          </a:blip>
          <a:stretch>
            <a:fillRect/>
          </a:stretch>
        </p:blipFill>
        <p:spPr>
          <a:xfrm>
            <a:off x="6213474" y="1136624"/>
            <a:ext cx="4516234" cy="3460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g2ec9c2aeec0_1_5"/>
          <p:cNvSpPr txBox="1"/>
          <p:nvPr>
            <p:ph type="title"/>
          </p:nvPr>
        </p:nvSpPr>
        <p:spPr>
          <a:xfrm>
            <a:off x="838200" y="-1230675"/>
            <a:ext cx="10515600" cy="9144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US" sz="4177"/>
              <a:t>Visualization Results</a:t>
            </a:r>
            <a:endParaRPr sz="4177"/>
          </a:p>
          <a:p>
            <a:pPr indent="0" lvl="0" marL="0" rtl="0" algn="l">
              <a:spcBef>
                <a:spcPts val="0"/>
              </a:spcBef>
              <a:spcAft>
                <a:spcPts val="0"/>
              </a:spcAft>
              <a:buClr>
                <a:schemeClr val="dk1"/>
              </a:buClr>
              <a:buSzPts val="990"/>
              <a:buFont typeface="Arial"/>
              <a:buNone/>
            </a:pPr>
            <a:r>
              <a:t/>
            </a:r>
            <a:endParaRPr/>
          </a:p>
        </p:txBody>
      </p:sp>
      <p:pic>
        <p:nvPicPr>
          <p:cNvPr id="140" name="Google Shape;140;g2ec9c2aeec0_1_5"/>
          <p:cNvPicPr preferRelativeResize="0"/>
          <p:nvPr/>
        </p:nvPicPr>
        <p:blipFill>
          <a:blip r:embed="rId3">
            <a:alphaModFix/>
          </a:blip>
          <a:stretch>
            <a:fillRect/>
          </a:stretch>
        </p:blipFill>
        <p:spPr>
          <a:xfrm>
            <a:off x="133600" y="0"/>
            <a:ext cx="5299551" cy="2983975"/>
          </a:xfrm>
          <a:prstGeom prst="rect">
            <a:avLst/>
          </a:prstGeom>
          <a:noFill/>
          <a:ln>
            <a:noFill/>
          </a:ln>
        </p:spPr>
      </p:pic>
      <p:pic>
        <p:nvPicPr>
          <p:cNvPr id="141" name="Google Shape;141;g2ec9c2aeec0_1_5"/>
          <p:cNvPicPr preferRelativeResize="0"/>
          <p:nvPr/>
        </p:nvPicPr>
        <p:blipFill>
          <a:blip r:embed="rId4">
            <a:alphaModFix/>
          </a:blip>
          <a:stretch>
            <a:fillRect/>
          </a:stretch>
        </p:blipFill>
        <p:spPr>
          <a:xfrm>
            <a:off x="5729525" y="0"/>
            <a:ext cx="5462357" cy="3147000"/>
          </a:xfrm>
          <a:prstGeom prst="rect">
            <a:avLst/>
          </a:prstGeom>
          <a:noFill/>
          <a:ln>
            <a:noFill/>
          </a:ln>
        </p:spPr>
      </p:pic>
      <p:pic>
        <p:nvPicPr>
          <p:cNvPr id="142" name="Google Shape;142;g2ec9c2aeec0_1_5"/>
          <p:cNvPicPr preferRelativeResize="0"/>
          <p:nvPr/>
        </p:nvPicPr>
        <p:blipFill>
          <a:blip r:embed="rId5">
            <a:alphaModFix/>
          </a:blip>
          <a:stretch>
            <a:fillRect/>
          </a:stretch>
        </p:blipFill>
        <p:spPr>
          <a:xfrm>
            <a:off x="152400" y="3299400"/>
            <a:ext cx="5299550" cy="3147000"/>
          </a:xfrm>
          <a:prstGeom prst="rect">
            <a:avLst/>
          </a:prstGeom>
          <a:noFill/>
          <a:ln>
            <a:noFill/>
          </a:ln>
        </p:spPr>
      </p:pic>
      <p:pic>
        <p:nvPicPr>
          <p:cNvPr id="143" name="Google Shape;143;g2ec9c2aeec0_1_5"/>
          <p:cNvPicPr preferRelativeResize="0"/>
          <p:nvPr/>
        </p:nvPicPr>
        <p:blipFill>
          <a:blip r:embed="rId6">
            <a:alphaModFix/>
          </a:blip>
          <a:stretch>
            <a:fillRect/>
          </a:stretch>
        </p:blipFill>
        <p:spPr>
          <a:xfrm>
            <a:off x="5796425" y="3299400"/>
            <a:ext cx="5462351" cy="3147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g2ec9c2aeec0_1_16"/>
          <p:cNvSpPr txBox="1"/>
          <p:nvPr>
            <p:ph type="title"/>
          </p:nvPr>
        </p:nvSpPr>
        <p:spPr>
          <a:xfrm>
            <a:off x="838200" y="365125"/>
            <a:ext cx="10515600" cy="7215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Visualization Results</a:t>
            </a:r>
            <a:endParaRPr/>
          </a:p>
        </p:txBody>
      </p:sp>
      <p:sp>
        <p:nvSpPr>
          <p:cNvPr id="149" name="Google Shape;149;g2ec9c2aeec0_1_16"/>
          <p:cNvSpPr txBox="1"/>
          <p:nvPr>
            <p:ph idx="1" type="body"/>
          </p:nvPr>
        </p:nvSpPr>
        <p:spPr>
          <a:xfrm>
            <a:off x="838200" y="1462425"/>
            <a:ext cx="10515600" cy="46830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id="150" name="Google Shape;150;g2ec9c2aeec0_1_16"/>
          <p:cNvPicPr preferRelativeResize="0"/>
          <p:nvPr/>
        </p:nvPicPr>
        <p:blipFill>
          <a:blip r:embed="rId3">
            <a:alphaModFix/>
          </a:blip>
          <a:stretch>
            <a:fillRect/>
          </a:stretch>
        </p:blipFill>
        <p:spPr>
          <a:xfrm>
            <a:off x="838200" y="1462424"/>
            <a:ext cx="5270851" cy="2850700"/>
          </a:xfrm>
          <a:prstGeom prst="rect">
            <a:avLst/>
          </a:prstGeom>
          <a:noFill/>
          <a:ln>
            <a:noFill/>
          </a:ln>
        </p:spPr>
      </p:pic>
      <p:pic>
        <p:nvPicPr>
          <p:cNvPr id="151" name="Google Shape;151;g2ec9c2aeec0_1_16"/>
          <p:cNvPicPr preferRelativeResize="0"/>
          <p:nvPr/>
        </p:nvPicPr>
        <p:blipFill>
          <a:blip r:embed="rId4">
            <a:alphaModFix/>
          </a:blip>
          <a:stretch>
            <a:fillRect/>
          </a:stretch>
        </p:blipFill>
        <p:spPr>
          <a:xfrm>
            <a:off x="6313125" y="1462425"/>
            <a:ext cx="4775551" cy="29369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2019-08-19T15:39:24Z</dcterms:created>
  <dc:creator>surya prakash tripathi</dc:creator>
</cp:coreProperties>
</file>