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56" r:id="rId8"/>
    <p:sldId id="399" r:id="rId9"/>
    <p:sldId id="410" r:id="rId10"/>
    <p:sldId id="409" r:id="rId11"/>
    <p:sldId id="411" r:id="rId12"/>
    <p:sldId id="412" r:id="rId13"/>
    <p:sldId id="413" r:id="rId14"/>
    <p:sldId id="414" r:id="rId15"/>
    <p:sldId id="415" r:id="rId16"/>
    <p:sldId id="417" r:id="rId17"/>
    <p:sldId id="392" r:id="rId18"/>
    <p:sldId id="400" r:id="rId19"/>
    <p:sldId id="416" r:id="rId20"/>
    <p:sldId id="407" r:id="rId21"/>
    <p:sldId id="418" r:id="rId22"/>
    <p:sldId id="402" r:id="rId2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6EA"/>
    <a:srgbClr val="00529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0" autoAdjust="0"/>
    <p:restoredTop sz="88272" autoAdjust="0"/>
  </p:normalViewPr>
  <p:slideViewPr>
    <p:cSldViewPr snapToGrid="0">
      <p:cViewPr>
        <p:scale>
          <a:sx n="100" d="100"/>
          <a:sy n="100" d="100"/>
        </p:scale>
        <p:origin x="749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16/11/2023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16/11/2023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github.com/MarinaZuzu/Test_-Quantum-Computing-Seminar/tree/ma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quantum-computing.ibm.com/tutorial/composer-user-guide" TargetMode="External"/><Relationship Id="rId2" Type="http://schemas.openxmlformats.org/officeDocument/2006/relationships/hyperlink" Target="https://www.quantum-inspire.com/kbase/what-is-a-quantum-algorithm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lab.research.google.com/github/MarinaZuzu/Test_-Quantum-Computing-Seminar/blob/main/sim-wrapped-inclass%20(2).ipynb#scrollTo=f3d7774f-1f7a-416d-a57a-857e84c7c0c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Munich, 17. November 2023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5"/>
            <a:ext cx="8508999" cy="1231106"/>
          </a:xfrm>
        </p:spPr>
        <p:txBody>
          <a:bodyPr/>
          <a:lstStyle/>
          <a:p>
            <a:r>
              <a:rPr lang="de-DE" dirty="0"/>
              <a:t>Seminar </a:t>
            </a:r>
            <a:r>
              <a:rPr lang="de-DE" dirty="0" err="1"/>
              <a:t>Advanced</a:t>
            </a:r>
            <a:r>
              <a:rPr lang="de-DE" dirty="0"/>
              <a:t> Topics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br>
              <a:rPr lang="en-GB" dirty="0"/>
            </a:br>
            <a:br>
              <a:rPr lang="en-GB" dirty="0"/>
            </a:b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C9EB2-E16C-4D2B-BD7F-B6FF539B9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BBE9D-1446-4482-A48E-15D772E337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Marina Zhdanova (TUM) | Tutor: M. Sc. Manuel Geiger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880CE-2D7D-45A3-B57C-80C993FD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94117"/>
            <a:ext cx="8508999" cy="377796"/>
          </a:xfrm>
        </p:spPr>
        <p:txBody>
          <a:bodyPr/>
          <a:lstStyle/>
          <a:p>
            <a:r>
              <a:rPr lang="en-US" sz="2400" dirty="0"/>
              <a:t>Rotation Operators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699BD-E99B-442A-BD1B-C221CD80DD8C}"/>
              </a:ext>
            </a:extLst>
          </p:cNvPr>
          <p:cNvSpPr txBox="1"/>
          <p:nvPr/>
        </p:nvSpPr>
        <p:spPr>
          <a:xfrm>
            <a:off x="444843" y="947351"/>
            <a:ext cx="7545860" cy="4468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latin typeface="+mn-lt"/>
              </a:rPr>
              <a:t>The rotation operators are defined as:</a:t>
            </a:r>
          </a:p>
          <a:p>
            <a:pPr>
              <a:lnSpc>
                <a:spcPct val="114000"/>
              </a:lnSpc>
            </a:pPr>
            <a:endParaRPr lang="en-US" sz="1600" b="1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b="1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b="1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GB" sz="1600" dirty="0">
              <a:solidFill>
                <a:srgbClr val="1A2532"/>
              </a:solidFill>
              <a:latin typeface="Roboto" panose="02000000000000000000" pitchFamily="2" charset="0"/>
            </a:endParaRPr>
          </a:p>
          <a:p>
            <a:pPr>
              <a:lnSpc>
                <a:spcPct val="114000"/>
              </a:lnSpc>
            </a:pPr>
            <a:endParaRPr lang="en-GB" sz="1600" dirty="0">
              <a:solidFill>
                <a:srgbClr val="1A2532"/>
              </a:solidFill>
              <a:latin typeface="Roboto" panose="02000000000000000000" pitchFamily="2" charset="0"/>
            </a:endParaRPr>
          </a:p>
          <a:p>
            <a:pPr>
              <a:lnSpc>
                <a:spcPct val="114000"/>
              </a:lnSpc>
            </a:pPr>
            <a:r>
              <a:rPr lang="en-GB" sz="1600" dirty="0">
                <a:solidFill>
                  <a:srgbClr val="1A2532"/>
                </a:solidFill>
                <a:latin typeface="Roboto" panose="02000000000000000000" pitchFamily="2" charset="0"/>
              </a:rPr>
              <a:t>are generated by exponentiation of the Pauli matrices according to:</a:t>
            </a:r>
          </a:p>
          <a:p>
            <a:pPr>
              <a:lnSpc>
                <a:spcPct val="114000"/>
              </a:lnSpc>
            </a:pPr>
            <a:endParaRPr lang="en-US" sz="1600" b="1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b="1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b="1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where A is one of the three Pauli Matrices.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Rz</a:t>
            </a:r>
            <a:r>
              <a:rPr lang="en-US" sz="1600" dirty="0">
                <a:latin typeface="+mn-lt"/>
              </a:rPr>
              <a:t> rotation operator can also be expressed as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which differs from the definition above by a global phase only.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A1A7D-50E1-4A9E-98A7-AC3D28FA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86" y="2958643"/>
            <a:ext cx="2771044" cy="246737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4B0DD523-CEBE-4B22-B515-0C77C59E7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4654" y="1252317"/>
            <a:ext cx="2186550" cy="1208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A4928-9AF5-4448-9563-1186F8E39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86" y="4412765"/>
            <a:ext cx="2462966" cy="505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47C12E-E168-4F3E-AEDA-441FF567CDC0}"/>
              </a:ext>
            </a:extLst>
          </p:cNvPr>
          <p:cNvSpPr txBox="1"/>
          <p:nvPr/>
        </p:nvSpPr>
        <p:spPr>
          <a:xfrm>
            <a:off x="5790443" y="947351"/>
            <a:ext cx="2600071" cy="1380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Parametric gate: the matrix </a:t>
            </a:r>
          </a:p>
          <a:p>
            <a:pPr>
              <a:lnSpc>
                <a:spcPct val="114000"/>
              </a:lnSpc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depends on the </a:t>
            </a:r>
            <a:r>
              <a:rPr lang="en-GB" sz="1600" b="0" i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parameter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>
              <a:lnSpc>
                <a:spcPct val="114000"/>
              </a:lnSpc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which should be passed </a:t>
            </a:r>
          </a:p>
          <a:p>
            <a:pPr>
              <a:lnSpc>
                <a:spcPct val="114000"/>
              </a:lnSpc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together </a:t>
            </a:r>
            <a:r>
              <a:rPr lang="en-GB" sz="1600" b="0" i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with the qubits </a:t>
            </a:r>
          </a:p>
          <a:p>
            <a:pPr>
              <a:lnSpc>
                <a:spcPct val="114000"/>
              </a:lnSpc>
            </a:pPr>
            <a:r>
              <a:rPr lang="en-GB" sz="1600" b="0" i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on which the gate should act</a:t>
            </a:r>
            <a:endParaRPr lang="en-DE" sz="1600" i="1" dirty="0" err="1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90EBEC-44F7-403E-BD05-361717109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967" y="180883"/>
            <a:ext cx="591295" cy="4689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31FACD-97AC-4CFC-9815-B2355DD473DD}"/>
              </a:ext>
            </a:extLst>
          </p:cNvPr>
          <p:cNvSpPr/>
          <p:nvPr/>
        </p:nvSpPr>
        <p:spPr>
          <a:xfrm>
            <a:off x="697086" y="2001796"/>
            <a:ext cx="2186550" cy="459468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C9EB2-E16C-4D2B-BD7F-B6FF539B9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BBE9D-1446-4482-A48E-15D772E337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Marina Zhdanova (TUM) | Tutor: M. Sc. Manuel Geiger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880CE-2D7D-45A3-B57C-80C993FD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94117"/>
            <a:ext cx="8508999" cy="377796"/>
          </a:xfrm>
        </p:spPr>
        <p:txBody>
          <a:bodyPr/>
          <a:lstStyle/>
          <a:p>
            <a:r>
              <a:rPr lang="en-US" sz="2400" dirty="0"/>
              <a:t>Examples of operation on information using gates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E5C93-8C64-4B3B-A020-BD922E93D0D2}"/>
              </a:ext>
            </a:extLst>
          </p:cNvPr>
          <p:cNvSpPr txBox="1"/>
          <p:nvPr/>
        </p:nvSpPr>
        <p:spPr>
          <a:xfrm>
            <a:off x="444842" y="947351"/>
            <a:ext cx="7817709" cy="3625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Hadamard Gate </a:t>
            </a:r>
            <a:r>
              <a:rPr lang="en-US" sz="1600" dirty="0">
                <a:latin typeface="+mn-lt"/>
              </a:rPr>
              <a:t>perform first operation</a:t>
            </a:r>
            <a:r>
              <a:rPr lang="en-US" sz="1600" b="1" dirty="0">
                <a:latin typeface="+mn-lt"/>
              </a:rPr>
              <a:t>, Controlled -NOT </a:t>
            </a:r>
            <a:r>
              <a:rPr lang="en-US" sz="1600" dirty="0">
                <a:latin typeface="+mn-lt"/>
              </a:rPr>
              <a:t>the second</a:t>
            </a:r>
            <a:endParaRPr lang="en-US" sz="1600" b="1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b="1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0A6C8C-E97F-49D8-BEB5-F0D9EF21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6" y="1337954"/>
            <a:ext cx="2338134" cy="17228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2808B3-8728-4070-9223-E89C7220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77" y="4344769"/>
            <a:ext cx="7231922" cy="15450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C23C20-7CFA-48FE-98C2-0CFCF87A7EB6}"/>
              </a:ext>
            </a:extLst>
          </p:cNvPr>
          <p:cNvSpPr txBox="1"/>
          <p:nvPr/>
        </p:nvSpPr>
        <p:spPr>
          <a:xfrm>
            <a:off x="1386898" y="5782886"/>
            <a:ext cx="166525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1. Controll</a:t>
            </a:r>
            <a:r>
              <a:rPr lang="en-US" sz="1600" dirty="0">
                <a:latin typeface="+mn-lt"/>
              </a:rPr>
              <a:t>ed</a:t>
            </a:r>
            <a:r>
              <a:rPr lang="en-DE" sz="1600" dirty="0">
                <a:latin typeface="+mn-lt"/>
              </a:rPr>
              <a:t>-NOT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5E1C3F-4402-4725-A2C3-1E425EF239AC}"/>
              </a:ext>
            </a:extLst>
          </p:cNvPr>
          <p:cNvSpPr txBox="1"/>
          <p:nvPr/>
        </p:nvSpPr>
        <p:spPr>
          <a:xfrm flipH="1">
            <a:off x="3497542" y="5782024"/>
            <a:ext cx="171230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2. Hadamard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548F8-B053-4145-BE01-202EBC1FFB1B}"/>
              </a:ext>
            </a:extLst>
          </p:cNvPr>
          <p:cNvSpPr txBox="1"/>
          <p:nvPr/>
        </p:nvSpPr>
        <p:spPr>
          <a:xfrm>
            <a:off x="4572000" y="1258441"/>
            <a:ext cx="1525931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C</a:t>
            </a:r>
            <a:r>
              <a:rPr lang="en-DE" sz="1400" dirty="0">
                <a:latin typeface="+mn-lt"/>
              </a:rPr>
              <a:t>ontro</a:t>
            </a:r>
            <a:r>
              <a:rPr lang="en-US" sz="1400" dirty="0">
                <a:latin typeface="+mn-lt"/>
              </a:rPr>
              <a:t>l</a:t>
            </a:r>
            <a:r>
              <a:rPr lang="en-DE" sz="1400" dirty="0">
                <a:latin typeface="+mn-lt"/>
              </a:rPr>
              <a:t>- Y qubit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E7727-5130-4B64-9D8F-67FDFCDE08F9}"/>
              </a:ext>
            </a:extLst>
          </p:cNvPr>
          <p:cNvSpPr txBox="1"/>
          <p:nvPr/>
        </p:nvSpPr>
        <p:spPr>
          <a:xfrm>
            <a:off x="4572000" y="1515620"/>
            <a:ext cx="1451679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T</a:t>
            </a:r>
            <a:r>
              <a:rPr lang="en-DE" sz="1400" dirty="0">
                <a:latin typeface="+mn-lt"/>
              </a:rPr>
              <a:t>arget- X qubit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FE7522-7437-4F1D-81B4-92AD20EBA951}"/>
              </a:ext>
            </a:extLst>
          </p:cNvPr>
          <p:cNvCxnSpPr/>
          <p:nvPr/>
        </p:nvCxnSpPr>
        <p:spPr>
          <a:xfrm>
            <a:off x="930143" y="3648656"/>
            <a:ext cx="160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990F8-017B-401C-B245-CE689CEADA37}"/>
              </a:ext>
            </a:extLst>
          </p:cNvPr>
          <p:cNvCxnSpPr/>
          <p:nvPr/>
        </p:nvCxnSpPr>
        <p:spPr>
          <a:xfrm flipH="1">
            <a:off x="930143" y="4012979"/>
            <a:ext cx="1527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B4F049-55A2-4646-9AF8-705AB2D024EF}"/>
              </a:ext>
            </a:extLst>
          </p:cNvPr>
          <p:cNvSpPr txBox="1"/>
          <p:nvPr/>
        </p:nvSpPr>
        <p:spPr>
          <a:xfrm flipH="1">
            <a:off x="2687148" y="3776186"/>
            <a:ext cx="171230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multiplication</a:t>
            </a:r>
            <a:endParaRPr lang="en-DE" sz="1600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CDB066-F1BA-4D0A-9951-CEBC71D6ACE9}"/>
              </a:ext>
            </a:extLst>
          </p:cNvPr>
          <p:cNvSpPr txBox="1"/>
          <p:nvPr/>
        </p:nvSpPr>
        <p:spPr>
          <a:xfrm flipH="1">
            <a:off x="2708930" y="3518936"/>
            <a:ext cx="171230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time</a:t>
            </a:r>
            <a:endParaRPr lang="en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996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7AA7017-E05E-4994-98CD-41721532E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72" t="-3839" r="1564" b="-408"/>
          <a:stretch/>
        </p:blipFill>
        <p:spPr>
          <a:xfrm>
            <a:off x="6911761" y="3885805"/>
            <a:ext cx="1964243" cy="136015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780778-3E77-B26B-04D3-7072F838A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6" y="1553682"/>
            <a:ext cx="2832100" cy="105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3DB974-CFBF-671E-4ED8-14F9B159D36D}"/>
              </a:ext>
            </a:extLst>
          </p:cNvPr>
          <p:cNvSpPr txBox="1"/>
          <p:nvPr/>
        </p:nvSpPr>
        <p:spPr>
          <a:xfrm>
            <a:off x="626040" y="1117118"/>
            <a:ext cx="218489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</a:t>
            </a:r>
            <a:r>
              <a:rPr lang="en-DE" sz="1600" dirty="0">
                <a:latin typeface="+mn-lt"/>
              </a:rPr>
              <a:t>un </a:t>
            </a:r>
            <a:r>
              <a:rPr lang="en-US" sz="1600" dirty="0">
                <a:latin typeface="+mn-lt"/>
              </a:rPr>
              <a:t>q</a:t>
            </a:r>
            <a:r>
              <a:rPr lang="en-DE" sz="1600" dirty="0">
                <a:latin typeface="+mn-lt"/>
              </a:rPr>
              <a:t>ubit at k</a:t>
            </a:r>
            <a:r>
              <a:rPr lang="en-US" sz="1600" dirty="0">
                <a:latin typeface="+mn-lt"/>
              </a:rPr>
              <a:t>e</a:t>
            </a:r>
            <a:r>
              <a:rPr lang="en-DE" sz="1600" dirty="0">
                <a:latin typeface="+mn-lt"/>
              </a:rPr>
              <a:t>t |0&gt;, |0&gt;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60D9E2-8FF9-0B03-5A96-63C36DBC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432" y="4074907"/>
            <a:ext cx="2933700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2CBEBB-17B6-6273-B1C4-A3002505A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389" y="1639874"/>
            <a:ext cx="2769788" cy="998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A552C-75AD-EF98-2DE4-540111858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08" y="4134081"/>
            <a:ext cx="2997200" cy="863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ABC778-E924-D7F8-A239-059B3443DF6F}"/>
              </a:ext>
            </a:extLst>
          </p:cNvPr>
          <p:cNvSpPr/>
          <p:nvPr/>
        </p:nvSpPr>
        <p:spPr>
          <a:xfrm>
            <a:off x="7069873" y="3936379"/>
            <a:ext cx="369705" cy="1220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F3D562-9F21-63F9-3F38-83AABE4BB10D}"/>
              </a:ext>
            </a:extLst>
          </p:cNvPr>
          <p:cNvSpPr/>
          <p:nvPr/>
        </p:nvSpPr>
        <p:spPr>
          <a:xfrm>
            <a:off x="7947100" y="3921514"/>
            <a:ext cx="369705" cy="122019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FFD3E0-E9ED-649E-7236-6C1E7E319D25}"/>
              </a:ext>
            </a:extLst>
          </p:cNvPr>
          <p:cNvSpPr txBox="1"/>
          <p:nvPr/>
        </p:nvSpPr>
        <p:spPr>
          <a:xfrm>
            <a:off x="685762" y="3198812"/>
            <a:ext cx="218489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</a:t>
            </a:r>
            <a:r>
              <a:rPr lang="en-DE" sz="1600" dirty="0">
                <a:latin typeface="+mn-lt"/>
              </a:rPr>
              <a:t>un </a:t>
            </a:r>
            <a:r>
              <a:rPr lang="en-US" sz="1600" dirty="0">
                <a:latin typeface="+mn-lt"/>
              </a:rPr>
              <a:t>q</a:t>
            </a:r>
            <a:r>
              <a:rPr lang="en-DE" sz="1600" dirty="0">
                <a:latin typeface="+mn-lt"/>
              </a:rPr>
              <a:t>ubit at k</a:t>
            </a:r>
            <a:r>
              <a:rPr lang="en-US" sz="1600" dirty="0">
                <a:latin typeface="+mn-lt"/>
              </a:rPr>
              <a:t>e</a:t>
            </a:r>
            <a:r>
              <a:rPr lang="en-DE" sz="1600" dirty="0">
                <a:latin typeface="+mn-lt"/>
              </a:rPr>
              <a:t>t |0&gt;, |1&gt;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04F3C3-8D4D-00E6-F99E-695C9198BE27}"/>
              </a:ext>
            </a:extLst>
          </p:cNvPr>
          <p:cNvSpPr txBox="1"/>
          <p:nvPr/>
        </p:nvSpPr>
        <p:spPr>
          <a:xfrm>
            <a:off x="3788453" y="1117118"/>
            <a:ext cx="218489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</a:t>
            </a:r>
            <a:r>
              <a:rPr lang="en-DE" sz="1600" dirty="0">
                <a:latin typeface="+mn-lt"/>
              </a:rPr>
              <a:t>un </a:t>
            </a:r>
            <a:r>
              <a:rPr lang="en-US" sz="1600" dirty="0">
                <a:latin typeface="+mn-lt"/>
              </a:rPr>
              <a:t>q</a:t>
            </a:r>
            <a:r>
              <a:rPr lang="en-DE" sz="1600" dirty="0">
                <a:latin typeface="+mn-lt"/>
              </a:rPr>
              <a:t>ubit at k</a:t>
            </a:r>
            <a:r>
              <a:rPr lang="en-US" sz="1600" dirty="0">
                <a:latin typeface="+mn-lt"/>
              </a:rPr>
              <a:t>e</a:t>
            </a:r>
            <a:r>
              <a:rPr lang="en-DE" sz="1600" dirty="0">
                <a:latin typeface="+mn-lt"/>
              </a:rPr>
              <a:t>t |1&gt;, |0&gt;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240F6E-501D-B4FA-8998-4C9916978BD7}"/>
              </a:ext>
            </a:extLst>
          </p:cNvPr>
          <p:cNvSpPr txBox="1"/>
          <p:nvPr/>
        </p:nvSpPr>
        <p:spPr>
          <a:xfrm>
            <a:off x="3788452" y="3198812"/>
            <a:ext cx="218489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</a:t>
            </a:r>
            <a:r>
              <a:rPr lang="en-DE" sz="1600" dirty="0">
                <a:latin typeface="+mn-lt"/>
              </a:rPr>
              <a:t>un </a:t>
            </a:r>
            <a:r>
              <a:rPr lang="en-US" sz="1600" dirty="0">
                <a:latin typeface="+mn-lt"/>
              </a:rPr>
              <a:t>q</a:t>
            </a:r>
            <a:r>
              <a:rPr lang="en-DE" sz="1600" dirty="0">
                <a:latin typeface="+mn-lt"/>
              </a:rPr>
              <a:t>ubit at k</a:t>
            </a:r>
            <a:r>
              <a:rPr lang="en-US" sz="1600" dirty="0">
                <a:latin typeface="+mn-lt"/>
              </a:rPr>
              <a:t>e</a:t>
            </a:r>
            <a:r>
              <a:rPr lang="en-DE" sz="1600" dirty="0">
                <a:latin typeface="+mn-lt"/>
              </a:rPr>
              <a:t>t |1&gt;, |1&gt;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1A674A-557E-E8A5-590F-89DAF532581E}"/>
              </a:ext>
            </a:extLst>
          </p:cNvPr>
          <p:cNvSpPr txBox="1"/>
          <p:nvPr/>
        </p:nvSpPr>
        <p:spPr>
          <a:xfrm>
            <a:off x="2876750" y="4793081"/>
            <a:ext cx="445635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state</a:t>
            </a:r>
            <a:endParaRPr lang="en-DE" sz="1600" dirty="0">
              <a:latin typeface="+mn-lt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69ABF53-68EB-3749-271A-29E22703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9542" y="1374368"/>
            <a:ext cx="1417253" cy="1283744"/>
          </a:xfrm>
          <a:prstGeom prst="rect">
            <a:avLst/>
          </a:prstGeom>
        </p:spPr>
      </p:pic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800DC2D0-5269-4FFB-AC91-D107B5E4A8D0}"/>
              </a:ext>
            </a:extLst>
          </p:cNvPr>
          <p:cNvSpPr txBox="1">
            <a:spLocks/>
          </p:cNvSpPr>
          <p:nvPr/>
        </p:nvSpPr>
        <p:spPr>
          <a:xfrm>
            <a:off x="394773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Marina Zhdanova (TUM) | Tutor: M. Sc. Manuel Geiger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E8E0EC31-6D64-4EFA-A64A-097E94C0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94117"/>
            <a:ext cx="8508999" cy="377796"/>
          </a:xfrm>
        </p:spPr>
        <p:txBody>
          <a:bodyPr/>
          <a:lstStyle/>
          <a:p>
            <a:r>
              <a:rPr lang="en-US" sz="2400" dirty="0"/>
              <a:t>Explanation of calculations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EA5839-21E5-4501-9F3B-D6892A3CCDFA}"/>
              </a:ext>
            </a:extLst>
          </p:cNvPr>
          <p:cNvSpPr/>
          <p:nvPr/>
        </p:nvSpPr>
        <p:spPr>
          <a:xfrm>
            <a:off x="2780169" y="1576869"/>
            <a:ext cx="369705" cy="1220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9E7DB-E30F-47B3-94FB-11293FC4946A}"/>
              </a:ext>
            </a:extLst>
          </p:cNvPr>
          <p:cNvSpPr/>
          <p:nvPr/>
        </p:nvSpPr>
        <p:spPr>
          <a:xfrm>
            <a:off x="5874613" y="1571624"/>
            <a:ext cx="369705" cy="122019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C4C13-A8C9-0273-C224-E4F2BE4752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37DDA-57A1-45BE-8DF2-7A761AB29D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97070" y="1005840"/>
            <a:ext cx="3355728" cy="2222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GB" dirty="0"/>
              <a:t>I built Python </a:t>
            </a:r>
            <a:r>
              <a:rPr lang="en-GB" dirty="0" err="1"/>
              <a:t>statevector</a:t>
            </a:r>
            <a:r>
              <a:rPr lang="en-GB" dirty="0"/>
              <a:t> simulator use </a:t>
            </a:r>
            <a:r>
              <a:rPr lang="en-GB" dirty="0" err="1"/>
              <a:t>Qiskit</a:t>
            </a:r>
            <a:r>
              <a:rPr lang="en-GB" dirty="0"/>
              <a:t> as a reference  to understand, what it is doing under the hood</a:t>
            </a:r>
          </a:p>
          <a:p>
            <a:pPr algn="just"/>
            <a:r>
              <a:rPr lang="en-GB" dirty="0"/>
              <a:t> </a:t>
            </a:r>
            <a:r>
              <a:rPr lang="en-GB" dirty="0">
                <a:hlinkClick r:id="rId2"/>
              </a:rPr>
              <a:t>https://github.com/MarinaZuzu/Test_-Quantum-Computing-Seminar/tree/main</a:t>
            </a:r>
            <a:endParaRPr lang="en-GB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5CB33A7-B288-4D30-A3BA-F3518182C8BC}"/>
              </a:ext>
            </a:extLst>
          </p:cNvPr>
          <p:cNvSpPr txBox="1">
            <a:spLocks/>
          </p:cNvSpPr>
          <p:nvPr/>
        </p:nvSpPr>
        <p:spPr>
          <a:xfrm>
            <a:off x="318009" y="294124"/>
            <a:ext cx="8508999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/>
              <a:t>Statevector simulator with Python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4BFDEF4-255B-4B4D-AAC2-994532AB2745}"/>
              </a:ext>
            </a:extLst>
          </p:cNvPr>
          <p:cNvSpPr txBox="1">
            <a:spLocks/>
          </p:cNvSpPr>
          <p:nvPr/>
        </p:nvSpPr>
        <p:spPr>
          <a:xfrm>
            <a:off x="394773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Marina Zhdanova (TUM) | Tutor: M. Sc. Manuel Geiger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2A678A-D8E8-482F-B15A-3D87D6CD4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764746"/>
            <a:ext cx="4514088" cy="5615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A31EDD-1987-4CC7-95BE-A24548602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892" y="3429000"/>
            <a:ext cx="3854076" cy="2102918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341AA248-8998-485C-A8CD-9D4EDF3521C3}"/>
              </a:ext>
            </a:extLst>
          </p:cNvPr>
          <p:cNvSpPr/>
          <p:nvPr/>
        </p:nvSpPr>
        <p:spPr>
          <a:xfrm>
            <a:off x="4898928" y="5308519"/>
            <a:ext cx="4124004" cy="8485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C9EB2-E16C-4D2B-BD7F-B6FF539B9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BBE9D-1446-4482-A48E-15D772E337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Marina Zhdanova (TUM) | Tutor: M. Sc. Manuel Geiger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880CE-2D7D-45A3-B57C-80C993FD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94117"/>
            <a:ext cx="8508999" cy="377796"/>
          </a:xfrm>
        </p:spPr>
        <p:txBody>
          <a:bodyPr/>
          <a:lstStyle/>
          <a:p>
            <a:r>
              <a:rPr lang="en-US" sz="2400" dirty="0"/>
              <a:t>Parametric gate (RZ) simulation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91F9E-8E77-4D5B-9ECA-B63BC64D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9" y="2716604"/>
            <a:ext cx="6838950" cy="3533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5AC6C2-BCE0-40D6-9B34-64BFA8CCD9D6}"/>
              </a:ext>
            </a:extLst>
          </p:cNvPr>
          <p:cNvSpPr txBox="1"/>
          <p:nvPr/>
        </p:nvSpPr>
        <p:spPr>
          <a:xfrm>
            <a:off x="318009" y="938309"/>
            <a:ext cx="5530856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gate matrix depends on the parameter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Parameter (phi) passed together with the qubits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RZ-gate is a single-qubit rotation about the Z axis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01439D-F26E-4B73-8106-66495B7E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36" y="1871159"/>
            <a:ext cx="3295650" cy="790575"/>
          </a:xfrm>
          <a:prstGeom prst="rect">
            <a:avLst/>
          </a:prstGeom>
        </p:spPr>
      </p:pic>
      <p:pic>
        <p:nvPicPr>
          <p:cNvPr id="2050" name="Picture 2" descr="Qiskit: RZ Gate Tutorial - Deep Learning University">
            <a:extLst>
              <a:ext uri="{FF2B5EF4-FFF2-40B4-BE49-F238E27FC236}">
                <a16:creationId xmlns:a16="http://schemas.microsoft.com/office/drawing/2014/main" id="{A79F5308-9D0D-41E3-80E1-8173E98F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12" y="771917"/>
            <a:ext cx="3712772" cy="154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03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818AC-301D-4880-BCA8-1FD0119E2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A208E-31C9-4DC7-BA9F-4724AB6D1B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Marina Zhdanova (TUM) | Tutor: M. Sc. Manuel Geiger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285252-D888-4387-9F34-E0E222FF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294124"/>
            <a:ext cx="8508999" cy="377796"/>
          </a:xfrm>
        </p:spPr>
        <p:txBody>
          <a:bodyPr/>
          <a:lstStyle/>
          <a:p>
            <a:r>
              <a:rPr lang="en-US" sz="2400" dirty="0"/>
              <a:t>Measurement of qubit’s states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7E5BA2-5C6F-4456-B634-A546930F564B}"/>
              </a:ext>
            </a:extLst>
          </p:cNvPr>
          <p:cNvSpPr txBox="1"/>
          <p:nvPr/>
        </p:nvSpPr>
        <p:spPr>
          <a:xfrm>
            <a:off x="318009" y="938309"/>
            <a:ext cx="5530856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Sampling from the </a:t>
            </a:r>
            <a:r>
              <a:rPr lang="en-US" sz="1600" dirty="0" err="1">
                <a:latin typeface="+mn-lt"/>
              </a:rPr>
              <a:t>statevector</a:t>
            </a: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Measure all qubits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Result of a single measurement as a </a:t>
            </a:r>
            <a:r>
              <a:rPr lang="en-US" sz="1600" dirty="0" err="1">
                <a:latin typeface="+mn-lt"/>
              </a:rPr>
              <a:t>bitstring</a:t>
            </a:r>
            <a:endParaRPr lang="en-US" sz="1600" dirty="0">
              <a:latin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DD8C8F-FB4A-46F5-BA3A-EBDEEDDA4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"/>
          <a:stretch/>
        </p:blipFill>
        <p:spPr>
          <a:xfrm>
            <a:off x="318009" y="1885436"/>
            <a:ext cx="5645039" cy="30819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15FA82-43CC-4907-B5C0-4624A15DF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977" y="3636397"/>
            <a:ext cx="2802895" cy="28712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F8A9E0-C813-417E-ABB6-1BD3E4349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546" y="704494"/>
            <a:ext cx="2802895" cy="2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6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D83F44-19D3-4C30-B586-072F3F7F7C49}"/>
              </a:ext>
            </a:extLst>
          </p:cNvPr>
          <p:cNvSpPr txBox="1"/>
          <p:nvPr/>
        </p:nvSpPr>
        <p:spPr>
          <a:xfrm>
            <a:off x="1745673" y="4095907"/>
            <a:ext cx="2183290" cy="514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568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E3EA7A-A383-BFF5-5377-6B459298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GB" dirty="0">
                <a:hlinkClick r:id="rId2"/>
              </a:rPr>
              <a:t>https://www.quantum-inspire.com/kbase/what-is-a-quantum-algorithm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>
                <a:hlinkClick r:id="rId3"/>
              </a:rPr>
              <a:t>https://learning.quantum-computing.ibm.com/tutorial/composer-user-guide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>
                <a:hlinkClick r:id="rId4"/>
              </a:rPr>
              <a:t>https://colab.research.google.com/github/MarinaZuzu/Test_-Quantum-Computing-Seminar/blob/main/sim-wrapped-inclass%20(2).ipynb#scrollTo=f3d7774f-1f7a-416d-a57a-857e84c7c0c5</a:t>
            </a:r>
            <a:r>
              <a:rPr lang="en-GB" dirty="0"/>
              <a:t>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72C89-98AD-2FE2-94A6-6D6C3C1A2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8073499-A044-4269-9534-A04C5484BE78}"/>
              </a:ext>
            </a:extLst>
          </p:cNvPr>
          <p:cNvSpPr txBox="1">
            <a:spLocks/>
          </p:cNvSpPr>
          <p:nvPr/>
        </p:nvSpPr>
        <p:spPr>
          <a:xfrm>
            <a:off x="318009" y="294124"/>
            <a:ext cx="8508999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20495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93975"/>
            <a:ext cx="8508999" cy="501650"/>
          </a:xfrm>
        </p:spPr>
        <p:txBody>
          <a:bodyPr/>
          <a:lstStyle/>
          <a:p>
            <a:r>
              <a:rPr lang="en-GB" b="0" i="0" dirty="0">
                <a:effectLst/>
              </a:rPr>
              <a:t>Circuit Simulation </a:t>
            </a:r>
            <a:br>
              <a:rPr lang="en-GB" b="0" i="0" dirty="0">
                <a:effectLst/>
              </a:rPr>
            </a:br>
            <a:r>
              <a:rPr lang="en-GB" b="0" i="0" dirty="0">
                <a:effectLst/>
              </a:rPr>
              <a:t>S</a:t>
            </a:r>
            <a:r>
              <a:rPr lang="en-GB" dirty="0"/>
              <a:t>tatevector simulator with 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0" y="2391316"/>
            <a:ext cx="8508999" cy="1274125"/>
          </a:xfrm>
        </p:spPr>
        <p:txBody>
          <a:bodyPr/>
          <a:lstStyle/>
          <a:p>
            <a:r>
              <a:rPr lang="en-US" dirty="0">
                <a:latin typeface="+mj-lt"/>
              </a:rPr>
              <a:t>Student Bachelor of Business Informatics</a:t>
            </a:r>
          </a:p>
          <a:p>
            <a:r>
              <a:rPr lang="en-US" dirty="0">
                <a:latin typeface="+mj-lt"/>
              </a:rPr>
              <a:t>Marina Zhdanova</a:t>
            </a:r>
          </a:p>
          <a:p>
            <a:r>
              <a:rPr lang="en-US" dirty="0">
                <a:latin typeface="+mj-lt"/>
              </a:rPr>
              <a:t>Munich, 17. November 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9F0E2D-5A7A-E2AC-72CB-73CA34AD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3089898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Quantum circuit model in general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Quantum Information</a:t>
            </a:r>
          </a:p>
          <a:p>
            <a:pPr marL="881063" lvl="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Vectors</a:t>
            </a:r>
          </a:p>
          <a:p>
            <a:pPr marL="881063" lvl="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Unitary matrices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Quantum circuit basic gates examples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Statevector simulation on Python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866B5-CCC8-50D7-F408-7A334F8642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B35E26-CB91-31F3-00FB-DCC9C730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1961"/>
          </a:xfrm>
        </p:spPr>
        <p:txBody>
          <a:bodyPr/>
          <a:lstStyle/>
          <a:p>
            <a:r>
              <a:rPr lang="en-DE" sz="2200" b="1" dirty="0"/>
              <a:t>Content of Seminar Work</a:t>
            </a:r>
          </a:p>
        </p:txBody>
      </p:sp>
    </p:spTree>
    <p:extLst>
      <p:ext uri="{BB962C8B-B14F-4D97-AF65-F5344CB8AC3E}">
        <p14:creationId xmlns:p14="http://schemas.microsoft.com/office/powerpoint/2010/main" val="109300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C9EB2-E16C-4D2B-BD7F-B6FF539B9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BBE9D-1446-4482-A48E-15D772E337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Marina Zhdanova (TUM) | Tutor: M. Sc. Manuel Geiger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880CE-2D7D-45A3-B57C-80C993FD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94117"/>
            <a:ext cx="8508999" cy="377796"/>
          </a:xfrm>
        </p:spPr>
        <p:txBody>
          <a:bodyPr/>
          <a:lstStyle/>
          <a:p>
            <a:r>
              <a:rPr lang="en-US" sz="2400" dirty="0"/>
              <a:t>Quantum Circuits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6FB59-4592-4B08-8AD4-A9976F6EDA4A}"/>
              </a:ext>
            </a:extLst>
          </p:cNvPr>
          <p:cNvSpPr txBox="1"/>
          <p:nvPr/>
        </p:nvSpPr>
        <p:spPr>
          <a:xfrm>
            <a:off x="444843" y="947351"/>
            <a:ext cx="4366054" cy="1380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latin typeface="+mn-lt"/>
              </a:rPr>
              <a:t>Circuit</a:t>
            </a:r>
            <a:r>
              <a:rPr lang="en-US" sz="1600" dirty="0">
                <a:latin typeface="+mn-lt"/>
              </a:rPr>
              <a:t> – general model of computation: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Wires carry information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Gates represent operations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Circuits are always acyclic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Information flows from left to 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D1AE2-E804-400A-82F5-EDE29F73BD81}"/>
              </a:ext>
            </a:extLst>
          </p:cNvPr>
          <p:cNvSpPr txBox="1"/>
          <p:nvPr/>
        </p:nvSpPr>
        <p:spPr>
          <a:xfrm>
            <a:off x="444843" y="2940908"/>
            <a:ext cx="4366054" cy="1660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Quantum algorithms are most commonly 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described by a </a:t>
            </a:r>
            <a:r>
              <a:rPr lang="en-US" sz="1600" b="1" dirty="0">
                <a:latin typeface="+mn-lt"/>
              </a:rPr>
              <a:t>Quantum circuit</a:t>
            </a:r>
            <a:r>
              <a:rPr lang="en-US" sz="1600" dirty="0">
                <a:latin typeface="+mn-lt"/>
              </a:rPr>
              <a:t>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Wires represent qubits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Gates represent: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unitary operations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measurements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69AB9-0165-41ED-B9A4-C85651EC46EC}"/>
              </a:ext>
            </a:extLst>
          </p:cNvPr>
          <p:cNvSpPr txBox="1"/>
          <p:nvPr/>
        </p:nvSpPr>
        <p:spPr>
          <a:xfrm>
            <a:off x="6485843" y="2330800"/>
            <a:ext cx="128560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B</a:t>
            </a:r>
            <a:r>
              <a:rPr lang="en-DE" sz="1600" dirty="0">
                <a:latin typeface="+mn-lt"/>
              </a:rPr>
              <a:t>oolean logic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0967D-5E01-4917-9F97-0656B463DA67}"/>
              </a:ext>
            </a:extLst>
          </p:cNvPr>
          <p:cNvSpPr txBox="1"/>
          <p:nvPr/>
        </p:nvSpPr>
        <p:spPr>
          <a:xfrm>
            <a:off x="6248101" y="4308338"/>
            <a:ext cx="195726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</a:t>
            </a:r>
            <a:r>
              <a:rPr lang="en-DE" sz="1600" dirty="0">
                <a:latin typeface="+mn-lt"/>
              </a:rPr>
              <a:t>lectrical engineering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F79C88-958A-4F10-946C-04FB3999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79" y="4719374"/>
            <a:ext cx="2527936" cy="15556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3C9D0B-C995-467C-B402-C52B3FE93E7D}"/>
              </a:ext>
            </a:extLst>
          </p:cNvPr>
          <p:cNvSpPr txBox="1"/>
          <p:nvPr/>
        </p:nvSpPr>
        <p:spPr>
          <a:xfrm>
            <a:off x="6478934" y="6323806"/>
            <a:ext cx="149560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Quantum circuit</a:t>
            </a:r>
            <a:r>
              <a:rPr lang="en-DE" sz="1600" dirty="0">
                <a:latin typeface="+mn-lt"/>
              </a:rPr>
              <a:t> </a:t>
            </a:r>
          </a:p>
        </p:txBody>
      </p:sp>
      <p:pic>
        <p:nvPicPr>
          <p:cNvPr id="3074" name="Picture 2" descr="Reducing the Number of Logic Gates by Gate Sharing - Electrical Engineering  Stack Exchange">
            <a:extLst>
              <a:ext uri="{FF2B5EF4-FFF2-40B4-BE49-F238E27FC236}">
                <a16:creationId xmlns:a16="http://schemas.microsoft.com/office/drawing/2014/main" id="{57089443-CB77-4120-A0FE-FA0B647E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60" y="2724711"/>
            <a:ext cx="2722393" cy="155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B4CDF4-D5E5-4F4B-82A5-BF71CBEC8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608" y="821420"/>
            <a:ext cx="3343610" cy="14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7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C9EB2-E16C-4D2B-BD7F-B6FF539B9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BBE9D-1446-4482-A48E-15D772E337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Marina Zhdanova (TUM) | Tutor: M. Sc. Manuel Geiger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880CE-2D7D-45A3-B57C-80C993FD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94117"/>
            <a:ext cx="8508999" cy="377796"/>
          </a:xfrm>
        </p:spPr>
        <p:txBody>
          <a:bodyPr/>
          <a:lstStyle/>
          <a:p>
            <a:r>
              <a:rPr lang="en-US" sz="2400" dirty="0"/>
              <a:t>Quantum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BB07C-59B3-4979-91DA-B55EE78E814E}"/>
              </a:ext>
            </a:extLst>
          </p:cNvPr>
          <p:cNvSpPr txBox="1"/>
          <p:nvPr/>
        </p:nvSpPr>
        <p:spPr>
          <a:xfrm>
            <a:off x="444842" y="947351"/>
            <a:ext cx="4843849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Quantum states are represent by </a:t>
            </a:r>
            <a:r>
              <a:rPr lang="en-US" sz="1600" b="1" dirty="0">
                <a:latin typeface="+mn-lt"/>
              </a:rPr>
              <a:t>vectors</a:t>
            </a:r>
            <a:r>
              <a:rPr lang="en-US" sz="1600" dirty="0">
                <a:latin typeface="+mn-lt"/>
              </a:rPr>
              <a:t>, Operations are represented by </a:t>
            </a:r>
            <a:r>
              <a:rPr lang="en-US" sz="1600" b="1" dirty="0">
                <a:latin typeface="+mn-lt"/>
              </a:rPr>
              <a:t>unitary matrices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Standard basis measurements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Unitary operations (Gates)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1E0D9B-0CAB-47D1-9993-90915C09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65" y="893457"/>
            <a:ext cx="1314014" cy="13870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0875CD-199C-4C11-8843-E0593F25955F}"/>
              </a:ext>
            </a:extLst>
          </p:cNvPr>
          <p:cNvSpPr/>
          <p:nvPr/>
        </p:nvSpPr>
        <p:spPr>
          <a:xfrm>
            <a:off x="6774934" y="1412172"/>
            <a:ext cx="1608133" cy="349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Euclidean norm</a:t>
            </a:r>
            <a:endParaRPr lang="en-DE" sz="16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5CF3B9-D62F-4C8F-B061-5A7F9808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60" y="2127070"/>
            <a:ext cx="1969845" cy="1033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3131F3-F2A8-4606-9343-5E246A000B9E}"/>
              </a:ext>
            </a:extLst>
          </p:cNvPr>
          <p:cNvSpPr txBox="1"/>
          <p:nvPr/>
        </p:nvSpPr>
        <p:spPr>
          <a:xfrm>
            <a:off x="444841" y="3160630"/>
            <a:ext cx="4843849" cy="2222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Quantum state vectors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 quantum state of a system is represented by a </a:t>
            </a:r>
            <a:r>
              <a:rPr lang="en-US" sz="1600" b="1" dirty="0">
                <a:latin typeface="+mn-lt"/>
              </a:rPr>
              <a:t>column vector </a:t>
            </a:r>
            <a:r>
              <a:rPr lang="en-US" sz="1600" dirty="0">
                <a:latin typeface="+mn-lt"/>
              </a:rPr>
              <a:t>(state set Σ), similar to probabilistic states</a:t>
            </a:r>
          </a:p>
          <a:p>
            <a:pPr marL="800100" lvl="1" indent="-342900">
              <a:lnSpc>
                <a:spcPct val="114000"/>
              </a:lnSpc>
              <a:buFont typeface="+mj-lt"/>
              <a:buAutoNum type="arabicPeriod"/>
            </a:pPr>
            <a:r>
              <a:rPr lang="en-US" sz="1600" dirty="0">
                <a:latin typeface="+mn-lt"/>
              </a:rPr>
              <a:t>The entries of a quantum state vector are </a:t>
            </a:r>
            <a:r>
              <a:rPr lang="en-US" sz="1600" b="1" dirty="0">
                <a:latin typeface="+mn-lt"/>
              </a:rPr>
              <a:t>complex numbers</a:t>
            </a:r>
            <a:r>
              <a:rPr lang="en-US" sz="1600" dirty="0">
                <a:latin typeface="+mn-lt"/>
              </a:rPr>
              <a:t>.</a:t>
            </a:r>
          </a:p>
          <a:p>
            <a:pPr marL="800100" lvl="1" indent="-342900">
              <a:lnSpc>
                <a:spcPct val="114000"/>
              </a:lnSpc>
              <a:buFont typeface="+mj-lt"/>
              <a:buAutoNum type="arabicPeriod"/>
            </a:pPr>
            <a:r>
              <a:rPr lang="en-US" sz="1600" dirty="0">
                <a:latin typeface="+mn-lt"/>
              </a:rPr>
              <a:t>The sum of the </a:t>
            </a:r>
            <a:r>
              <a:rPr lang="en-US" sz="1600" b="1" dirty="0">
                <a:latin typeface="+mn-lt"/>
              </a:rPr>
              <a:t>absolute values squared</a:t>
            </a:r>
            <a:r>
              <a:rPr lang="en-US" sz="1600" dirty="0">
                <a:latin typeface="+mn-lt"/>
              </a:rPr>
              <a:t> of the entries of a quantum state vector is 1.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41A7F2-A7CE-42DF-A703-3C88AFA01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20" y="3429000"/>
            <a:ext cx="1139904" cy="14715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7444A1-3501-4097-A788-0696650EC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113" y="3705533"/>
            <a:ext cx="1398954" cy="8080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5AE702-8E61-4C18-ABA0-74F1B5428770}"/>
              </a:ext>
            </a:extLst>
          </p:cNvPr>
          <p:cNvSpPr txBox="1"/>
          <p:nvPr/>
        </p:nvSpPr>
        <p:spPr>
          <a:xfrm>
            <a:off x="6273830" y="4840450"/>
            <a:ext cx="2546184" cy="403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200" dirty="0">
                <a:latin typeface="+mn-lt"/>
              </a:rPr>
              <a:t>Dirac notation quantum state vector:</a:t>
            </a:r>
          </a:p>
          <a:p>
            <a:pPr>
              <a:lnSpc>
                <a:spcPct val="114000"/>
              </a:lnSpc>
            </a:pPr>
            <a:r>
              <a:rPr lang="en-GB" sz="1200" dirty="0">
                <a:latin typeface="+mn-lt"/>
              </a:rPr>
              <a:t>number of elements in </a:t>
            </a:r>
            <a:r>
              <a:rPr lang="el-GR" sz="1200" dirty="0">
                <a:latin typeface="+mn-lt"/>
              </a:rPr>
              <a:t>Σ</a:t>
            </a:r>
            <a:endParaRPr lang="en-DE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31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C9EB2-E16C-4D2B-BD7F-B6FF539B9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BBE9D-1446-4482-A48E-15D772E337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Marina Zhdanova (TUM) | Tutor: M. Sc. Manuel Geiger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880CE-2D7D-45A3-B57C-80C993FD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94117"/>
            <a:ext cx="8508999" cy="377796"/>
          </a:xfrm>
        </p:spPr>
        <p:txBody>
          <a:bodyPr/>
          <a:lstStyle/>
          <a:p>
            <a:r>
              <a:rPr lang="en-US" sz="2400" dirty="0"/>
              <a:t>Quantum State of qubits. Measuring the Probabilities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B5806-6E07-4E68-AAEC-D8FC1DCF5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89" y="1008849"/>
            <a:ext cx="2500042" cy="1603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F6151-E662-4767-9E4B-B799EB4B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080" y="2092710"/>
            <a:ext cx="2500042" cy="733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913C6-A14D-4082-AFFD-50F2F8A81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57" y="2711004"/>
            <a:ext cx="2500042" cy="797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D552F-6D98-430A-9FA5-B1D7F74FB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505" y="2850106"/>
            <a:ext cx="2909491" cy="685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E6F33B-F036-4EB0-993A-C85171FC32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20" b="14578"/>
          <a:stretch/>
        </p:blipFill>
        <p:spPr>
          <a:xfrm>
            <a:off x="599390" y="3696463"/>
            <a:ext cx="3298980" cy="348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77C363-1517-49A1-A367-72FDC7B82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89" y="4467687"/>
            <a:ext cx="2926912" cy="892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675982-3A90-4E7C-98A4-27A75028F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847" y="5244304"/>
            <a:ext cx="2877897" cy="721881"/>
          </a:xfrm>
          <a:prstGeom prst="rect">
            <a:avLst/>
          </a:prstGeom>
        </p:spPr>
      </p:pic>
      <p:pic>
        <p:nvPicPr>
          <p:cNvPr id="14" name="Content Placeholder 20">
            <a:extLst>
              <a:ext uri="{FF2B5EF4-FFF2-40B4-BE49-F238E27FC236}">
                <a16:creationId xmlns:a16="http://schemas.microsoft.com/office/drawing/2014/main" id="{CDE32A54-1A00-4DFF-AEDC-E46BC7919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4465315" y="5206336"/>
            <a:ext cx="3651462" cy="730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EE037C-2597-4956-B170-A86BC675F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1167" y="5936523"/>
            <a:ext cx="3407076" cy="5072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9122A5-F161-4ECD-9FF3-6C0AABDB477D}"/>
              </a:ext>
            </a:extLst>
          </p:cNvPr>
          <p:cNvSpPr txBox="1"/>
          <p:nvPr/>
        </p:nvSpPr>
        <p:spPr>
          <a:xfrm>
            <a:off x="599389" y="4303883"/>
            <a:ext cx="3298980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400" dirty="0">
                <a:latin typeface="+mn-lt"/>
              </a:rPr>
              <a:t>T</a:t>
            </a:r>
            <a:r>
              <a:rPr lang="en-DE" sz="1400" dirty="0">
                <a:latin typeface="+mn-lt"/>
              </a:rPr>
              <a:t>he notation used of arbitrary vector</a:t>
            </a:r>
            <a:r>
              <a:rPr lang="en-US" sz="1400" dirty="0">
                <a:latin typeface="+mn-lt"/>
              </a:rPr>
              <a:t>:</a:t>
            </a:r>
            <a:endParaRPr lang="en-DE" sz="14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9EACC-F711-46C2-AB57-6188EA5486D9}"/>
              </a:ext>
            </a:extLst>
          </p:cNvPr>
          <p:cNvSpPr txBox="1"/>
          <p:nvPr/>
        </p:nvSpPr>
        <p:spPr>
          <a:xfrm>
            <a:off x="671757" y="797243"/>
            <a:ext cx="3298980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400" dirty="0">
                <a:latin typeface="+mn-lt"/>
              </a:rPr>
              <a:t>Examples:</a:t>
            </a:r>
            <a:endParaRPr lang="en-DE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67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C9EB2-E16C-4D2B-BD7F-B6FF539B9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BBE9D-1446-4482-A48E-15D772E337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Marina Zhdanova (TUM) | Tutor: M. Sc. Manuel Geiger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880CE-2D7D-45A3-B57C-80C993FD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94117"/>
            <a:ext cx="8508999" cy="377796"/>
          </a:xfrm>
        </p:spPr>
        <p:txBody>
          <a:bodyPr/>
          <a:lstStyle/>
          <a:p>
            <a:r>
              <a:rPr lang="en-US" sz="2400" dirty="0"/>
              <a:t>Unitary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DFC4D-AF09-4C2F-B1FF-B09F4AB4D4CA}"/>
              </a:ext>
            </a:extLst>
          </p:cNvPr>
          <p:cNvSpPr txBox="1"/>
          <p:nvPr/>
        </p:nvSpPr>
        <p:spPr>
          <a:xfrm>
            <a:off x="444842" y="947351"/>
            <a:ext cx="699392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Operations on quantum state vectors are represented by unitary matrices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C577C-8D04-4483-80EE-E61DFF4667D1}"/>
              </a:ext>
            </a:extLst>
          </p:cNvPr>
          <p:cNvSpPr txBox="1"/>
          <p:nvPr/>
        </p:nvSpPr>
        <p:spPr>
          <a:xfrm>
            <a:off x="444841" y="2500183"/>
            <a:ext cx="8122509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Unitary matrices are exactly the set of linear mappings which always transform </a:t>
            </a:r>
            <a:r>
              <a:rPr lang="en-US" sz="1600" dirty="0">
                <a:highlight>
                  <a:srgbClr val="98C6EA"/>
                </a:highlight>
                <a:latin typeface="+mn-lt"/>
              </a:rPr>
              <a:t>quantum state vectors </a:t>
            </a:r>
            <a:r>
              <a:rPr lang="en-US" sz="1600" dirty="0">
                <a:latin typeface="+mn-lt"/>
              </a:rPr>
              <a:t>to </a:t>
            </a:r>
            <a:r>
              <a:rPr lang="en-US" sz="1600" u="sng" dirty="0">
                <a:latin typeface="+mn-lt"/>
              </a:rPr>
              <a:t>other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98C6EA"/>
                </a:highlight>
                <a:latin typeface="+mn-lt"/>
              </a:rPr>
              <a:t>quantum state vectors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For example, here is a calculation that verifies that </a:t>
            </a:r>
            <a:r>
              <a:rPr lang="en-US" sz="1600" b="1" dirty="0">
                <a:latin typeface="+mn-lt"/>
              </a:rPr>
              <a:t>Hadamard*</a:t>
            </a:r>
            <a:r>
              <a:rPr lang="en-US" sz="1600" dirty="0">
                <a:latin typeface="+mn-lt"/>
              </a:rPr>
              <a:t> (*next slide) is unitary: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0226F4-D9A7-4825-B7F3-0E37E065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91" y="3704420"/>
            <a:ext cx="5499234" cy="1915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E221D1-35FB-4B0A-B9D4-9F993AF4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67" y="1509330"/>
            <a:ext cx="871424" cy="62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F29645-2FA8-47C0-B80D-685E2DEF928D}"/>
              </a:ext>
            </a:extLst>
          </p:cNvPr>
          <p:cNvSpPr txBox="1"/>
          <p:nvPr/>
        </p:nvSpPr>
        <p:spPr>
          <a:xfrm>
            <a:off x="1956213" y="1568454"/>
            <a:ext cx="2745945" cy="4706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400" b="0" i="0" dirty="0">
                <a:solidFill>
                  <a:srgbClr val="161616"/>
                </a:solidFill>
                <a:effectLst/>
                <a:latin typeface="+mj-lt"/>
              </a:rPr>
              <a:t> 1 is the identity matrix, and </a:t>
            </a:r>
          </a:p>
          <a:p>
            <a:pPr>
              <a:lnSpc>
                <a:spcPct val="114000"/>
              </a:lnSpc>
            </a:pPr>
            <a:r>
              <a:rPr lang="en-GB" sz="1400" b="0" i="0" dirty="0">
                <a:solidFill>
                  <a:srgbClr val="161616"/>
                </a:solidFill>
                <a:effectLst/>
                <a:latin typeface="+mj-lt"/>
              </a:rPr>
              <a:t>U† is the </a:t>
            </a:r>
            <a:r>
              <a:rPr lang="en-GB" sz="1400" b="0" i="1" dirty="0">
                <a:solidFill>
                  <a:srgbClr val="161616"/>
                </a:solidFill>
                <a:effectLst/>
                <a:latin typeface="+mj-lt"/>
              </a:rPr>
              <a:t>conjugate transpose</a:t>
            </a:r>
            <a:r>
              <a:rPr lang="en-GB" sz="1400" b="0" i="0" dirty="0">
                <a:solidFill>
                  <a:srgbClr val="161616"/>
                </a:solidFill>
                <a:effectLst/>
                <a:latin typeface="+mj-lt"/>
              </a:rPr>
              <a:t> of </a:t>
            </a:r>
            <a:r>
              <a:rPr lang="en-GB" sz="1400" b="0" i="1" dirty="0">
                <a:solidFill>
                  <a:srgbClr val="161616"/>
                </a:solidFill>
                <a:effectLst/>
                <a:latin typeface="+mj-lt"/>
              </a:rPr>
              <a:t>U</a:t>
            </a:r>
            <a:endParaRPr lang="en-DE" sz="14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84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C9EB2-E16C-4D2B-BD7F-B6FF539B9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BBE9D-1446-4482-A48E-15D772E337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Marina Zhdanova (TUM) | Tutor: M. Sc. Manuel Geiger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880CE-2D7D-45A3-B57C-80C993FD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94117"/>
            <a:ext cx="8508999" cy="377796"/>
          </a:xfrm>
        </p:spPr>
        <p:txBody>
          <a:bodyPr/>
          <a:lstStyle/>
          <a:p>
            <a:r>
              <a:rPr lang="en-US" sz="2400" dirty="0"/>
              <a:t>Important examples of qubit unitary operations: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E5C93-8C64-4B3B-A020-BD922E93D0D2}"/>
              </a:ext>
            </a:extLst>
          </p:cNvPr>
          <p:cNvSpPr txBox="1"/>
          <p:nvPr/>
        </p:nvSpPr>
        <p:spPr>
          <a:xfrm>
            <a:off x="444842" y="947351"/>
            <a:ext cx="7817709" cy="4187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Pauli operations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The </a:t>
            </a:r>
            <a:r>
              <a:rPr lang="en-US" sz="1600" b="1" dirty="0">
                <a:latin typeface="+mn-lt"/>
              </a:rPr>
              <a:t>X operation </a:t>
            </a:r>
            <a:r>
              <a:rPr lang="en-US" sz="1600" dirty="0">
                <a:latin typeface="+mn-lt"/>
              </a:rPr>
              <a:t>is also called a </a:t>
            </a:r>
            <a:r>
              <a:rPr lang="en-US" sz="1600" dirty="0">
                <a:highlight>
                  <a:srgbClr val="98C6EA"/>
                </a:highlight>
                <a:latin typeface="+mn-lt"/>
              </a:rPr>
              <a:t>bit flip</a:t>
            </a:r>
            <a:r>
              <a:rPr lang="en-US" sz="1600" dirty="0">
                <a:latin typeface="+mn-lt"/>
              </a:rPr>
              <a:t>  (NOT operation) because it induces this action on bits. The </a:t>
            </a:r>
            <a:r>
              <a:rPr lang="en-US" sz="1600" b="1" dirty="0">
                <a:latin typeface="+mn-lt"/>
              </a:rPr>
              <a:t>Z operation </a:t>
            </a:r>
            <a:r>
              <a:rPr lang="en-US" sz="1600" dirty="0">
                <a:latin typeface="+mn-lt"/>
              </a:rPr>
              <a:t>is also called a </a:t>
            </a:r>
            <a:r>
              <a:rPr lang="en-US" sz="1600" dirty="0">
                <a:highlight>
                  <a:srgbClr val="98C6EA"/>
                </a:highlight>
                <a:latin typeface="+mn-lt"/>
              </a:rPr>
              <a:t>phase flip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b="1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Hadamard* operation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Phase operations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BB278-31EF-4660-A1BD-22A3FCE4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60" y="1205009"/>
            <a:ext cx="5344839" cy="640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690FC9-BB7A-456F-88B5-44DBF648E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73" y="2770425"/>
            <a:ext cx="2187051" cy="244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7609E-0286-4E56-9AC4-7C85C20E4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454" y="2862459"/>
            <a:ext cx="2328687" cy="23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E28C5A-80E6-484B-BB5B-89AF62412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260" y="3447519"/>
            <a:ext cx="1722138" cy="933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4935BB-71F5-41AE-9BDC-9DEC13653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260" y="5062270"/>
            <a:ext cx="1541534" cy="7587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803F4E-A602-4DD2-820A-B24B93B46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882" y="5104940"/>
            <a:ext cx="5085669" cy="6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C9EB2-E16C-4D2B-BD7F-B6FF539B9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BBE9D-1446-4482-A48E-15D772E337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Marina Zhdanova (TUM) | Tutor: M. Sc. Manuel Geiger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880CE-2D7D-45A3-B57C-80C993FD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94117"/>
            <a:ext cx="8508999" cy="377796"/>
          </a:xfrm>
        </p:spPr>
        <p:txBody>
          <a:bodyPr/>
          <a:lstStyle/>
          <a:p>
            <a:r>
              <a:rPr lang="en-US" sz="2400" dirty="0"/>
              <a:t>Basic Quantum Gates (=Unitary operations on qubits):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82F3D-9D75-47C0-B0BE-CBBF5FA9836E}"/>
              </a:ext>
            </a:extLst>
          </p:cNvPr>
          <p:cNvSpPr txBox="1"/>
          <p:nvPr/>
        </p:nvSpPr>
        <p:spPr>
          <a:xfrm>
            <a:off x="444842" y="891315"/>
            <a:ext cx="610424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are operations applied to a qubit that changes the quantum state of the qubit for quantum computation to solve the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61CFE-1A72-4ACE-96C6-91B7024C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7" y="1977081"/>
            <a:ext cx="1140082" cy="3445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9F8681-6445-4B4B-B050-9B959F01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845" y="2092412"/>
            <a:ext cx="1214330" cy="971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BBBC3-1F94-42FE-B379-AE09FF4D4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845" y="3872880"/>
            <a:ext cx="1055609" cy="1493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56CF19-34CB-4255-AB56-5C78431BB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331" y="2092412"/>
            <a:ext cx="969923" cy="864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412E34-B75E-4FC8-8648-E6D11C934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872880"/>
            <a:ext cx="1162828" cy="1399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8600F7-1E82-40C3-873A-ACE637E46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0930" y="908818"/>
            <a:ext cx="1818228" cy="13397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7924E-8248-48FA-8B21-FC025265F2CE}"/>
              </a:ext>
            </a:extLst>
          </p:cNvPr>
          <p:cNvSpPr txBox="1"/>
          <p:nvPr/>
        </p:nvSpPr>
        <p:spPr>
          <a:xfrm>
            <a:off x="2691933" y="3231324"/>
            <a:ext cx="149239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Controlled- NOT</a:t>
            </a:r>
            <a:endParaRPr lang="en-DE" sz="16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BBC8C-28DB-408F-8335-DCFCE7EEFB72}"/>
              </a:ext>
            </a:extLst>
          </p:cNvPr>
          <p:cNvSpPr txBox="1"/>
          <p:nvPr/>
        </p:nvSpPr>
        <p:spPr>
          <a:xfrm>
            <a:off x="2734539" y="5622347"/>
            <a:ext cx="1148520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Toffoli gate**</a:t>
            </a:r>
            <a:endParaRPr lang="en-DE" sz="16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BBCD2-FEBB-4198-AAB9-021CBA9A45E5}"/>
              </a:ext>
            </a:extLst>
          </p:cNvPr>
          <p:cNvSpPr txBox="1"/>
          <p:nvPr/>
        </p:nvSpPr>
        <p:spPr>
          <a:xfrm>
            <a:off x="4669307" y="3231324"/>
            <a:ext cx="96821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Swap gate</a:t>
            </a:r>
            <a:endParaRPr lang="en-DE" sz="160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BF3F31-C619-4F0D-B4C8-780DB6338D3A}"/>
              </a:ext>
            </a:extLst>
          </p:cNvPr>
          <p:cNvSpPr txBox="1"/>
          <p:nvPr/>
        </p:nvSpPr>
        <p:spPr>
          <a:xfrm>
            <a:off x="4669307" y="5608682"/>
            <a:ext cx="113973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Fredkin gate</a:t>
            </a:r>
            <a:endParaRPr lang="en-DE" sz="16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E92BD1-9297-415D-B544-8A25DF26AC3C}"/>
              </a:ext>
            </a:extLst>
          </p:cNvPr>
          <p:cNvSpPr txBox="1"/>
          <p:nvPr/>
        </p:nvSpPr>
        <p:spPr>
          <a:xfrm>
            <a:off x="689934" y="1640473"/>
            <a:ext cx="169758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Single-qubit gates:</a:t>
            </a:r>
            <a:endParaRPr lang="en-DE" sz="16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14B8A-C11D-4549-AD76-14E6E3493815}"/>
              </a:ext>
            </a:extLst>
          </p:cNvPr>
          <p:cNvSpPr txBox="1"/>
          <p:nvPr/>
        </p:nvSpPr>
        <p:spPr>
          <a:xfrm>
            <a:off x="2721958" y="1643333"/>
            <a:ext cx="156292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Multi-qubit gates:</a:t>
            </a:r>
            <a:endParaRPr lang="en-DE" sz="16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782669-F752-4DE6-9E78-6CBECE805B89}"/>
              </a:ext>
            </a:extLst>
          </p:cNvPr>
          <p:cNvSpPr txBox="1"/>
          <p:nvPr/>
        </p:nvSpPr>
        <p:spPr>
          <a:xfrm>
            <a:off x="6407948" y="5037051"/>
            <a:ext cx="2419060" cy="8288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200" dirty="0">
                <a:solidFill>
                  <a:srgbClr val="161616"/>
                </a:solidFill>
                <a:latin typeface="IBM Plex Sans" panose="020B0503050203000203" pitchFamily="34" charset="0"/>
              </a:rPr>
              <a:t>**D</a:t>
            </a:r>
            <a:r>
              <a:rPr lang="en-GB" sz="1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ouble controlled-NOT gate (CCX), </a:t>
            </a:r>
          </a:p>
          <a:p>
            <a:pPr>
              <a:lnSpc>
                <a:spcPct val="114000"/>
              </a:lnSpc>
            </a:pPr>
            <a:r>
              <a:rPr lang="en-GB" sz="1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has two control qubits and one target. </a:t>
            </a:r>
          </a:p>
          <a:p>
            <a:pPr>
              <a:lnSpc>
                <a:spcPct val="114000"/>
              </a:lnSpc>
            </a:pPr>
            <a:r>
              <a:rPr lang="en-GB" sz="1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It applies a NOT to the target only </a:t>
            </a:r>
          </a:p>
          <a:p>
            <a:pPr>
              <a:lnSpc>
                <a:spcPct val="114000"/>
              </a:lnSpc>
            </a:pPr>
            <a:r>
              <a:rPr lang="en-GB" sz="1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when both controls are in state </a:t>
            </a:r>
            <a:r>
              <a:rPr lang="en-GB" sz="1200" b="0" i="0" dirty="0">
                <a:solidFill>
                  <a:srgbClr val="161616"/>
                </a:solidFill>
                <a:effectLst/>
                <a:latin typeface="inherit"/>
              </a:rPr>
              <a:t>∣1⟩</a:t>
            </a:r>
            <a:endParaRPr lang="en-DE" sz="1200" dirty="0" err="1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F1A55-C269-4973-B197-4B8223E69524}"/>
              </a:ext>
            </a:extLst>
          </p:cNvPr>
          <p:cNvSpPr txBox="1"/>
          <p:nvPr/>
        </p:nvSpPr>
        <p:spPr>
          <a:xfrm>
            <a:off x="1799283" y="2294330"/>
            <a:ext cx="43281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NOT</a:t>
            </a:r>
            <a:endParaRPr lang="en-DE" sz="160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1A23A3-E591-4B58-8BB7-D6A7AD40A5F1}"/>
              </a:ext>
            </a:extLst>
          </p:cNvPr>
          <p:cNvSpPr txBox="1"/>
          <p:nvPr/>
        </p:nvSpPr>
        <p:spPr>
          <a:xfrm>
            <a:off x="1792337" y="3421858"/>
            <a:ext cx="453650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Pauli</a:t>
            </a:r>
            <a:endParaRPr lang="en-DE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52C05B-FB62-404B-B255-06E89951004A}"/>
              </a:ext>
            </a:extLst>
          </p:cNvPr>
          <p:cNvSpPr txBox="1"/>
          <p:nvPr/>
        </p:nvSpPr>
        <p:spPr>
          <a:xfrm>
            <a:off x="1753597" y="4136348"/>
            <a:ext cx="95699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Hadamard</a:t>
            </a:r>
            <a:endParaRPr lang="en-DE" sz="1600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9FA8F-7010-4A85-9C86-C747C821EB1A}"/>
              </a:ext>
            </a:extLst>
          </p:cNvPr>
          <p:cNvSpPr txBox="1"/>
          <p:nvPr/>
        </p:nvSpPr>
        <p:spPr>
          <a:xfrm>
            <a:off x="1771961" y="4729572"/>
            <a:ext cx="5802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Phase</a:t>
            </a:r>
            <a:endParaRPr lang="en-DE" sz="1600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F6C6AD-84AB-4CD9-8B47-2E0BA8475D90}"/>
              </a:ext>
            </a:extLst>
          </p:cNvPr>
          <p:cNvSpPr txBox="1"/>
          <p:nvPr/>
        </p:nvSpPr>
        <p:spPr>
          <a:xfrm>
            <a:off x="1772717" y="5351432"/>
            <a:ext cx="5802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Phase</a:t>
            </a:r>
            <a:endParaRPr lang="en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413963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6978</TotalTime>
  <Words>947</Words>
  <Application>Microsoft Office PowerPoint</Application>
  <PresentationFormat>On-screen Show (4:3)</PresentationFormat>
  <Paragraphs>172</Paragraphs>
  <Slides>17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Calibri</vt:lpstr>
      <vt:lpstr>Courier New</vt:lpstr>
      <vt:lpstr>IBM Plex Sans</vt:lpstr>
      <vt:lpstr>inherit</vt:lpstr>
      <vt:lpstr>Roboto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Seminar Advanced Topics of Quantum Computing  </vt:lpstr>
      <vt:lpstr>Circuit Simulation  Statevector simulator with Python</vt:lpstr>
      <vt:lpstr>Content of Seminar Work</vt:lpstr>
      <vt:lpstr>Quantum Circuits Model</vt:lpstr>
      <vt:lpstr>Quantum Information</vt:lpstr>
      <vt:lpstr>Quantum State of qubits. Measuring the Probabilities</vt:lpstr>
      <vt:lpstr>Unitary Operations</vt:lpstr>
      <vt:lpstr>Important examples of qubit unitary operations:</vt:lpstr>
      <vt:lpstr>Basic Quantum Gates (=Unitary operations on qubits):</vt:lpstr>
      <vt:lpstr>Rotation Operators </vt:lpstr>
      <vt:lpstr>Examples of operation on information using gates</vt:lpstr>
      <vt:lpstr>Explanation of calculations</vt:lpstr>
      <vt:lpstr>PowerPoint Presentation</vt:lpstr>
      <vt:lpstr>Parametric gate (RZ) simulation</vt:lpstr>
      <vt:lpstr>Measurement of qubit’s states simulation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Advanced Topics of Quantum Computing</dc:title>
  <dc:creator>марина жданова</dc:creator>
  <cp:lastModifiedBy>Kirill Fridman</cp:lastModifiedBy>
  <cp:revision>31</cp:revision>
  <cp:lastPrinted>2015-07-30T14:04:45Z</cp:lastPrinted>
  <dcterms:created xsi:type="dcterms:W3CDTF">2023-11-11T17:57:12Z</dcterms:created>
  <dcterms:modified xsi:type="dcterms:W3CDTF">2023-11-16T22:46:06Z</dcterms:modified>
</cp:coreProperties>
</file>