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84" r:id="rId3"/>
    <p:sldId id="285" r:id="rId4"/>
    <p:sldId id="286" r:id="rId5"/>
    <p:sldId id="274" r:id="rId6"/>
    <p:sldId id="278" r:id="rId7"/>
    <p:sldId id="281" r:id="rId8"/>
    <p:sldId id="280" r:id="rId9"/>
    <p:sldId id="277" r:id="rId10"/>
    <p:sldId id="282" r:id="rId11"/>
    <p:sldId id="287" r:id="rId12"/>
    <p:sldId id="279" r:id="rId13"/>
    <p:sldId id="290" r:id="rId14"/>
    <p:sldId id="288" r:id="rId15"/>
    <p:sldId id="291" r:id="rId16"/>
    <p:sldId id="29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1E0D3-ABBC-407C-9E20-A273B82AA2BC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C544F-D919-44FE-B4CE-8F00D5654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084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1E0D3-ABBC-407C-9E20-A273B82AA2BC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C544F-D919-44FE-B4CE-8F00D5654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848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1E0D3-ABBC-407C-9E20-A273B82AA2BC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C544F-D919-44FE-B4CE-8F00D5654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494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1E0D3-ABBC-407C-9E20-A273B82AA2BC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C544F-D919-44FE-B4CE-8F00D5654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666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1E0D3-ABBC-407C-9E20-A273B82AA2BC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C544F-D919-44FE-B4CE-8F00D5654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848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1E0D3-ABBC-407C-9E20-A273B82AA2BC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C544F-D919-44FE-B4CE-8F00D5654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222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1E0D3-ABBC-407C-9E20-A273B82AA2BC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C544F-D919-44FE-B4CE-8F00D5654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370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1E0D3-ABBC-407C-9E20-A273B82AA2BC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C544F-D919-44FE-B4CE-8F00D5654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758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1E0D3-ABBC-407C-9E20-A273B82AA2BC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C544F-D919-44FE-B4CE-8F00D5654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153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1E0D3-ABBC-407C-9E20-A273B82AA2BC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C544F-D919-44FE-B4CE-8F00D5654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60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1E0D3-ABBC-407C-9E20-A273B82AA2BC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C544F-D919-44FE-B4CE-8F00D5654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35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3000">
              <a:schemeClr val="accent1">
                <a:lumMod val="5000"/>
                <a:lumOff val="95000"/>
              </a:schemeClr>
            </a:gs>
            <a:gs pos="76000">
              <a:schemeClr val="accent1">
                <a:lumMod val="45000"/>
                <a:lumOff val="55000"/>
              </a:schemeClr>
            </a:gs>
            <a:gs pos="95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1E0D3-ABBC-407C-9E20-A273B82AA2BC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C544F-D919-44FE-B4CE-8F00D5654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895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java/java_arrays.asp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799" y="997619"/>
            <a:ext cx="3072357" cy="30723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7222" y="1329848"/>
            <a:ext cx="2740128" cy="274012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154706" y="2662518"/>
            <a:ext cx="453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vs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-70149"/>
            <a:ext cx="65" cy="597499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800365" y="4960991"/>
            <a:ext cx="14658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Strong typed </a:t>
            </a:r>
          </a:p>
        </p:txBody>
      </p:sp>
      <p:sp>
        <p:nvSpPr>
          <p:cNvPr id="10" name="Rectangle 9"/>
          <p:cNvSpPr/>
          <p:nvPr/>
        </p:nvSpPr>
        <p:spPr>
          <a:xfrm>
            <a:off x="7804349" y="4960991"/>
            <a:ext cx="14658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Strong typed </a:t>
            </a:r>
          </a:p>
        </p:txBody>
      </p:sp>
    </p:spTree>
    <p:extLst>
      <p:ext uri="{BB962C8B-B14F-4D97-AF65-F5344CB8AC3E}">
        <p14:creationId xmlns:p14="http://schemas.microsoft.com/office/powerpoint/2010/main" val="3508947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935856" y="0"/>
            <a:ext cx="5811329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400" b="1" dirty="0">
                <a:solidFill>
                  <a:schemeClr val="bg1"/>
                </a:solidFill>
              </a:rPr>
              <a:t>Objects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4846" y="-6432"/>
            <a:ext cx="901086" cy="9010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99" y="11502"/>
            <a:ext cx="970921" cy="9709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31367DB-958B-4F13-BED7-C95E5E62094F}"/>
              </a:ext>
            </a:extLst>
          </p:cNvPr>
          <p:cNvSpPr txBox="1"/>
          <p:nvPr/>
        </p:nvSpPr>
        <p:spPr>
          <a:xfrm>
            <a:off x="6241001" y="2654247"/>
            <a:ext cx="5362113" cy="332398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latin typeface="Consolas" panose="020B0609020204030204" pitchFamily="49" charset="0"/>
              </a:rPr>
              <a:t> </a:t>
            </a:r>
            <a:r>
              <a:rPr lang="en-US" altLang="en-US" sz="1400" dirty="0">
                <a:solidFill>
                  <a:schemeClr val="tx2"/>
                </a:solidFill>
                <a:latin typeface="Consolas" panose="020B0609020204030204" pitchFamily="49" charset="0"/>
              </a:rPr>
              <a:t>class </a:t>
            </a:r>
            <a:r>
              <a:rPr lang="en-US" altLang="en-US" sz="1400" dirty="0" err="1">
                <a:latin typeface="Consolas" panose="020B0609020204030204" pitchFamily="49" charset="0"/>
              </a:rPr>
              <a:t>Myclass</a:t>
            </a:r>
            <a:r>
              <a:rPr lang="en-US" altLang="en-US" sz="1400" dirty="0">
                <a:latin typeface="Consolas" panose="020B0609020204030204" pitchFamily="49" charset="0"/>
              </a:rPr>
              <a:t> {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latin typeface="Consolas" panose="020B0609020204030204" pitchFamily="49" charset="0"/>
              </a:rPr>
              <a:t>  </a:t>
            </a:r>
            <a:r>
              <a:rPr lang="en-US" altLang="en-US" sz="1400" dirty="0" err="1">
                <a:solidFill>
                  <a:schemeClr val="tx2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1400" dirty="0" err="1">
                <a:latin typeface="Consolas" panose="020B0609020204030204" pitchFamily="49" charset="0"/>
              </a:rPr>
              <a:t>:Myclass</a:t>
            </a:r>
            <a:r>
              <a:rPr lang="en-US" altLang="en-US" sz="1400" dirty="0">
                <a:latin typeface="Consolas" panose="020B0609020204030204" pitchFamily="49" charset="0"/>
              </a:rPr>
              <a:t>(int </a:t>
            </a:r>
            <a:r>
              <a:rPr lang="en-US" altLang="en-US" sz="1400" dirty="0" err="1">
                <a:latin typeface="Consolas" panose="020B0609020204030204" pitchFamily="49" charset="0"/>
              </a:rPr>
              <a:t>age,string</a:t>
            </a:r>
            <a:r>
              <a:rPr lang="en-US" altLang="en-US" sz="1400" dirty="0">
                <a:latin typeface="Consolas" panose="020B0609020204030204" pitchFamily="49" charset="0"/>
              </a:rPr>
              <a:t> name){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latin typeface="Consolas" panose="020B0609020204030204" pitchFamily="49" charset="0"/>
              </a:rPr>
              <a:t>    this-&gt;name=name;  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latin typeface="Consolas" panose="020B0609020204030204" pitchFamily="49" charset="0"/>
              </a:rPr>
              <a:t>    this-&gt;</a:t>
            </a:r>
            <a:r>
              <a:rPr lang="en-US" altLang="en-US" sz="1400" dirty="0" err="1">
                <a:latin typeface="Consolas" panose="020B0609020204030204" pitchFamily="49" charset="0"/>
              </a:rPr>
              <a:t>myAge</a:t>
            </a:r>
            <a:r>
              <a:rPr lang="en-US" altLang="en-US" sz="1400" dirty="0">
                <a:latin typeface="Consolas" panose="020B0609020204030204" pitchFamily="49" charset="0"/>
              </a:rPr>
              <a:t>=age;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latin typeface="Consolas" panose="020B0609020204030204" pitchFamily="49" charset="0"/>
              </a:rPr>
              <a:t> 	};    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chemeClr val="tx2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400" dirty="0">
                <a:latin typeface="Consolas" panose="020B0609020204030204" pitchFamily="49" charset="0"/>
              </a:rPr>
              <a:t> </a:t>
            </a:r>
            <a:r>
              <a:rPr lang="en-US" altLang="en-US" sz="1400" dirty="0" err="1">
                <a:latin typeface="Consolas" panose="020B0609020204030204" pitchFamily="49" charset="0"/>
              </a:rPr>
              <a:t>myAge</a:t>
            </a:r>
            <a:r>
              <a:rPr lang="en-US" altLang="en-US" sz="1400" dirty="0">
                <a:latin typeface="Consolas" panose="020B0609020204030204" pitchFamily="49" charset="0"/>
              </a:rPr>
              <a:t>; 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chemeClr val="tx2"/>
                </a:solidFill>
                <a:latin typeface="Consolas" panose="020B0609020204030204" pitchFamily="49" charset="0"/>
              </a:rPr>
              <a:t>string</a:t>
            </a:r>
            <a:r>
              <a:rPr lang="en-US" altLang="en-US" sz="1400" dirty="0">
                <a:latin typeface="Consolas" panose="020B0609020204030204" pitchFamily="49" charset="0"/>
              </a:rPr>
              <a:t> name;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latin typeface="Consolas" panose="020B0609020204030204" pitchFamily="49" charset="0"/>
              </a:rPr>
              <a:t>  };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chemeClr val="tx2"/>
                </a:solidFill>
                <a:latin typeface="Consolas" panose="020B0609020204030204" pitchFamily="49" charset="0"/>
              </a:rPr>
              <a:t>int main</a:t>
            </a:r>
            <a:r>
              <a:rPr lang="en-US" altLang="en-US" sz="1400" dirty="0">
                <a:latin typeface="Consolas" panose="020B0609020204030204" pitchFamily="49" charset="0"/>
              </a:rPr>
              <a:t>(void){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latin typeface="Consolas" panose="020B0609020204030204" pitchFamily="49" charset="0"/>
              </a:rPr>
              <a:t>1. </a:t>
            </a:r>
            <a:r>
              <a:rPr lang="en-US" alt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Myclass</a:t>
            </a:r>
            <a:r>
              <a:rPr lang="en-US" alt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obj(15,"makia");      	</a:t>
            </a:r>
            <a:r>
              <a:rPr lang="en-US" altLang="en-US" sz="1400" dirty="0" err="1">
                <a:latin typeface="Consolas" panose="020B0609020204030204" pitchFamily="49" charset="0"/>
              </a:rPr>
              <a:t>cout</a:t>
            </a:r>
            <a:r>
              <a:rPr lang="en-US" altLang="en-US" sz="1400" dirty="0">
                <a:latin typeface="Consolas" panose="020B0609020204030204" pitchFamily="49" charset="0"/>
              </a:rPr>
              <a:t>&lt;&lt;</a:t>
            </a:r>
            <a:r>
              <a:rPr lang="en-US" altLang="en-US" sz="1400" dirty="0" err="1">
                <a:latin typeface="Consolas" panose="020B0609020204030204" pitchFamily="49" charset="0"/>
              </a:rPr>
              <a:t>obj.myAge</a:t>
            </a:r>
            <a:r>
              <a:rPr lang="en-US" altLang="en-US" sz="1400" dirty="0">
                <a:latin typeface="Consolas" panose="020B0609020204030204" pitchFamily="49" charset="0"/>
              </a:rPr>
              <a:t>; 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latin typeface="Consolas" panose="020B06090202040302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latin typeface="Consolas" panose="020B0609020204030204" pitchFamily="49" charset="0"/>
              </a:rPr>
              <a:t>2.</a:t>
            </a:r>
            <a:r>
              <a:rPr lang="en-US" alt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Myclass*  obj=new </a:t>
            </a:r>
            <a:r>
              <a:rPr lang="en-US" alt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Myclass</a:t>
            </a:r>
            <a:r>
              <a:rPr lang="en-US" alt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(15,"makia"); </a:t>
            </a:r>
            <a:r>
              <a:rPr lang="en-US" altLang="en-US" sz="1400" dirty="0">
                <a:latin typeface="Consolas" panose="020B0609020204030204" pitchFamily="49" charset="0"/>
              </a:rPr>
              <a:t>           	</a:t>
            </a:r>
            <a:r>
              <a:rPr lang="en-US" altLang="en-US" sz="1400" dirty="0" err="1">
                <a:latin typeface="Consolas" panose="020B0609020204030204" pitchFamily="49" charset="0"/>
              </a:rPr>
              <a:t>cout</a:t>
            </a:r>
            <a:r>
              <a:rPr lang="en-US" altLang="en-US" sz="1400" dirty="0">
                <a:latin typeface="Consolas" panose="020B0609020204030204" pitchFamily="49" charset="0"/>
              </a:rPr>
              <a:t>&lt;&lt;obj-&gt;</a:t>
            </a:r>
            <a:r>
              <a:rPr lang="en-US" altLang="en-US" sz="1400" dirty="0" err="1">
                <a:latin typeface="Consolas" panose="020B0609020204030204" pitchFamily="49" charset="0"/>
              </a:rPr>
              <a:t>myAge</a:t>
            </a:r>
            <a:r>
              <a:rPr lang="en-US" altLang="en-US" sz="1400" dirty="0">
                <a:latin typeface="Consolas" panose="020B0609020204030204" pitchFamily="49" charset="0"/>
              </a:rPr>
              <a:t>;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BBE8861F-51F8-46DF-A361-872E16F33D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70149"/>
            <a:ext cx="65" cy="597499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A83EAD-3786-4400-950A-95BF4507CEB4}"/>
              </a:ext>
            </a:extLst>
          </p:cNvPr>
          <p:cNvSpPr txBox="1"/>
          <p:nvPr/>
        </p:nvSpPr>
        <p:spPr>
          <a:xfrm>
            <a:off x="588886" y="2654247"/>
            <a:ext cx="4564332" cy="28931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latin typeface="Consolas" panose="020B0609020204030204" pitchFamily="49" charset="0"/>
              </a:rPr>
              <a:t> </a:t>
            </a:r>
            <a:r>
              <a:rPr lang="en-US" sz="1400" dirty="0" err="1">
                <a:latin typeface="Consolas" panose="020B0609020204030204" pitchFamily="49" charset="0"/>
              </a:rPr>
              <a:t>MyClass</a:t>
            </a:r>
            <a:r>
              <a:rPr lang="en-US" sz="1400" dirty="0">
                <a:latin typeface="Consolas" panose="020B0609020204030204" pitchFamily="49" charset="0"/>
              </a:rPr>
              <a:t> {      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</a:rPr>
              <a:t> public int </a:t>
            </a:r>
            <a:r>
              <a:rPr lang="en-US" sz="1400" dirty="0" err="1">
                <a:latin typeface="Consolas" panose="020B0609020204030204" pitchFamily="49" charset="0"/>
              </a:rPr>
              <a:t>myAge</a:t>
            </a:r>
            <a:r>
              <a:rPr lang="en-US" sz="1400" dirty="0">
                <a:latin typeface="Consolas" panose="020B0609020204030204" pitchFamily="49" charset="0"/>
              </a:rPr>
              <a:t>;          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nsolas" panose="020B0609020204030204" pitchFamily="49" charset="0"/>
              </a:rPr>
              <a:t>  </a:t>
            </a:r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</a:rPr>
              <a:t>public  String</a:t>
            </a:r>
            <a:r>
              <a:rPr lang="en-US" sz="1400" dirty="0">
                <a:latin typeface="Consolas" panose="020B0609020204030204" pitchFamily="49" charset="0"/>
              </a:rPr>
              <a:t> name;  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nsolas" panose="020B0609020204030204" pitchFamily="49" charset="0"/>
              </a:rPr>
              <a:t>};</a:t>
            </a:r>
            <a:br>
              <a:rPr lang="en-US" sz="1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</a:rPr>
              <a:t>public static void</a:t>
            </a:r>
            <a:r>
              <a:rPr lang="en-US" sz="1400" dirty="0">
                <a:latin typeface="Consolas" panose="020B0609020204030204" pitchFamily="49" charset="0"/>
              </a:rPr>
              <a:t> main(String[] </a:t>
            </a:r>
            <a:r>
              <a:rPr lang="en-US" sz="1400" dirty="0" err="1">
                <a:latin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</a:rPr>
              <a:t>)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  </a:t>
            </a:r>
            <a:r>
              <a:rPr lang="en-US" sz="1400" dirty="0" err="1">
                <a:latin typeface="Consolas" panose="020B0609020204030204" pitchFamily="49" charset="0"/>
              </a:rPr>
              <a:t>MyClass</a:t>
            </a:r>
            <a:r>
              <a:rPr lang="en-US" sz="1400" dirty="0">
                <a:latin typeface="Consolas" panose="020B0609020204030204" pitchFamily="49" charset="0"/>
              </a:rPr>
              <a:t> </a:t>
            </a:r>
            <a:r>
              <a:rPr lang="en-US" sz="1400" b="1" dirty="0" err="1">
                <a:latin typeface="Consolas" panose="020B0609020204030204" pitchFamily="49" charset="0"/>
              </a:rPr>
              <a:t>myObj</a:t>
            </a:r>
            <a:r>
              <a:rPr lang="en-US" sz="1400" dirty="0">
                <a:latin typeface="Consolas" panose="020B0609020204030204" pitchFamily="49" charset="0"/>
              </a:rPr>
              <a:t>;  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  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myObj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=new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MyClass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();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  </a:t>
            </a:r>
            <a:r>
              <a:rPr lang="en-US" sz="1400" b="1" dirty="0" err="1">
                <a:latin typeface="Consolas" panose="020B0609020204030204" pitchFamily="49" charset="0"/>
              </a:rPr>
              <a:t>myObj.myNum</a:t>
            </a:r>
            <a:r>
              <a:rPr lang="en-US" sz="1400" dirty="0">
                <a:latin typeface="Consolas" panose="020B0609020204030204" pitchFamily="49" charset="0"/>
              </a:rPr>
              <a:t> = 15; 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  </a:t>
            </a:r>
            <a:r>
              <a:rPr lang="en-US" sz="1400" b="1" dirty="0" err="1">
                <a:latin typeface="Consolas" panose="020B0609020204030204" pitchFamily="49" charset="0"/>
              </a:rPr>
              <a:t>myObj.myString</a:t>
            </a:r>
            <a:r>
              <a:rPr lang="en-US" sz="1400" dirty="0">
                <a:latin typeface="Consolas" panose="020B0609020204030204" pitchFamily="49" charset="0"/>
              </a:rPr>
              <a:t> = "Some text";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 err="1">
                <a:latin typeface="Consolas" panose="020B0609020204030204" pitchFamily="49" charset="0"/>
              </a:rPr>
              <a:t>System.out.print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myObj.myAge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 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}</a:t>
            </a:r>
            <a:endParaRPr lang="en-US" altLang="en-US" sz="1400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CE6A9D-08B7-425B-968F-FAB8521DB59D}"/>
              </a:ext>
            </a:extLst>
          </p:cNvPr>
          <p:cNvSpPr txBox="1"/>
          <p:nvPr/>
        </p:nvSpPr>
        <p:spPr>
          <a:xfrm>
            <a:off x="7038783" y="1595567"/>
            <a:ext cx="35266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</a:t>
            </a:r>
            <a:r>
              <a:rPr lang="en-US" dirty="0" err="1"/>
              <a:t>c++</a:t>
            </a:r>
            <a:r>
              <a:rPr lang="en-US" dirty="0"/>
              <a:t> we can create object 2 types </a:t>
            </a:r>
          </a:p>
          <a:p>
            <a:pPr marL="342900" indent="-342900">
              <a:buFont typeface="+mj-lt"/>
              <a:buAutoNum type="arabicPeriod"/>
            </a:pPr>
            <a:r>
              <a:rPr lang="en-US" i="1" dirty="0"/>
              <a:t>automatic storage duration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i="1" dirty="0"/>
              <a:t>dynamic storage duration</a:t>
            </a:r>
            <a:r>
              <a:rPr lang="en-US" dirty="0"/>
              <a:t> 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B3BBFB-3286-46AA-9284-DA8DFA7879A8}"/>
              </a:ext>
            </a:extLst>
          </p:cNvPr>
          <p:cNvSpPr txBox="1"/>
          <p:nvPr/>
        </p:nvSpPr>
        <p:spPr>
          <a:xfrm>
            <a:off x="521253" y="1595567"/>
            <a:ext cx="4456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Java we can create object in one way , using new keyword</a:t>
            </a:r>
          </a:p>
        </p:txBody>
      </p:sp>
    </p:spTree>
    <p:extLst>
      <p:ext uri="{BB962C8B-B14F-4D97-AF65-F5344CB8AC3E}">
        <p14:creationId xmlns:p14="http://schemas.microsoft.com/office/powerpoint/2010/main" val="33448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935856" y="0"/>
            <a:ext cx="5811329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400" b="1" dirty="0">
                <a:solidFill>
                  <a:schemeClr val="bg1"/>
                </a:solidFill>
              </a:rPr>
              <a:t>Class </a:t>
            </a:r>
            <a:r>
              <a:rPr lang="en-US" sz="2400" b="1" dirty="0"/>
              <a:t>access  </a:t>
            </a:r>
            <a:r>
              <a:rPr lang="en-US" sz="2400" b="1" dirty="0">
                <a:solidFill>
                  <a:schemeClr val="bg1"/>
                </a:solidFill>
              </a:rPr>
              <a:t>modifiers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4846" y="2197"/>
            <a:ext cx="901086" cy="9010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99" y="11502"/>
            <a:ext cx="970921" cy="97092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C5B180A-AEFB-453C-914B-366B2A821EAE}"/>
              </a:ext>
            </a:extLst>
          </p:cNvPr>
          <p:cNvSpPr/>
          <p:nvPr/>
        </p:nvSpPr>
        <p:spPr>
          <a:xfrm>
            <a:off x="5841520" y="1490061"/>
            <a:ext cx="2905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D69001-62D6-4CD8-9EA8-BCC1ADD50F04}"/>
              </a:ext>
            </a:extLst>
          </p:cNvPr>
          <p:cNvSpPr txBox="1"/>
          <p:nvPr/>
        </p:nvSpPr>
        <p:spPr>
          <a:xfrm>
            <a:off x="4971429" y="1490011"/>
            <a:ext cx="15327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solidFill>
                  <a:srgbClr val="DC143C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solidFill>
                  <a:srgbClr val="DC143C"/>
                </a:solidFill>
                <a:latin typeface="Consolas" panose="020B0609020204030204" pitchFamily="49" charset="0"/>
              </a:rPr>
              <a:t>private</a:t>
            </a: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solidFill>
                  <a:srgbClr val="DC143C"/>
                </a:solidFill>
                <a:latin typeface="Consolas" panose="020B0609020204030204" pitchFamily="49" charset="0"/>
              </a:rPr>
              <a:t>protected</a:t>
            </a: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C604D0-78E4-47AB-ABF7-CE810C53DE63}"/>
              </a:ext>
            </a:extLst>
          </p:cNvPr>
          <p:cNvSpPr txBox="1"/>
          <p:nvPr/>
        </p:nvSpPr>
        <p:spPr>
          <a:xfrm>
            <a:off x="6767286" y="3012348"/>
            <a:ext cx="4992649" cy="28931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latin typeface="Consolas" panose="020B0609020204030204" pitchFamily="49" charset="0"/>
              </a:rPr>
              <a:t> </a:t>
            </a:r>
            <a:r>
              <a:rPr lang="en-US" sz="1400" dirty="0" err="1">
                <a:latin typeface="Consolas" panose="020B0609020204030204" pitchFamily="49" charset="0"/>
              </a:rPr>
              <a:t>MyClass</a:t>
            </a:r>
            <a:r>
              <a:rPr lang="en-US" sz="1400" dirty="0">
                <a:latin typeface="Consolas" panose="020B0609020204030204" pitchFamily="49" charset="0"/>
              </a:rPr>
              <a:t>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  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public:</a:t>
            </a:r>
            <a:r>
              <a:rPr lang="en-US" sz="1400" dirty="0">
                <a:latin typeface="Consolas" panose="020B0609020204030204" pitchFamily="49" charset="0"/>
              </a:rPr>
              <a:t>    // Public access specifier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    int x;  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  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private: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   </a:t>
            </a:r>
            <a:r>
              <a:rPr lang="en-US" sz="1400" dirty="0">
                <a:latin typeface="Consolas" panose="020B0609020204030204" pitchFamily="49" charset="0"/>
              </a:rPr>
              <a:t>// Private access specifier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    int y;   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};</a:t>
            </a:r>
            <a:br>
              <a:rPr lang="en-US" sz="1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int main()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  </a:t>
            </a:r>
            <a:r>
              <a:rPr lang="en-US" sz="1400" dirty="0" err="1">
                <a:latin typeface="Consolas" panose="020B0609020204030204" pitchFamily="49" charset="0"/>
              </a:rPr>
              <a:t>MyClass</a:t>
            </a:r>
            <a:r>
              <a:rPr lang="en-US" sz="1400" dirty="0">
                <a:latin typeface="Consolas" panose="020B0609020204030204" pitchFamily="49" charset="0"/>
              </a:rPr>
              <a:t> </a:t>
            </a:r>
            <a:r>
              <a:rPr lang="en-US" sz="1400" dirty="0" err="1">
                <a:latin typeface="Consolas" panose="020B0609020204030204" pitchFamily="49" charset="0"/>
              </a:rPr>
              <a:t>myObj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  </a:t>
            </a:r>
            <a:r>
              <a:rPr lang="en-US" sz="1400" dirty="0" err="1">
                <a:latin typeface="Consolas" panose="020B0609020204030204" pitchFamily="49" charset="0"/>
              </a:rPr>
              <a:t>myObj.x</a:t>
            </a:r>
            <a:r>
              <a:rPr lang="en-US" sz="1400" dirty="0">
                <a:latin typeface="Consolas" panose="020B0609020204030204" pitchFamily="49" charset="0"/>
              </a:rPr>
              <a:t> = 25;  // Allowed (public)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  </a:t>
            </a:r>
            <a:r>
              <a:rPr lang="en-US" sz="1400" dirty="0" err="1">
                <a:latin typeface="Consolas" panose="020B0609020204030204" pitchFamily="49" charset="0"/>
              </a:rPr>
              <a:t>myObj.y</a:t>
            </a:r>
            <a:r>
              <a:rPr lang="en-US" sz="1400" dirty="0">
                <a:latin typeface="Consolas" panose="020B0609020204030204" pitchFamily="49" charset="0"/>
              </a:rPr>
              <a:t> = 50;  // Not allowed (private)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  return 0;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E5E8C8-01AE-4381-A858-7EF2331B247C}"/>
              </a:ext>
            </a:extLst>
          </p:cNvPr>
          <p:cNvSpPr txBox="1"/>
          <p:nvPr/>
        </p:nvSpPr>
        <p:spPr>
          <a:xfrm>
            <a:off x="1047306" y="3012348"/>
            <a:ext cx="4456861" cy="28931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latin typeface="Consolas" panose="020B0609020204030204" pitchFamily="49" charset="0"/>
              </a:rPr>
              <a:t> </a:t>
            </a:r>
            <a:r>
              <a:rPr lang="en-US" sz="1400" dirty="0" err="1">
                <a:latin typeface="Consolas" panose="020B0609020204030204" pitchFamily="49" charset="0"/>
              </a:rPr>
              <a:t>MyClass</a:t>
            </a:r>
            <a:r>
              <a:rPr lang="en-US" sz="1400" dirty="0">
                <a:latin typeface="Consolas" panose="020B0609020204030204" pitchFamily="49" charset="0"/>
              </a:rPr>
              <a:t>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  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public </a:t>
            </a:r>
            <a:r>
              <a:rPr lang="en-US" sz="1400" dirty="0">
                <a:latin typeface="Consolas" panose="020B0609020204030204" pitchFamily="49" charset="0"/>
              </a:rPr>
              <a:t>    int x;   // Public access specifier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  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private </a:t>
            </a:r>
            <a:r>
              <a:rPr lang="en-US" sz="1400" dirty="0">
                <a:latin typeface="Consolas" panose="020B0609020204030204" pitchFamily="49" charset="0"/>
              </a:rPr>
              <a:t>int y;  // Private access specifier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};</a:t>
            </a:r>
            <a:br>
              <a:rPr lang="en-US" sz="1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public </a:t>
            </a:r>
            <a:r>
              <a:rPr lang="en-US" sz="1400" dirty="0" err="1">
                <a:latin typeface="Consolas" panose="020B0609020204030204" pitchFamily="49" charset="0"/>
              </a:rPr>
              <a:t>statis</a:t>
            </a:r>
            <a:r>
              <a:rPr lang="en-US" sz="1400" dirty="0">
                <a:latin typeface="Consolas" panose="020B0609020204030204" pitchFamily="49" charset="0"/>
              </a:rPr>
              <a:t> void main(String [] </a:t>
            </a:r>
            <a:r>
              <a:rPr lang="en-US" sz="1400" dirty="0" err="1">
                <a:latin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</a:rPr>
              <a:t>)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  </a:t>
            </a:r>
            <a:r>
              <a:rPr lang="en-US" sz="1400" dirty="0" err="1">
                <a:latin typeface="Consolas" panose="020B0609020204030204" pitchFamily="49" charset="0"/>
              </a:rPr>
              <a:t>MyClass</a:t>
            </a:r>
            <a:r>
              <a:rPr lang="en-US" sz="1400" dirty="0">
                <a:latin typeface="Consolas" panose="020B0609020204030204" pitchFamily="49" charset="0"/>
              </a:rPr>
              <a:t> </a:t>
            </a:r>
            <a:r>
              <a:rPr lang="en-US" sz="1400" dirty="0" err="1">
                <a:latin typeface="Consolas" panose="020B0609020204030204" pitchFamily="49" charset="0"/>
              </a:rPr>
              <a:t>myObj</a:t>
            </a:r>
            <a:r>
              <a:rPr lang="en-US" sz="1400" dirty="0">
                <a:latin typeface="Consolas" panose="020B0609020204030204" pitchFamily="49" charset="0"/>
              </a:rPr>
              <a:t>=new </a:t>
            </a:r>
            <a:r>
              <a:rPr lang="en-US" sz="1400" dirty="0" err="1">
                <a:latin typeface="Consolas" panose="020B0609020204030204" pitchFamily="49" charset="0"/>
              </a:rPr>
              <a:t>MyClass</a:t>
            </a:r>
            <a:r>
              <a:rPr lang="en-US" sz="1400" dirty="0">
                <a:latin typeface="Consolas" panose="020B0609020204030204" pitchFamily="49" charset="0"/>
              </a:rPr>
              <a:t>();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  </a:t>
            </a:r>
            <a:r>
              <a:rPr lang="en-US" sz="1400" dirty="0" err="1">
                <a:latin typeface="Consolas" panose="020B0609020204030204" pitchFamily="49" charset="0"/>
              </a:rPr>
              <a:t>myObj.x</a:t>
            </a:r>
            <a:r>
              <a:rPr lang="en-US" sz="1400" dirty="0">
                <a:latin typeface="Consolas" panose="020B0609020204030204" pitchFamily="49" charset="0"/>
              </a:rPr>
              <a:t> = 25;  // Allowed (public)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  </a:t>
            </a:r>
            <a:r>
              <a:rPr lang="en-US" sz="1400" dirty="0" err="1">
                <a:latin typeface="Consolas" panose="020B0609020204030204" pitchFamily="49" charset="0"/>
              </a:rPr>
              <a:t>myObj.y</a:t>
            </a:r>
            <a:r>
              <a:rPr lang="en-US" sz="1400" dirty="0">
                <a:latin typeface="Consolas" panose="020B0609020204030204" pitchFamily="49" charset="0"/>
              </a:rPr>
              <a:t> = 50;  // Not allowed (private)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  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B044B3D-2AA2-473B-A8FC-3A29FF1CB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2A1109-7E69-4445-B564-6CEB2B626D21}"/>
              </a:ext>
            </a:extLst>
          </p:cNvPr>
          <p:cNvSpPr txBox="1"/>
          <p:nvPr/>
        </p:nvSpPr>
        <p:spPr>
          <a:xfrm>
            <a:off x="2769268" y="1063783"/>
            <a:ext cx="614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Class members have   access modifier -</a:t>
            </a:r>
            <a:r>
              <a:rPr lang="en-US" dirty="0"/>
              <a:t>controls the access level</a:t>
            </a:r>
          </a:p>
        </p:txBody>
      </p:sp>
    </p:spTree>
    <p:extLst>
      <p:ext uri="{BB962C8B-B14F-4D97-AF65-F5344CB8AC3E}">
        <p14:creationId xmlns:p14="http://schemas.microsoft.com/office/powerpoint/2010/main" val="1036668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701309" y="0"/>
            <a:ext cx="3011403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400" b="1" dirty="0">
                <a:solidFill>
                  <a:schemeClr val="bg1"/>
                </a:solidFill>
              </a:rPr>
              <a:t>Inheritance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4846" y="10822"/>
            <a:ext cx="901086" cy="9010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99" y="11502"/>
            <a:ext cx="970921" cy="9709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DD1192-DA91-40C5-9F14-076AD1CA36CE}"/>
              </a:ext>
            </a:extLst>
          </p:cNvPr>
          <p:cNvSpPr txBox="1"/>
          <p:nvPr/>
        </p:nvSpPr>
        <p:spPr>
          <a:xfrm>
            <a:off x="6988650" y="2022469"/>
            <a:ext cx="4456861" cy="397031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latin typeface="Consolas" panose="020B0609020204030204" pitchFamily="49" charset="0"/>
              </a:rPr>
              <a:t> Vehicle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 public:</a:t>
            </a:r>
            <a:br>
              <a:rPr lang="en-US" sz="1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    string </a:t>
            </a:r>
            <a:r>
              <a:rPr lang="en-US" sz="1400" dirty="0">
                <a:latin typeface="Consolas" panose="020B0609020204030204" pitchFamily="49" charset="0"/>
              </a:rPr>
              <a:t>brand = "Ford";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void </a:t>
            </a:r>
            <a:r>
              <a:rPr lang="en-US" sz="1400" dirty="0">
                <a:latin typeface="Consolas" panose="020B0609020204030204" pitchFamily="49" charset="0"/>
              </a:rPr>
              <a:t>honk()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      </a:t>
            </a:r>
            <a:r>
              <a:rPr lang="en-US" sz="1400" dirty="0" err="1">
                <a:latin typeface="Consolas" panose="020B0609020204030204" pitchFamily="49" charset="0"/>
              </a:rPr>
              <a:t>cout</a:t>
            </a:r>
            <a:r>
              <a:rPr lang="en-US" sz="1400" dirty="0">
                <a:latin typeface="Consolas" panose="020B0609020204030204" pitchFamily="49" charset="0"/>
              </a:rPr>
              <a:t> &lt;&lt; "</a:t>
            </a:r>
            <a:r>
              <a:rPr lang="en-US" sz="1400" dirty="0" err="1">
                <a:latin typeface="Consolas" panose="020B0609020204030204" pitchFamily="49" charset="0"/>
              </a:rPr>
              <a:t>Tuut</a:t>
            </a:r>
            <a:r>
              <a:rPr lang="en-US" sz="1400" dirty="0">
                <a:latin typeface="Consolas" panose="020B0609020204030204" pitchFamily="49" charset="0"/>
              </a:rPr>
              <a:t>, </a:t>
            </a:r>
            <a:r>
              <a:rPr lang="en-US" sz="1400" dirty="0" err="1">
                <a:latin typeface="Consolas" panose="020B0609020204030204" pitchFamily="49" charset="0"/>
              </a:rPr>
              <a:t>tuut</a:t>
            </a:r>
            <a:r>
              <a:rPr lang="en-US" sz="1400" dirty="0">
                <a:latin typeface="Consolas" panose="020B0609020204030204" pitchFamily="49" charset="0"/>
              </a:rPr>
              <a:t>!" 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   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};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class</a:t>
            </a:r>
            <a:r>
              <a:rPr lang="en-US" sz="1400" b="1" dirty="0">
                <a:latin typeface="Consolas" panose="020B0609020204030204" pitchFamily="49" charset="0"/>
              </a:rPr>
              <a:t> Car: public Vehicle</a:t>
            </a:r>
            <a:r>
              <a:rPr lang="en-US" sz="1400" dirty="0">
                <a:latin typeface="Consolas" panose="020B0609020204030204" pitchFamily="49" charset="0"/>
              </a:rPr>
              <a:t> 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  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public: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latin typeface="Consolas" panose="020B0609020204030204" pitchFamily="49" charset="0"/>
              </a:rPr>
              <a:t> model = "Mustang";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};</a:t>
            </a:r>
            <a:br>
              <a:rPr lang="en-US" sz="1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int main()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  Car </a:t>
            </a:r>
            <a:r>
              <a:rPr lang="en-US" sz="1400" dirty="0" err="1">
                <a:latin typeface="Consolas" panose="020B0609020204030204" pitchFamily="49" charset="0"/>
              </a:rPr>
              <a:t>myCar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  </a:t>
            </a:r>
            <a:r>
              <a:rPr lang="en-US" sz="1400" dirty="0" err="1">
                <a:latin typeface="Consolas" panose="020B0609020204030204" pitchFamily="49" charset="0"/>
              </a:rPr>
              <a:t>myCar.honk</a:t>
            </a:r>
            <a:r>
              <a:rPr lang="en-US" sz="1400" dirty="0">
                <a:latin typeface="Consolas" panose="020B0609020204030204" pitchFamily="49" charset="0"/>
              </a:rPr>
              <a:t>();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  </a:t>
            </a:r>
            <a:r>
              <a:rPr lang="en-US" sz="1400" dirty="0" err="1">
                <a:latin typeface="Consolas" panose="020B0609020204030204" pitchFamily="49" charset="0"/>
              </a:rPr>
              <a:t>cout</a:t>
            </a:r>
            <a:r>
              <a:rPr lang="en-US" sz="1400" dirty="0">
                <a:latin typeface="Consolas" panose="020B0609020204030204" pitchFamily="49" charset="0"/>
              </a:rPr>
              <a:t> &lt;&lt; </a:t>
            </a:r>
            <a:r>
              <a:rPr lang="en-US" sz="1400" dirty="0" err="1">
                <a:latin typeface="Consolas" panose="020B0609020204030204" pitchFamily="49" charset="0"/>
              </a:rPr>
              <a:t>myCar.brand</a:t>
            </a:r>
            <a:r>
              <a:rPr lang="en-US" sz="1400" dirty="0">
                <a:latin typeface="Consolas" panose="020B0609020204030204" pitchFamily="49" charset="0"/>
              </a:rPr>
              <a:t> + " " + </a:t>
            </a:r>
            <a:r>
              <a:rPr lang="en-US" sz="1400" dirty="0" err="1">
                <a:latin typeface="Consolas" panose="020B0609020204030204" pitchFamily="49" charset="0"/>
              </a:rPr>
              <a:t>myCar.model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  return 0;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5DF1BA8-A9ED-4F85-B5AB-87DFA614D5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91E441-50BD-4113-8237-0B84528CB08F}"/>
              </a:ext>
            </a:extLst>
          </p:cNvPr>
          <p:cNvSpPr txBox="1"/>
          <p:nvPr/>
        </p:nvSpPr>
        <p:spPr>
          <a:xfrm>
            <a:off x="268885" y="1182967"/>
            <a:ext cx="46696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To inherit from a class, use the </a:t>
            </a:r>
            <a:r>
              <a:rPr lang="en-US" altLang="en-US" sz="1400" dirty="0">
                <a:solidFill>
                  <a:srgbClr val="DC143C"/>
                </a:solidFill>
                <a:latin typeface="Consolas" panose="020B0609020204030204" pitchFamily="49" charset="0"/>
              </a:rPr>
              <a:t>extends</a:t>
            </a:r>
            <a:r>
              <a:rPr lang="en-US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 keyword.</a:t>
            </a:r>
            <a:r>
              <a:rPr lang="en-US" altLang="en-US" sz="1400" dirty="0"/>
              <a:t> </a:t>
            </a:r>
            <a:endParaRPr lang="en-US" altLang="en-US" sz="1400" dirty="0">
              <a:latin typeface="Arial" panose="020B0604020202020204" pitchFamily="34" charset="0"/>
            </a:endParaRPr>
          </a:p>
          <a:p>
            <a:endParaRPr 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07B84B-C413-4DFD-AD60-D4ED0AF1104F}"/>
              </a:ext>
            </a:extLst>
          </p:cNvPr>
          <p:cNvSpPr txBox="1"/>
          <p:nvPr/>
        </p:nvSpPr>
        <p:spPr>
          <a:xfrm>
            <a:off x="6988650" y="1146162"/>
            <a:ext cx="3914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To inherit from a class, use the </a:t>
            </a:r>
            <a:r>
              <a:rPr lang="en-US" altLang="en-US" sz="1400" dirty="0">
                <a:solidFill>
                  <a:srgbClr val="DC143C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 symbol.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000" dirty="0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CD2F5261-9C29-4877-8F54-4DD94C61BE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8D30E2-131F-42AB-8557-614A2F959D15}"/>
              </a:ext>
            </a:extLst>
          </p:cNvPr>
          <p:cNvSpPr txBox="1"/>
          <p:nvPr/>
        </p:nvSpPr>
        <p:spPr>
          <a:xfrm>
            <a:off x="633718" y="2237013"/>
            <a:ext cx="4669676" cy="381642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77AA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>
                <a:solidFill>
                  <a:srgbClr val="DD4A68"/>
                </a:solidFill>
                <a:latin typeface="Consolas" panose="020B0609020204030204" pitchFamily="49" charset="0"/>
              </a:rPr>
              <a:t>Vehicle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>
                <a:solidFill>
                  <a:srgbClr val="999999"/>
                </a:solidFill>
                <a:latin typeface="Consolas" panose="020B0609020204030204" pitchFamily="49" charset="0"/>
              </a:rPr>
              <a:t>{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77AA"/>
                </a:solidFill>
                <a:latin typeface="Consolas" panose="020B0609020204030204" pitchFamily="49" charset="0"/>
              </a:rPr>
              <a:t>protected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>
                <a:latin typeface="Consolas" panose="020B0609020204030204" pitchFamily="49" charset="0"/>
              </a:rPr>
              <a:t>String brand = "Ford";  </a:t>
            </a:r>
            <a:r>
              <a:rPr lang="en-US" altLang="en-US" sz="1400" dirty="0">
                <a:solidFill>
                  <a:srgbClr val="708090"/>
                </a:solidFill>
                <a:latin typeface="Consolas" panose="020B0609020204030204" pitchFamily="49" charset="0"/>
              </a:rPr>
              <a:t>           </a:t>
            </a:r>
            <a:r>
              <a:rPr lang="en-US" altLang="en-US" sz="1400" dirty="0">
                <a:solidFill>
                  <a:srgbClr val="0077AA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>
                <a:solidFill>
                  <a:srgbClr val="0077AA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>
                <a:solidFill>
                  <a:srgbClr val="DD4A68"/>
                </a:solidFill>
                <a:latin typeface="Consolas" panose="020B0609020204030204" pitchFamily="49" charset="0"/>
              </a:rPr>
              <a:t>honk</a:t>
            </a:r>
            <a:r>
              <a:rPr lang="en-US" altLang="en-US" sz="1400" dirty="0">
                <a:solidFill>
                  <a:srgbClr val="999999"/>
                </a:solidFill>
                <a:latin typeface="Consolas" panose="020B0609020204030204" pitchFamily="49" charset="0"/>
              </a:rPr>
              <a:t>()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>
                <a:solidFill>
                  <a:srgbClr val="999999"/>
                </a:solidFill>
                <a:latin typeface="Consolas" panose="020B0609020204030204" pitchFamily="49" charset="0"/>
              </a:rPr>
              <a:t>{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latin typeface="Consolas" panose="020B0609020204030204" pitchFamily="49" charset="0"/>
              </a:rPr>
              <a:t>	</a:t>
            </a:r>
            <a:r>
              <a:rPr lang="en-US" altLang="en-US" sz="1400" dirty="0" err="1">
                <a:latin typeface="Consolas" panose="020B0609020204030204" pitchFamily="49" charset="0"/>
              </a:rPr>
              <a:t>System.out.println</a:t>
            </a:r>
            <a:r>
              <a:rPr lang="en-US" altLang="en-US" sz="1400" dirty="0">
                <a:latin typeface="Consolas" panose="020B0609020204030204" pitchFamily="49" charset="0"/>
              </a:rPr>
              <a:t>("</a:t>
            </a:r>
            <a:r>
              <a:rPr lang="en-US" altLang="en-US" sz="1400" dirty="0" err="1">
                <a:latin typeface="Consolas" panose="020B0609020204030204" pitchFamily="49" charset="0"/>
              </a:rPr>
              <a:t>Tuut</a:t>
            </a:r>
            <a:r>
              <a:rPr lang="en-US" altLang="en-US" sz="1400" dirty="0">
                <a:latin typeface="Consolas" panose="020B0609020204030204" pitchFamily="49" charset="0"/>
              </a:rPr>
              <a:t>, </a:t>
            </a:r>
            <a:r>
              <a:rPr lang="en-US" altLang="en-US" sz="1400" dirty="0" err="1">
                <a:latin typeface="Consolas" panose="020B0609020204030204" pitchFamily="49" charset="0"/>
              </a:rPr>
              <a:t>tuut</a:t>
            </a:r>
            <a:r>
              <a:rPr lang="en-US" altLang="en-US" sz="1400" dirty="0">
                <a:latin typeface="Consolas" panose="020B0609020204030204" pitchFamily="49" charset="0"/>
              </a:rPr>
              <a:t>!");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latin typeface="Consolas" panose="020B0609020204030204" pitchFamily="49" charset="0"/>
              </a:rPr>
              <a:t>}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999999"/>
                </a:solidFill>
                <a:latin typeface="Consolas" panose="020B0609020204030204" pitchFamily="49" charset="0"/>
              </a:rPr>
              <a:t>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77AA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>
                <a:latin typeface="Consolas" panose="020B0609020204030204" pitchFamily="49" charset="0"/>
              </a:rPr>
              <a:t>Car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>
                <a:solidFill>
                  <a:srgbClr val="0077AA"/>
                </a:solidFill>
                <a:latin typeface="Consolas" panose="020B0609020204030204" pitchFamily="49" charset="0"/>
              </a:rPr>
              <a:t>extends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>
                <a:latin typeface="Consolas" panose="020B0609020204030204" pitchFamily="49" charset="0"/>
              </a:rPr>
              <a:t>Vehicle {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77AA"/>
                </a:solidFill>
                <a:latin typeface="Consolas" panose="020B0609020204030204" pitchFamily="49" charset="0"/>
              </a:rPr>
              <a:t>  private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>
                <a:latin typeface="Consolas" panose="020B0609020204030204" pitchFamily="49" charset="0"/>
              </a:rPr>
              <a:t>String </a:t>
            </a:r>
            <a:r>
              <a:rPr lang="en-US" altLang="en-US" sz="1400" dirty="0" err="1">
                <a:latin typeface="Consolas" panose="020B0609020204030204" pitchFamily="49" charset="0"/>
              </a:rPr>
              <a:t>modelName</a:t>
            </a:r>
            <a:r>
              <a:rPr lang="en-US" altLang="en-US" sz="1400" dirty="0">
                <a:latin typeface="Consolas" panose="020B0609020204030204" pitchFamily="49" charset="0"/>
              </a:rPr>
              <a:t> = "Mustang";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999999"/>
                </a:solidFill>
                <a:latin typeface="Consolas" panose="020B0609020204030204" pitchFamily="49" charset="0"/>
              </a:rPr>
              <a:t>};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>
                <a:solidFill>
                  <a:srgbClr val="0077AA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>
                <a:solidFill>
                  <a:srgbClr val="0077AA"/>
                </a:solidFill>
                <a:latin typeface="Consolas" panose="020B0609020204030204" pitchFamily="49" charset="0"/>
              </a:rPr>
              <a:t>static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>
                <a:solidFill>
                  <a:srgbClr val="0077AA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>
                <a:solidFill>
                  <a:srgbClr val="DD4A68"/>
                </a:solidFill>
                <a:latin typeface="Consolas" panose="020B0609020204030204" pitchFamily="49" charset="0"/>
              </a:rPr>
              <a:t>main</a:t>
            </a:r>
            <a:r>
              <a:rPr lang="en-US" altLang="en-US" sz="1400" dirty="0">
                <a:solidFill>
                  <a:srgbClr val="999999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DD4A68"/>
                </a:solidFill>
                <a:latin typeface="Consolas" panose="020B0609020204030204" pitchFamily="49" charset="0"/>
              </a:rPr>
              <a:t>String</a:t>
            </a:r>
            <a:r>
              <a:rPr lang="en-US" altLang="en-US" sz="1400" dirty="0">
                <a:solidFill>
                  <a:srgbClr val="999999"/>
                </a:solidFill>
                <a:latin typeface="Consolas" panose="020B0609020204030204" pitchFamily="49" charset="0"/>
              </a:rPr>
              <a:t>[]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en-US" sz="1400" dirty="0">
                <a:solidFill>
                  <a:srgbClr val="999999"/>
                </a:solidFill>
                <a:latin typeface="Consolas" panose="020B0609020204030204" pitchFamily="49" charset="0"/>
              </a:rPr>
              <a:t>)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>
                <a:solidFill>
                  <a:srgbClr val="999999"/>
                </a:solidFill>
                <a:latin typeface="Consolas" panose="020B0609020204030204" pitchFamily="49" charset="0"/>
              </a:rPr>
              <a:t>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DD4A68"/>
                </a:solidFill>
                <a:latin typeface="Consolas" panose="020B0609020204030204" pitchFamily="49" charset="0"/>
              </a:rPr>
              <a:t>Car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myCar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>
                <a:solidFill>
                  <a:srgbClr val="9A6E3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>
                <a:solidFill>
                  <a:srgbClr val="0077AA"/>
                </a:solidFill>
                <a:latin typeface="Consolas" panose="020B0609020204030204" pitchFamily="49" charset="0"/>
              </a:rPr>
              <a:t>new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>
                <a:solidFill>
                  <a:srgbClr val="DD4A68"/>
                </a:solidFill>
                <a:latin typeface="Consolas" panose="020B0609020204030204" pitchFamily="49" charset="0"/>
              </a:rPr>
              <a:t>Car();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myCar</a:t>
            </a:r>
            <a:r>
              <a:rPr lang="en-US" altLang="en-US" sz="1400" dirty="0" err="1">
                <a:solidFill>
                  <a:srgbClr val="999999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400" dirty="0" err="1">
                <a:solidFill>
                  <a:srgbClr val="DD4A68"/>
                </a:solidFill>
                <a:latin typeface="Consolas" panose="020B0609020204030204" pitchFamily="49" charset="0"/>
              </a:rPr>
              <a:t>honk</a:t>
            </a:r>
            <a:r>
              <a:rPr lang="en-US" altLang="en-US" sz="1400" dirty="0">
                <a:solidFill>
                  <a:srgbClr val="999999"/>
                </a:solidFill>
                <a:latin typeface="Consolas" panose="020B0609020204030204" pitchFamily="49" charset="0"/>
              </a:rPr>
              <a:t>();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err="1">
                <a:solidFill>
                  <a:srgbClr val="DD4A68"/>
                </a:solidFill>
                <a:latin typeface="Consolas" panose="020B0609020204030204" pitchFamily="49" charset="0"/>
              </a:rPr>
              <a:t>System</a:t>
            </a:r>
            <a:r>
              <a:rPr lang="en-US" altLang="en-US" sz="1400" dirty="0" err="1">
                <a:solidFill>
                  <a:srgbClr val="999999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out</a:t>
            </a:r>
            <a:r>
              <a:rPr lang="en-US" altLang="en-US" sz="1400" dirty="0" err="1">
                <a:solidFill>
                  <a:srgbClr val="999999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400" dirty="0" err="1">
                <a:solidFill>
                  <a:srgbClr val="DD4A68"/>
                </a:solidFill>
                <a:latin typeface="Consolas" panose="020B0609020204030204" pitchFamily="49" charset="0"/>
              </a:rPr>
              <a:t>println</a:t>
            </a:r>
            <a:r>
              <a:rPr lang="en-US" altLang="en-US" sz="1400" dirty="0">
                <a:solidFill>
                  <a:srgbClr val="999999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myCar</a:t>
            </a:r>
            <a:r>
              <a:rPr lang="en-US" altLang="en-US" sz="1400" dirty="0" err="1">
                <a:solidFill>
                  <a:srgbClr val="999999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brand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>
                <a:solidFill>
                  <a:srgbClr val="9A6E3A"/>
                </a:solidFill>
                <a:latin typeface="Consolas" panose="020B0609020204030204" pitchFamily="49" charset="0"/>
              </a:rPr>
              <a:t>+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>
                <a:solidFill>
                  <a:srgbClr val="669900"/>
                </a:solidFill>
                <a:latin typeface="Consolas" panose="020B0609020204030204" pitchFamily="49" charset="0"/>
              </a:rPr>
              <a:t>" "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>
                <a:solidFill>
                  <a:srgbClr val="9A6E3A"/>
                </a:solidFill>
                <a:latin typeface="Consolas" panose="020B0609020204030204" pitchFamily="49" charset="0"/>
              </a:rPr>
              <a:t>+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myCar</a:t>
            </a:r>
            <a:r>
              <a:rPr lang="en-US" altLang="en-US" sz="1400" dirty="0" err="1">
                <a:solidFill>
                  <a:srgbClr val="999999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modelName</a:t>
            </a:r>
            <a:r>
              <a:rPr lang="en-US" altLang="en-US" sz="1400" dirty="0">
                <a:solidFill>
                  <a:srgbClr val="999999"/>
                </a:solidFill>
                <a:latin typeface="Consolas" panose="020B0609020204030204" pitchFamily="49" charset="0"/>
              </a:rPr>
              <a:t>);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999999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1100" dirty="0"/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3200" dirty="0">
              <a:latin typeface="Arial" panose="020B0604020202020204" pitchFamily="34" charset="0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A733C96B-BA62-41A4-B338-53B3026C5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70149"/>
            <a:ext cx="65" cy="597499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0867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378047" y="1944"/>
            <a:ext cx="5228871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400" b="1" dirty="0">
                <a:solidFill>
                  <a:schemeClr val="bg1"/>
                </a:solidFill>
              </a:rPr>
              <a:t>Multiple  Inheritance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4846" y="10822"/>
            <a:ext cx="901086" cy="9010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99" y="11502"/>
            <a:ext cx="970921" cy="970921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55DF1BA8-A9ED-4F85-B5AB-87DFA614D5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91E441-50BD-4113-8237-0B84528CB08F}"/>
              </a:ext>
            </a:extLst>
          </p:cNvPr>
          <p:cNvSpPr txBox="1"/>
          <p:nvPr/>
        </p:nvSpPr>
        <p:spPr>
          <a:xfrm>
            <a:off x="268886" y="1182967"/>
            <a:ext cx="551935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Multiply inheritance in Java realized by using interfaces.</a:t>
            </a:r>
          </a:p>
          <a:p>
            <a:r>
              <a:rPr lang="en-US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Class can implement </a:t>
            </a:r>
            <a:r>
              <a:rPr lang="en-US" altLang="en-US" sz="1400" b="1" dirty="0">
                <a:solidFill>
                  <a:srgbClr val="000000"/>
                </a:solidFill>
                <a:latin typeface="Verdana" panose="020B0604030504040204" pitchFamily="34" charset="0"/>
              </a:rPr>
              <a:t>many interfaces </a:t>
            </a:r>
            <a:r>
              <a:rPr lang="en-US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but </a:t>
            </a:r>
            <a:r>
              <a:rPr lang="en-US" dirty="0"/>
              <a:t>a class can </a:t>
            </a:r>
            <a:r>
              <a:rPr lang="en-US" b="1" dirty="0"/>
              <a:t>only inherit from one </a:t>
            </a:r>
            <a:r>
              <a:rPr lang="en-US" dirty="0"/>
              <a:t>superclass.</a:t>
            </a:r>
            <a:endParaRPr 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07B84B-C413-4DFD-AD60-D4ED0AF1104F}"/>
              </a:ext>
            </a:extLst>
          </p:cNvPr>
          <p:cNvSpPr txBox="1"/>
          <p:nvPr/>
        </p:nvSpPr>
        <p:spPr>
          <a:xfrm>
            <a:off x="6828852" y="1149786"/>
            <a:ext cx="38313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In </a:t>
            </a:r>
            <a:r>
              <a:rPr lang="en-US" altLang="en-US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c++</a:t>
            </a:r>
            <a:r>
              <a:rPr lang="en-US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 class can extend many classes.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000" dirty="0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CD2F5261-9C29-4877-8F54-4DD94C61BE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8D30E2-131F-42AB-8557-614A2F959D15}"/>
              </a:ext>
            </a:extLst>
          </p:cNvPr>
          <p:cNvSpPr txBox="1"/>
          <p:nvPr/>
        </p:nvSpPr>
        <p:spPr>
          <a:xfrm>
            <a:off x="445795" y="2567962"/>
            <a:ext cx="5440099" cy="403187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77AA"/>
                </a:solidFill>
                <a:latin typeface="Consolas" panose="020B0609020204030204" pitchFamily="49" charset="0"/>
              </a:rPr>
              <a:t>interface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>
                <a:solidFill>
                  <a:srgbClr val="DD4A68"/>
                </a:solidFill>
                <a:latin typeface="Consolas" panose="020B0609020204030204" pitchFamily="49" charset="0"/>
              </a:rPr>
              <a:t>Animal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>
                <a:solidFill>
                  <a:srgbClr val="999999"/>
                </a:solidFill>
                <a:latin typeface="Consolas" panose="020B0609020204030204" pitchFamily="49" charset="0"/>
              </a:rPr>
              <a:t>{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77AA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>
                <a:solidFill>
                  <a:srgbClr val="0077AA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err="1">
                <a:solidFill>
                  <a:srgbClr val="DD4A68"/>
                </a:solidFill>
                <a:latin typeface="Consolas" panose="020B0609020204030204" pitchFamily="49" charset="0"/>
              </a:rPr>
              <a:t>animalSound</a:t>
            </a:r>
            <a:r>
              <a:rPr lang="en-US" altLang="en-US" sz="1400" dirty="0">
                <a:solidFill>
                  <a:srgbClr val="999999"/>
                </a:solidFill>
                <a:latin typeface="Consolas" panose="020B0609020204030204" pitchFamily="49" charset="0"/>
              </a:rPr>
              <a:t>();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77AA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>
                <a:solidFill>
                  <a:srgbClr val="0077AA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>
                <a:solidFill>
                  <a:srgbClr val="DD4A68"/>
                </a:solidFill>
                <a:latin typeface="Consolas" panose="020B0609020204030204" pitchFamily="49" charset="0"/>
              </a:rPr>
              <a:t>sleep</a:t>
            </a:r>
            <a:r>
              <a:rPr lang="en-US" altLang="en-US" sz="1400" dirty="0">
                <a:solidFill>
                  <a:srgbClr val="999999"/>
                </a:solidFill>
                <a:latin typeface="Consolas" panose="020B0609020204030204" pitchFamily="49" charset="0"/>
              </a:rPr>
              <a:t>();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999999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en-US" sz="1400" dirty="0">
              <a:solidFill>
                <a:srgbClr val="70809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77AA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>
                <a:solidFill>
                  <a:srgbClr val="DD4A68"/>
                </a:solidFill>
                <a:latin typeface="Consolas" panose="020B0609020204030204" pitchFamily="49" charset="0"/>
              </a:rPr>
              <a:t>Pig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>
                <a:solidFill>
                  <a:srgbClr val="0077AA"/>
                </a:solidFill>
                <a:latin typeface="Consolas" panose="020B0609020204030204" pitchFamily="49" charset="0"/>
              </a:rPr>
              <a:t>implements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>
                <a:solidFill>
                  <a:srgbClr val="DD4A68"/>
                </a:solidFill>
                <a:latin typeface="Consolas" panose="020B0609020204030204" pitchFamily="49" charset="0"/>
              </a:rPr>
              <a:t>Animal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>
                <a:solidFill>
                  <a:srgbClr val="999999"/>
                </a:solidFill>
                <a:latin typeface="Consolas" panose="020B0609020204030204" pitchFamily="49" charset="0"/>
              </a:rPr>
              <a:t>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999999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 dirty="0">
                <a:solidFill>
                  <a:srgbClr val="0077AA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>
                <a:solidFill>
                  <a:srgbClr val="0077AA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err="1">
                <a:solidFill>
                  <a:srgbClr val="DD4A68"/>
                </a:solidFill>
                <a:latin typeface="Consolas" panose="020B0609020204030204" pitchFamily="49" charset="0"/>
              </a:rPr>
              <a:t>animalSound</a:t>
            </a:r>
            <a:r>
              <a:rPr lang="en-US" altLang="en-US" sz="1400" dirty="0">
                <a:solidFill>
                  <a:srgbClr val="999999"/>
                </a:solidFill>
                <a:latin typeface="Consolas" panose="020B0609020204030204" pitchFamily="49" charset="0"/>
              </a:rPr>
              <a:t>()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>
                <a:solidFill>
                  <a:srgbClr val="999999"/>
                </a:solidFill>
                <a:latin typeface="Consolas" panose="020B0609020204030204" pitchFamily="49" charset="0"/>
              </a:rPr>
              <a:t>{   	</a:t>
            </a:r>
            <a:r>
              <a:rPr lang="en-US" altLang="en-US" sz="1400" dirty="0" err="1">
                <a:solidFill>
                  <a:srgbClr val="DD4A68"/>
                </a:solidFill>
                <a:latin typeface="Consolas" panose="020B0609020204030204" pitchFamily="49" charset="0"/>
              </a:rPr>
              <a:t>System</a:t>
            </a:r>
            <a:r>
              <a:rPr lang="en-US" altLang="en-US" sz="1400" dirty="0" err="1">
                <a:solidFill>
                  <a:srgbClr val="999999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out</a:t>
            </a:r>
            <a:r>
              <a:rPr lang="en-US" altLang="en-US" sz="1400" dirty="0" err="1">
                <a:solidFill>
                  <a:srgbClr val="999999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400" dirty="0" err="1">
                <a:solidFill>
                  <a:srgbClr val="DD4A68"/>
                </a:solidFill>
                <a:latin typeface="Consolas" panose="020B0609020204030204" pitchFamily="49" charset="0"/>
              </a:rPr>
              <a:t>println</a:t>
            </a:r>
            <a:r>
              <a:rPr lang="en-US" altLang="en-US" sz="1400" dirty="0">
                <a:solidFill>
                  <a:srgbClr val="999999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669900"/>
                </a:solidFill>
                <a:latin typeface="Consolas" panose="020B0609020204030204" pitchFamily="49" charset="0"/>
              </a:rPr>
              <a:t>"The pig says: wee wee"</a:t>
            </a:r>
            <a:r>
              <a:rPr lang="en-US" altLang="en-US" sz="1400" dirty="0">
                <a:solidFill>
                  <a:srgbClr val="999999"/>
                </a:solidFill>
                <a:latin typeface="Consolas" panose="020B0609020204030204" pitchFamily="49" charset="0"/>
              </a:rPr>
              <a:t>);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	  </a:t>
            </a:r>
            <a:r>
              <a:rPr lang="en-US" altLang="en-US" sz="1400" dirty="0">
                <a:solidFill>
                  <a:srgbClr val="999999"/>
                </a:solidFill>
                <a:latin typeface="Consolas" panose="020B0609020204030204" pitchFamily="49" charset="0"/>
              </a:rPr>
              <a:t>}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77AA"/>
                </a:solidFill>
                <a:latin typeface="Consolas" panose="020B0609020204030204" pitchFamily="49" charset="0"/>
              </a:rPr>
              <a:t>    public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>
                <a:solidFill>
                  <a:srgbClr val="0077AA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>
                <a:solidFill>
                  <a:srgbClr val="DD4A68"/>
                </a:solidFill>
                <a:latin typeface="Consolas" panose="020B0609020204030204" pitchFamily="49" charset="0"/>
              </a:rPr>
              <a:t>sleep</a:t>
            </a:r>
            <a:r>
              <a:rPr lang="en-US" altLang="en-US" sz="1400" dirty="0">
                <a:solidFill>
                  <a:srgbClr val="999999"/>
                </a:solidFill>
                <a:latin typeface="Consolas" panose="020B0609020204030204" pitchFamily="49" charset="0"/>
              </a:rPr>
              <a:t>(){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999999"/>
                </a:solidFill>
                <a:latin typeface="Consolas" panose="020B0609020204030204" pitchFamily="49" charset="0"/>
              </a:rPr>
              <a:t>	 </a:t>
            </a:r>
            <a:r>
              <a:rPr lang="en-US" altLang="en-US" sz="1400" dirty="0" err="1">
                <a:solidFill>
                  <a:srgbClr val="DD4A68"/>
                </a:solidFill>
                <a:latin typeface="Consolas" panose="020B0609020204030204" pitchFamily="49" charset="0"/>
              </a:rPr>
              <a:t>System</a:t>
            </a:r>
            <a:r>
              <a:rPr lang="en-US" altLang="en-US" sz="1400" dirty="0" err="1">
                <a:solidFill>
                  <a:srgbClr val="999999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out</a:t>
            </a:r>
            <a:r>
              <a:rPr lang="en-US" altLang="en-US" sz="1400" dirty="0" err="1">
                <a:solidFill>
                  <a:srgbClr val="999999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400" dirty="0" err="1">
                <a:solidFill>
                  <a:srgbClr val="DD4A68"/>
                </a:solidFill>
                <a:latin typeface="Consolas" panose="020B0609020204030204" pitchFamily="49" charset="0"/>
              </a:rPr>
              <a:t>println</a:t>
            </a:r>
            <a:r>
              <a:rPr lang="en-US" altLang="en-US" sz="1400" dirty="0">
                <a:solidFill>
                  <a:srgbClr val="999999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669900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400" dirty="0" err="1">
                <a:solidFill>
                  <a:srgbClr val="669900"/>
                </a:solidFill>
                <a:latin typeface="Consolas" panose="020B0609020204030204" pitchFamily="49" charset="0"/>
              </a:rPr>
              <a:t>Zzz</a:t>
            </a:r>
            <a:r>
              <a:rPr lang="en-US" altLang="en-US" sz="1400" dirty="0">
                <a:solidFill>
                  <a:srgbClr val="669900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400" dirty="0">
                <a:solidFill>
                  <a:srgbClr val="999999"/>
                </a:solidFill>
                <a:latin typeface="Consolas" panose="020B0609020204030204" pitchFamily="49" charset="0"/>
              </a:rPr>
              <a:t>);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999999"/>
                </a:solidFill>
                <a:latin typeface="Consolas" panose="020B0609020204030204" pitchFamily="49" charset="0"/>
              </a:rPr>
              <a:t> 	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999999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1100" dirty="0"/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77AA"/>
                </a:solidFill>
                <a:latin typeface="Consolas" panose="020B0609020204030204" pitchFamily="49" charset="0"/>
              </a:rPr>
              <a:t>Public static void main(String[] </a:t>
            </a:r>
            <a:r>
              <a:rPr lang="en-US" altLang="en-US" sz="1400" dirty="0" err="1">
                <a:solidFill>
                  <a:srgbClr val="0077AA"/>
                </a:solidFill>
                <a:latin typeface="Consolas" panose="020B0609020204030204" pitchFamily="49" charset="0"/>
              </a:rPr>
              <a:t>args</a:t>
            </a:r>
            <a:r>
              <a:rPr lang="en-US" altLang="en-US" sz="1400" dirty="0">
                <a:solidFill>
                  <a:srgbClr val="0077AA"/>
                </a:solidFill>
                <a:latin typeface="Consolas" panose="020B0609020204030204" pitchFamily="49" charset="0"/>
              </a:rPr>
              <a:t>){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DD4A68"/>
                </a:solidFill>
                <a:latin typeface="Consolas" panose="020B0609020204030204" pitchFamily="49" charset="0"/>
              </a:rPr>
              <a:t>Pig pig=new Pig();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>
                <a:solidFill>
                  <a:srgbClr val="DD4A68"/>
                </a:solidFill>
                <a:latin typeface="Consolas" panose="020B0609020204030204" pitchFamily="49" charset="0"/>
              </a:rPr>
              <a:t>pig.sleep</a:t>
            </a:r>
            <a:r>
              <a:rPr lang="en-US" altLang="en-US" sz="1400" dirty="0">
                <a:solidFill>
                  <a:srgbClr val="DD4A68"/>
                </a:solidFill>
                <a:latin typeface="Consolas" panose="020B0609020204030204" pitchFamily="49" charset="0"/>
              </a:rPr>
              <a:t>();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77AA"/>
                </a:solidFill>
                <a:latin typeface="Consolas" panose="020B0609020204030204" pitchFamily="49" charset="0"/>
              </a:rPr>
              <a:t>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3200" dirty="0">
              <a:latin typeface="Arial" panose="020B0604020202020204" pitchFamily="34" charset="0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A733C96B-BA62-41A4-B338-53B3026C5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70149"/>
            <a:ext cx="65" cy="597499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8B0D98D1-0749-4A10-8324-18BD4F97D5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FC932ECA-252A-4DF8-802A-DBF3D698C3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70149"/>
            <a:ext cx="65" cy="597499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10ACA8-5AA9-4563-9788-833F2CFD9A07}"/>
              </a:ext>
            </a:extLst>
          </p:cNvPr>
          <p:cNvSpPr txBox="1"/>
          <p:nvPr/>
        </p:nvSpPr>
        <p:spPr>
          <a:xfrm>
            <a:off x="6580670" y="2565195"/>
            <a:ext cx="5165536" cy="370870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77AA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>
                <a:solidFill>
                  <a:srgbClr val="DD4A68"/>
                </a:solidFill>
                <a:latin typeface="Consolas" panose="020B0609020204030204" pitchFamily="49" charset="0"/>
              </a:rPr>
              <a:t>Animal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>
                <a:solidFill>
                  <a:srgbClr val="999999"/>
                </a:solidFill>
                <a:latin typeface="Consolas" panose="020B0609020204030204" pitchFamily="49" charset="0"/>
              </a:rPr>
              <a:t>{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77AA"/>
                </a:solidFill>
                <a:latin typeface="Consolas" panose="020B0609020204030204" pitchFamily="49" charset="0"/>
              </a:rPr>
              <a:t>virtual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>
                <a:solidFill>
                  <a:srgbClr val="0077AA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err="1">
                <a:solidFill>
                  <a:srgbClr val="DD4A68"/>
                </a:solidFill>
                <a:latin typeface="Consolas" panose="020B0609020204030204" pitchFamily="49" charset="0"/>
              </a:rPr>
              <a:t>animalSound</a:t>
            </a:r>
            <a:r>
              <a:rPr lang="en-US" altLang="en-US" sz="1400" dirty="0">
                <a:solidFill>
                  <a:srgbClr val="999999"/>
                </a:solidFill>
                <a:latin typeface="Consolas" panose="020B0609020204030204" pitchFamily="49" charset="0"/>
              </a:rPr>
              <a:t>() =0;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77AA"/>
                </a:solidFill>
                <a:latin typeface="Consolas" panose="020B0609020204030204" pitchFamily="49" charset="0"/>
              </a:rPr>
              <a:t>virtual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>
                <a:solidFill>
                  <a:srgbClr val="0077AA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>
                <a:solidFill>
                  <a:srgbClr val="DD4A68"/>
                </a:solidFill>
                <a:latin typeface="Consolas" panose="020B0609020204030204" pitchFamily="49" charset="0"/>
              </a:rPr>
              <a:t>sleep</a:t>
            </a:r>
            <a:r>
              <a:rPr lang="en-US" altLang="en-US" sz="1400" dirty="0">
                <a:solidFill>
                  <a:srgbClr val="999999"/>
                </a:solidFill>
                <a:latin typeface="Consolas" panose="020B0609020204030204" pitchFamily="49" charset="0"/>
              </a:rPr>
              <a:t>() =0;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999999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en-US" sz="1400" dirty="0">
              <a:solidFill>
                <a:srgbClr val="70809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77AA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>
                <a:solidFill>
                  <a:srgbClr val="DD4A68"/>
                </a:solidFill>
                <a:latin typeface="Consolas" panose="020B0609020204030204" pitchFamily="49" charset="0"/>
              </a:rPr>
              <a:t>Pig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>
                <a:solidFill>
                  <a:srgbClr val="0077AA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>
                <a:solidFill>
                  <a:srgbClr val="DD4A68"/>
                </a:solidFill>
                <a:latin typeface="Consolas" panose="020B0609020204030204" pitchFamily="49" charset="0"/>
              </a:rPr>
              <a:t>Animal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>
                <a:solidFill>
                  <a:srgbClr val="999999"/>
                </a:solidFill>
                <a:latin typeface="Consolas" panose="020B0609020204030204" pitchFamily="49" charset="0"/>
              </a:rPr>
              <a:t>{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77AA"/>
                </a:solidFill>
                <a:latin typeface="Consolas" panose="020B0609020204030204" pitchFamily="49" charset="0"/>
              </a:rPr>
              <a:t>public: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>
                <a:solidFill>
                  <a:srgbClr val="0077AA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err="1">
                <a:solidFill>
                  <a:srgbClr val="DD4A68"/>
                </a:solidFill>
                <a:latin typeface="Consolas" panose="020B0609020204030204" pitchFamily="49" charset="0"/>
              </a:rPr>
              <a:t>animalSound</a:t>
            </a:r>
            <a:r>
              <a:rPr lang="en-US" altLang="en-US" sz="1400" dirty="0">
                <a:solidFill>
                  <a:srgbClr val="999999"/>
                </a:solidFill>
                <a:latin typeface="Consolas" panose="020B0609020204030204" pitchFamily="49" charset="0"/>
              </a:rPr>
              <a:t>()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>
                <a:solidFill>
                  <a:srgbClr val="999999"/>
                </a:solidFill>
                <a:latin typeface="Consolas" panose="020B0609020204030204" pitchFamily="49" charset="0"/>
              </a:rPr>
              <a:t>{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DD4A68"/>
                </a:solidFill>
                <a:latin typeface="Consolas" panose="020B0609020204030204" pitchFamily="49" charset="0"/>
              </a:rPr>
              <a:t>	</a:t>
            </a:r>
            <a:r>
              <a:rPr lang="en-US" altLang="en-US" sz="1400" dirty="0" err="1">
                <a:solidFill>
                  <a:srgbClr val="DD4A68"/>
                </a:solidFill>
                <a:latin typeface="Consolas" panose="020B0609020204030204" pitchFamily="49" charset="0"/>
              </a:rPr>
              <a:t>cout</a:t>
            </a:r>
            <a:r>
              <a:rPr lang="en-US" altLang="en-US" sz="1400" dirty="0">
                <a:solidFill>
                  <a:srgbClr val="DD4A68"/>
                </a:solidFill>
                <a:latin typeface="Consolas" panose="020B0609020204030204" pitchFamily="49" charset="0"/>
              </a:rPr>
              <a:t>&lt;&lt;</a:t>
            </a:r>
            <a:r>
              <a:rPr lang="en-US" altLang="en-US" sz="1400" dirty="0">
                <a:solidFill>
                  <a:srgbClr val="999999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669900"/>
                </a:solidFill>
                <a:latin typeface="Consolas" panose="020B0609020204030204" pitchFamily="49" charset="0"/>
              </a:rPr>
              <a:t>"The pig says: wee wee"</a:t>
            </a:r>
            <a:r>
              <a:rPr lang="en-US" altLang="en-US" sz="1400" dirty="0">
                <a:solidFill>
                  <a:srgbClr val="999999"/>
                </a:solidFill>
                <a:latin typeface="Consolas" panose="020B0609020204030204" pitchFamily="49" charset="0"/>
              </a:rPr>
              <a:t>);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999999"/>
                </a:solidFill>
                <a:latin typeface="Consolas" panose="020B0609020204030204" pitchFamily="49" charset="0"/>
              </a:rPr>
              <a:t>}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77AA"/>
                </a:solidFill>
                <a:latin typeface="Consolas" panose="020B0609020204030204" pitchFamily="49" charset="0"/>
              </a:rPr>
              <a:t>public: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>
                <a:solidFill>
                  <a:srgbClr val="0077AA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>
                <a:solidFill>
                  <a:srgbClr val="DD4A68"/>
                </a:solidFill>
                <a:latin typeface="Consolas" panose="020B0609020204030204" pitchFamily="49" charset="0"/>
              </a:rPr>
              <a:t>sleep</a:t>
            </a:r>
            <a:r>
              <a:rPr lang="en-US" altLang="en-US" sz="1400" dirty="0">
                <a:solidFill>
                  <a:srgbClr val="999999"/>
                </a:solidFill>
                <a:latin typeface="Consolas" panose="020B0609020204030204" pitchFamily="49" charset="0"/>
              </a:rPr>
              <a:t>(){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DD4A68"/>
                </a:solidFill>
                <a:latin typeface="Consolas" panose="020B0609020204030204" pitchFamily="49" charset="0"/>
              </a:rPr>
              <a:t>	</a:t>
            </a:r>
            <a:r>
              <a:rPr lang="en-US" altLang="en-US" sz="1400" dirty="0" err="1">
                <a:solidFill>
                  <a:srgbClr val="DD4A68"/>
                </a:solidFill>
                <a:latin typeface="Consolas" panose="020B0609020204030204" pitchFamily="49" charset="0"/>
              </a:rPr>
              <a:t>cout</a:t>
            </a:r>
            <a:r>
              <a:rPr lang="en-US" altLang="en-US" sz="1400" dirty="0">
                <a:solidFill>
                  <a:srgbClr val="DD4A68"/>
                </a:solidFill>
                <a:latin typeface="Consolas" panose="020B0609020204030204" pitchFamily="49" charset="0"/>
              </a:rPr>
              <a:t>&lt;&lt;</a:t>
            </a:r>
            <a:r>
              <a:rPr lang="en-US" altLang="en-US" sz="1400" dirty="0">
                <a:solidFill>
                  <a:srgbClr val="669900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400" dirty="0" err="1">
                <a:solidFill>
                  <a:srgbClr val="669900"/>
                </a:solidFill>
                <a:latin typeface="Consolas" panose="020B0609020204030204" pitchFamily="49" charset="0"/>
              </a:rPr>
              <a:t>Zzz</a:t>
            </a:r>
            <a:r>
              <a:rPr lang="en-US" altLang="en-US" sz="1400" dirty="0">
                <a:solidFill>
                  <a:srgbClr val="669900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400" dirty="0">
                <a:solidFill>
                  <a:srgbClr val="999999"/>
                </a:solidFill>
                <a:latin typeface="Consolas" panose="020B0609020204030204" pitchFamily="49" charset="0"/>
              </a:rPr>
              <a:t>;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999999"/>
                </a:solidFill>
                <a:latin typeface="Consolas" panose="020B0609020204030204" pitchFamily="49" charset="0"/>
              </a:rPr>
              <a:t>   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999999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1100" dirty="0"/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1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77AA"/>
                </a:solidFill>
                <a:latin typeface="Consolas" panose="020B0609020204030204" pitchFamily="49" charset="0"/>
              </a:rPr>
              <a:t>int main (</a:t>
            </a:r>
            <a:r>
              <a:rPr lang="en-US" altLang="en-US" sz="1400" dirty="0" err="1">
                <a:solidFill>
                  <a:srgbClr val="0077AA"/>
                </a:solidFill>
                <a:latin typeface="Consolas" panose="020B0609020204030204" pitchFamily="49" charset="0"/>
              </a:rPr>
              <a:t>viod</a:t>
            </a:r>
            <a:r>
              <a:rPr lang="en-US" altLang="en-US" sz="1400" dirty="0">
                <a:solidFill>
                  <a:srgbClr val="0077AA"/>
                </a:solidFill>
                <a:latin typeface="Consolas" panose="020B0609020204030204" pitchFamily="49" charset="0"/>
              </a:rPr>
              <a:t>){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77AA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>
                <a:solidFill>
                  <a:srgbClr val="DD4A68"/>
                </a:solidFill>
                <a:latin typeface="Consolas" panose="020B0609020204030204" pitchFamily="49" charset="0"/>
              </a:rPr>
              <a:t>Pig </a:t>
            </a:r>
            <a:r>
              <a:rPr lang="en-US" altLang="en-US" sz="1400" dirty="0" err="1">
                <a:solidFill>
                  <a:srgbClr val="DD4A68"/>
                </a:solidFill>
                <a:latin typeface="Consolas" panose="020B0609020204030204" pitchFamily="49" charset="0"/>
              </a:rPr>
              <a:t>pig</a:t>
            </a:r>
            <a:r>
              <a:rPr lang="en-US" altLang="en-US" sz="1400" dirty="0">
                <a:solidFill>
                  <a:srgbClr val="DD4A68"/>
                </a:solidFill>
                <a:latin typeface="Consolas" panose="020B0609020204030204" pitchFamily="49" charset="0"/>
              </a:rPr>
              <a:t>; 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DD4A68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err="1">
                <a:solidFill>
                  <a:srgbClr val="DD4A68"/>
                </a:solidFill>
                <a:latin typeface="Consolas" panose="020B0609020204030204" pitchFamily="49" charset="0"/>
              </a:rPr>
              <a:t>pig.sleep</a:t>
            </a:r>
            <a:r>
              <a:rPr lang="en-US" altLang="en-US" sz="1400" dirty="0">
                <a:solidFill>
                  <a:srgbClr val="DD4A68"/>
                </a:solidFill>
                <a:latin typeface="Consolas" panose="020B0609020204030204" pitchFamily="49" charset="0"/>
              </a:rPr>
              <a:t>();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77AA"/>
                </a:solidFill>
                <a:latin typeface="Consolas" panose="020B0609020204030204" pitchFamily="49" charset="0"/>
              </a:rPr>
              <a:t>}</a:t>
            </a:r>
            <a:endParaRPr lang="en-US" altLang="en-US" sz="32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2232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00223" y="10822"/>
            <a:ext cx="4176361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400" b="1" dirty="0" err="1">
                <a:solidFill>
                  <a:schemeClr val="bg1"/>
                </a:solidFill>
              </a:rPr>
              <a:t>ArrayList</a:t>
            </a:r>
            <a:r>
              <a:rPr lang="en-US" sz="2400" b="1" dirty="0">
                <a:solidFill>
                  <a:schemeClr val="bg1"/>
                </a:solidFill>
              </a:rPr>
              <a:t> / Vector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4846" y="10822"/>
            <a:ext cx="901086" cy="9010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99" y="11502"/>
            <a:ext cx="970921" cy="97092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4EE315D-0439-48E4-9A40-359047D01C35}"/>
              </a:ext>
            </a:extLst>
          </p:cNvPr>
          <p:cNvSpPr txBox="1"/>
          <p:nvPr/>
        </p:nvSpPr>
        <p:spPr>
          <a:xfrm>
            <a:off x="570725" y="1553592"/>
            <a:ext cx="4847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The </a:t>
            </a:r>
            <a:r>
              <a:rPr lang="en-US" altLang="en-US" dirty="0" err="1">
                <a:solidFill>
                  <a:srgbClr val="DC143C"/>
                </a:solidFill>
                <a:latin typeface="Consolas" panose="020B0609020204030204" pitchFamily="49" charset="0"/>
              </a:rPr>
              <a:t>ArrayList</a:t>
            </a: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 class is a resizable </a:t>
            </a:r>
            <a:r>
              <a:rPr lang="en-US" altLang="en-US" dirty="0">
                <a:latin typeface="Verdana" panose="020B0604030504040204" pitchFamily="34" charset="0"/>
                <a:hlinkClick r:id="rId4"/>
              </a:rPr>
              <a:t>array</a:t>
            </a: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.</a:t>
            </a:r>
            <a:r>
              <a:rPr lang="en-US" altLang="en-US" sz="1100" dirty="0"/>
              <a:t> </a:t>
            </a:r>
            <a:endParaRPr lang="en-US" altLang="en-US" sz="3200" dirty="0"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BF1E644-2521-4442-B775-F563A74A83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C5F077-D568-4AAD-B9A7-08985EDC38CC}"/>
              </a:ext>
            </a:extLst>
          </p:cNvPr>
          <p:cNvSpPr txBox="1"/>
          <p:nvPr/>
        </p:nvSpPr>
        <p:spPr>
          <a:xfrm>
            <a:off x="6168130" y="1553592"/>
            <a:ext cx="44678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The </a:t>
            </a:r>
            <a:r>
              <a:rPr lang="en-US" altLang="en-US" dirty="0">
                <a:solidFill>
                  <a:srgbClr val="DC143C"/>
                </a:solidFill>
                <a:latin typeface="Consolas" panose="020B0609020204030204" pitchFamily="49" charset="0"/>
              </a:rPr>
              <a:t>Vector</a:t>
            </a: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 class is a resizable </a:t>
            </a:r>
            <a:r>
              <a:rPr lang="en-US" altLang="en-US" dirty="0">
                <a:latin typeface="Verdana" panose="020B0604030504040204" pitchFamily="34" charset="0"/>
                <a:hlinkClick r:id="rId4"/>
              </a:rPr>
              <a:t>array</a:t>
            </a: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.</a:t>
            </a:r>
            <a:r>
              <a:rPr lang="en-US" altLang="en-US" sz="1100" dirty="0"/>
              <a:t> </a:t>
            </a:r>
            <a:endParaRPr lang="en-US" altLang="en-US" sz="3200" dirty="0"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AC0514-FBFF-44FE-A2D8-029FDFECEECE}"/>
              </a:ext>
            </a:extLst>
          </p:cNvPr>
          <p:cNvSpPr txBox="1"/>
          <p:nvPr/>
        </p:nvSpPr>
        <p:spPr>
          <a:xfrm>
            <a:off x="448304" y="2399287"/>
            <a:ext cx="5286671" cy="267765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>
                <a:solidFill>
                  <a:srgbClr val="DD4A68"/>
                </a:solidFill>
                <a:latin typeface="Consolas" panose="020B0609020204030204" pitchFamily="49" charset="0"/>
              </a:rPr>
              <a:t>ArrayList</a:t>
            </a:r>
            <a:r>
              <a:rPr lang="en-US" altLang="en-US" sz="1400" dirty="0">
                <a:solidFill>
                  <a:srgbClr val="999999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1400" dirty="0">
                <a:solidFill>
                  <a:srgbClr val="DD4A68"/>
                </a:solidFill>
                <a:latin typeface="Consolas" panose="020B0609020204030204" pitchFamily="49" charset="0"/>
              </a:rPr>
              <a:t>String</a:t>
            </a:r>
            <a:r>
              <a:rPr lang="en-US" altLang="en-US" sz="1400" dirty="0">
                <a:solidFill>
                  <a:srgbClr val="999999"/>
                </a:solidFill>
                <a:latin typeface="Consolas" panose="020B0609020204030204" pitchFamily="49" charset="0"/>
              </a:rPr>
              <a:t>&gt;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cars </a:t>
            </a:r>
            <a:r>
              <a:rPr lang="en-US" altLang="en-US" sz="1400" dirty="0">
                <a:solidFill>
                  <a:srgbClr val="9A6E3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>
                <a:solidFill>
                  <a:srgbClr val="0077AA"/>
                </a:solidFill>
                <a:latin typeface="Consolas" panose="020B0609020204030204" pitchFamily="49" charset="0"/>
              </a:rPr>
              <a:t>new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err="1">
                <a:solidFill>
                  <a:srgbClr val="DD4A68"/>
                </a:solidFill>
                <a:latin typeface="Consolas" panose="020B0609020204030204" pitchFamily="49" charset="0"/>
              </a:rPr>
              <a:t>ArrayList</a:t>
            </a:r>
            <a:r>
              <a:rPr lang="en-US" altLang="en-US" sz="1400" dirty="0">
                <a:solidFill>
                  <a:srgbClr val="999999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1400" dirty="0">
                <a:solidFill>
                  <a:srgbClr val="DD4A68"/>
                </a:solidFill>
                <a:latin typeface="Consolas" panose="020B0609020204030204" pitchFamily="49" charset="0"/>
              </a:rPr>
              <a:t>String</a:t>
            </a:r>
            <a:r>
              <a:rPr lang="en-US" altLang="en-US" sz="1400" dirty="0">
                <a:solidFill>
                  <a:srgbClr val="999999"/>
                </a:solidFill>
                <a:latin typeface="Consolas" panose="020B0609020204030204" pitchFamily="49" charset="0"/>
              </a:rPr>
              <a:t>&gt;();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	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cars</a:t>
            </a:r>
            <a:r>
              <a:rPr lang="en-US" altLang="en-US" sz="1400" dirty="0" err="1">
                <a:solidFill>
                  <a:srgbClr val="999999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400" dirty="0" err="1">
                <a:solidFill>
                  <a:srgbClr val="DD4A68"/>
                </a:solidFill>
                <a:latin typeface="Consolas" panose="020B0609020204030204" pitchFamily="49" charset="0"/>
              </a:rPr>
              <a:t>add</a:t>
            </a:r>
            <a:r>
              <a:rPr lang="en-US" altLang="en-US" sz="1400" dirty="0">
                <a:solidFill>
                  <a:srgbClr val="999999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669900"/>
                </a:solidFill>
                <a:latin typeface="Consolas" panose="020B0609020204030204" pitchFamily="49" charset="0"/>
              </a:rPr>
              <a:t>"Volvo"</a:t>
            </a:r>
            <a:r>
              <a:rPr lang="en-US" altLang="en-US" sz="1400" dirty="0">
                <a:solidFill>
                  <a:srgbClr val="999999"/>
                </a:solidFill>
                <a:latin typeface="Consolas" panose="020B0609020204030204" pitchFamily="49" charset="0"/>
              </a:rPr>
              <a:t>);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cars</a:t>
            </a:r>
            <a:r>
              <a:rPr lang="en-US" altLang="en-US" sz="1400" dirty="0" err="1">
                <a:solidFill>
                  <a:srgbClr val="999999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400" dirty="0" err="1">
                <a:solidFill>
                  <a:srgbClr val="DD4A68"/>
                </a:solidFill>
                <a:latin typeface="Consolas" panose="020B0609020204030204" pitchFamily="49" charset="0"/>
              </a:rPr>
              <a:t>add</a:t>
            </a:r>
            <a:r>
              <a:rPr lang="en-US" altLang="en-US" sz="1400" dirty="0">
                <a:solidFill>
                  <a:srgbClr val="999999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669900"/>
                </a:solidFill>
                <a:latin typeface="Consolas" panose="020B0609020204030204" pitchFamily="49" charset="0"/>
              </a:rPr>
              <a:t>"BMW"</a:t>
            </a:r>
            <a:r>
              <a:rPr lang="en-US" altLang="en-US" sz="1400" dirty="0">
                <a:solidFill>
                  <a:srgbClr val="999999"/>
                </a:solidFill>
                <a:latin typeface="Consolas" panose="020B0609020204030204" pitchFamily="49" charset="0"/>
              </a:rPr>
              <a:t>);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cars</a:t>
            </a:r>
            <a:r>
              <a:rPr lang="en-US" altLang="en-US" sz="1400" dirty="0" err="1">
                <a:solidFill>
                  <a:srgbClr val="999999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400" dirty="0" err="1">
                <a:solidFill>
                  <a:srgbClr val="DD4A68"/>
                </a:solidFill>
                <a:latin typeface="Consolas" panose="020B0609020204030204" pitchFamily="49" charset="0"/>
              </a:rPr>
              <a:t>add</a:t>
            </a:r>
            <a:r>
              <a:rPr lang="en-US" altLang="en-US" sz="1400" dirty="0">
                <a:solidFill>
                  <a:srgbClr val="999999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669900"/>
                </a:solidFill>
                <a:latin typeface="Consolas" panose="020B0609020204030204" pitchFamily="49" charset="0"/>
              </a:rPr>
              <a:t>"Ford"</a:t>
            </a:r>
            <a:r>
              <a:rPr lang="en-US" altLang="en-US" sz="1400" dirty="0">
                <a:solidFill>
                  <a:srgbClr val="999999"/>
                </a:solidFill>
                <a:latin typeface="Consolas" panose="020B0609020204030204" pitchFamily="49" charset="0"/>
              </a:rPr>
              <a:t>);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cars</a:t>
            </a:r>
            <a:r>
              <a:rPr lang="en-US" altLang="en-US" sz="1400" dirty="0" err="1">
                <a:solidFill>
                  <a:srgbClr val="999999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400" dirty="0" err="1">
                <a:solidFill>
                  <a:srgbClr val="DD4A68"/>
                </a:solidFill>
                <a:latin typeface="Consolas" panose="020B0609020204030204" pitchFamily="49" charset="0"/>
              </a:rPr>
              <a:t>add</a:t>
            </a:r>
            <a:r>
              <a:rPr lang="en-US" altLang="en-US" sz="1400" dirty="0">
                <a:solidFill>
                  <a:srgbClr val="999999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669900"/>
                </a:solidFill>
                <a:latin typeface="Consolas" panose="020B0609020204030204" pitchFamily="49" charset="0"/>
              </a:rPr>
              <a:t>"Mazda"</a:t>
            </a:r>
            <a:r>
              <a:rPr lang="en-US" altLang="en-US" sz="1400" dirty="0">
                <a:solidFill>
                  <a:srgbClr val="999999"/>
                </a:solidFill>
                <a:latin typeface="Consolas" panose="020B0609020204030204" pitchFamily="49" charset="0"/>
              </a:rPr>
              <a:t>);</a:t>
            </a:r>
            <a:r>
              <a:rPr lang="en-US" altLang="en-US" sz="1400" dirty="0"/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cars</a:t>
            </a:r>
            <a:r>
              <a:rPr lang="en-US" altLang="en-US" sz="1400" dirty="0" err="1">
                <a:solidFill>
                  <a:srgbClr val="999999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400" dirty="0" err="1">
                <a:solidFill>
                  <a:srgbClr val="DD4A68"/>
                </a:solidFill>
                <a:latin typeface="Consolas" panose="020B0609020204030204" pitchFamily="49" charset="0"/>
              </a:rPr>
              <a:t>get</a:t>
            </a:r>
            <a:r>
              <a:rPr lang="en-US" altLang="en-US" sz="1400" dirty="0">
                <a:solidFill>
                  <a:srgbClr val="999999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990055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400" dirty="0">
                <a:solidFill>
                  <a:srgbClr val="999999"/>
                </a:solidFill>
                <a:latin typeface="Consolas" panose="020B0609020204030204" pitchFamily="49" charset="0"/>
              </a:rPr>
              <a:t>);</a:t>
            </a:r>
            <a:r>
              <a:rPr lang="en-US" altLang="en-US" sz="1400" dirty="0"/>
              <a:t> //return Volvo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cars</a:t>
            </a:r>
            <a:r>
              <a:rPr lang="en-US" altLang="en-US" sz="1400" dirty="0" err="1">
                <a:solidFill>
                  <a:srgbClr val="999999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400" dirty="0" err="1">
                <a:solidFill>
                  <a:srgbClr val="DD4A68"/>
                </a:solidFill>
                <a:latin typeface="Consolas" panose="020B0609020204030204" pitchFamily="49" charset="0"/>
              </a:rPr>
              <a:t>set</a:t>
            </a:r>
            <a:r>
              <a:rPr lang="en-US" altLang="en-US" sz="1400" dirty="0">
                <a:solidFill>
                  <a:srgbClr val="999999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990055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400" dirty="0">
                <a:solidFill>
                  <a:srgbClr val="999999"/>
                </a:solidFill>
                <a:latin typeface="Consolas" panose="020B0609020204030204" pitchFamily="49" charset="0"/>
              </a:rPr>
              <a:t>,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>
                <a:solidFill>
                  <a:srgbClr val="669900"/>
                </a:solidFill>
                <a:latin typeface="Consolas" panose="020B0609020204030204" pitchFamily="49" charset="0"/>
              </a:rPr>
              <a:t>"Opel"</a:t>
            </a:r>
            <a:r>
              <a:rPr lang="en-US" altLang="en-US" sz="1400" dirty="0">
                <a:solidFill>
                  <a:srgbClr val="999999"/>
                </a:solidFill>
                <a:latin typeface="Consolas" panose="020B0609020204030204" pitchFamily="49" charset="0"/>
              </a:rPr>
              <a:t>);</a:t>
            </a:r>
            <a:r>
              <a:rPr lang="en-US" altLang="en-US" sz="1400" dirty="0"/>
              <a:t> //change </a:t>
            </a:r>
            <a:r>
              <a:rPr lang="en-US" altLang="en-US" sz="1400" dirty="0" err="1"/>
              <a:t>volvo</a:t>
            </a:r>
            <a:r>
              <a:rPr lang="en-US" altLang="en-US" sz="1400" dirty="0"/>
              <a:t> to </a:t>
            </a:r>
            <a:r>
              <a:rPr lang="en-US" altLang="en-US" sz="1400" dirty="0" err="1"/>
              <a:t>opel</a:t>
            </a:r>
            <a:endParaRPr lang="en-US" altLang="en-US" sz="1400" dirty="0"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cars</a:t>
            </a:r>
            <a:r>
              <a:rPr lang="en-US" altLang="en-US" sz="1400" dirty="0" err="1">
                <a:solidFill>
                  <a:srgbClr val="999999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400" dirty="0" err="1">
                <a:solidFill>
                  <a:srgbClr val="DD4A68"/>
                </a:solidFill>
                <a:latin typeface="Consolas" panose="020B0609020204030204" pitchFamily="49" charset="0"/>
              </a:rPr>
              <a:t>size</a:t>
            </a:r>
            <a:r>
              <a:rPr lang="en-US" altLang="en-US" sz="1400" dirty="0">
                <a:solidFill>
                  <a:srgbClr val="999999"/>
                </a:solidFill>
                <a:latin typeface="Consolas" panose="020B0609020204030204" pitchFamily="49" charset="0"/>
              </a:rPr>
              <a:t>(); </a:t>
            </a:r>
            <a:r>
              <a:rPr lang="en-US" altLang="en-US" sz="1400" dirty="0"/>
              <a:t>//return 4</a:t>
            </a:r>
            <a:endParaRPr lang="en-US" altLang="en-US" sz="32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25727C9-71C0-4E5D-BBA3-F960D1E9D3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70149"/>
            <a:ext cx="65" cy="597499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B81EC6E-2A7F-49F2-ADD9-3485D1A888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70149"/>
            <a:ext cx="65" cy="597499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3000740D-FFCC-40A9-9D8E-DF0A4CB6D1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70149"/>
            <a:ext cx="65" cy="597499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3F83EF-5D4C-452C-87C5-A4CA8B764453}"/>
              </a:ext>
            </a:extLst>
          </p:cNvPr>
          <p:cNvSpPr txBox="1"/>
          <p:nvPr/>
        </p:nvSpPr>
        <p:spPr>
          <a:xfrm>
            <a:off x="6371189" y="2399287"/>
            <a:ext cx="5286671" cy="28931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DD4A68"/>
                </a:solidFill>
                <a:latin typeface="Consolas" panose="020B0609020204030204" pitchFamily="49" charset="0"/>
              </a:rPr>
              <a:t>vector&lt;string&gt; </a:t>
            </a:r>
            <a:r>
              <a:rPr lang="en-US" altLang="en-US" sz="1400" dirty="0">
                <a:latin typeface="Consolas" panose="020B0609020204030204" pitchFamily="49" charset="0"/>
              </a:rPr>
              <a:t>cars;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DD4A68"/>
                </a:solidFill>
                <a:latin typeface="Consolas" panose="020B0609020204030204" pitchFamily="49" charset="0"/>
              </a:rPr>
              <a:t>    	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cars</a:t>
            </a:r>
            <a:r>
              <a:rPr lang="en-US" altLang="en-US" sz="1400" dirty="0" err="1">
                <a:solidFill>
                  <a:srgbClr val="999999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400" dirty="0" err="1">
                <a:solidFill>
                  <a:srgbClr val="DD4A68"/>
                </a:solidFill>
                <a:latin typeface="Consolas" panose="020B0609020204030204" pitchFamily="49" charset="0"/>
              </a:rPr>
              <a:t>push_back</a:t>
            </a:r>
            <a:r>
              <a:rPr lang="en-US" altLang="en-US" sz="1400" dirty="0">
                <a:solidFill>
                  <a:srgbClr val="999999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669900"/>
                </a:solidFill>
                <a:latin typeface="Consolas" panose="020B0609020204030204" pitchFamily="49" charset="0"/>
              </a:rPr>
              <a:t>"Volvo"</a:t>
            </a:r>
            <a:r>
              <a:rPr lang="en-US" altLang="en-US" sz="1400" dirty="0">
                <a:solidFill>
                  <a:srgbClr val="999999"/>
                </a:solidFill>
                <a:latin typeface="Consolas" panose="020B0609020204030204" pitchFamily="49" charset="0"/>
              </a:rPr>
              <a:t>);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cars</a:t>
            </a:r>
            <a:r>
              <a:rPr lang="en-US" altLang="en-US" sz="1400" dirty="0" err="1">
                <a:solidFill>
                  <a:srgbClr val="999999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400" dirty="0" err="1">
                <a:solidFill>
                  <a:srgbClr val="DD4A68"/>
                </a:solidFill>
                <a:latin typeface="Consolas" panose="020B0609020204030204" pitchFamily="49" charset="0"/>
              </a:rPr>
              <a:t>push_back</a:t>
            </a:r>
            <a:r>
              <a:rPr lang="en-US" altLang="en-US" sz="1400" dirty="0">
                <a:solidFill>
                  <a:srgbClr val="999999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669900"/>
                </a:solidFill>
                <a:latin typeface="Consolas" panose="020B0609020204030204" pitchFamily="49" charset="0"/>
              </a:rPr>
              <a:t>"BMW"</a:t>
            </a:r>
            <a:r>
              <a:rPr lang="en-US" altLang="en-US" sz="1400" dirty="0">
                <a:solidFill>
                  <a:srgbClr val="999999"/>
                </a:solidFill>
                <a:latin typeface="Consolas" panose="020B0609020204030204" pitchFamily="49" charset="0"/>
              </a:rPr>
              <a:t>);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cars</a:t>
            </a:r>
            <a:r>
              <a:rPr lang="en-US" altLang="en-US" sz="1400" dirty="0" err="1">
                <a:solidFill>
                  <a:srgbClr val="999999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400" dirty="0" err="1">
                <a:solidFill>
                  <a:srgbClr val="DD4A68"/>
                </a:solidFill>
                <a:latin typeface="Consolas" panose="020B0609020204030204" pitchFamily="49" charset="0"/>
              </a:rPr>
              <a:t>push_back</a:t>
            </a:r>
            <a:r>
              <a:rPr lang="en-US" altLang="en-US" sz="1400" dirty="0">
                <a:solidFill>
                  <a:srgbClr val="999999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669900"/>
                </a:solidFill>
                <a:latin typeface="Consolas" panose="020B0609020204030204" pitchFamily="49" charset="0"/>
              </a:rPr>
              <a:t>"Ford"</a:t>
            </a:r>
            <a:r>
              <a:rPr lang="en-US" altLang="en-US" sz="1400" dirty="0">
                <a:solidFill>
                  <a:srgbClr val="999999"/>
                </a:solidFill>
                <a:latin typeface="Consolas" panose="020B0609020204030204" pitchFamily="49" charset="0"/>
              </a:rPr>
              <a:t>);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cars</a:t>
            </a:r>
            <a:r>
              <a:rPr lang="en-US" altLang="en-US" sz="1400" dirty="0" err="1">
                <a:solidFill>
                  <a:srgbClr val="999999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400" dirty="0" err="1">
                <a:solidFill>
                  <a:srgbClr val="DD4A68"/>
                </a:solidFill>
                <a:latin typeface="Consolas" panose="020B0609020204030204" pitchFamily="49" charset="0"/>
              </a:rPr>
              <a:t>push_back</a:t>
            </a:r>
            <a:r>
              <a:rPr lang="en-US" altLang="en-US" sz="1400" dirty="0">
                <a:solidFill>
                  <a:srgbClr val="999999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669900"/>
                </a:solidFill>
                <a:latin typeface="Consolas" panose="020B0609020204030204" pitchFamily="49" charset="0"/>
              </a:rPr>
              <a:t>"Mazda"</a:t>
            </a:r>
            <a:r>
              <a:rPr lang="en-US" altLang="en-US" sz="1400" dirty="0">
                <a:solidFill>
                  <a:srgbClr val="999999"/>
                </a:solidFill>
                <a:latin typeface="Consolas" panose="020B0609020204030204" pitchFamily="49" charset="0"/>
              </a:rPr>
              <a:t>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/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cars</a:t>
            </a:r>
            <a:r>
              <a:rPr lang="en-US" altLang="en-US" sz="1400" dirty="0">
                <a:solidFill>
                  <a:srgbClr val="999999"/>
                </a:solidFill>
                <a:latin typeface="Consolas" panose="020B0609020204030204" pitchFamily="49" charset="0"/>
              </a:rPr>
              <a:t>[0];</a:t>
            </a:r>
            <a:r>
              <a:rPr lang="en-US" altLang="en-US" sz="1400" dirty="0"/>
              <a:t> //return Volvo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cars</a:t>
            </a:r>
            <a:r>
              <a:rPr lang="en-US" altLang="en-US" sz="1400" dirty="0">
                <a:solidFill>
                  <a:srgbClr val="999999"/>
                </a:solidFill>
                <a:latin typeface="Consolas" panose="020B0609020204030204" pitchFamily="49" charset="0"/>
              </a:rPr>
              <a:t>[0]=</a:t>
            </a:r>
            <a:r>
              <a:rPr lang="en-US" altLang="en-US" sz="1400" dirty="0">
                <a:solidFill>
                  <a:srgbClr val="669900"/>
                </a:solidFill>
                <a:latin typeface="Consolas" panose="020B0609020204030204" pitchFamily="49" charset="0"/>
              </a:rPr>
              <a:t>"Opel"</a:t>
            </a:r>
            <a:r>
              <a:rPr lang="en-US" altLang="en-US" sz="1400" dirty="0">
                <a:solidFill>
                  <a:srgbClr val="999999"/>
                </a:solidFill>
                <a:latin typeface="Consolas" panose="020B0609020204030204" pitchFamily="49" charset="0"/>
              </a:rPr>
              <a:t>);</a:t>
            </a:r>
            <a:r>
              <a:rPr lang="en-US" altLang="en-US" sz="1400" dirty="0"/>
              <a:t> //change </a:t>
            </a:r>
            <a:r>
              <a:rPr lang="en-US" altLang="en-US" sz="1400" dirty="0" err="1"/>
              <a:t>volvo</a:t>
            </a:r>
            <a:r>
              <a:rPr lang="en-US" altLang="en-US" sz="1400" dirty="0"/>
              <a:t> to </a:t>
            </a:r>
            <a:r>
              <a:rPr lang="en-US" altLang="en-US" sz="1400" dirty="0" err="1"/>
              <a:t>opel</a:t>
            </a:r>
            <a:endParaRPr lang="en-US" altLang="en-US" sz="1400" dirty="0"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cars</a:t>
            </a:r>
            <a:r>
              <a:rPr lang="en-US" altLang="en-US" sz="1400" dirty="0" err="1">
                <a:solidFill>
                  <a:srgbClr val="999999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400" dirty="0" err="1">
                <a:solidFill>
                  <a:srgbClr val="DD4A68"/>
                </a:solidFill>
                <a:latin typeface="Consolas" panose="020B0609020204030204" pitchFamily="49" charset="0"/>
              </a:rPr>
              <a:t>size</a:t>
            </a:r>
            <a:r>
              <a:rPr lang="en-US" altLang="en-US" sz="1400" dirty="0">
                <a:solidFill>
                  <a:srgbClr val="999999"/>
                </a:solidFill>
                <a:latin typeface="Consolas" panose="020B0609020204030204" pitchFamily="49" charset="0"/>
              </a:rPr>
              <a:t>(); </a:t>
            </a:r>
            <a:r>
              <a:rPr lang="en-US" altLang="en-US" sz="1400" dirty="0"/>
              <a:t>//return 4</a:t>
            </a:r>
            <a:endParaRPr lang="en-US" altLang="en-US" sz="3200" dirty="0"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latin typeface="Arial" panose="020B0604020202020204" pitchFamily="34" charset="0"/>
            </a:endParaRP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4A2777BE-CF4E-4361-9127-BB264E0CC2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70149"/>
            <a:ext cx="65" cy="597499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92869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4846" y="10822"/>
            <a:ext cx="901086" cy="9010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99" y="11502"/>
            <a:ext cx="970921" cy="97092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8CFA849-1189-467D-852D-88E1765F6111}"/>
              </a:ext>
            </a:extLst>
          </p:cNvPr>
          <p:cNvSpPr txBox="1"/>
          <p:nvPr/>
        </p:nvSpPr>
        <p:spPr>
          <a:xfrm>
            <a:off x="773112" y="1089018"/>
            <a:ext cx="2788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#1) Platform Independence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E59A6D-519D-4FD5-A776-85EC0B451E3B}"/>
              </a:ext>
            </a:extLst>
          </p:cNvPr>
          <p:cNvSpPr txBox="1"/>
          <p:nvPr/>
        </p:nvSpPr>
        <p:spPr>
          <a:xfrm>
            <a:off x="7275996" y="1679222"/>
            <a:ext cx="42478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C++ is a platform dependent language.</a:t>
            </a:r>
            <a:br>
              <a:rPr lang="en-US" dirty="0"/>
            </a:br>
            <a:r>
              <a:rPr lang="en-US" dirty="0"/>
              <a:t>The source code written in C++ needs to be</a:t>
            </a:r>
          </a:p>
          <a:p>
            <a:r>
              <a:rPr lang="en-US" dirty="0"/>
              <a:t> compiled on every platform.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B2BE55-5074-4D84-9F2B-BEF2FDCFE021}"/>
              </a:ext>
            </a:extLst>
          </p:cNvPr>
          <p:cNvSpPr txBox="1"/>
          <p:nvPr/>
        </p:nvSpPr>
        <p:spPr>
          <a:xfrm>
            <a:off x="773112" y="1564945"/>
            <a:ext cx="51036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 is platform-independent.</a:t>
            </a:r>
            <a:br>
              <a:rPr lang="en-US" dirty="0"/>
            </a:br>
            <a:r>
              <a:rPr lang="en-US" dirty="0"/>
              <a:t>Once compiled into byte code, it can be executed on</a:t>
            </a:r>
          </a:p>
          <a:p>
            <a:r>
              <a:rPr lang="en-US" dirty="0"/>
              <a:t> any platform.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51CC00-F83E-46D1-B4A3-20778077B383}"/>
              </a:ext>
            </a:extLst>
          </p:cNvPr>
          <p:cNvSpPr txBox="1"/>
          <p:nvPr/>
        </p:nvSpPr>
        <p:spPr>
          <a:xfrm>
            <a:off x="755331" y="2765220"/>
            <a:ext cx="269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#2) Memory Management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1DE34B-A207-49F1-B3E3-F2CF74FC4BEE}"/>
              </a:ext>
            </a:extLst>
          </p:cNvPr>
          <p:cNvSpPr txBox="1"/>
          <p:nvPr/>
        </p:nvSpPr>
        <p:spPr>
          <a:xfrm>
            <a:off x="730664" y="3477810"/>
            <a:ext cx="53010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Java the memory management is system-controlled.</a:t>
            </a:r>
          </a:p>
          <a:p>
            <a:r>
              <a:rPr lang="en-US" dirty="0"/>
              <a:t>Garbage collection automatically.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56115E-9A90-426C-A4BB-A135622C3D04}"/>
              </a:ext>
            </a:extLst>
          </p:cNvPr>
          <p:cNvSpPr txBox="1"/>
          <p:nvPr/>
        </p:nvSpPr>
        <p:spPr>
          <a:xfrm>
            <a:off x="7311766" y="3477810"/>
            <a:ext cx="3932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Memory management in C++ is manual.</a:t>
            </a:r>
            <a:br>
              <a:rPr lang="en-US" dirty="0"/>
            </a:b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ED0E88-0D63-42E1-ADCD-4CF85A16DB2B}"/>
              </a:ext>
            </a:extLst>
          </p:cNvPr>
          <p:cNvSpPr txBox="1"/>
          <p:nvPr/>
        </p:nvSpPr>
        <p:spPr>
          <a:xfrm>
            <a:off x="829378" y="4430644"/>
            <a:ext cx="2495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#3) Multiple Inheritance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626848-8549-4507-8F6C-7339F5AED2FE}"/>
              </a:ext>
            </a:extLst>
          </p:cNvPr>
          <p:cNvSpPr txBox="1"/>
          <p:nvPr/>
        </p:nvSpPr>
        <p:spPr>
          <a:xfrm>
            <a:off x="7275996" y="4951328"/>
            <a:ext cx="4189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C++ supports various types of inheritances</a:t>
            </a:r>
          </a:p>
          <a:p>
            <a:r>
              <a:rPr lang="en-US" dirty="0"/>
              <a:t> including single and multiple inheritances.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45ACAC-BE48-4596-833B-1AB028CE16E8}"/>
              </a:ext>
            </a:extLst>
          </p:cNvPr>
          <p:cNvSpPr txBox="1"/>
          <p:nvPr/>
        </p:nvSpPr>
        <p:spPr>
          <a:xfrm>
            <a:off x="726652" y="5016002"/>
            <a:ext cx="54736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Java, supports only single inheritance.</a:t>
            </a:r>
            <a:br>
              <a:rPr lang="en-US" dirty="0"/>
            </a:br>
            <a:r>
              <a:rPr lang="en-US" dirty="0"/>
              <a:t>Effects of multiple inheritance can be achieved using the</a:t>
            </a:r>
          </a:p>
          <a:p>
            <a:r>
              <a:rPr lang="en-US" dirty="0"/>
              <a:t> interfaces in Java.</a:t>
            </a:r>
          </a:p>
        </p:txBody>
      </p:sp>
    </p:spTree>
    <p:extLst>
      <p:ext uri="{BB962C8B-B14F-4D97-AF65-F5344CB8AC3E}">
        <p14:creationId xmlns:p14="http://schemas.microsoft.com/office/powerpoint/2010/main" val="21510784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4846" y="10822"/>
            <a:ext cx="901086" cy="9010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99" y="11502"/>
            <a:ext cx="970921" cy="97092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D18C7C5-5F23-4449-A80E-0E501493F0D1}"/>
              </a:ext>
            </a:extLst>
          </p:cNvPr>
          <p:cNvSpPr txBox="1"/>
          <p:nvPr/>
        </p:nvSpPr>
        <p:spPr>
          <a:xfrm>
            <a:off x="843229" y="1358848"/>
            <a:ext cx="1707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#4) Overloading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63E5164-477E-4516-81DA-57B29801D946}"/>
              </a:ext>
            </a:extLst>
          </p:cNvPr>
          <p:cNvSpPr txBox="1"/>
          <p:nvPr/>
        </p:nvSpPr>
        <p:spPr>
          <a:xfrm>
            <a:off x="6944165" y="1633092"/>
            <a:ext cx="4924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C++, methods and operators can be overloaded.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2E3236-B0D2-4B0E-972C-17B4E1D36772}"/>
              </a:ext>
            </a:extLst>
          </p:cNvPr>
          <p:cNvSpPr txBox="1"/>
          <p:nvPr/>
        </p:nvSpPr>
        <p:spPr>
          <a:xfrm>
            <a:off x="711911" y="1735273"/>
            <a:ext cx="4320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Java, only method overloading is allowed.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F1A07B-4452-4768-883A-B0956218AC0A}"/>
              </a:ext>
            </a:extLst>
          </p:cNvPr>
          <p:cNvSpPr txBox="1"/>
          <p:nvPr/>
        </p:nvSpPr>
        <p:spPr>
          <a:xfrm>
            <a:off x="855739" y="2313163"/>
            <a:ext cx="2028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#5) Thread Support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0BB9EAF-23C8-47D6-A19D-8B50575C40F6}"/>
              </a:ext>
            </a:extLst>
          </p:cNvPr>
          <p:cNvSpPr txBox="1"/>
          <p:nvPr/>
        </p:nvSpPr>
        <p:spPr>
          <a:xfrm>
            <a:off x="6972261" y="2782669"/>
            <a:ext cx="4043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C++ doesn’t have in-built thread support.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852ABCE-BE81-450C-ABFF-C544380EBD9B}"/>
              </a:ext>
            </a:extLst>
          </p:cNvPr>
          <p:cNvSpPr txBox="1"/>
          <p:nvPr/>
        </p:nvSpPr>
        <p:spPr>
          <a:xfrm>
            <a:off x="605675" y="2782669"/>
            <a:ext cx="57383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 is in-built thread support with a class “thread”. We can</a:t>
            </a:r>
          </a:p>
          <a:p>
            <a:r>
              <a:rPr lang="en-US" dirty="0"/>
              <a:t> inherit the thread class and then override the run method.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F43D061-6260-40CC-9394-395FE0C24023}"/>
              </a:ext>
            </a:extLst>
          </p:cNvPr>
          <p:cNvSpPr txBox="1"/>
          <p:nvPr/>
        </p:nvSpPr>
        <p:spPr>
          <a:xfrm>
            <a:off x="843228" y="3626851"/>
            <a:ext cx="2353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#6) Exception handling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B4D8125-5E27-4A3A-88ED-39D62F4B6630}"/>
              </a:ext>
            </a:extLst>
          </p:cNvPr>
          <p:cNvSpPr/>
          <p:nvPr/>
        </p:nvSpPr>
        <p:spPr>
          <a:xfrm>
            <a:off x="6944165" y="420924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 In C++, all types (including primitive and pointer) </a:t>
            </a:r>
          </a:p>
          <a:p>
            <a:r>
              <a:rPr lang="en-US" dirty="0"/>
              <a:t> can be thrown as exception.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AB016AE-36B3-4B6C-9C33-C74D5F9F450B}"/>
              </a:ext>
            </a:extLst>
          </p:cNvPr>
          <p:cNvSpPr/>
          <p:nvPr/>
        </p:nvSpPr>
        <p:spPr>
          <a:xfrm>
            <a:off x="595047" y="420924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alibri "/>
              </a:rPr>
              <a:t>In Java only throwable objects (Throwable objects are instances of any subclass of the Throwable class) can be thrown as exception.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9EE092D-E927-4213-B0D0-32DF857C123F}"/>
              </a:ext>
            </a:extLst>
          </p:cNvPr>
          <p:cNvSpPr txBox="1"/>
          <p:nvPr/>
        </p:nvSpPr>
        <p:spPr>
          <a:xfrm>
            <a:off x="855739" y="5314486"/>
            <a:ext cx="1325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#7) Pointers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EA4FAE6-5D03-4163-A0F7-214F5C9BAA2F}"/>
              </a:ext>
            </a:extLst>
          </p:cNvPr>
          <p:cNvSpPr/>
          <p:nvPr/>
        </p:nvSpPr>
        <p:spPr>
          <a:xfrm>
            <a:off x="6944165" y="568381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 C++ supports pointers.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9AFE368-C30F-4AEA-89E9-9A21D57E4466}"/>
              </a:ext>
            </a:extLst>
          </p:cNvPr>
          <p:cNvSpPr/>
          <p:nvPr/>
        </p:nvSpPr>
        <p:spPr>
          <a:xfrm>
            <a:off x="595047" y="572815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Java doesn’t support pointers.</a:t>
            </a:r>
          </a:p>
        </p:txBody>
      </p:sp>
    </p:spTree>
    <p:extLst>
      <p:ext uri="{BB962C8B-B14F-4D97-AF65-F5344CB8AC3E}">
        <p14:creationId xmlns:p14="http://schemas.microsoft.com/office/powerpoint/2010/main" val="1980936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8750" y="1232383"/>
            <a:ext cx="510082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 sz="1400" b="1" dirty="0">
                <a:solidFill>
                  <a:srgbClr val="0077AA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b="1" dirty="0">
                <a:solidFill>
                  <a:srgbClr val="0077AA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b="1" dirty="0" err="1">
                <a:solidFill>
                  <a:srgbClr val="DD4A68"/>
                </a:solidFill>
                <a:latin typeface="Consolas" panose="020B0609020204030204" pitchFamily="49" charset="0"/>
              </a:rPr>
              <a:t>MyClass</a:t>
            </a: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b="1" dirty="0">
                <a:solidFill>
                  <a:srgbClr val="999999"/>
                </a:solidFill>
                <a:latin typeface="Consolas" panose="020B0609020204030204" pitchFamily="49" charset="0"/>
              </a:rPr>
              <a:t>{</a:t>
            </a: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1400" b="1" dirty="0">
                <a:solidFill>
                  <a:srgbClr val="0077AA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b="1" dirty="0">
                <a:solidFill>
                  <a:srgbClr val="0077AA"/>
                </a:solidFill>
                <a:latin typeface="Consolas" panose="020B0609020204030204" pitchFamily="49" charset="0"/>
              </a:rPr>
              <a:t>static</a:t>
            </a: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b="1" dirty="0">
                <a:solidFill>
                  <a:srgbClr val="0077AA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b="1" dirty="0">
                <a:solidFill>
                  <a:srgbClr val="DD4A68"/>
                </a:solidFill>
                <a:latin typeface="Consolas" panose="020B0609020204030204" pitchFamily="49" charset="0"/>
              </a:rPr>
              <a:t>main</a:t>
            </a:r>
            <a:r>
              <a:rPr lang="en-US" altLang="en-US" sz="1400" b="1" dirty="0">
                <a:solidFill>
                  <a:srgbClr val="999999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b="1" dirty="0">
                <a:solidFill>
                  <a:srgbClr val="DD4A68"/>
                </a:solidFill>
                <a:latin typeface="Consolas" panose="020B0609020204030204" pitchFamily="49" charset="0"/>
              </a:rPr>
              <a:t>String</a:t>
            </a:r>
            <a:r>
              <a:rPr lang="en-US" altLang="en-US" sz="1400" b="1" dirty="0">
                <a:solidFill>
                  <a:srgbClr val="999999"/>
                </a:solidFill>
                <a:latin typeface="Consolas" panose="020B0609020204030204" pitchFamily="49" charset="0"/>
              </a:rPr>
              <a:t>[]</a:t>
            </a: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en-US" sz="1400" b="1" dirty="0">
                <a:solidFill>
                  <a:srgbClr val="999999"/>
                </a:solidFill>
                <a:latin typeface="Consolas" panose="020B0609020204030204" pitchFamily="49" charset="0"/>
              </a:rPr>
              <a:t>)</a:t>
            </a: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	</a:t>
            </a:r>
            <a:r>
              <a:rPr lang="en-US" altLang="en-US" sz="1400" b="1" dirty="0">
                <a:solidFill>
                  <a:srgbClr val="999999"/>
                </a:solidFill>
                <a:latin typeface="Consolas" panose="020B0609020204030204" pitchFamily="49" charset="0"/>
              </a:rPr>
              <a:t>{</a:t>
            </a: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b="1" dirty="0" err="1">
                <a:solidFill>
                  <a:srgbClr val="DD4A68"/>
                </a:solidFill>
                <a:latin typeface="Consolas" panose="020B0609020204030204" pitchFamily="49" charset="0"/>
              </a:rPr>
              <a:t>System</a:t>
            </a:r>
            <a:r>
              <a:rPr lang="en-US" altLang="en-US" sz="1400" b="1" dirty="0" err="1">
                <a:solidFill>
                  <a:srgbClr val="999999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out</a:t>
            </a:r>
            <a:r>
              <a:rPr lang="en-US" altLang="en-US" sz="1400" b="1" dirty="0" err="1">
                <a:solidFill>
                  <a:srgbClr val="999999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400" b="1" dirty="0" err="1">
                <a:solidFill>
                  <a:srgbClr val="DD4A68"/>
                </a:solidFill>
                <a:latin typeface="Consolas" panose="020B0609020204030204" pitchFamily="49" charset="0"/>
              </a:rPr>
              <a:t>println</a:t>
            </a:r>
            <a:r>
              <a:rPr lang="en-US" altLang="en-US" sz="1400" b="1" dirty="0">
                <a:solidFill>
                  <a:srgbClr val="999999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b="1" dirty="0">
                <a:solidFill>
                  <a:srgbClr val="669900"/>
                </a:solidFill>
                <a:latin typeface="Consolas" panose="020B0609020204030204" pitchFamily="49" charset="0"/>
              </a:rPr>
              <a:t>"Hello World!"</a:t>
            </a:r>
            <a:r>
              <a:rPr lang="en-US" altLang="en-US" sz="1400" b="1" dirty="0">
                <a:solidFill>
                  <a:srgbClr val="999999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 b="1" dirty="0">
                <a:solidFill>
                  <a:srgbClr val="999999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en-US" sz="1400" b="1" dirty="0">
                <a:solidFill>
                  <a:srgbClr val="999999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1400" b="1" dirty="0"/>
              <a:t> </a:t>
            </a:r>
          </a:p>
          <a:p>
            <a:pPr>
              <a:lnSpc>
                <a:spcPct val="150000"/>
              </a:lnSpc>
            </a:pPr>
            <a:endParaRPr lang="en-US" altLang="en-US" sz="1400" dirty="0"/>
          </a:p>
          <a:p>
            <a:pPr>
              <a:lnSpc>
                <a:spcPct val="150000"/>
              </a:lnSpc>
            </a:pPr>
            <a:endParaRPr lang="en-US" altLang="en-US" sz="1400" dirty="0"/>
          </a:p>
          <a:p>
            <a:pPr>
              <a:lnSpc>
                <a:spcPct val="150000"/>
              </a:lnSpc>
            </a:pPr>
            <a:endParaRPr lang="en-US" altLang="en-US" sz="1400" dirty="0"/>
          </a:p>
          <a:p>
            <a:pPr>
              <a:lnSpc>
                <a:spcPct val="150000"/>
              </a:lnSpc>
            </a:pPr>
            <a:r>
              <a:rPr lang="en-US" sz="1400" b="1" dirty="0"/>
              <a:t>Each program in java must have class with same name as a file and the general class must have main method as a start point.</a:t>
            </a:r>
          </a:p>
          <a:p>
            <a:endParaRPr lang="en-US" altLang="en-US" sz="1400" dirty="0">
              <a:latin typeface="Arial" panose="020B0604020202020204" pitchFamily="34" charset="0"/>
            </a:endParaRPr>
          </a:p>
          <a:p>
            <a:endParaRPr lang="en-US" b="1" dirty="0"/>
          </a:p>
          <a:p>
            <a:r>
              <a:rPr lang="en-US" b="1" dirty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73443" y="1115603"/>
            <a:ext cx="4374530" cy="386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latin typeface="Consolas" panose="020B0609020204030204" pitchFamily="49" charset="0"/>
              </a:rPr>
              <a:t>#include &lt;</a:t>
            </a:r>
            <a:r>
              <a:rPr lang="en-US" sz="1400" b="1" dirty="0" err="1">
                <a:latin typeface="Consolas" panose="020B0609020204030204" pitchFamily="49" charset="0"/>
              </a:rPr>
              <a:t>iostream</a:t>
            </a:r>
            <a:r>
              <a:rPr lang="en-US" sz="1400" b="1" dirty="0">
                <a:latin typeface="Consolas" panose="020B0609020204030204" pitchFamily="49" charset="0"/>
              </a:rPr>
              <a:t>&gt;</a:t>
            </a:r>
            <a:br>
              <a:rPr lang="en-US" sz="1400" b="1" dirty="0">
                <a:latin typeface="Consolas" panose="020B0609020204030204" pitchFamily="49" charset="0"/>
              </a:rPr>
            </a:br>
            <a:r>
              <a:rPr lang="en-US" sz="1400" b="1" dirty="0">
                <a:solidFill>
                  <a:srgbClr val="DD4A68"/>
                </a:solidFill>
                <a:latin typeface="Consolas" panose="020B0609020204030204" pitchFamily="49" charset="0"/>
              </a:rPr>
              <a:t>using namespace </a:t>
            </a:r>
            <a:r>
              <a:rPr lang="en-US" sz="1400" b="1" dirty="0" err="1">
                <a:solidFill>
                  <a:srgbClr val="DD4A68"/>
                </a:solidFill>
                <a:latin typeface="Consolas" panose="020B0609020204030204" pitchFamily="49" charset="0"/>
              </a:rPr>
              <a:t>std</a:t>
            </a:r>
            <a:r>
              <a:rPr lang="en-US" sz="1400" b="1" dirty="0">
                <a:latin typeface="Consolas" panose="020B0609020204030204" pitchFamily="49" charset="0"/>
              </a:rPr>
              <a:t>;</a:t>
            </a:r>
            <a:br>
              <a:rPr lang="en-US" sz="1400" b="1" dirty="0">
                <a:latin typeface="Consolas" panose="020B0609020204030204" pitchFamily="49" charset="0"/>
              </a:rPr>
            </a:br>
            <a:br>
              <a:rPr lang="en-US" sz="1400" b="1" dirty="0">
                <a:latin typeface="Consolas" panose="020B0609020204030204" pitchFamily="49" charset="0"/>
              </a:rPr>
            </a:br>
            <a:r>
              <a:rPr lang="en-US" sz="1400" b="1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1400" b="1" dirty="0">
                <a:latin typeface="Consolas" panose="020B0609020204030204" pitchFamily="49" charset="0"/>
              </a:rPr>
              <a:t> </a:t>
            </a:r>
            <a:r>
              <a:rPr lang="en-US" sz="1400" b="1" dirty="0">
                <a:solidFill>
                  <a:srgbClr val="DD4A68"/>
                </a:solidFill>
                <a:latin typeface="Consolas" panose="020B0609020204030204" pitchFamily="49" charset="0"/>
              </a:rPr>
              <a:t>main() </a:t>
            </a:r>
            <a:r>
              <a:rPr lang="en-US" sz="1400" b="1" dirty="0">
                <a:latin typeface="Consolas" panose="020B0609020204030204" pitchFamily="49" charset="0"/>
              </a:rPr>
              <a:t>{</a:t>
            </a:r>
            <a:br>
              <a:rPr lang="en-US" sz="1400" b="1" dirty="0">
                <a:latin typeface="Consolas" panose="020B0609020204030204" pitchFamily="49" charset="0"/>
              </a:rPr>
            </a:br>
            <a:r>
              <a:rPr lang="en-US" sz="1400" b="1" dirty="0">
                <a:latin typeface="Consolas" panose="020B0609020204030204" pitchFamily="49" charset="0"/>
              </a:rPr>
              <a:t>  	</a:t>
            </a:r>
            <a:r>
              <a:rPr lang="en-US" sz="1400" b="1" dirty="0" err="1">
                <a:solidFill>
                  <a:srgbClr val="DD4A68"/>
                </a:solidFill>
                <a:latin typeface="Consolas" panose="020B0609020204030204" pitchFamily="49" charset="0"/>
              </a:rPr>
              <a:t>cout</a:t>
            </a:r>
            <a:r>
              <a:rPr lang="en-US" sz="1400" b="1" dirty="0">
                <a:latin typeface="Consolas" panose="020B0609020204030204" pitchFamily="49" charset="0"/>
              </a:rPr>
              <a:t> &lt;&lt; </a:t>
            </a:r>
            <a:r>
              <a:rPr lang="en-US" sz="1400" b="1" dirty="0">
                <a:solidFill>
                  <a:schemeClr val="accent6"/>
                </a:solidFill>
                <a:latin typeface="Consolas" panose="020B0609020204030204" pitchFamily="49" charset="0"/>
              </a:rPr>
              <a:t>"Hello World!"</a:t>
            </a:r>
            <a:r>
              <a:rPr lang="en-US" sz="1400" b="1" dirty="0">
                <a:latin typeface="Consolas" panose="020B0609020204030204" pitchFamily="49" charset="0"/>
              </a:rPr>
              <a:t>;</a:t>
            </a:r>
            <a:br>
              <a:rPr lang="en-US" sz="1400" b="1" dirty="0">
                <a:latin typeface="Consolas" panose="020B0609020204030204" pitchFamily="49" charset="0"/>
              </a:rPr>
            </a:br>
            <a:r>
              <a:rPr lang="en-US" sz="1400" b="1" dirty="0">
                <a:latin typeface="Consolas" panose="020B0609020204030204" pitchFamily="49" charset="0"/>
              </a:rPr>
              <a:t>           </a:t>
            </a: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en-US" sz="1400" b="1" dirty="0">
                <a:latin typeface="Consolas" panose="020B0609020204030204" pitchFamily="49" charset="0"/>
              </a:rPr>
              <a:t> 0;</a:t>
            </a:r>
            <a:br>
              <a:rPr lang="en-US" sz="1400" b="1" dirty="0"/>
            </a:br>
            <a:r>
              <a:rPr lang="en-US" sz="1400" b="1" dirty="0"/>
              <a:t>}</a:t>
            </a:r>
          </a:p>
          <a:p>
            <a:endParaRPr lang="en-US" sz="1400" b="1" dirty="0"/>
          </a:p>
          <a:p>
            <a:endParaRPr lang="en-US" sz="1400" b="1" dirty="0"/>
          </a:p>
          <a:p>
            <a:r>
              <a:rPr lang="en-US" sz="1400" b="1" dirty="0"/>
              <a:t>Each program  in C++ must  have main function as a start point.</a:t>
            </a:r>
          </a:p>
          <a:p>
            <a:endParaRPr lang="en-US" sz="1400" b="1" dirty="0"/>
          </a:p>
          <a:p>
            <a:endParaRPr lang="en-US" sz="1400" b="1" dirty="0"/>
          </a:p>
          <a:p>
            <a:endParaRPr lang="en-US" sz="14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99" y="11502"/>
            <a:ext cx="970921" cy="9709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5833" y="0"/>
            <a:ext cx="901086" cy="901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508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392056" y="0"/>
            <a:ext cx="3935040" cy="572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400" b="1" dirty="0">
                <a:solidFill>
                  <a:schemeClr val="bg1"/>
                </a:solidFill>
              </a:rPr>
              <a:t>Identifiers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4846" y="2198"/>
            <a:ext cx="901086" cy="9010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99" y="11502"/>
            <a:ext cx="970921" cy="97092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245199" y="4704005"/>
            <a:ext cx="4529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 Java names can contain dollar sign ($)</a:t>
            </a:r>
            <a:endParaRPr lang="en-US" dirty="0">
              <a:solidFill>
                <a:srgbClr val="0C0C0C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94019" y="1874980"/>
            <a:ext cx="7208705" cy="17113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/>
              <a:t>Names must begin with a letter or an underscore (_)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/>
              <a:t>Names can contain letters, digits and underscores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/>
              <a:t>Names are case sensitive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/>
              <a:t>Names cannot contain whitespaces or special characters like !, #, %, etc.</a:t>
            </a:r>
          </a:p>
        </p:txBody>
      </p:sp>
    </p:spTree>
    <p:extLst>
      <p:ext uri="{BB962C8B-B14F-4D97-AF65-F5344CB8AC3E}">
        <p14:creationId xmlns:p14="http://schemas.microsoft.com/office/powerpoint/2010/main" val="3052533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62764" y="0"/>
            <a:ext cx="2918692" cy="572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400" b="1" dirty="0">
                <a:solidFill>
                  <a:schemeClr val="bg1"/>
                </a:solidFill>
              </a:rPr>
              <a:t>Variables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4846" y="2198"/>
            <a:ext cx="901086" cy="9010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99" y="11502"/>
            <a:ext cx="970921" cy="97092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531852" y="5188836"/>
            <a:ext cx="2625138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DD4A68"/>
                </a:solidFill>
                <a:latin typeface="Consolas" panose="020B0609020204030204" pitchFamily="49" charset="0"/>
              </a:rPr>
              <a:t>final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myNum</a:t>
            </a:r>
            <a:r>
              <a:rPr lang="en-US" dirty="0"/>
              <a:t>=</a:t>
            </a:r>
            <a:r>
              <a:rPr lang="en-US" dirty="0">
                <a:solidFill>
                  <a:srgbClr val="669900"/>
                </a:solidFill>
                <a:latin typeface="Consolas" panose="020B0609020204030204" pitchFamily="49" charset="0"/>
              </a:rPr>
              <a:t>15</a:t>
            </a:r>
            <a:r>
              <a:rPr lang="en-US" dirty="0"/>
              <a:t>;</a:t>
            </a:r>
          </a:p>
          <a:p>
            <a:pPr algn="ctr"/>
            <a:r>
              <a:rPr lang="en-US" dirty="0"/>
              <a:t> </a:t>
            </a:r>
            <a:r>
              <a:rPr lang="en-US" dirty="0" err="1"/>
              <a:t>myNum</a:t>
            </a:r>
            <a:r>
              <a:rPr lang="en-US" dirty="0"/>
              <a:t>=10; /error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00084" y="4511177"/>
            <a:ext cx="4088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Immutable variables declare using </a:t>
            </a:r>
            <a:r>
              <a:rPr lang="en-US" b="1" u="sng" dirty="0"/>
              <a:t>final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087879" y="903284"/>
            <a:ext cx="12420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Mutable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87879" y="3663297"/>
            <a:ext cx="15842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Immutable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038331" y="4511178"/>
            <a:ext cx="40886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Immutable variables declare using </a:t>
            </a:r>
            <a:r>
              <a:rPr lang="en-US" b="1" u="sng" dirty="0" err="1"/>
              <a:t>const</a:t>
            </a:r>
            <a:endParaRPr lang="en-US" b="1" u="sng" dirty="0"/>
          </a:p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940251" y="5246554"/>
            <a:ext cx="2625138" cy="6463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DD4A68"/>
                </a:solidFill>
                <a:latin typeface="Consolas" panose="020B0609020204030204" pitchFamily="49" charset="0"/>
              </a:rPr>
              <a:t>const</a:t>
            </a:r>
            <a:r>
              <a:rPr lang="en-US" dirty="0"/>
              <a:t> </a:t>
            </a:r>
            <a:r>
              <a:rPr lang="en-US" dirty="0" err="1"/>
              <a:t>int</a:t>
            </a:r>
            <a:r>
              <a:rPr lang="en-US" dirty="0"/>
              <a:t> </a:t>
            </a:r>
            <a:r>
              <a:rPr lang="en-US" dirty="0" err="1"/>
              <a:t>myNum</a:t>
            </a:r>
            <a:r>
              <a:rPr lang="en-US" dirty="0"/>
              <a:t> = </a:t>
            </a:r>
            <a:r>
              <a:rPr lang="en-US" dirty="0">
                <a:solidFill>
                  <a:srgbClr val="669900"/>
                </a:solidFill>
                <a:latin typeface="Consolas" panose="020B0609020204030204" pitchFamily="49" charset="0"/>
              </a:rPr>
              <a:t>15</a:t>
            </a:r>
            <a:r>
              <a:rPr lang="en-US" dirty="0"/>
              <a:t>;  </a:t>
            </a:r>
          </a:p>
          <a:p>
            <a:pPr algn="ctr"/>
            <a:r>
              <a:rPr lang="en-US" dirty="0" err="1"/>
              <a:t>myNum</a:t>
            </a:r>
            <a:r>
              <a:rPr lang="en-US" dirty="0"/>
              <a:t> = 10;  /error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40251" y="2607478"/>
            <a:ext cx="2843090" cy="6463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DD4A68"/>
                </a:solidFill>
                <a:latin typeface="Consolas" panose="020B0609020204030204" pitchFamily="49" charset="0"/>
              </a:rPr>
              <a:t>int</a:t>
            </a:r>
            <a:r>
              <a:rPr lang="en-US" dirty="0"/>
              <a:t> </a:t>
            </a:r>
            <a:r>
              <a:rPr lang="en-US" dirty="0" err="1"/>
              <a:t>myNum</a:t>
            </a:r>
            <a:r>
              <a:rPr lang="en-US" dirty="0"/>
              <a:t>=</a:t>
            </a:r>
            <a:r>
              <a:rPr lang="en-US" dirty="0">
                <a:solidFill>
                  <a:srgbClr val="669900"/>
                </a:solidFill>
                <a:latin typeface="Consolas" panose="020B0609020204030204" pitchFamily="49" charset="0"/>
              </a:rPr>
              <a:t>15</a:t>
            </a:r>
            <a:r>
              <a:rPr lang="en-US" dirty="0"/>
              <a:t>;</a:t>
            </a:r>
          </a:p>
          <a:p>
            <a:pPr algn="ctr"/>
            <a:r>
              <a:rPr lang="en-US" dirty="0">
                <a:solidFill>
                  <a:srgbClr val="DD4A68"/>
                </a:solidFill>
                <a:latin typeface="Consolas" panose="020B0609020204030204" pitchFamily="49" charset="0"/>
              </a:rPr>
              <a:t>String </a:t>
            </a:r>
            <a:r>
              <a:rPr lang="en-US" dirty="0"/>
              <a:t>name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</a:rPr>
              <a:t> =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669900"/>
                </a:solidFill>
                <a:latin typeface="Consolas" panose="020B0609020204030204" pitchFamily="49" charset="0"/>
              </a:rPr>
              <a:t>"John"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</a:rPr>
              <a:t>;</a:t>
            </a:r>
            <a:r>
              <a:rPr lang="en-US" altLang="en-US" sz="1400" dirty="0"/>
              <a:t> 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835682" y="1874551"/>
            <a:ext cx="408867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DD4A68"/>
                </a:solidFill>
                <a:latin typeface="Consolas" panose="020B0609020204030204" pitchFamily="49" charset="0"/>
              </a:rPr>
              <a:t>type</a:t>
            </a:r>
            <a:r>
              <a:rPr lang="en-US" b="1" dirty="0"/>
              <a:t> </a:t>
            </a:r>
            <a:r>
              <a:rPr lang="en-US" b="1" i="1" dirty="0"/>
              <a:t>variable</a:t>
            </a:r>
            <a:r>
              <a:rPr lang="en-US" b="1" dirty="0"/>
              <a:t> = </a:t>
            </a:r>
            <a:r>
              <a:rPr lang="en-US" dirty="0">
                <a:solidFill>
                  <a:srgbClr val="669900"/>
                </a:solidFill>
                <a:latin typeface="Consolas" panose="020B0609020204030204" pitchFamily="49" charset="0"/>
              </a:rPr>
              <a:t>value;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01091" y="1350110"/>
            <a:ext cx="8904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Declaring mutable variables we must declare type and then initialize it</a:t>
            </a:r>
            <a:endParaRPr lang="en-US" b="1" u="sng" dirty="0"/>
          </a:p>
          <a:p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294597" y="2652661"/>
            <a:ext cx="3099648" cy="6463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DD4A68"/>
                </a:solidFill>
                <a:latin typeface="Consolas" panose="020B0609020204030204" pitchFamily="49" charset="0"/>
              </a:rPr>
              <a:t>int</a:t>
            </a:r>
            <a:r>
              <a:rPr lang="en-US" dirty="0"/>
              <a:t> </a:t>
            </a:r>
            <a:r>
              <a:rPr lang="en-US" dirty="0" err="1"/>
              <a:t>myNum</a:t>
            </a:r>
            <a:r>
              <a:rPr lang="en-US" dirty="0"/>
              <a:t>=</a:t>
            </a:r>
            <a:r>
              <a:rPr lang="en-US" dirty="0">
                <a:solidFill>
                  <a:srgbClr val="669900"/>
                </a:solidFill>
                <a:latin typeface="Consolas" panose="020B0609020204030204" pitchFamily="49" charset="0"/>
              </a:rPr>
              <a:t>15</a:t>
            </a:r>
            <a:r>
              <a:rPr lang="en-US" dirty="0"/>
              <a:t>;</a:t>
            </a:r>
          </a:p>
          <a:p>
            <a:pPr algn="ctr"/>
            <a:r>
              <a:rPr lang="en-US" altLang="en-US" dirty="0">
                <a:solidFill>
                  <a:srgbClr val="DD4A68"/>
                </a:solidFill>
                <a:latin typeface="Consolas" panose="020B0609020204030204" pitchFamily="49" charset="0"/>
              </a:rPr>
              <a:t>String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name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</a:rPr>
              <a:t>=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669900"/>
                </a:solidFill>
                <a:latin typeface="Consolas" panose="020B0609020204030204" pitchFamily="49" charset="0"/>
              </a:rPr>
              <a:t>"John"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</a:rPr>
              <a:t>;</a:t>
            </a:r>
            <a:r>
              <a:rPr lang="en-US" altLang="en-US" sz="1400" dirty="0"/>
              <a:t> 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-70149"/>
            <a:ext cx="65" cy="597499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3068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26937" y="0"/>
            <a:ext cx="3104726" cy="770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  <a:p>
            <a:pPr algn="ctr"/>
            <a:r>
              <a:rPr lang="en-US" sz="2400" b="1" dirty="0">
                <a:solidFill>
                  <a:schemeClr val="bg1"/>
                </a:solidFill>
              </a:rPr>
              <a:t>Data  types</a:t>
            </a:r>
          </a:p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4846" y="2198"/>
            <a:ext cx="901086" cy="9010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99" y="11502"/>
            <a:ext cx="970921" cy="97092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508007" y="1061725"/>
            <a:ext cx="2526184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err="1"/>
              <a:t>Int</a:t>
            </a:r>
            <a:endParaRPr lang="en-US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Short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Byte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Long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Float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Double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Char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Boolean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String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Array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576218" y="1177407"/>
            <a:ext cx="2989171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err="1"/>
              <a:t>Int</a:t>
            </a:r>
            <a:endParaRPr lang="en-US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Char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Float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String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Double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Boolean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String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Array</a:t>
            </a:r>
          </a:p>
          <a:p>
            <a:pPr>
              <a:lnSpc>
                <a:spcPct val="150000"/>
              </a:lnSpc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93037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184799" y="11502"/>
            <a:ext cx="4110357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400" b="1" dirty="0">
                <a:solidFill>
                  <a:schemeClr val="bg1"/>
                </a:solidFill>
              </a:rPr>
              <a:t>Condition and statement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4846" y="2198"/>
            <a:ext cx="901086" cy="9010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99" y="11502"/>
            <a:ext cx="970921" cy="97092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893353" y="1678824"/>
            <a:ext cx="3099648" cy="170816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1400" b="1" dirty="0">
                <a:solidFill>
                  <a:srgbClr val="DD4A68"/>
                </a:solidFill>
                <a:latin typeface="Consolas" panose="020B0609020204030204" pitchFamily="49" charset="0"/>
              </a:rPr>
              <a:t>If/ else</a:t>
            </a:r>
          </a:p>
          <a:p>
            <a:pPr algn="ctr">
              <a:lnSpc>
                <a:spcPct val="150000"/>
              </a:lnSpc>
            </a:pPr>
            <a:r>
              <a:rPr lang="en-US" altLang="en-US" sz="1400" b="1" dirty="0">
                <a:solidFill>
                  <a:srgbClr val="DD4A68"/>
                </a:solidFill>
                <a:latin typeface="Consolas" panose="020B0609020204030204" pitchFamily="49" charset="0"/>
              </a:rPr>
              <a:t>Switch</a:t>
            </a:r>
          </a:p>
          <a:p>
            <a:pPr algn="ctr">
              <a:lnSpc>
                <a:spcPct val="150000"/>
              </a:lnSpc>
            </a:pPr>
            <a:r>
              <a:rPr lang="en-US" altLang="en-US" sz="1400" b="1" dirty="0">
                <a:solidFill>
                  <a:srgbClr val="DD4A68"/>
                </a:solidFill>
                <a:latin typeface="Consolas" panose="020B0609020204030204" pitchFamily="49" charset="0"/>
              </a:rPr>
              <a:t>While </a:t>
            </a:r>
          </a:p>
          <a:p>
            <a:pPr algn="ctr">
              <a:lnSpc>
                <a:spcPct val="150000"/>
              </a:lnSpc>
            </a:pPr>
            <a:r>
              <a:rPr lang="en-US" altLang="en-US" sz="1400" b="1" dirty="0">
                <a:solidFill>
                  <a:srgbClr val="DD4A68"/>
                </a:solidFill>
                <a:latin typeface="Consolas" panose="020B0609020204030204" pitchFamily="49" charset="0"/>
              </a:rPr>
              <a:t>Do/while </a:t>
            </a:r>
            <a:endParaRPr lang="en-US" altLang="en-US" sz="1400" b="1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en-US" sz="1400" b="1" dirty="0">
                <a:solidFill>
                  <a:srgbClr val="DD4A68"/>
                </a:solidFill>
                <a:latin typeface="Consolas" panose="020B0609020204030204" pitchFamily="49" charset="0"/>
              </a:rPr>
              <a:t>For  </a:t>
            </a:r>
            <a:endParaRPr lang="en-US" altLang="en-US" sz="1400" b="1" dirty="0"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5308" y="3677206"/>
            <a:ext cx="5964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Java added for-each loop to loop through in array elements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99198" y="1176570"/>
            <a:ext cx="8540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 conditions and statements are same 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05108" y="5336710"/>
            <a:ext cx="5676137" cy="95410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DD4A68"/>
                </a:solidFill>
                <a:latin typeface="Consolas" panose="020B0609020204030204" pitchFamily="49" charset="0"/>
              </a:rPr>
              <a:t>String</a:t>
            </a:r>
            <a:r>
              <a:rPr lang="en-US" altLang="en-US" sz="1400" dirty="0">
                <a:solidFill>
                  <a:srgbClr val="999999"/>
                </a:solidFill>
                <a:latin typeface="Consolas" panose="020B0609020204030204" pitchFamily="49" charset="0"/>
              </a:rPr>
              <a:t>[]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cars </a:t>
            </a:r>
            <a:r>
              <a:rPr lang="en-US" altLang="en-US" sz="1400" dirty="0">
                <a:solidFill>
                  <a:srgbClr val="9A6E3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>
                <a:solidFill>
                  <a:srgbClr val="999999"/>
                </a:solidFill>
                <a:latin typeface="Consolas" panose="020B0609020204030204" pitchFamily="49" charset="0"/>
              </a:rPr>
              <a:t>{</a:t>
            </a:r>
            <a:r>
              <a:rPr lang="en-US" altLang="en-US" sz="1400" dirty="0">
                <a:solidFill>
                  <a:srgbClr val="669900"/>
                </a:solidFill>
                <a:latin typeface="Consolas" panose="020B0609020204030204" pitchFamily="49" charset="0"/>
              </a:rPr>
              <a:t>"Volvo"</a:t>
            </a:r>
            <a:r>
              <a:rPr lang="en-US" altLang="en-US" sz="1400" dirty="0">
                <a:solidFill>
                  <a:srgbClr val="999999"/>
                </a:solidFill>
                <a:latin typeface="Consolas" panose="020B0609020204030204" pitchFamily="49" charset="0"/>
              </a:rPr>
              <a:t>,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>
                <a:solidFill>
                  <a:srgbClr val="669900"/>
                </a:solidFill>
                <a:latin typeface="Consolas" panose="020B0609020204030204" pitchFamily="49" charset="0"/>
              </a:rPr>
              <a:t>"BMW"</a:t>
            </a:r>
            <a:r>
              <a:rPr lang="en-US" altLang="en-US" sz="1400" dirty="0">
                <a:solidFill>
                  <a:srgbClr val="999999"/>
                </a:solidFill>
                <a:latin typeface="Consolas" panose="020B0609020204030204" pitchFamily="49" charset="0"/>
              </a:rPr>
              <a:t>,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>
                <a:solidFill>
                  <a:srgbClr val="669900"/>
                </a:solidFill>
                <a:latin typeface="Consolas" panose="020B0609020204030204" pitchFamily="49" charset="0"/>
              </a:rPr>
              <a:t>"Ford"</a:t>
            </a:r>
            <a:r>
              <a:rPr lang="en-US" altLang="en-US" sz="1400" dirty="0">
                <a:solidFill>
                  <a:srgbClr val="999999"/>
                </a:solidFill>
                <a:latin typeface="Consolas" panose="020B0609020204030204" pitchFamily="49" charset="0"/>
              </a:rPr>
              <a:t>,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>
                <a:solidFill>
                  <a:srgbClr val="669900"/>
                </a:solidFill>
                <a:latin typeface="Consolas" panose="020B0609020204030204" pitchFamily="49" charset="0"/>
              </a:rPr>
              <a:t>"Mazda"</a:t>
            </a:r>
            <a:r>
              <a:rPr lang="en-US" altLang="en-US" sz="1400" dirty="0">
                <a:solidFill>
                  <a:srgbClr val="999999"/>
                </a:solidFill>
                <a:latin typeface="Consolas" panose="020B0609020204030204" pitchFamily="49" charset="0"/>
              </a:rPr>
              <a:t>};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77AA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>
                <a:solidFill>
                  <a:srgbClr val="999999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DD4A68"/>
                </a:solidFill>
                <a:latin typeface="Consolas" panose="020B0609020204030204" pitchFamily="49" charset="0"/>
              </a:rPr>
              <a:t>String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>
                <a:solidFill>
                  <a:srgbClr val="9A6E3A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cars</a:t>
            </a:r>
            <a:r>
              <a:rPr lang="en-US" altLang="en-US" sz="1400" dirty="0">
                <a:solidFill>
                  <a:srgbClr val="999999"/>
                </a:solidFill>
                <a:latin typeface="Consolas" panose="020B0609020204030204" pitchFamily="49" charset="0"/>
              </a:rPr>
              <a:t>)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>
                <a:solidFill>
                  <a:srgbClr val="999999"/>
                </a:solidFill>
                <a:latin typeface="Consolas" panose="020B0609020204030204" pitchFamily="49" charset="0"/>
              </a:rPr>
              <a:t>{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1400" dirty="0" err="1">
                <a:solidFill>
                  <a:srgbClr val="DD4A68"/>
                </a:solidFill>
                <a:latin typeface="Consolas" panose="020B0609020204030204" pitchFamily="49" charset="0"/>
              </a:rPr>
              <a:t>System</a:t>
            </a:r>
            <a:r>
              <a:rPr lang="en-US" altLang="en-US" sz="1400" dirty="0" err="1">
                <a:solidFill>
                  <a:srgbClr val="999999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out</a:t>
            </a:r>
            <a:r>
              <a:rPr lang="en-US" altLang="en-US" sz="1400" dirty="0" err="1">
                <a:solidFill>
                  <a:srgbClr val="999999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400" dirty="0" err="1">
                <a:solidFill>
                  <a:srgbClr val="DD4A68"/>
                </a:solidFill>
                <a:latin typeface="Consolas" panose="020B0609020204030204" pitchFamily="49" charset="0"/>
              </a:rPr>
              <a:t>println</a:t>
            </a:r>
            <a:r>
              <a:rPr lang="en-US" altLang="en-US" sz="1400" dirty="0">
                <a:solidFill>
                  <a:srgbClr val="999999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400" dirty="0">
                <a:solidFill>
                  <a:srgbClr val="999999"/>
                </a:solidFill>
                <a:latin typeface="Consolas" panose="020B0609020204030204" pitchFamily="49" charset="0"/>
              </a:rPr>
              <a:t>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>
                <a:solidFill>
                  <a:srgbClr val="999999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1100" dirty="0"/>
              <a:t> </a:t>
            </a:r>
            <a:endParaRPr lang="en-US" altLang="en-US" sz="3200" dirty="0"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-70149"/>
            <a:ext cx="65" cy="597499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92389" y="4231042"/>
            <a:ext cx="4661437" cy="73866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rgbClr val="0077AA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b="1" dirty="0">
                <a:solidFill>
                  <a:srgbClr val="999999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b="1" dirty="0">
                <a:solidFill>
                  <a:srgbClr val="DD4A68"/>
                </a:solidFill>
                <a:latin typeface="Consolas" panose="020B0609020204030204" pitchFamily="49" charset="0"/>
              </a:rPr>
              <a:t>type </a:t>
            </a:r>
            <a:r>
              <a:rPr lang="en-US" altLang="en-US" sz="1400" b="1" dirty="0" err="1">
                <a:solidFill>
                  <a:srgbClr val="DD4A68"/>
                </a:solidFill>
                <a:latin typeface="Consolas" panose="020B0609020204030204" pitchFamily="49" charset="0"/>
              </a:rPr>
              <a:t>variableName</a:t>
            </a: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b="1" dirty="0">
                <a:solidFill>
                  <a:srgbClr val="9A6E3A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arrayName</a:t>
            </a:r>
            <a:r>
              <a:rPr lang="en-US" altLang="en-US" sz="1400" b="1" dirty="0">
                <a:solidFill>
                  <a:srgbClr val="999999"/>
                </a:solidFill>
                <a:latin typeface="Consolas" panose="020B0609020204030204" pitchFamily="49" charset="0"/>
              </a:rPr>
              <a:t>)</a:t>
            </a: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b="1" dirty="0">
                <a:solidFill>
                  <a:srgbClr val="999999"/>
                </a:solidFill>
                <a:latin typeface="Consolas" panose="020B0609020204030204" pitchFamily="49" charset="0"/>
              </a:rPr>
              <a:t>{</a:t>
            </a: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rgbClr val="999999"/>
                </a:solidFill>
                <a:latin typeface="Consolas" panose="020B0609020204030204" pitchFamily="49" charset="0"/>
              </a:rPr>
              <a:t> 	///some functionality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rgbClr val="999999"/>
                </a:solidFill>
                <a:latin typeface="Consolas" panose="020B0609020204030204" pitchFamily="49" charset="0"/>
              </a:rPr>
              <a:t>     }</a:t>
            </a:r>
            <a:r>
              <a:rPr lang="en-US" altLang="en-US" sz="1100" b="1" dirty="0"/>
              <a:t> </a:t>
            </a:r>
            <a:endParaRPr lang="en-US" altLang="en-US" sz="3200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9054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802909" y="11502"/>
            <a:ext cx="2531112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400" b="1" dirty="0">
                <a:solidFill>
                  <a:schemeClr val="bg1"/>
                </a:solidFill>
              </a:rPr>
              <a:t>Array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4846" y="2197"/>
            <a:ext cx="901086" cy="9010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99" y="11502"/>
            <a:ext cx="970921" cy="97092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49185" y="2102492"/>
            <a:ext cx="4880196" cy="41549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1400" dirty="0">
                <a:solidFill>
                  <a:srgbClr val="DD4A68"/>
                </a:solidFill>
                <a:latin typeface="Consolas" panose="020B0609020204030204" pitchFamily="49" charset="0"/>
              </a:rPr>
              <a:t>String[] </a:t>
            </a:r>
            <a:r>
              <a:rPr lang="en-US" altLang="en-US" sz="1400" dirty="0">
                <a:latin typeface="Consolas" panose="020B0609020204030204" pitchFamily="49" charset="0"/>
              </a:rPr>
              <a:t>cars</a:t>
            </a:r>
            <a:r>
              <a:rPr lang="en-US" altLang="en-US" sz="1400" dirty="0">
                <a:solidFill>
                  <a:srgbClr val="DD4A68"/>
                </a:solidFill>
                <a:latin typeface="Consolas" panose="020B0609020204030204" pitchFamily="49" charset="0"/>
              </a:rPr>
              <a:t>={“</a:t>
            </a:r>
            <a:r>
              <a:rPr lang="en-US" altLang="en-US" sz="1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BMW</a:t>
            </a:r>
            <a:r>
              <a:rPr lang="en-US" altLang="en-US" sz="1400" dirty="0" err="1">
                <a:solidFill>
                  <a:srgbClr val="DD4A68"/>
                </a:solidFill>
                <a:latin typeface="Consolas" panose="020B0609020204030204" pitchFamily="49" charset="0"/>
              </a:rPr>
              <a:t>”,”</a:t>
            </a:r>
            <a:r>
              <a:rPr lang="en-US" altLang="en-US" sz="1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Ford</a:t>
            </a:r>
            <a:r>
              <a:rPr lang="en-US" altLang="en-US" sz="1400" dirty="0" err="1">
                <a:solidFill>
                  <a:srgbClr val="DD4A68"/>
                </a:solidFill>
                <a:latin typeface="Consolas" panose="020B0609020204030204" pitchFamily="49" charset="0"/>
              </a:rPr>
              <a:t>”,”</a:t>
            </a:r>
            <a:r>
              <a:rPr lang="en-US" altLang="en-US" sz="1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Opel</a:t>
            </a:r>
            <a:r>
              <a:rPr lang="en-US" altLang="en-US" sz="1400" dirty="0" err="1">
                <a:solidFill>
                  <a:srgbClr val="DD4A68"/>
                </a:solidFill>
                <a:latin typeface="Consolas" panose="020B0609020204030204" pitchFamily="49" charset="0"/>
              </a:rPr>
              <a:t>”,”</a:t>
            </a:r>
            <a:r>
              <a:rPr lang="en-US" altLang="en-US" sz="1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Mercedes</a:t>
            </a:r>
            <a:r>
              <a:rPr lang="en-US" altLang="en-US" sz="1400" dirty="0">
                <a:solidFill>
                  <a:srgbClr val="DD4A68"/>
                </a:solidFill>
                <a:latin typeface="Consolas" panose="020B0609020204030204" pitchFamily="49" charset="0"/>
              </a:rPr>
              <a:t>”}</a:t>
            </a:r>
            <a:endParaRPr lang="en-US" altLang="en-US" sz="1400" dirty="0">
              <a:latin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99199" y="1243806"/>
            <a:ext cx="6850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Arrays contain same type elements , which we declare with array name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17657" y="2092050"/>
            <a:ext cx="4880196" cy="41549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1400" dirty="0">
                <a:solidFill>
                  <a:srgbClr val="DD4A68"/>
                </a:solidFill>
                <a:latin typeface="Consolas" panose="020B0609020204030204" pitchFamily="49" charset="0"/>
              </a:rPr>
              <a:t>string </a:t>
            </a:r>
            <a:r>
              <a:rPr lang="en-US" altLang="en-US" sz="1400" dirty="0">
                <a:latin typeface="Consolas" panose="020B0609020204030204" pitchFamily="49" charset="0"/>
              </a:rPr>
              <a:t>cars[]</a:t>
            </a:r>
            <a:r>
              <a:rPr lang="en-US" altLang="en-US" sz="1400" dirty="0">
                <a:solidFill>
                  <a:srgbClr val="DD4A68"/>
                </a:solidFill>
                <a:latin typeface="Consolas" panose="020B0609020204030204" pitchFamily="49" charset="0"/>
              </a:rPr>
              <a:t>={“</a:t>
            </a:r>
            <a:r>
              <a:rPr lang="en-US" altLang="en-US" sz="1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BMW</a:t>
            </a:r>
            <a:r>
              <a:rPr lang="en-US" altLang="en-US" sz="1400" dirty="0" err="1">
                <a:solidFill>
                  <a:srgbClr val="DD4A68"/>
                </a:solidFill>
                <a:latin typeface="Consolas" panose="020B0609020204030204" pitchFamily="49" charset="0"/>
              </a:rPr>
              <a:t>”,”</a:t>
            </a:r>
            <a:r>
              <a:rPr lang="en-US" altLang="en-US" sz="1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Ford</a:t>
            </a:r>
            <a:r>
              <a:rPr lang="en-US" altLang="en-US" sz="1400" dirty="0" err="1">
                <a:solidFill>
                  <a:srgbClr val="DD4A68"/>
                </a:solidFill>
                <a:latin typeface="Consolas" panose="020B0609020204030204" pitchFamily="49" charset="0"/>
              </a:rPr>
              <a:t>”,”</a:t>
            </a:r>
            <a:r>
              <a:rPr lang="en-US" altLang="en-US" sz="1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Opel</a:t>
            </a:r>
            <a:r>
              <a:rPr lang="en-US" altLang="en-US" sz="1400" dirty="0" err="1">
                <a:solidFill>
                  <a:srgbClr val="DD4A68"/>
                </a:solidFill>
                <a:latin typeface="Consolas" panose="020B0609020204030204" pitchFamily="49" charset="0"/>
              </a:rPr>
              <a:t>”,”</a:t>
            </a:r>
            <a:r>
              <a:rPr lang="en-US" altLang="en-US" sz="1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Mercedes</a:t>
            </a:r>
            <a:r>
              <a:rPr lang="en-US" altLang="en-US" sz="1400" dirty="0">
                <a:solidFill>
                  <a:srgbClr val="DD4A68"/>
                </a:solidFill>
                <a:latin typeface="Consolas" panose="020B0609020204030204" pitchFamily="49" charset="0"/>
              </a:rPr>
              <a:t>”}</a:t>
            </a:r>
            <a:endParaRPr lang="en-US" altLang="en-US" sz="1400" dirty="0">
              <a:latin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5834" y="4071134"/>
            <a:ext cx="887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</a:t>
            </a:r>
            <a:r>
              <a:rPr lang="en-US" dirty="0" err="1"/>
              <a:t>c++</a:t>
            </a:r>
            <a:r>
              <a:rPr lang="en-US" dirty="0"/>
              <a:t> we can assign array size and if we don’t initialize the array will reserve the extra space.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7237" y="2827099"/>
            <a:ext cx="3486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Java arrays have length property.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8421" y="5544382"/>
            <a:ext cx="10637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java when we want to add element into array  we must create new array with new length and then element.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36543" y="3244156"/>
            <a:ext cx="2309090" cy="3797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1400" dirty="0" err="1">
                <a:latin typeface="Consolas" panose="020B0609020204030204" pitchFamily="49" charset="0"/>
              </a:rPr>
              <a:t>cars</a:t>
            </a:r>
            <a:r>
              <a:rPr lang="en-US" altLang="en-US" sz="1400" dirty="0" err="1">
                <a:solidFill>
                  <a:srgbClr val="DD4A68"/>
                </a:solidFill>
                <a:latin typeface="Consolas" panose="020B0609020204030204" pitchFamily="49" charset="0"/>
              </a:rPr>
              <a:t>.length</a:t>
            </a:r>
            <a:endParaRPr lang="en-US" altLang="en-US" sz="1400" dirty="0">
              <a:latin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36543" y="4600009"/>
            <a:ext cx="4880196" cy="41549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1400" dirty="0">
                <a:solidFill>
                  <a:srgbClr val="DD4A68"/>
                </a:solidFill>
                <a:latin typeface="Consolas" panose="020B0609020204030204" pitchFamily="49" charset="0"/>
              </a:rPr>
              <a:t>string </a:t>
            </a:r>
            <a:r>
              <a:rPr lang="en-US" altLang="en-US" sz="1400" dirty="0">
                <a:latin typeface="Consolas" panose="020B0609020204030204" pitchFamily="49" charset="0"/>
              </a:rPr>
              <a:t>cars[6]</a:t>
            </a:r>
            <a:r>
              <a:rPr lang="en-US" altLang="en-US" sz="1400" dirty="0">
                <a:solidFill>
                  <a:srgbClr val="DD4A68"/>
                </a:solidFill>
                <a:latin typeface="Consolas" panose="020B0609020204030204" pitchFamily="49" charset="0"/>
              </a:rPr>
              <a:t>={“</a:t>
            </a:r>
            <a:r>
              <a:rPr lang="en-US" altLang="en-US" sz="1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BMW</a:t>
            </a:r>
            <a:r>
              <a:rPr lang="en-US" altLang="en-US" sz="1400" dirty="0" err="1">
                <a:solidFill>
                  <a:srgbClr val="DD4A68"/>
                </a:solidFill>
                <a:latin typeface="Consolas" panose="020B0609020204030204" pitchFamily="49" charset="0"/>
              </a:rPr>
              <a:t>”,”</a:t>
            </a:r>
            <a:r>
              <a:rPr lang="en-US" altLang="en-US" sz="1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Ford</a:t>
            </a:r>
            <a:r>
              <a:rPr lang="en-US" altLang="en-US" sz="1400" dirty="0" err="1">
                <a:solidFill>
                  <a:srgbClr val="DD4A68"/>
                </a:solidFill>
                <a:latin typeface="Consolas" panose="020B0609020204030204" pitchFamily="49" charset="0"/>
              </a:rPr>
              <a:t>”,”</a:t>
            </a:r>
            <a:r>
              <a:rPr lang="en-US" altLang="en-US" sz="1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Opel</a:t>
            </a:r>
            <a:r>
              <a:rPr lang="en-US" altLang="en-US" sz="1400" dirty="0">
                <a:solidFill>
                  <a:srgbClr val="DD4A68"/>
                </a:solidFill>
                <a:latin typeface="Consolas" panose="020B0609020204030204" pitchFamily="49" charset="0"/>
              </a:rPr>
              <a:t>”}</a:t>
            </a:r>
            <a:endParaRPr lang="en-US" altLang="en-US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369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867564" y="0"/>
            <a:ext cx="2401803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400" b="1" dirty="0">
                <a:solidFill>
                  <a:schemeClr val="bg1"/>
                </a:solidFill>
              </a:rPr>
              <a:t>Functions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4846" y="10824"/>
            <a:ext cx="901086" cy="9010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99" y="11502"/>
            <a:ext cx="970921" cy="97092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725992" y="3851652"/>
            <a:ext cx="91217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If function  return value we must  declare type of returning value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5992" y="2345027"/>
            <a:ext cx="4880196" cy="73866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77AA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err="1">
                <a:solidFill>
                  <a:srgbClr val="DD4A68"/>
                </a:solidFill>
                <a:latin typeface="Consolas" panose="020B0609020204030204" pitchFamily="49" charset="0"/>
              </a:rPr>
              <a:t>myMethod</a:t>
            </a:r>
            <a:r>
              <a:rPr lang="en-US" altLang="en-US" sz="1400" dirty="0">
                <a:solidFill>
                  <a:srgbClr val="999999"/>
                </a:solidFill>
                <a:latin typeface="Consolas" panose="020B0609020204030204" pitchFamily="49" charset="0"/>
              </a:rPr>
              <a:t>()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>
                <a:solidFill>
                  <a:srgbClr val="999999"/>
                </a:solidFill>
                <a:latin typeface="Consolas" panose="020B0609020204030204" pitchFamily="49" charset="0"/>
              </a:rPr>
              <a:t>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err="1">
                <a:solidFill>
                  <a:srgbClr val="DD4A68"/>
                </a:solidFill>
                <a:latin typeface="Consolas" panose="020B0609020204030204" pitchFamily="49" charset="0"/>
              </a:rPr>
              <a:t>System</a:t>
            </a:r>
            <a:r>
              <a:rPr lang="en-US" altLang="en-US" sz="1400" dirty="0" err="1">
                <a:solidFill>
                  <a:srgbClr val="999999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out</a:t>
            </a:r>
            <a:r>
              <a:rPr lang="en-US" altLang="en-US" sz="1400" dirty="0" err="1">
                <a:solidFill>
                  <a:srgbClr val="999999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400" dirty="0" err="1">
                <a:solidFill>
                  <a:srgbClr val="DD4A68"/>
                </a:solidFill>
                <a:latin typeface="Consolas" panose="020B0609020204030204" pitchFamily="49" charset="0"/>
              </a:rPr>
              <a:t>println</a:t>
            </a:r>
            <a:r>
              <a:rPr lang="en-US" altLang="en-US" sz="1400" dirty="0">
                <a:solidFill>
                  <a:srgbClr val="999999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669900"/>
                </a:solidFill>
                <a:latin typeface="Consolas" panose="020B0609020204030204" pitchFamily="49" charset="0"/>
              </a:rPr>
              <a:t>"I just got executed!"</a:t>
            </a:r>
            <a:r>
              <a:rPr lang="en-US" altLang="en-US" sz="1400" dirty="0">
                <a:solidFill>
                  <a:srgbClr val="999999"/>
                </a:solidFill>
                <a:latin typeface="Consolas" panose="020B0609020204030204" pitchFamily="49" charset="0"/>
              </a:rPr>
              <a:t>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>
                <a:solidFill>
                  <a:srgbClr val="999999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1100" dirty="0"/>
              <a:t> </a:t>
            </a:r>
            <a:endParaRPr lang="en-US" altLang="en-US" sz="3200" dirty="0"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-70149"/>
            <a:ext cx="65" cy="597499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01221" y="2345027"/>
            <a:ext cx="4880196" cy="73866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77AA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err="1">
                <a:solidFill>
                  <a:srgbClr val="DD4A68"/>
                </a:solidFill>
                <a:latin typeface="Consolas" panose="020B0609020204030204" pitchFamily="49" charset="0"/>
              </a:rPr>
              <a:t>myMethod</a:t>
            </a:r>
            <a:r>
              <a:rPr lang="en-US" altLang="en-US" sz="1400" dirty="0">
                <a:solidFill>
                  <a:srgbClr val="999999"/>
                </a:solidFill>
                <a:latin typeface="Consolas" panose="020B0609020204030204" pitchFamily="49" charset="0"/>
              </a:rPr>
              <a:t>()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>
                <a:solidFill>
                  <a:srgbClr val="999999"/>
                </a:solidFill>
                <a:latin typeface="Consolas" panose="020B0609020204030204" pitchFamily="49" charset="0"/>
              </a:rPr>
              <a:t>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1400" dirty="0" err="1">
                <a:solidFill>
                  <a:srgbClr val="DD4A68"/>
                </a:solidFill>
                <a:latin typeface="Consolas" panose="020B0609020204030204" pitchFamily="49" charset="0"/>
              </a:rPr>
              <a:t>cout</a:t>
            </a:r>
            <a:r>
              <a:rPr lang="en-US" altLang="en-US" sz="1400" dirty="0">
                <a:solidFill>
                  <a:srgbClr val="DD4A68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en-US" sz="1400" dirty="0">
                <a:solidFill>
                  <a:srgbClr val="669900"/>
                </a:solidFill>
                <a:latin typeface="Consolas" panose="020B0609020204030204" pitchFamily="49" charset="0"/>
              </a:rPr>
              <a:t>"I just got executed!"</a:t>
            </a:r>
            <a:r>
              <a:rPr lang="en-US" altLang="en-US" sz="1400" dirty="0">
                <a:solidFill>
                  <a:srgbClr val="999999"/>
                </a:solidFill>
                <a:latin typeface="Consolas" panose="020B0609020204030204" pitchFamily="49" charset="0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>
                <a:solidFill>
                  <a:srgbClr val="999999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1100" dirty="0"/>
              <a:t> </a:t>
            </a:r>
            <a:endParaRPr lang="en-US" altLang="en-US" sz="3200" dirty="0">
              <a:latin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68236" y="1380925"/>
            <a:ext cx="91217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If function doesn’t return value we declare using void before function name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42593" y="4815754"/>
            <a:ext cx="2578643" cy="73866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>
                <a:solidFill>
                  <a:srgbClr val="0077AA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err="1">
                <a:solidFill>
                  <a:srgbClr val="DD4A68"/>
                </a:solidFill>
                <a:latin typeface="Consolas" panose="020B0609020204030204" pitchFamily="49" charset="0"/>
              </a:rPr>
              <a:t>myMethod</a:t>
            </a:r>
            <a:r>
              <a:rPr lang="en-US" altLang="en-US" sz="1400" dirty="0">
                <a:solidFill>
                  <a:srgbClr val="999999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dirty="0" err="1">
                <a:solidFill>
                  <a:srgbClr val="999999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400" dirty="0">
                <a:solidFill>
                  <a:srgbClr val="999999"/>
                </a:solidFill>
                <a:latin typeface="Consolas" panose="020B0609020204030204" pitchFamily="49" charset="0"/>
              </a:rPr>
              <a:t> x)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>
                <a:solidFill>
                  <a:srgbClr val="999999"/>
                </a:solidFill>
                <a:latin typeface="Consolas" panose="020B0609020204030204" pitchFamily="49" charset="0"/>
              </a:rPr>
              <a:t>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1400" dirty="0">
                <a:solidFill>
                  <a:srgbClr val="DD4A68"/>
                </a:solidFill>
                <a:latin typeface="Consolas" panose="020B0609020204030204" pitchFamily="49" charset="0"/>
              </a:rPr>
              <a:t>return x+5</a:t>
            </a:r>
            <a:r>
              <a:rPr lang="en-US" altLang="en-US" sz="1400" dirty="0">
                <a:solidFill>
                  <a:srgbClr val="999999"/>
                </a:solidFill>
                <a:latin typeface="Consolas" panose="020B0609020204030204" pitchFamily="49" charset="0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>
                <a:solidFill>
                  <a:srgbClr val="999999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1100" dirty="0"/>
              <a:t> </a:t>
            </a:r>
            <a:endParaRPr lang="en-US" altLang="en-US" sz="32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0305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935856" y="0"/>
            <a:ext cx="5811329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400" b="1" dirty="0">
                <a:solidFill>
                  <a:schemeClr val="bg1"/>
                </a:solidFill>
              </a:rPr>
              <a:t>Classes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4846" y="2197"/>
            <a:ext cx="901086" cy="9010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99" y="11502"/>
            <a:ext cx="970921" cy="97092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C5B180A-AEFB-453C-914B-366B2A821EAE}"/>
              </a:ext>
            </a:extLst>
          </p:cNvPr>
          <p:cNvSpPr/>
          <p:nvPr/>
        </p:nvSpPr>
        <p:spPr>
          <a:xfrm>
            <a:off x="5841520" y="1490061"/>
            <a:ext cx="2905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4D7F0F-FFF2-4768-8252-E7C00762FE97}"/>
              </a:ext>
            </a:extLst>
          </p:cNvPr>
          <p:cNvSpPr txBox="1"/>
          <p:nvPr/>
        </p:nvSpPr>
        <p:spPr>
          <a:xfrm>
            <a:off x="7356496" y="1488446"/>
            <a:ext cx="2629210" cy="116955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       </a:t>
            </a:r>
            <a:b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            </a:t>
            </a:r>
            <a:b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myNum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        </a:t>
            </a:r>
            <a:b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 </a:t>
            </a: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  </a:t>
            </a:r>
            <a:b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B881E2-B53F-4969-96C9-7C5488148CAA}"/>
              </a:ext>
            </a:extLst>
          </p:cNvPr>
          <p:cNvSpPr txBox="1"/>
          <p:nvPr/>
        </p:nvSpPr>
        <p:spPr>
          <a:xfrm>
            <a:off x="1354824" y="1614121"/>
            <a:ext cx="3162064" cy="95410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       </a:t>
            </a:r>
            <a:b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 public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myNum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        </a:t>
            </a:r>
            <a:b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 public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String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  </a:t>
            </a:r>
            <a:b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D69001-62D6-4CD8-9EA8-BCC1ADD50F04}"/>
              </a:ext>
            </a:extLst>
          </p:cNvPr>
          <p:cNvSpPr txBox="1"/>
          <p:nvPr/>
        </p:nvSpPr>
        <p:spPr>
          <a:xfrm>
            <a:off x="7013360" y="2999675"/>
            <a:ext cx="35923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C++ class methods can be defined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Inside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Outside class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C604D0-78E4-47AB-ABF7-CE810C53DE63}"/>
              </a:ext>
            </a:extLst>
          </p:cNvPr>
          <p:cNvSpPr txBox="1"/>
          <p:nvPr/>
        </p:nvSpPr>
        <p:spPr>
          <a:xfrm>
            <a:off x="7258655" y="4313024"/>
            <a:ext cx="3279140" cy="20313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latin typeface="Consolas" panose="020B0609020204030204" pitchFamily="49" charset="0"/>
              </a:rPr>
              <a:t> </a:t>
            </a:r>
            <a:r>
              <a:rPr lang="en-US" sz="1400" dirty="0" err="1">
                <a:latin typeface="Consolas" panose="020B0609020204030204" pitchFamily="49" charset="0"/>
              </a:rPr>
              <a:t>MyClass</a:t>
            </a:r>
            <a:r>
              <a:rPr lang="en-US" sz="1400" dirty="0">
                <a:latin typeface="Consolas" panose="020B0609020204030204" pitchFamily="49" charset="0"/>
              </a:rPr>
              <a:t> {       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  </a:t>
            </a: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public:              </a:t>
            </a:r>
            <a:b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    void </a:t>
            </a:r>
            <a:r>
              <a:rPr lang="en-US" sz="1400" b="1" dirty="0" err="1">
                <a:latin typeface="Consolas" panose="020B0609020204030204" pitchFamily="49" charset="0"/>
              </a:rPr>
              <a:t>myMethod</a:t>
            </a:r>
            <a:r>
              <a:rPr lang="en-US" sz="1400" b="1" dirty="0">
                <a:latin typeface="Consolas" panose="020B0609020204030204" pitchFamily="49" charset="0"/>
              </a:rPr>
              <a:t>(){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</a:rPr>
              <a:t>cout</a:t>
            </a:r>
            <a:r>
              <a:rPr lang="en-US" sz="1400" dirty="0">
                <a:latin typeface="Consolas" panose="020B0609020204030204" pitchFamily="49" charset="0"/>
              </a:rPr>
              <a:t> &lt;&lt; "Hello World!";};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   };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or </a:t>
            </a:r>
          </a:p>
          <a:p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void </a:t>
            </a:r>
            <a:r>
              <a:rPr lang="en-US" sz="1400" b="1" dirty="0" err="1">
                <a:latin typeface="Consolas" panose="020B0609020204030204" pitchFamily="49" charset="0"/>
              </a:rPr>
              <a:t>MyClass</a:t>
            </a:r>
            <a:r>
              <a:rPr lang="en-US" sz="1400" b="1" dirty="0">
                <a:latin typeface="Consolas" panose="020B0609020204030204" pitchFamily="49" charset="0"/>
              </a:rPr>
              <a:t>::</a:t>
            </a:r>
            <a:r>
              <a:rPr lang="en-US" sz="1400" b="1" dirty="0" err="1">
                <a:latin typeface="Consolas" panose="020B0609020204030204" pitchFamily="49" charset="0"/>
              </a:rPr>
              <a:t>myMethod</a:t>
            </a:r>
            <a:r>
              <a:rPr lang="en-US" sz="1400" b="1" dirty="0">
                <a:latin typeface="Consolas" panose="020B0609020204030204" pitchFamily="49" charset="0"/>
              </a:rPr>
              <a:t>()</a:t>
            </a:r>
            <a:r>
              <a:rPr lang="en-US" sz="1400" dirty="0">
                <a:latin typeface="Consolas" panose="020B0609020204030204" pitchFamily="49" charset="0"/>
              </a:rPr>
              <a:t> 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  </a:t>
            </a:r>
            <a:r>
              <a:rPr lang="en-US" sz="1400" dirty="0" err="1">
                <a:latin typeface="Consolas" panose="020B0609020204030204" pitchFamily="49" charset="0"/>
              </a:rPr>
              <a:t>cout</a:t>
            </a:r>
            <a:r>
              <a:rPr lang="en-US" sz="1400" dirty="0">
                <a:latin typeface="Consolas" panose="020B0609020204030204" pitchFamily="49" charset="0"/>
              </a:rPr>
              <a:t> &lt;&lt; "Hello World!";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E5E8C8-01AE-4381-A858-7EF2331B247C}"/>
              </a:ext>
            </a:extLst>
          </p:cNvPr>
          <p:cNvSpPr txBox="1"/>
          <p:nvPr/>
        </p:nvSpPr>
        <p:spPr>
          <a:xfrm>
            <a:off x="1088885" y="4200004"/>
            <a:ext cx="3279140" cy="116955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latin typeface="Consolas" panose="020B0609020204030204" pitchFamily="49" charset="0"/>
              </a:rPr>
              <a:t> </a:t>
            </a:r>
            <a:r>
              <a:rPr lang="en-US" sz="1400" dirty="0" err="1">
                <a:latin typeface="Consolas" panose="020B0609020204030204" pitchFamily="49" charset="0"/>
              </a:rPr>
              <a:t>MyClass</a:t>
            </a:r>
            <a:r>
              <a:rPr lang="en-US" sz="1400" dirty="0">
                <a:latin typeface="Consolas" panose="020B0609020204030204" pitchFamily="49" charset="0"/>
              </a:rPr>
              <a:t> {       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  </a:t>
            </a: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public void </a:t>
            </a:r>
            <a:r>
              <a:rPr lang="en-US" sz="1400" b="1" dirty="0" err="1">
                <a:latin typeface="Consolas" panose="020B0609020204030204" pitchFamily="49" charset="0"/>
              </a:rPr>
              <a:t>myMethod</a:t>
            </a:r>
            <a:r>
              <a:rPr lang="en-US" sz="1400" b="1" dirty="0">
                <a:latin typeface="Consolas" panose="020B0609020204030204" pitchFamily="49" charset="0"/>
              </a:rPr>
              <a:t>(){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</a:rPr>
              <a:t>cout</a:t>
            </a:r>
            <a:r>
              <a:rPr lang="en-US" sz="1400" dirty="0">
                <a:latin typeface="Consolas" panose="020B0609020204030204" pitchFamily="49" charset="0"/>
              </a:rPr>
              <a:t> &lt;&lt; "Hello World!";};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   };</a:t>
            </a:r>
            <a:br>
              <a:rPr lang="en-US" sz="1400" dirty="0">
                <a:latin typeface="Consolas" panose="020B0609020204030204" pitchFamily="49" charset="0"/>
              </a:rPr>
            </a:b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25259C-E6F5-4160-9502-DECCB62C0224}"/>
              </a:ext>
            </a:extLst>
          </p:cNvPr>
          <p:cNvSpPr txBox="1"/>
          <p:nvPr/>
        </p:nvSpPr>
        <p:spPr>
          <a:xfrm>
            <a:off x="1870120" y="2999674"/>
            <a:ext cx="36812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Java class methods can be defined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Inside class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548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1330</TotalTime>
  <Words>1825</Words>
  <Application>Microsoft Office PowerPoint</Application>
  <PresentationFormat>Widescreen</PresentationFormat>
  <Paragraphs>244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</vt:lpstr>
      <vt:lpstr>Calibri Light</vt:lpstr>
      <vt:lpstr>Consolas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arsen.ispiryan@naghashyan.com</dc:creator>
  <cp:lastModifiedBy>Makia</cp:lastModifiedBy>
  <cp:revision>52</cp:revision>
  <dcterms:created xsi:type="dcterms:W3CDTF">2019-12-09T07:27:13Z</dcterms:created>
  <dcterms:modified xsi:type="dcterms:W3CDTF">2019-12-15T15:38:38Z</dcterms:modified>
</cp:coreProperties>
</file>