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1"/>
  </p:notesMasterIdLst>
  <p:sldIdLst>
    <p:sldId id="256" r:id="rId2"/>
    <p:sldId id="257" r:id="rId3"/>
    <p:sldId id="278" r:id="rId4"/>
    <p:sldId id="283" r:id="rId5"/>
    <p:sldId id="286" r:id="rId6"/>
    <p:sldId id="285" r:id="rId7"/>
    <p:sldId id="289" r:id="rId8"/>
    <p:sldId id="284" r:id="rId9"/>
    <p:sldId id="292" r:id="rId10"/>
    <p:sldId id="293" r:id="rId11"/>
    <p:sldId id="295" r:id="rId12"/>
    <p:sldId id="301" r:id="rId13"/>
    <p:sldId id="300" r:id="rId14"/>
    <p:sldId id="304" r:id="rId15"/>
    <p:sldId id="305" r:id="rId16"/>
    <p:sldId id="309" r:id="rId17"/>
    <p:sldId id="308" r:id="rId18"/>
    <p:sldId id="306" r:id="rId19"/>
    <p:sldId id="307" r:id="rId20"/>
    <p:sldId id="294" r:id="rId21"/>
    <p:sldId id="287" r:id="rId22"/>
    <p:sldId id="290" r:id="rId23"/>
    <p:sldId id="291" r:id="rId24"/>
    <p:sldId id="299" r:id="rId25"/>
    <p:sldId id="298" r:id="rId26"/>
    <p:sldId id="297" r:id="rId27"/>
    <p:sldId id="303" r:id="rId28"/>
    <p:sldId id="296" r:id="rId29"/>
    <p:sldId id="310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4D4"/>
    <a:srgbClr val="FBA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81" d="100"/>
          <a:sy n="81" d="100"/>
        </p:scale>
        <p:origin x="91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204F5-BC33-48BE-A33B-4EA3EB00E78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24653-6B21-4E92-9BA7-EC673E85C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25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24653-6B21-4E92-9BA7-EC673E85CB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30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24653-6B21-4E92-9BA7-EC673E85CB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58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24653-6B21-4E92-9BA7-EC673E85CB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51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24653-6B21-4E92-9BA7-EC673E85CB1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4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24653-6B21-4E92-9BA7-EC673E85CB1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4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70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5BD88-84F3-4885-B310-FCB989BD060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55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5BD88-84F3-4885-B310-FCB989BD060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63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11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5BD88-84F3-4885-B310-FCB989BD060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1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5BD88-84F3-4885-B310-FCB989BD060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53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5BD88-84F3-4885-B310-FCB989BD060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65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5BD88-84F3-4885-B310-FCB989BD060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72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5BD88-84F3-4885-B310-FCB989BD060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3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5BD88-84F3-4885-B310-FCB989BD060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87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5BD88-84F3-4885-B310-FCB989BD060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81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37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5BD88-84F3-4885-B310-FCB989BD060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20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329671"/>
            <a:ext cx="2016224" cy="20162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27984" y="3014618"/>
            <a:ext cx="671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VS</a:t>
            </a:r>
            <a:endParaRPr lang="en-US" sz="32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011" y="2311429"/>
            <a:ext cx="2052707" cy="205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54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" y="-27384"/>
            <a:ext cx="4499818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just"/>
            <a:r>
              <a:rPr lang="en-US" sz="2000" dirty="0"/>
              <a:t>To declare function using </a:t>
            </a:r>
            <a:r>
              <a:rPr lang="en-US" sz="2000" b="1" dirty="0"/>
              <a:t>fun </a:t>
            </a:r>
            <a:r>
              <a:rPr lang="en-US" sz="2000" dirty="0"/>
              <a:t>keyword . </a:t>
            </a:r>
          </a:p>
          <a:p>
            <a:r>
              <a:rPr lang="en-US" sz="2000" dirty="0"/>
              <a:t>We can create 2 types function`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Expression body- </a:t>
            </a:r>
          </a:p>
          <a:p>
            <a:r>
              <a:rPr lang="en-US" sz="1600" dirty="0"/>
              <a:t>fun max(</a:t>
            </a:r>
            <a:r>
              <a:rPr lang="en-US" sz="1600" dirty="0" err="1"/>
              <a:t>a:Int,b:Int</a:t>
            </a:r>
            <a:r>
              <a:rPr lang="en-US" sz="1600" dirty="0"/>
              <a:t>):</a:t>
            </a:r>
            <a:r>
              <a:rPr lang="en-US" sz="1600" dirty="0" err="1"/>
              <a:t>Int</a:t>
            </a:r>
            <a:r>
              <a:rPr lang="en-US" sz="1600" dirty="0"/>
              <a:t> = if(a&gt;b)a else b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Block body</a:t>
            </a:r>
          </a:p>
          <a:p>
            <a:r>
              <a:rPr lang="en-US" sz="1600" dirty="0"/>
              <a:t>fun max(</a:t>
            </a:r>
            <a:r>
              <a:rPr lang="en-US" sz="1600" dirty="0" err="1"/>
              <a:t>a:Int,b:Int</a:t>
            </a:r>
            <a:r>
              <a:rPr lang="en-US" sz="1600" dirty="0"/>
              <a:t>):</a:t>
            </a:r>
            <a:r>
              <a:rPr lang="en-US" sz="1600" dirty="0" err="1"/>
              <a:t>Int</a:t>
            </a:r>
            <a:r>
              <a:rPr lang="en-US" sz="1600" dirty="0"/>
              <a:t>{return if(a&gt;b)a else b; }</a:t>
            </a:r>
          </a:p>
          <a:p>
            <a:endParaRPr lang="en-US" sz="2000" dirty="0"/>
          </a:p>
          <a:p>
            <a:r>
              <a:rPr lang="en-US" sz="2000" dirty="0"/>
              <a:t>Must  declare type of return value.</a:t>
            </a:r>
          </a:p>
          <a:p>
            <a:r>
              <a:rPr lang="en-US" sz="2000" dirty="0"/>
              <a:t>Must have entry point function` </a:t>
            </a:r>
            <a:r>
              <a:rPr lang="en-US" sz="2000" b="1" dirty="0"/>
              <a:t>main()</a:t>
            </a:r>
          </a:p>
          <a:p>
            <a:endParaRPr lang="en-US" sz="2000" b="1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-39509"/>
            <a:ext cx="455829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r>
              <a:rPr lang="en-US" sz="2000" dirty="0"/>
              <a:t>To declare function using </a:t>
            </a:r>
            <a:r>
              <a:rPr lang="en-US" sz="2000" b="1" dirty="0"/>
              <a:t>function</a:t>
            </a:r>
            <a:r>
              <a:rPr lang="en-US" sz="2000" dirty="0"/>
              <a:t> keyword.</a:t>
            </a:r>
          </a:p>
          <a:p>
            <a:r>
              <a:rPr lang="en-US" sz="2000" dirty="0"/>
              <a:t>Function is an object.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Mustn’t   declare type of return value.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064558" y="0"/>
            <a:ext cx="3131840" cy="671851"/>
          </a:xfrm>
          <a:prstGeom prst="rect">
            <a:avLst/>
          </a:prstGeom>
          <a:solidFill>
            <a:srgbClr val="FC84D4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</a:rPr>
              <a:t>          Functions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" y="-27384"/>
            <a:ext cx="1115441" cy="11154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434" y="-33447"/>
            <a:ext cx="1127566" cy="11275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BF0F92-8425-445D-8234-7342F2FC7D93}"/>
              </a:ext>
            </a:extLst>
          </p:cNvPr>
          <p:cNvSpPr txBox="1"/>
          <p:nvPr/>
        </p:nvSpPr>
        <p:spPr>
          <a:xfrm>
            <a:off x="323528" y="5023415"/>
            <a:ext cx="4114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2">
                <a:lumMod val="60000"/>
                <a:lumOff val="4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 max(</a:t>
            </a:r>
            <a:r>
              <a:rPr lang="en-US" dirty="0" err="1"/>
              <a:t>a:Int,b:Int</a:t>
            </a:r>
            <a:r>
              <a:rPr lang="en-US" dirty="0"/>
              <a:t>):</a:t>
            </a:r>
            <a:r>
              <a:rPr lang="en-US" dirty="0" err="1"/>
              <a:t>Int</a:t>
            </a:r>
            <a:r>
              <a:rPr lang="en-US" dirty="0"/>
              <a:t> = if(a&gt;b)a else b</a:t>
            </a:r>
          </a:p>
          <a:p>
            <a:pPr algn="ctr"/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9114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" y="-27384"/>
            <a:ext cx="4644008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2800" b="1" dirty="0"/>
          </a:p>
          <a:p>
            <a:pPr algn="ctr">
              <a:lnSpc>
                <a:spcPct val="150000"/>
              </a:lnSpc>
            </a:pPr>
            <a:endParaRPr lang="en-US" sz="2800" b="1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Pros: </a:t>
            </a: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1.We exactly know is  function return value, and what type it will be.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main function is required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30478" y="-39509"/>
            <a:ext cx="4499818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2800" b="1" dirty="0"/>
          </a:p>
          <a:p>
            <a:pPr algn="ctr">
              <a:lnSpc>
                <a:spcPct val="150000"/>
              </a:lnSpc>
            </a:pPr>
            <a:endParaRPr lang="en-US" sz="2800" b="1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Pros: </a:t>
            </a: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1.Don’t need main function 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2.Function  is also an object.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1.Don’t know what type inference it will return.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064558" y="0"/>
            <a:ext cx="3131840" cy="671851"/>
          </a:xfrm>
          <a:prstGeom prst="rect">
            <a:avLst/>
          </a:prstGeom>
          <a:solidFill>
            <a:srgbClr val="FC84D4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</a:rPr>
              <a:t>          Functions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" y="-27384"/>
            <a:ext cx="1115441" cy="11154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434" y="-33447"/>
            <a:ext cx="1127566" cy="112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7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" y="-27384"/>
            <a:ext cx="464400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30478" y="-39509"/>
            <a:ext cx="449981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064558" y="0"/>
            <a:ext cx="3131840" cy="671851"/>
          </a:xfrm>
          <a:prstGeom prst="rect">
            <a:avLst/>
          </a:prstGeom>
          <a:solidFill>
            <a:srgbClr val="FC84D4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</a:rPr>
              <a:t>          Array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" y="-27384"/>
            <a:ext cx="1115441" cy="11154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434" y="-33447"/>
            <a:ext cx="1127566" cy="112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49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" y="-27384"/>
            <a:ext cx="464400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30478" y="-39509"/>
            <a:ext cx="449981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064558" y="0"/>
            <a:ext cx="3131840" cy="671851"/>
          </a:xfrm>
          <a:prstGeom prst="rect">
            <a:avLst/>
          </a:prstGeom>
          <a:solidFill>
            <a:srgbClr val="FC84D4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</a:rPr>
              <a:t>          String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" y="-27384"/>
            <a:ext cx="1115441" cy="11154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434" y="-33447"/>
            <a:ext cx="1127566" cy="112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29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" y="-27384"/>
            <a:ext cx="4644008" cy="74789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dirty="0"/>
          </a:p>
          <a:p>
            <a:pPr algn="ctr"/>
            <a:r>
              <a:rPr lang="en-US" sz="2000" dirty="0"/>
              <a:t>There is interface.</a:t>
            </a:r>
          </a:p>
          <a:p>
            <a:pPr algn="ctr"/>
            <a:r>
              <a:rPr lang="en-US" sz="2000" dirty="0"/>
              <a:t>Use :   to extend  classes.</a:t>
            </a:r>
          </a:p>
          <a:p>
            <a:pPr algn="ctr"/>
            <a:r>
              <a:rPr lang="en-US" sz="2000" dirty="0"/>
              <a:t>Class can realize a lot of interfaces , but extend one class</a:t>
            </a:r>
          </a:p>
          <a:p>
            <a:pPr algn="ctr"/>
            <a:r>
              <a:rPr lang="en-US" sz="2000" dirty="0"/>
              <a:t>To override methods must use override keyword before method.</a:t>
            </a:r>
          </a:p>
          <a:p>
            <a:pPr algn="ctr"/>
            <a:r>
              <a:rPr lang="en-US" sz="2000" dirty="0"/>
              <a:t>If we want to use parent method we ‘ll use super &lt;</a:t>
            </a:r>
            <a:r>
              <a:rPr lang="en-US" sz="2000" dirty="0" err="1"/>
              <a:t>ParentName</a:t>
            </a:r>
            <a:r>
              <a:rPr lang="en-US" sz="2000" dirty="0"/>
              <a:t>&gt;.method</a:t>
            </a:r>
          </a:p>
          <a:p>
            <a:pPr algn="ctr"/>
            <a:r>
              <a:rPr lang="en-US" sz="2000" dirty="0"/>
              <a:t>In </a:t>
            </a:r>
            <a:r>
              <a:rPr lang="en-US" sz="2000" dirty="0" err="1"/>
              <a:t>kotlin</a:t>
            </a:r>
            <a:r>
              <a:rPr lang="en-US" sz="2000" dirty="0"/>
              <a:t> all classes and methods </a:t>
            </a:r>
            <a:r>
              <a:rPr lang="en-US" sz="2000" dirty="0" err="1"/>
              <a:t>modificators</a:t>
            </a:r>
            <a:r>
              <a:rPr lang="en-US" sz="2000" dirty="0"/>
              <a:t>  are </a:t>
            </a:r>
            <a:r>
              <a:rPr lang="en-US" sz="2000" b="1" dirty="0"/>
              <a:t>final</a:t>
            </a:r>
            <a:r>
              <a:rPr lang="en-US" sz="2000" dirty="0"/>
              <a:t>. If we want to extend class we will write </a:t>
            </a:r>
            <a:r>
              <a:rPr lang="en-US" sz="2000" b="1" dirty="0"/>
              <a:t>open .</a:t>
            </a:r>
          </a:p>
          <a:p>
            <a:endParaRPr lang="en-US" sz="2000" dirty="0"/>
          </a:p>
          <a:p>
            <a:r>
              <a:rPr lang="en-US" sz="2000" dirty="0"/>
              <a:t>Overriding an open function is also open</a:t>
            </a:r>
          </a:p>
          <a:p>
            <a:r>
              <a:rPr lang="en-US" sz="2000" dirty="0"/>
              <a:t>Class can have primary and secondary  </a:t>
            </a:r>
            <a:r>
              <a:rPr lang="en-US" sz="2000" dirty="0" err="1"/>
              <a:t>construcors</a:t>
            </a:r>
            <a:endParaRPr lang="en-US" sz="2000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endParaRPr lang="en-US" sz="16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30478" y="-39509"/>
            <a:ext cx="449981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064558" y="0"/>
            <a:ext cx="3131840" cy="671851"/>
          </a:xfrm>
          <a:prstGeom prst="rect">
            <a:avLst/>
          </a:prstGeom>
          <a:solidFill>
            <a:srgbClr val="FC84D4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</a:rPr>
              <a:t>          Class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" y="-27384"/>
            <a:ext cx="1115441" cy="11154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434" y="-33447"/>
            <a:ext cx="1127566" cy="112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50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" y="-27384"/>
            <a:ext cx="464400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30478" y="-39509"/>
            <a:ext cx="449981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064558" y="0"/>
            <a:ext cx="3131840" cy="671851"/>
          </a:xfrm>
          <a:prstGeom prst="rect">
            <a:avLst/>
          </a:prstGeom>
          <a:solidFill>
            <a:srgbClr val="FC84D4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</a:rPr>
              <a:t>         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" y="-27384"/>
            <a:ext cx="1115441" cy="11154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434" y="-33447"/>
            <a:ext cx="1127566" cy="112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63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4" y="-27384"/>
            <a:ext cx="4715841" cy="70173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r>
              <a:rPr lang="en-US" sz="2000" dirty="0"/>
              <a:t>Declaration objects in a 3 ways</a:t>
            </a:r>
          </a:p>
          <a:p>
            <a:r>
              <a:rPr lang="en-US" sz="2000" b="1" dirty="0"/>
              <a:t>1.Declare singleton objects we also declare it’s class. It doesn’t have constructor.</a:t>
            </a:r>
          </a:p>
          <a:p>
            <a:endParaRPr lang="en-US" sz="2000" b="1" dirty="0"/>
          </a:p>
          <a:p>
            <a:r>
              <a:rPr lang="en-US" dirty="0"/>
              <a:t>Ex. object  Payroll{}</a:t>
            </a:r>
          </a:p>
          <a:p>
            <a:endParaRPr lang="en-US" sz="2000" dirty="0"/>
          </a:p>
          <a:p>
            <a:r>
              <a:rPr lang="en-US" sz="2000" b="1" dirty="0"/>
              <a:t>2. An object declaration inside a class can be marked with the companion keyword.</a:t>
            </a:r>
          </a:p>
          <a:p>
            <a:r>
              <a:rPr lang="en-US" sz="2000" b="1" dirty="0"/>
              <a:t>It will be static  member.</a:t>
            </a:r>
          </a:p>
          <a:p>
            <a:r>
              <a:rPr lang="en-US" dirty="0"/>
              <a:t>class A{</a:t>
            </a:r>
          </a:p>
          <a:p>
            <a:r>
              <a:rPr lang="en-US" dirty="0"/>
              <a:t>   companion object {</a:t>
            </a:r>
          </a:p>
          <a:p>
            <a:r>
              <a:rPr lang="en-US" dirty="0"/>
              <a:t>}}</a:t>
            </a:r>
          </a:p>
          <a:p>
            <a:r>
              <a:rPr lang="en-US" dirty="0"/>
              <a:t>Class B{</a:t>
            </a:r>
          </a:p>
          <a:p>
            <a:r>
              <a:rPr lang="en-US" dirty="0"/>
              <a:t>   companion object Loader{}}</a:t>
            </a:r>
          </a:p>
          <a:p>
            <a:endParaRPr lang="en-US" dirty="0"/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Define Objects 1 way `instance of class</a:t>
            </a:r>
          </a:p>
          <a:p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obj</a:t>
            </a:r>
            <a:r>
              <a:rPr lang="en-US" sz="2000" dirty="0"/>
              <a:t>=Example()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-39509"/>
            <a:ext cx="4342272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endParaRPr lang="en-US" sz="2000" dirty="0"/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Define objects in 3 ways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1.Define and create a single object, using an object literal.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Ex.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person={age:10,name:”Ashot”}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2.Define and create a single object, with the keyword new.</a:t>
            </a:r>
          </a:p>
          <a:p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Ex.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person=new  Object() </a:t>
            </a:r>
          </a:p>
          <a:p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person.age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=10;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person.name=”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Ashot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”;</a:t>
            </a:r>
          </a:p>
          <a:p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3.Define an object constructor (function) , and then create objects of the constructed type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064558" y="0"/>
            <a:ext cx="3131840" cy="671851"/>
          </a:xfrm>
          <a:prstGeom prst="rect">
            <a:avLst/>
          </a:prstGeom>
          <a:solidFill>
            <a:srgbClr val="FC84D4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</a:rPr>
              <a:t>          Object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" y="-27384"/>
            <a:ext cx="1115441" cy="11154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434" y="-33447"/>
            <a:ext cx="1127566" cy="112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19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" y="-27384"/>
            <a:ext cx="4644008" cy="5693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400" b="1" dirty="0"/>
          </a:p>
          <a:p>
            <a:pPr algn="ctr"/>
            <a:endParaRPr lang="en-US" sz="2800" b="1" dirty="0"/>
          </a:p>
          <a:p>
            <a:pPr algn="just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Pros: 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You know what your object exactly have.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2400" dirty="0"/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Cons: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</a:t>
            </a:r>
            <a:r>
              <a:rPr lang="en-US" sz="2400" dirty="0"/>
              <a:t> Must be instance of class,  if it isn’t singleton. 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800" b="1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30478" y="-39509"/>
            <a:ext cx="449981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just"/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Pros: 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1.Easy to define.</a:t>
            </a:r>
          </a:p>
          <a:p>
            <a:pPr algn="just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</a:t>
            </a:r>
            <a:r>
              <a:rPr lang="en-US" sz="2400" dirty="0"/>
              <a:t> JavaScript object is dynamic</a:t>
            </a:r>
          </a:p>
          <a:p>
            <a:pPr algn="just"/>
            <a:endParaRPr lang="en-US" sz="2400" dirty="0"/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Cons: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</a:t>
            </a:r>
            <a:r>
              <a:rPr lang="en-US" sz="2400" dirty="0"/>
              <a:t> In object can be added a lot of properties. 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8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064558" y="0"/>
            <a:ext cx="3131840" cy="671851"/>
          </a:xfrm>
          <a:prstGeom prst="rect">
            <a:avLst/>
          </a:prstGeom>
          <a:solidFill>
            <a:srgbClr val="FC84D4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</a:rPr>
              <a:t>          Object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" y="-27384"/>
            <a:ext cx="1115441" cy="11154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434" y="-33447"/>
            <a:ext cx="1127566" cy="112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81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Kotlin</a:t>
            </a:r>
            <a:r>
              <a:rPr lang="en-US" dirty="0"/>
              <a:t> class can be declared abstract by adding the keyword abstract, and it will be impossible to instantiate such a class. An abstract class usually contains non-implementation abstract methods that must be overridden in subclasses. Abstract methods are always open, so you do not need to explicitly use the open modifier.</a:t>
            </a:r>
          </a:p>
          <a:p>
            <a:pPr marL="0" indent="0">
              <a:buNone/>
            </a:pPr>
            <a:r>
              <a:rPr lang="en-US" dirty="0"/>
              <a:t>abstract class Animated { </a:t>
            </a:r>
          </a:p>
          <a:p>
            <a:pPr marL="0" indent="0">
              <a:buNone/>
            </a:pPr>
            <a:r>
              <a:rPr lang="en-US" dirty="0"/>
              <a:t>  abstract fun animate() </a:t>
            </a:r>
          </a:p>
          <a:p>
            <a:pPr marL="0" indent="0">
              <a:buNone/>
            </a:pPr>
            <a:r>
              <a:rPr lang="en-US" dirty="0"/>
              <a:t>  open fun </a:t>
            </a:r>
            <a:r>
              <a:rPr lang="en-US" dirty="0" err="1"/>
              <a:t>stopAnimating</a:t>
            </a:r>
            <a:r>
              <a:rPr lang="en-US" dirty="0"/>
              <a:t>() { } </a:t>
            </a:r>
          </a:p>
          <a:p>
            <a:pPr marL="0" indent="0">
              <a:buNone/>
            </a:pPr>
            <a:r>
              <a:rPr lang="en-US" dirty="0"/>
              <a:t>  fun </a:t>
            </a:r>
            <a:r>
              <a:rPr lang="en-US" dirty="0" err="1"/>
              <a:t>animateTwice</a:t>
            </a:r>
            <a:r>
              <a:rPr lang="en-US" dirty="0"/>
              <a:t>() {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All methods in the interface are equipped with the open modifier by default; you cannot declare them. All methods in the interface are equipped with the open modifier by default; you cannot declare them closed (final)</a:t>
            </a:r>
          </a:p>
          <a:p>
            <a:r>
              <a:rPr lang="ru-RU" dirty="0"/>
              <a:t> модификаторы, управляющие наследованием</a:t>
            </a:r>
            <a:endParaRPr lang="en-US" dirty="0"/>
          </a:p>
          <a:p>
            <a:r>
              <a:rPr lang="ru-RU" dirty="0"/>
              <a:t>Преимущество видимости </a:t>
            </a:r>
            <a:r>
              <a:rPr lang="ru-RU" dirty="0" err="1"/>
              <a:t>internal</a:t>
            </a:r>
            <a:r>
              <a:rPr lang="ru-RU" dirty="0"/>
              <a:t> в том, что она обеспечивает настоящую инкапсуляцию деталей реализации модуля</a:t>
            </a:r>
            <a:endParaRPr lang="en-US" dirty="0"/>
          </a:p>
          <a:p>
            <a:r>
              <a:rPr lang="ru-RU" dirty="0"/>
              <a:t> Модификаторы видимости в </a:t>
            </a:r>
            <a:r>
              <a:rPr lang="en-US" dirty="0" err="1"/>
              <a:t>Kotlin</a:t>
            </a:r>
            <a:r>
              <a:rPr lang="en-US" dirty="0"/>
              <a:t> </a:t>
            </a:r>
          </a:p>
          <a:p>
            <a:r>
              <a:rPr lang="en-US" dirty="0"/>
              <a:t>Public, internal ,protected , private</a:t>
            </a:r>
          </a:p>
          <a:p>
            <a:r>
              <a:rPr lang="ru-RU" dirty="0"/>
              <a:t> </a:t>
            </a:r>
            <a:r>
              <a:rPr lang="ru-RU" dirty="0" err="1"/>
              <a:t>Kotlin</a:t>
            </a:r>
            <a:r>
              <a:rPr lang="ru-RU" dirty="0"/>
              <a:t> вложенные классы не имеют доступа к экземпляру внешнего класса, если не запросить его явно</a:t>
            </a:r>
            <a:endParaRPr lang="en-US" dirty="0"/>
          </a:p>
          <a:p>
            <a:r>
              <a:rPr lang="ru-RU" dirty="0"/>
              <a:t> Во вложенных классах, в отличие от внутренних, отсутствует ссылка на внешний класс </a:t>
            </a:r>
            <a:endParaRPr lang="en-US" dirty="0"/>
          </a:p>
          <a:p>
            <a:r>
              <a:rPr lang="en-US" dirty="0"/>
              <a:t>class Outer { inner class Inner { fun </a:t>
            </a:r>
            <a:r>
              <a:rPr lang="en-US" dirty="0" err="1"/>
              <a:t>getOuterReference</a:t>
            </a:r>
            <a:r>
              <a:rPr lang="en-US" dirty="0"/>
              <a:t>(): Outer = </a:t>
            </a:r>
            <a:r>
              <a:rPr lang="en-US" dirty="0" err="1"/>
              <a:t>thisgOuter</a:t>
            </a:r>
            <a:r>
              <a:rPr lang="en-US" dirty="0"/>
              <a:t> }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511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22591"/>
            <a:ext cx="8229600" cy="1681180"/>
          </a:xfrm>
        </p:spPr>
      </p:pic>
    </p:spTree>
    <p:extLst>
      <p:ext uri="{BB962C8B-B14F-4D97-AF65-F5344CB8AC3E}">
        <p14:creationId xmlns:p14="http://schemas.microsoft.com/office/powerpoint/2010/main" val="190486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0"/>
            <a:ext cx="4644008" cy="689419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Complied language</a:t>
            </a:r>
          </a:p>
          <a:p>
            <a:endParaRPr lang="en-US" sz="2400" dirty="0"/>
          </a:p>
          <a:p>
            <a:r>
              <a:rPr lang="en-US" sz="2000" b="1" dirty="0"/>
              <a:t>	Pros:</a:t>
            </a:r>
          </a:p>
          <a:p>
            <a:r>
              <a:rPr lang="en-US" b="1" dirty="0"/>
              <a:t>1.</a:t>
            </a:r>
            <a:r>
              <a:rPr lang="en-US" dirty="0"/>
              <a:t>  The compiler is never running on the computer while the program is being executed.</a:t>
            </a:r>
          </a:p>
          <a:p>
            <a:endParaRPr lang="en-US" b="1" dirty="0"/>
          </a:p>
          <a:p>
            <a:r>
              <a:rPr lang="en-US" b="1" dirty="0"/>
              <a:t> 	</a:t>
            </a:r>
            <a:r>
              <a:rPr lang="en-US" sz="2000" b="1" dirty="0"/>
              <a:t>Cons</a:t>
            </a:r>
            <a:r>
              <a:rPr lang="en-US" sz="2000" dirty="0"/>
              <a:t>: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Compiler takes a larger amount of time in analyzing and processing.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/>
              <a:t>2.</a:t>
            </a:r>
            <a:r>
              <a:rPr lang="en-US" sz="2000" b="1" dirty="0"/>
              <a:t> </a:t>
            </a:r>
            <a:r>
              <a:rPr lang="en-US" dirty="0"/>
              <a:t>compiler go through all the code and perform checks and optimizations again.</a:t>
            </a:r>
          </a:p>
          <a:p>
            <a:endParaRPr lang="en-US" dirty="0"/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dirty="0"/>
              <a:t>More difficult debugging.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30478" y="-39509"/>
            <a:ext cx="4499818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/>
              <a:t>Interpreted language</a:t>
            </a:r>
          </a:p>
          <a:p>
            <a:pPr algn="just"/>
            <a:endParaRPr lang="en-US" sz="2000" dirty="0"/>
          </a:p>
          <a:p>
            <a:r>
              <a:rPr lang="en-US" sz="2000" b="1" dirty="0"/>
              <a:t>	Pros:</a:t>
            </a:r>
          </a:p>
          <a:p>
            <a:pPr algn="just"/>
            <a:r>
              <a:rPr lang="en-US" b="1" dirty="0"/>
              <a:t>1</a:t>
            </a:r>
            <a:r>
              <a:rPr lang="en-US" dirty="0"/>
              <a:t>.Interpreter pick up changes immediately.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2.</a:t>
            </a:r>
            <a:r>
              <a:rPr lang="en-US" dirty="0"/>
              <a:t>Debugging</a:t>
            </a:r>
            <a:r>
              <a:rPr lang="en-US" b="1" dirty="0"/>
              <a:t> </a:t>
            </a:r>
            <a:r>
              <a:rPr lang="en-US" dirty="0"/>
              <a:t>is easier. </a:t>
            </a:r>
          </a:p>
          <a:p>
            <a:pPr algn="just"/>
            <a:endParaRPr lang="en-US" dirty="0"/>
          </a:p>
          <a:p>
            <a:pPr algn="just"/>
            <a:r>
              <a:rPr lang="en-US" sz="2000" b="1" dirty="0"/>
              <a:t>	Cons:</a:t>
            </a:r>
          </a:p>
          <a:p>
            <a:pPr algn="just"/>
            <a:r>
              <a:rPr lang="en-US" b="1" dirty="0"/>
              <a:t>1.</a:t>
            </a:r>
            <a:r>
              <a:rPr lang="en-US" dirty="0"/>
              <a:t>The interpreter is always running in the background, using up some of the computers processing power and memory.</a:t>
            </a:r>
            <a:endParaRPr lang="en-US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064558" y="0"/>
            <a:ext cx="3523666" cy="738664"/>
          </a:xfrm>
          <a:prstGeom prst="rect">
            <a:avLst/>
          </a:prstGeom>
          <a:solidFill>
            <a:srgbClr val="FC84D4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</a:rPr>
              <a:t>   Main difference 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" y="-27384"/>
            <a:ext cx="1115441" cy="111544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434" y="-33447"/>
            <a:ext cx="1127566" cy="112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20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" y="-27384"/>
            <a:ext cx="4644008" cy="48936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endParaRPr lang="en-US" sz="2800" dirty="0"/>
          </a:p>
          <a:p>
            <a:r>
              <a:rPr lang="en-US" sz="2800" dirty="0"/>
              <a:t>An explicit cast to a specific type is expressed  we use as</a:t>
            </a:r>
          </a:p>
          <a:p>
            <a:r>
              <a:rPr lang="pt-BR" sz="2800" dirty="0"/>
              <a:t>val n = е as Num </a:t>
            </a:r>
          </a:p>
          <a:p>
            <a:endParaRPr lang="pt-BR" sz="2800" dirty="0"/>
          </a:p>
          <a:p>
            <a:r>
              <a:rPr lang="pt-BR" sz="2800" dirty="0"/>
              <a:t>If(n </a:t>
            </a:r>
            <a:r>
              <a:rPr lang="pt-BR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is</a:t>
            </a:r>
            <a:r>
              <a:rPr lang="pt-BR" sz="2800" dirty="0"/>
              <a:t> expr)</a:t>
            </a:r>
            <a:endParaRPr lang="en-US" sz="2800" dirty="0"/>
          </a:p>
          <a:p>
            <a:pPr algn="ctr"/>
            <a:endParaRPr lang="en-US" sz="2800" b="1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30478" y="-39509"/>
            <a:ext cx="449981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064558" y="0"/>
            <a:ext cx="3131840" cy="671851"/>
          </a:xfrm>
          <a:prstGeom prst="rect">
            <a:avLst/>
          </a:prstGeom>
          <a:solidFill>
            <a:srgbClr val="FC84D4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</a:rPr>
              <a:t>         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" y="-27384"/>
            <a:ext cx="1115441" cy="11154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434" y="-33447"/>
            <a:ext cx="1127566" cy="112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48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76833" y="1412776"/>
            <a:ext cx="4630303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JS  global object is window, we read  and write from window.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Output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console.log (),</a:t>
            </a:r>
            <a:r>
              <a:rPr lang="en-US" sz="2000" dirty="0" err="1"/>
              <a:t>confilrm</a:t>
            </a:r>
            <a:r>
              <a:rPr lang="en-US" sz="2000" dirty="0"/>
              <a:t>(),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alert (), </a:t>
            </a:r>
            <a:r>
              <a:rPr lang="en-US" sz="2000" dirty="0" err="1"/>
              <a:t>document.write</a:t>
            </a:r>
            <a:r>
              <a:rPr lang="en-US" sz="2000" dirty="0"/>
              <a:t>()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Input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prompt()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Html tags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047" y="1556792"/>
            <a:ext cx="4499818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Output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print() —print info in the same line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println</a:t>
            </a:r>
            <a:r>
              <a:rPr lang="en-US" sz="2000" dirty="0"/>
              <a:t>()—print info in  new line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Input 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readLine</a:t>
            </a:r>
            <a:r>
              <a:rPr lang="en-US" sz="2000" dirty="0"/>
              <a:t>()-read input and return string</a:t>
            </a:r>
          </a:p>
          <a:p>
            <a:pPr algn="just"/>
            <a:r>
              <a:rPr lang="en-US" sz="1600" b="1" dirty="0"/>
              <a:t>	</a:t>
            </a:r>
            <a:r>
              <a:rPr lang="en-US" sz="1600" b="1" dirty="0" err="1"/>
              <a:t>var</a:t>
            </a:r>
            <a:r>
              <a:rPr lang="en-US" sz="1600" b="1" dirty="0"/>
              <a:t> </a:t>
            </a:r>
            <a:r>
              <a:rPr lang="en-US" sz="1600" dirty="0"/>
              <a:t>k:Int=</a:t>
            </a:r>
            <a:r>
              <a:rPr lang="en-US" sz="1600" i="1" dirty="0"/>
              <a:t>readLine</a:t>
            </a:r>
            <a:r>
              <a:rPr lang="en-US" sz="1600" dirty="0"/>
              <a:t>()!!.</a:t>
            </a:r>
            <a:r>
              <a:rPr lang="en-US" sz="1600" i="1" dirty="0"/>
              <a:t>toInt</a:t>
            </a:r>
            <a:r>
              <a:rPr lang="en-US" sz="1600" dirty="0"/>
              <a:t>()</a:t>
            </a:r>
          </a:p>
          <a:p>
            <a:pPr algn="just"/>
            <a:r>
              <a:rPr lang="en-US" sz="1600" dirty="0"/>
              <a:t> 	</a:t>
            </a:r>
            <a:r>
              <a:rPr lang="en-US" sz="1600" i="1" dirty="0" err="1"/>
              <a:t>println</a:t>
            </a:r>
            <a:r>
              <a:rPr lang="en-US" sz="1600" dirty="0"/>
              <a:t>(k)</a:t>
            </a:r>
            <a:endParaRPr lang="en-US" sz="1600" b="1" dirty="0"/>
          </a:p>
          <a:p>
            <a:pPr algn="ctr"/>
            <a:endParaRPr lang="en-US" sz="28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064558" y="0"/>
            <a:ext cx="3131840" cy="1055545"/>
          </a:xfrm>
          <a:prstGeom prst="rect">
            <a:avLst/>
          </a:prstGeom>
          <a:solidFill>
            <a:srgbClr val="FC84D4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200" b="1" dirty="0">
                <a:solidFill>
                  <a:schemeClr val="bg1"/>
                </a:solidFill>
              </a:rPr>
              <a:t>Read and write          </a:t>
            </a:r>
          </a:p>
          <a:p>
            <a:pPr algn="ctr">
              <a:lnSpc>
                <a:spcPct val="150000"/>
              </a:lnSpc>
            </a:pPr>
            <a:r>
              <a:rPr lang="en-US" sz="2200" b="1" dirty="0">
                <a:solidFill>
                  <a:schemeClr val="bg1"/>
                </a:solidFill>
              </a:rPr>
              <a:t>from file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" y="-27384"/>
            <a:ext cx="1115441" cy="11154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434" y="-33447"/>
            <a:ext cx="1127566" cy="112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98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" y="-27384"/>
            <a:ext cx="1115441" cy="1115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64558" y="0"/>
            <a:ext cx="3131840" cy="589072"/>
          </a:xfrm>
          <a:prstGeom prst="rect">
            <a:avLst/>
          </a:prstGeom>
          <a:solidFill>
            <a:srgbClr val="FC84D4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          </a:t>
            </a:r>
            <a:r>
              <a:rPr lang="en-US" sz="2400" b="1" dirty="0" err="1">
                <a:solidFill>
                  <a:schemeClr val="bg1"/>
                </a:solidFill>
              </a:rPr>
              <a:t>Enum</a:t>
            </a:r>
            <a:r>
              <a:rPr lang="en-US" sz="2400" b="1" dirty="0">
                <a:solidFill>
                  <a:schemeClr val="bg1"/>
                </a:solidFill>
              </a:rPr>
              <a:t>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1340768"/>
            <a:ext cx="90022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/>
              <a:t>enum</a:t>
            </a:r>
            <a:r>
              <a:rPr lang="en-US" sz="2400" dirty="0"/>
              <a:t> has special meaning only before the class keyword, it is a named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list of constants .It use the same syntax for declaring constructors and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properties as regular classes.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3352800"/>
            <a:ext cx="5105400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2">
                <a:lumMod val="60000"/>
                <a:lumOff val="4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enum</a:t>
            </a:r>
            <a:r>
              <a:rPr lang="en-US" sz="1600" b="1" dirty="0"/>
              <a:t> class </a:t>
            </a:r>
            <a:r>
              <a:rPr lang="en-US" sz="1600" dirty="0"/>
              <a:t>Color(</a:t>
            </a:r>
            <a:r>
              <a:rPr lang="en-US" sz="1600" b="1" dirty="0" err="1"/>
              <a:t>val</a:t>
            </a:r>
            <a:r>
              <a:rPr lang="en-US" sz="1600" b="1" dirty="0"/>
              <a:t> r</a:t>
            </a:r>
            <a:r>
              <a:rPr lang="en-US" sz="1600" dirty="0"/>
              <a:t>: </a:t>
            </a:r>
            <a:r>
              <a:rPr lang="en-US" sz="1600" dirty="0" err="1"/>
              <a:t>Int</a:t>
            </a:r>
            <a:r>
              <a:rPr lang="en-US" sz="1600" dirty="0"/>
              <a:t>, </a:t>
            </a:r>
            <a:r>
              <a:rPr lang="en-US" sz="1600" b="1" dirty="0" err="1"/>
              <a:t>val</a:t>
            </a:r>
            <a:r>
              <a:rPr lang="en-US" sz="1600" b="1" dirty="0"/>
              <a:t> g</a:t>
            </a:r>
            <a:r>
              <a:rPr lang="en-US" sz="1600" dirty="0"/>
              <a:t>: </a:t>
            </a:r>
            <a:r>
              <a:rPr lang="en-US" sz="1600" dirty="0" err="1"/>
              <a:t>Int</a:t>
            </a:r>
            <a:r>
              <a:rPr lang="en-US" sz="1600" dirty="0"/>
              <a:t>, </a:t>
            </a:r>
            <a:r>
              <a:rPr lang="en-US" sz="1600" b="1" dirty="0" err="1"/>
              <a:t>val</a:t>
            </a:r>
            <a:r>
              <a:rPr lang="en-US" sz="1600" b="1" dirty="0"/>
              <a:t> b</a:t>
            </a:r>
            <a:r>
              <a:rPr lang="en-US" sz="1600" dirty="0"/>
              <a:t>: </a:t>
            </a:r>
            <a:r>
              <a:rPr lang="en-US" sz="1600" dirty="0" err="1"/>
              <a:t>Int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/>
              <a:t>Red</a:t>
            </a:r>
            <a:r>
              <a:rPr lang="en-US" sz="1600" dirty="0"/>
              <a:t>(255, 0, 0),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/>
              <a:t>Orange</a:t>
            </a:r>
            <a:r>
              <a:rPr lang="en-US" sz="1600" dirty="0"/>
              <a:t>(255, 165, 10),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/>
              <a:t>Yellow</a:t>
            </a:r>
            <a:r>
              <a:rPr lang="en-US" sz="1600" dirty="0"/>
              <a:t>(255,255,255);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/>
              <a:t>fun </a:t>
            </a:r>
            <a:r>
              <a:rPr lang="en-US" sz="1600" dirty="0" err="1"/>
              <a:t>rgb</a:t>
            </a:r>
            <a:r>
              <a:rPr lang="en-US" sz="1600" dirty="0"/>
              <a:t>() = (</a:t>
            </a:r>
            <a:r>
              <a:rPr lang="en-US" sz="1600" b="1" dirty="0"/>
              <a:t>r </a:t>
            </a:r>
            <a:r>
              <a:rPr lang="en-US" sz="1600" dirty="0"/>
              <a:t>* 256 + </a:t>
            </a:r>
            <a:r>
              <a:rPr lang="en-US" sz="1600" b="1" dirty="0"/>
              <a:t>g</a:t>
            </a:r>
            <a:r>
              <a:rPr lang="en-US" sz="1600" dirty="0"/>
              <a:t>) * 256 + </a:t>
            </a:r>
            <a:r>
              <a:rPr lang="en-US" sz="1600" b="1" dirty="0"/>
              <a:t>b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  <a:p>
            <a:r>
              <a:rPr lang="en-US" sz="1600" i="1" dirty="0" err="1"/>
              <a:t>println</a:t>
            </a:r>
            <a:r>
              <a:rPr lang="en-US" sz="1600" dirty="0"/>
              <a:t>(</a:t>
            </a:r>
            <a:r>
              <a:rPr lang="en-US" sz="1600" dirty="0" err="1"/>
              <a:t>Color.</a:t>
            </a:r>
            <a:r>
              <a:rPr lang="en-US" sz="1600" b="1" dirty="0" err="1"/>
              <a:t>Red</a:t>
            </a:r>
            <a:r>
              <a:rPr lang="en-US" sz="1600" dirty="0" err="1"/>
              <a:t>.rgb</a:t>
            </a:r>
            <a:r>
              <a:rPr lang="en-US" sz="1600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86157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" y="-27384"/>
            <a:ext cx="1115441" cy="1115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64558" y="0"/>
            <a:ext cx="3131840" cy="589072"/>
          </a:xfrm>
          <a:prstGeom prst="rect">
            <a:avLst/>
          </a:prstGeom>
          <a:solidFill>
            <a:srgbClr val="FC84D4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         When operator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7058" y="1126766"/>
            <a:ext cx="893743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when</a:t>
            </a:r>
            <a:r>
              <a:rPr lang="en-US" dirty="0"/>
              <a:t> can be used either as an expression or as a statement. We don’t need add break operator  after each condition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a expression returning  value, we can assign it to function.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use when without arguments using any logical expression.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69381" y="1844824"/>
            <a:ext cx="358140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2">
                <a:lumMod val="60000"/>
                <a:lumOff val="4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600" b="1" dirty="0"/>
              <a:t>when (x) {</a:t>
            </a:r>
          </a:p>
          <a:p>
            <a:r>
              <a:rPr lang="en-US" sz="1600" b="1" dirty="0"/>
              <a:t>    1 -&gt; print("x == 1")</a:t>
            </a:r>
          </a:p>
          <a:p>
            <a:r>
              <a:rPr lang="en-US" sz="1600" b="1" dirty="0"/>
              <a:t>    2 -&gt; print("x == 2")</a:t>
            </a:r>
          </a:p>
          <a:p>
            <a:r>
              <a:rPr lang="en-US" sz="1600" b="1" dirty="0"/>
              <a:t>    else -&gt; {print("x is neither 1 nor 2")</a:t>
            </a:r>
          </a:p>
          <a:p>
            <a:r>
              <a:rPr lang="en-US" sz="1600" b="1" dirty="0"/>
              <a:t>    }</a:t>
            </a:r>
          </a:p>
          <a:p>
            <a:r>
              <a:rPr lang="en-US" sz="1600" b="1" dirty="0"/>
              <a:t>}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869381" y="4077072"/>
            <a:ext cx="358140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2">
                <a:lumMod val="60000"/>
                <a:lumOff val="4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600" b="1" dirty="0"/>
              <a:t>fun </a:t>
            </a:r>
            <a:r>
              <a:rPr lang="en-US" sz="1600" dirty="0" err="1"/>
              <a:t>printColor</a:t>
            </a:r>
            <a:r>
              <a:rPr lang="en-US" sz="1600" dirty="0"/>
              <a:t>(color: Color) =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/>
              <a:t>when </a:t>
            </a:r>
            <a:r>
              <a:rPr lang="en-US" sz="1600" dirty="0"/>
              <a:t>(color)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Color.</a:t>
            </a:r>
            <a:r>
              <a:rPr lang="en-US" sz="1600" b="1" dirty="0" err="1"/>
              <a:t>Red</a:t>
            </a:r>
            <a:r>
              <a:rPr lang="en-US" sz="1600" b="1" dirty="0"/>
              <a:t> </a:t>
            </a:r>
            <a:r>
              <a:rPr lang="en-US" sz="1600" dirty="0"/>
              <a:t>-&gt; </a:t>
            </a:r>
            <a:r>
              <a:rPr lang="en-US" sz="1600" b="1" dirty="0"/>
              <a:t>"Red"</a:t>
            </a:r>
            <a:br>
              <a:rPr lang="en-US" sz="1600" b="1" dirty="0"/>
            </a:br>
            <a:r>
              <a:rPr lang="en-US" sz="1600" b="1" dirty="0"/>
              <a:t>        </a:t>
            </a:r>
            <a:r>
              <a:rPr lang="en-US" sz="1600" dirty="0" err="1"/>
              <a:t>Color.</a:t>
            </a:r>
            <a:r>
              <a:rPr lang="en-US" sz="1600" b="1" dirty="0" err="1"/>
              <a:t>Orange</a:t>
            </a:r>
            <a:r>
              <a:rPr lang="en-US" sz="1600" b="1" dirty="0"/>
              <a:t> </a:t>
            </a:r>
            <a:r>
              <a:rPr lang="en-US" sz="1600" dirty="0"/>
              <a:t>-&gt; </a:t>
            </a:r>
            <a:r>
              <a:rPr lang="en-US" sz="1600" b="1" dirty="0"/>
              <a:t>"Orange"</a:t>
            </a:r>
            <a:br>
              <a:rPr lang="en-US" sz="1600" b="1" dirty="0"/>
            </a:br>
            <a:r>
              <a:rPr lang="en-US" sz="1600" b="1" dirty="0"/>
              <a:t>        </a:t>
            </a:r>
            <a:r>
              <a:rPr lang="en-US" sz="1600" dirty="0" err="1"/>
              <a:t>Color.</a:t>
            </a:r>
            <a:r>
              <a:rPr lang="en-US" sz="1600" b="1" dirty="0" err="1"/>
              <a:t>Yellow</a:t>
            </a:r>
            <a:r>
              <a:rPr lang="en-US" sz="1600" b="1" dirty="0"/>
              <a:t> </a:t>
            </a:r>
            <a:r>
              <a:rPr lang="en-US" sz="1600" dirty="0"/>
              <a:t>-&gt; </a:t>
            </a:r>
            <a:r>
              <a:rPr lang="en-US" sz="1600" b="1" dirty="0"/>
              <a:t>"Yellow"</a:t>
            </a:r>
            <a:br>
              <a:rPr lang="en-US" sz="1600" b="1" dirty="0"/>
            </a:br>
            <a:r>
              <a:rPr lang="en-US" sz="1600" b="1" dirty="0"/>
              <a:t>    </a:t>
            </a: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715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" y="-27384"/>
            <a:ext cx="1115441" cy="1115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64558" y="0"/>
            <a:ext cx="3131840" cy="589072"/>
          </a:xfrm>
          <a:prstGeom prst="rect">
            <a:avLst/>
          </a:prstGeom>
          <a:solidFill>
            <a:srgbClr val="FC84D4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         for loop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436015" y="1405799"/>
            <a:ext cx="8451686" cy="4748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for</a:t>
            </a:r>
            <a:r>
              <a:rPr lang="en-US" sz="2400" dirty="0"/>
              <a:t> loop iterates through anything that provides an iterator.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To iterate over a range of numbers , use range expressions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we don’t have current range, and want to loop until size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1859159"/>
            <a:ext cx="53613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2">
                <a:lumMod val="60000"/>
                <a:lumOff val="4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for (item in collection) print(item)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81200" y="2924944"/>
            <a:ext cx="5361317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2">
                <a:lumMod val="60000"/>
                <a:lumOff val="4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for (i in 1..3) {</a:t>
            </a:r>
          </a:p>
          <a:p>
            <a:pPr algn="ctr"/>
            <a:r>
              <a:rPr lang="en-US" sz="1600" b="1" dirty="0"/>
              <a:t>    </a:t>
            </a:r>
            <a:r>
              <a:rPr lang="en-US" sz="1600" b="1" dirty="0" err="1"/>
              <a:t>println</a:t>
            </a:r>
            <a:r>
              <a:rPr lang="en-US" sz="1600" b="1" dirty="0"/>
              <a:t>(i)</a:t>
            </a:r>
          </a:p>
          <a:p>
            <a:pPr algn="ctr"/>
            <a:r>
              <a:rPr lang="en-US" sz="1600" b="1" dirty="0"/>
              <a:t>}</a:t>
            </a:r>
          </a:p>
          <a:p>
            <a:pPr algn="ctr"/>
            <a:r>
              <a:rPr lang="en-US" sz="1600" b="1" dirty="0"/>
              <a:t>for (i in 6 </a:t>
            </a:r>
            <a:r>
              <a:rPr lang="en-US" sz="1600" b="1" dirty="0" err="1"/>
              <a:t>downTo</a:t>
            </a:r>
            <a:r>
              <a:rPr lang="en-US" sz="1600" b="1" dirty="0"/>
              <a:t> 0 step 2) {</a:t>
            </a:r>
          </a:p>
          <a:p>
            <a:pPr algn="ctr"/>
            <a:r>
              <a:rPr lang="en-US" sz="1600" b="1" dirty="0"/>
              <a:t>    </a:t>
            </a:r>
            <a:r>
              <a:rPr lang="en-US" sz="1600" b="1" dirty="0" err="1"/>
              <a:t>println</a:t>
            </a:r>
            <a:r>
              <a:rPr lang="en-US" sz="1600" b="1" dirty="0"/>
              <a:t>(i)</a:t>
            </a:r>
          </a:p>
          <a:p>
            <a:pPr algn="ctr"/>
            <a:r>
              <a:rPr lang="en-US" sz="1600" b="1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81200" y="5334000"/>
            <a:ext cx="5361317" cy="83099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2">
                <a:lumMod val="60000"/>
                <a:lumOff val="4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for( x in 0 until size)</a:t>
            </a:r>
          </a:p>
          <a:p>
            <a:pPr algn="ctr"/>
            <a:r>
              <a:rPr lang="en-US" sz="1600" b="1" dirty="0"/>
              <a:t>Or</a:t>
            </a:r>
          </a:p>
          <a:p>
            <a:pPr algn="ctr"/>
            <a:r>
              <a:rPr lang="en-US" sz="1600" b="1" dirty="0"/>
              <a:t>For (x in 0..size)</a:t>
            </a:r>
          </a:p>
        </p:txBody>
      </p:sp>
    </p:spTree>
    <p:extLst>
      <p:ext uri="{BB962C8B-B14F-4D97-AF65-F5344CB8AC3E}">
        <p14:creationId xmlns:p14="http://schemas.microsoft.com/office/powerpoint/2010/main" val="3581105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" y="-27384"/>
            <a:ext cx="1115441" cy="1115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64558" y="0"/>
            <a:ext cx="3131840" cy="646331"/>
          </a:xfrm>
          <a:prstGeom prst="rect">
            <a:avLst/>
          </a:prstGeom>
          <a:solidFill>
            <a:srgbClr val="FC84D4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        Range operator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7058" y="1126766"/>
            <a:ext cx="89374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72738" y="1196752"/>
            <a:ext cx="824607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b="1" dirty="0"/>
              <a:t>range</a:t>
            </a:r>
            <a:r>
              <a:rPr lang="en-US" sz="2000" dirty="0"/>
              <a:t> is the interval between two values, usually numeric: start and end. It’s work for number and for symbols from A to F.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It’s mean that </a:t>
            </a:r>
            <a:r>
              <a:rPr lang="en-US" sz="2000" dirty="0" err="1"/>
              <a:t>oneToTen</a:t>
            </a:r>
            <a:r>
              <a:rPr lang="en-US" sz="2000" dirty="0"/>
              <a:t> </a:t>
            </a:r>
            <a:r>
              <a:rPr lang="el-GR" sz="2000" dirty="0"/>
              <a:t>ϵ</a:t>
            </a:r>
            <a:r>
              <a:rPr lang="en-US" sz="2000" dirty="0"/>
              <a:t>[1,10]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we don’t  want  include last range we use until</a:t>
            </a:r>
          </a:p>
          <a:p>
            <a:pPr marL="0" indent="0">
              <a:buNone/>
            </a:pPr>
            <a:r>
              <a:rPr lang="en-US" sz="2000" dirty="0"/>
              <a:t>                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</a:p>
          <a:p>
            <a:pPr marL="0" indent="0">
              <a:buNone/>
            </a:pPr>
            <a:r>
              <a:rPr lang="en-US" sz="2000" dirty="0"/>
              <a:t>It’s mean that </a:t>
            </a:r>
            <a:r>
              <a:rPr lang="en-US" sz="2000" dirty="0" err="1"/>
              <a:t>oneToTen</a:t>
            </a:r>
            <a:r>
              <a:rPr lang="en-US" sz="2000" dirty="0"/>
              <a:t> </a:t>
            </a:r>
            <a:r>
              <a:rPr lang="el-GR" sz="2000" dirty="0"/>
              <a:t>ϵ</a:t>
            </a:r>
            <a:r>
              <a:rPr lang="en-US" sz="2000" dirty="0"/>
              <a:t>[1,10)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00060" y="2044910"/>
            <a:ext cx="53613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2">
                <a:lumMod val="60000"/>
                <a:lumOff val="4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oneToTen</a:t>
            </a:r>
            <a:r>
              <a:rPr lang="en-US" b="1" dirty="0"/>
              <a:t>=1…10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4216" y="3068960"/>
            <a:ext cx="536131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2">
                <a:lumMod val="60000"/>
                <a:lumOff val="4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for(x in </a:t>
            </a:r>
            <a:r>
              <a:rPr lang="en-US" b="1" dirty="0" err="1"/>
              <a:t>oneToTen</a:t>
            </a:r>
            <a:r>
              <a:rPr lang="en-US" b="1" dirty="0"/>
              <a:t>){</a:t>
            </a:r>
          </a:p>
          <a:p>
            <a:pPr algn="ctr"/>
            <a:r>
              <a:rPr lang="en-US" b="1" dirty="0"/>
              <a:t>        print(“Hello”)</a:t>
            </a:r>
          </a:p>
          <a:p>
            <a:r>
              <a:rPr lang="en-US" b="1" dirty="0"/>
              <a:t>		  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12864" y="4509120"/>
            <a:ext cx="53613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2">
                <a:lumMod val="60000"/>
                <a:lumOff val="4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oneToTen</a:t>
            </a:r>
            <a:r>
              <a:rPr lang="en-US" b="1" dirty="0"/>
              <a:t>=1 until 10</a:t>
            </a:r>
          </a:p>
        </p:txBody>
      </p:sp>
    </p:spTree>
    <p:extLst>
      <p:ext uri="{BB962C8B-B14F-4D97-AF65-F5344CB8AC3E}">
        <p14:creationId xmlns:p14="http://schemas.microsoft.com/office/powerpoint/2010/main" val="2822592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" y="-27384"/>
            <a:ext cx="1115441" cy="1115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64558" y="0"/>
            <a:ext cx="3131840" cy="589072"/>
          </a:xfrm>
          <a:prstGeom prst="rect">
            <a:avLst/>
          </a:prstGeom>
          <a:solidFill>
            <a:srgbClr val="FC84D4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7058" y="1126766"/>
            <a:ext cx="89374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4245" y="1116184"/>
            <a:ext cx="8621014" cy="361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interface is a pattern </a:t>
            </a:r>
          </a:p>
          <a:p>
            <a:r>
              <a:rPr lang="en-US" sz="2000" dirty="0"/>
              <a:t>The interface describes only behavior (methods) and cannot have state (fields), </a:t>
            </a:r>
          </a:p>
          <a:p>
            <a:r>
              <a:rPr lang="en-US" sz="2000" dirty="0"/>
              <a:t>an abstract class can. Showing what the object can do, but how it does it doesn’t </a:t>
            </a:r>
          </a:p>
          <a:p>
            <a:r>
              <a:rPr lang="en-US" sz="2000" dirty="0"/>
              <a:t>matter.</a:t>
            </a:r>
          </a:p>
          <a:p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dirty="0"/>
              <a:t>Interface contain 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abstract methods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methods with implementation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47664" y="4509120"/>
            <a:ext cx="3581400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2">
                <a:lumMod val="60000"/>
                <a:lumOff val="4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600" dirty="0"/>
              <a:t>interface Clickable { </a:t>
            </a:r>
          </a:p>
          <a:p>
            <a:r>
              <a:rPr lang="en-US" sz="1600" dirty="0"/>
              <a:t>     fun click() 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class Button : Clickable { override fun click() = </a:t>
            </a:r>
            <a:r>
              <a:rPr lang="en-US" sz="1600" dirty="0" err="1"/>
              <a:t>println</a:t>
            </a:r>
            <a:r>
              <a:rPr lang="en-US" sz="1600" dirty="0"/>
              <a:t>("I was clicked") }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2158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" y="-27384"/>
            <a:ext cx="1115441" cy="1115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64558" y="0"/>
            <a:ext cx="3131840" cy="589072"/>
          </a:xfrm>
          <a:prstGeom prst="rect">
            <a:avLst/>
          </a:prstGeom>
          <a:solidFill>
            <a:srgbClr val="FC84D4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Collections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7058" y="1126766"/>
            <a:ext cx="89374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6739" y="1268759"/>
            <a:ext cx="866774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collection</a:t>
            </a:r>
            <a:r>
              <a:rPr lang="en-US" sz="2000" dirty="0"/>
              <a:t> usually contains a number of objects (this number may also be zero) of the </a:t>
            </a:r>
            <a:r>
              <a:rPr lang="en-US" sz="2000" u="sng" dirty="0"/>
              <a:t>same type</a:t>
            </a:r>
            <a:r>
              <a:rPr lang="en-US" sz="2000" dirty="0"/>
              <a:t>. </a:t>
            </a:r>
          </a:p>
          <a:p>
            <a:endParaRPr lang="en-US" dirty="0"/>
          </a:p>
          <a:p>
            <a:r>
              <a:rPr lang="en-US" sz="2000" b="1" i="1" dirty="0"/>
              <a:t>List</a:t>
            </a:r>
            <a:r>
              <a:rPr lang="en-US" sz="2000" dirty="0"/>
              <a:t> is an ordered collection with access to elements by indices – integer numbers that  reflect their position.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i="1" dirty="0"/>
              <a:t>Set</a:t>
            </a:r>
            <a:r>
              <a:rPr lang="en-US" sz="2000" dirty="0"/>
              <a:t> is a collection of unique elements.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i="1" dirty="0"/>
              <a:t>Map</a:t>
            </a:r>
            <a:r>
              <a:rPr lang="en-US" sz="2000" b="1" dirty="0"/>
              <a:t> </a:t>
            </a:r>
            <a:r>
              <a:rPr lang="en-US" sz="2000" dirty="0"/>
              <a:t>(</a:t>
            </a:r>
            <a:r>
              <a:rPr lang="en-US" sz="2000" b="1" dirty="0"/>
              <a:t>or dictionary</a:t>
            </a:r>
            <a:r>
              <a:rPr lang="en-US" sz="2000" dirty="0"/>
              <a:t>) is a set of key-value pairs. Keys are unique, and each of them maps  to exactly one value.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81620" y="2924944"/>
            <a:ext cx="358140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2">
                <a:lumMod val="60000"/>
                <a:lumOff val="4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val</a:t>
            </a:r>
            <a:r>
              <a:rPr lang="en-US" sz="1600" b="1" dirty="0"/>
              <a:t> list=</a:t>
            </a:r>
            <a:r>
              <a:rPr lang="en-US" sz="1600" b="1" dirty="0" err="1"/>
              <a:t>arrayListOf</a:t>
            </a:r>
            <a:r>
              <a:rPr lang="en-US" sz="1600" b="1" dirty="0"/>
              <a:t>(1,5,7)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705073" y="3738518"/>
            <a:ext cx="358140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2">
                <a:lumMod val="60000"/>
                <a:lumOff val="4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val</a:t>
            </a:r>
            <a:r>
              <a:rPr lang="en-US" sz="1600" b="1" dirty="0"/>
              <a:t> set=</a:t>
            </a:r>
            <a:r>
              <a:rPr lang="en-US" sz="1600" b="1" dirty="0" err="1"/>
              <a:t>hashSet</a:t>
            </a:r>
            <a:r>
              <a:rPr lang="en-US" sz="1600" b="1" dirty="0"/>
              <a:t>(1,5,7)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051720" y="5239077"/>
            <a:ext cx="609600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2">
                <a:lumMod val="60000"/>
                <a:lumOff val="4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val</a:t>
            </a:r>
            <a:r>
              <a:rPr lang="en-US" sz="1600" b="1" dirty="0"/>
              <a:t> map=</a:t>
            </a:r>
            <a:r>
              <a:rPr lang="en-US" sz="1600" b="1" dirty="0" err="1"/>
              <a:t>hashMapOf</a:t>
            </a:r>
            <a:r>
              <a:rPr lang="en-US" sz="1600" b="1" dirty="0"/>
              <a:t>(1  to “one”,5 to “five”,7 to “seven”)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3704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43944" y="1700808"/>
            <a:ext cx="109367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языке </a:t>
            </a:r>
            <a:r>
              <a:rPr lang="ru-RU" dirty="0" err="1"/>
              <a:t>Kotlin</a:t>
            </a:r>
            <a:r>
              <a:rPr lang="ru-RU" dirty="0"/>
              <a:t> нет собственных классов коллекций; вместо этого он добавляет</a:t>
            </a:r>
            <a:endParaRPr lang="en-US" dirty="0"/>
          </a:p>
          <a:p>
            <a:r>
              <a:rPr lang="ru-RU" dirty="0"/>
              <a:t> новые методы в классы коллекций </a:t>
            </a:r>
            <a:r>
              <a:rPr lang="ru-RU" dirty="0" err="1"/>
              <a:t>Java</a:t>
            </a:r>
            <a:r>
              <a:rPr lang="ru-RU" dirty="0"/>
              <a:t>, предоставляя богатый API</a:t>
            </a:r>
            <a:endParaRPr lang="en-US" dirty="0"/>
          </a:p>
          <a:p>
            <a:r>
              <a:rPr lang="ru-RU" dirty="0"/>
              <a:t>Функции-расширения и свойства-расширения дают возможность расширять </a:t>
            </a:r>
            <a:endParaRPr lang="en-US" dirty="0"/>
          </a:p>
          <a:p>
            <a:r>
              <a:rPr lang="ru-RU" dirty="0"/>
              <a:t>API любых классов, в том числе классов во внешних библиотеках, без</a:t>
            </a:r>
            <a:endParaRPr lang="en-US" dirty="0"/>
          </a:p>
          <a:p>
            <a:r>
              <a:rPr lang="ru-RU" dirty="0"/>
              <a:t> модификации их исходного кода и без дополнительных накладных расходов во время выполнения.</a:t>
            </a:r>
            <a:endParaRPr lang="en-US" dirty="0"/>
          </a:p>
          <a:p>
            <a:r>
              <a:rPr lang="ru-RU" dirty="0" err="1"/>
              <a:t>Kotlin</a:t>
            </a:r>
            <a:r>
              <a:rPr lang="ru-RU" dirty="0"/>
              <a:t> поддерживает большое количество функций для работы со строками и с регулярными </a:t>
            </a:r>
            <a:endParaRPr lang="en-US" dirty="0"/>
          </a:p>
          <a:p>
            <a:r>
              <a:rPr lang="ru-RU" dirty="0"/>
              <a:t>выражениями. </a:t>
            </a:r>
            <a:endParaRPr lang="en-US" dirty="0"/>
          </a:p>
          <a:p>
            <a:r>
              <a:rPr lang="ru-RU" dirty="0"/>
              <a:t>О Строки в тройных кавычках упрощают запись выражений, которые в </a:t>
            </a:r>
            <a:r>
              <a:rPr lang="ru-RU" dirty="0" err="1"/>
              <a:t>Java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потребовали бы использования неуклюжих символов экранирования и множества операций конкатенации. </a:t>
            </a:r>
            <a:endParaRPr lang="en-US" dirty="0"/>
          </a:p>
          <a:p>
            <a:r>
              <a:rPr lang="ru-RU" dirty="0"/>
              <a:t>О Локальные функции помогают лучше структурировать код и избавиться от дублирования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66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Lambda expressions are small pieces of code that can be passed to other functions.</a:t>
            </a:r>
          </a:p>
          <a:p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0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" y="-27384"/>
            <a:ext cx="4499817" cy="717119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Statically typed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600" dirty="0"/>
          </a:p>
          <a:p>
            <a:pPr algn="just"/>
            <a:r>
              <a:rPr lang="en-US" sz="2800" dirty="0"/>
              <a:t>	</a:t>
            </a:r>
            <a:r>
              <a:rPr lang="en-US" sz="2400" b="1" dirty="0"/>
              <a:t>Pros: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Statically typed programming languages do type checking at </a:t>
            </a:r>
            <a:r>
              <a:rPr lang="en-US" sz="2000" i="1" dirty="0"/>
              <a:t>compile-time.</a:t>
            </a:r>
            <a:endParaRPr lang="en-US" sz="2000" dirty="0"/>
          </a:p>
          <a:p>
            <a:pPr algn="just"/>
            <a:endParaRPr lang="en-US" sz="2800" b="1" dirty="0"/>
          </a:p>
          <a:p>
            <a:pPr algn="just"/>
            <a:endParaRPr lang="en-US" sz="2800" b="1" dirty="0"/>
          </a:p>
          <a:p>
            <a:pPr algn="just"/>
            <a:r>
              <a:rPr lang="en-US" sz="2800" b="1" dirty="0"/>
              <a:t>	</a:t>
            </a:r>
            <a:r>
              <a:rPr lang="en-US" sz="2400" b="1" dirty="0"/>
              <a:t>Cons:</a:t>
            </a:r>
          </a:p>
          <a:p>
            <a:pPr algn="just"/>
            <a:r>
              <a:rPr lang="en-US" sz="2000" b="1" dirty="0"/>
              <a:t>1.</a:t>
            </a:r>
            <a:r>
              <a:rPr lang="en-US" sz="2000" dirty="0"/>
              <a:t> Need to declare the 'type' of variable beforehand.</a:t>
            </a:r>
          </a:p>
          <a:p>
            <a:pPr algn="ctr"/>
            <a:endParaRPr lang="en-US" sz="28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92412" y="-33447"/>
            <a:ext cx="4499818" cy="647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Dynamically typed </a:t>
            </a:r>
          </a:p>
          <a:p>
            <a:pPr algn="just"/>
            <a:endParaRPr lang="en-US" sz="2800" dirty="0"/>
          </a:p>
          <a:p>
            <a:pPr algn="just"/>
            <a:endParaRPr lang="en-US" sz="1100" dirty="0"/>
          </a:p>
          <a:p>
            <a:pPr algn="just"/>
            <a:r>
              <a:rPr lang="en-US" sz="2400" b="1" dirty="0"/>
              <a:t>	Pros:</a:t>
            </a:r>
          </a:p>
          <a:p>
            <a:r>
              <a:rPr lang="en-US" sz="2000" dirty="0"/>
              <a:t>1.Allow  to define variables and functions that can store or return data of any type.</a:t>
            </a:r>
          </a:p>
          <a:p>
            <a:r>
              <a:rPr lang="en-US" sz="2000" dirty="0"/>
              <a:t>2. No need to declare object type</a:t>
            </a:r>
          </a:p>
          <a:p>
            <a:pPr algn="just"/>
            <a:endParaRPr lang="en-US" sz="2000" b="1" dirty="0"/>
          </a:p>
          <a:p>
            <a:pPr algn="just"/>
            <a:endParaRPr lang="en-US" sz="2000" b="1" dirty="0"/>
          </a:p>
          <a:p>
            <a:pPr algn="just"/>
            <a:r>
              <a:rPr lang="en-US" sz="2000" b="1" dirty="0"/>
              <a:t>	</a:t>
            </a:r>
            <a:r>
              <a:rPr lang="en-US" sz="2400" b="1" dirty="0"/>
              <a:t>Cons:</a:t>
            </a:r>
          </a:p>
          <a:p>
            <a:pPr indent="-342900">
              <a:buAutoNum type="arabicPeriod"/>
            </a:pPr>
            <a:r>
              <a:rPr lang="en-US" sz="2000" dirty="0"/>
              <a:t>Dynamically typed programming languages do type checking at run-time.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064558" y="0"/>
            <a:ext cx="3307642" cy="738664"/>
          </a:xfrm>
          <a:prstGeom prst="rect">
            <a:avLst/>
          </a:prstGeom>
          <a:solidFill>
            <a:srgbClr val="FC84D4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</a:rPr>
              <a:t>      Language type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" y="-27384"/>
            <a:ext cx="1115441" cy="111544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434" y="-33447"/>
            <a:ext cx="1127566" cy="112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4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" y="-27384"/>
            <a:ext cx="4355801" cy="69249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just"/>
            <a:r>
              <a:rPr lang="en-US" sz="2000" dirty="0"/>
              <a:t>Declare with </a:t>
            </a:r>
            <a:r>
              <a:rPr lang="en-US" sz="2000" b="1" dirty="0" err="1"/>
              <a:t>val</a:t>
            </a:r>
            <a:r>
              <a:rPr lang="en-US" sz="2000" dirty="0"/>
              <a:t> for </a:t>
            </a:r>
            <a:r>
              <a:rPr lang="en-US" sz="2000" i="1" dirty="0"/>
              <a:t>read-only</a:t>
            </a:r>
            <a:r>
              <a:rPr lang="en-US" sz="2000" dirty="0"/>
              <a:t> or </a:t>
            </a:r>
            <a:r>
              <a:rPr lang="en-US" sz="2000" i="1" dirty="0"/>
              <a:t>assign-once</a:t>
            </a:r>
            <a:r>
              <a:rPr lang="en-US" sz="2000" dirty="0"/>
              <a:t> variable and </a:t>
            </a:r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dirty="0"/>
              <a:t>for </a:t>
            </a:r>
            <a:r>
              <a:rPr lang="en-US" sz="2000" i="1" dirty="0"/>
              <a:t>mutable</a:t>
            </a:r>
            <a:r>
              <a:rPr lang="en-US" sz="2000" dirty="0"/>
              <a:t>  variables .If variable is </a:t>
            </a:r>
            <a:r>
              <a:rPr lang="en-US" sz="2000" i="1" dirty="0"/>
              <a:t>constant</a:t>
            </a:r>
            <a:r>
              <a:rPr lang="en-US" sz="2000" dirty="0"/>
              <a:t> we  add </a:t>
            </a:r>
            <a:r>
              <a:rPr lang="en-US" sz="2000" b="1" dirty="0" err="1"/>
              <a:t>const</a:t>
            </a:r>
            <a:r>
              <a:rPr lang="en-US" sz="2000" dirty="0"/>
              <a:t> before </a:t>
            </a:r>
            <a:r>
              <a:rPr lang="en-US" sz="2000" dirty="0" err="1"/>
              <a:t>val</a:t>
            </a:r>
            <a:r>
              <a:rPr lang="en-US" sz="2000" dirty="0"/>
              <a:t> (</a:t>
            </a: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val</a:t>
            </a:r>
            <a:r>
              <a:rPr lang="en-US" sz="2000" dirty="0"/>
              <a:t> pi=3.14)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Name must start with a letter (a to z or A to Z), underscore( _ )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/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6016" y="-39509"/>
            <a:ext cx="44998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r>
              <a:rPr lang="en-US" sz="2000" dirty="0"/>
              <a:t>Declare with </a:t>
            </a:r>
            <a:r>
              <a:rPr lang="en-US" sz="2000" b="1" dirty="0" err="1"/>
              <a:t>const</a:t>
            </a:r>
            <a:r>
              <a:rPr lang="en-US" sz="2000" dirty="0"/>
              <a:t> for constant variables  and </a:t>
            </a:r>
            <a:r>
              <a:rPr lang="en-US" sz="2000" b="1" dirty="0"/>
              <a:t>let </a:t>
            </a:r>
            <a:r>
              <a:rPr lang="en-US" sz="2000" dirty="0"/>
              <a:t>for other variables 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Name must start with a letter (a to z or A to Z), underscore( _ ), or dollar( $ ) sign.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64558" y="0"/>
            <a:ext cx="3131840" cy="738664"/>
          </a:xfrm>
          <a:prstGeom prst="rect">
            <a:avLst/>
          </a:prstGeom>
          <a:solidFill>
            <a:srgbClr val="FC84D4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          </a:t>
            </a:r>
            <a:r>
              <a:rPr lang="en-US" sz="2800" b="1" dirty="0">
                <a:solidFill>
                  <a:schemeClr val="bg1"/>
                </a:solidFill>
              </a:rPr>
              <a:t>Variables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" y="-27384"/>
            <a:ext cx="1115441" cy="11154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434" y="-33447"/>
            <a:ext cx="1127566" cy="11275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546" y="3861048"/>
            <a:ext cx="7992888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2.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After first letter we can use digits (0 to 9), for example value1.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3.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ariables are case sensitive, for example x and X are different variables.</a:t>
            </a:r>
          </a:p>
        </p:txBody>
      </p:sp>
    </p:spTree>
    <p:extLst>
      <p:ext uri="{BB962C8B-B14F-4D97-AF65-F5344CB8AC3E}">
        <p14:creationId xmlns:p14="http://schemas.microsoft.com/office/powerpoint/2010/main" val="160272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" y="-27384"/>
            <a:ext cx="4644008" cy="643253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Pros: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.Keep  type of inference .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You can’t make action with different types.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You know your inference variable type.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Cons: 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.After defining type you can't change in run time.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We can change type using different methods.</a:t>
            </a:r>
            <a:endParaRPr lang="en-US" sz="2000" dirty="0"/>
          </a:p>
          <a:p>
            <a:endParaRPr lang="en-US" sz="28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4182" y="-171400"/>
            <a:ext cx="4499818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endParaRPr lang="en-US" sz="2000" dirty="0"/>
          </a:p>
          <a:p>
            <a:pPr algn="just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Pros: </a:t>
            </a:r>
          </a:p>
          <a:p>
            <a:pPr algn="just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Easier to write.</a:t>
            </a:r>
          </a:p>
          <a:p>
            <a:pPr algn="just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Change variable type in run time.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  <a:p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Cons: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Different types variables are equal. ex(‘1’==1)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064558" y="0"/>
            <a:ext cx="3131840" cy="738664"/>
          </a:xfrm>
          <a:prstGeom prst="rect">
            <a:avLst/>
          </a:prstGeom>
          <a:solidFill>
            <a:srgbClr val="FC84D4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          </a:t>
            </a:r>
            <a:r>
              <a:rPr lang="en-US" sz="2800" b="1" dirty="0">
                <a:solidFill>
                  <a:schemeClr val="bg1"/>
                </a:solidFill>
              </a:rPr>
              <a:t>Variables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" y="-27384"/>
            <a:ext cx="1115441" cy="11154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434" y="-33447"/>
            <a:ext cx="1127566" cy="112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7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" y="-27384"/>
            <a:ext cx="4644008" cy="689419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/>
              <a:t>Number` </a:t>
            </a:r>
            <a:r>
              <a:rPr lang="en-US" i="1" dirty="0"/>
              <a:t>Byte -8 bits, Short 16 bits,Int-32bits , Long -64 bits, Double -64bits , Float- 32 bits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/>
              <a:t>Characters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/>
              <a:t>String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/>
              <a:t>Boolean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/>
              <a:t>Array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r>
              <a:rPr lang="en-US" sz="2800" dirty="0"/>
              <a:t> </a:t>
            </a:r>
          </a:p>
          <a:p>
            <a:endParaRPr lang="en-US" sz="2000" dirty="0"/>
          </a:p>
          <a:p>
            <a:endParaRPr lang="en-US" sz="36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16016" y="0"/>
            <a:ext cx="4499818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marL="457200" indent="-457200" algn="ctr">
              <a:buFont typeface="Wingdings" pitchFamily="2" charset="2"/>
              <a:buChar char="§"/>
            </a:pPr>
            <a:endParaRPr lang="en-US" sz="2800" b="1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/>
              <a:t>Number `</a:t>
            </a:r>
            <a:r>
              <a:rPr lang="en-US" i="1" dirty="0" err="1"/>
              <a:t>Int</a:t>
            </a:r>
            <a:r>
              <a:rPr lang="en-US" i="1" dirty="0"/>
              <a:t> , float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/>
              <a:t>Boolean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/>
              <a:t>Undefined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/>
              <a:t>Null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/>
              <a:t>String</a:t>
            </a:r>
          </a:p>
          <a:p>
            <a:pPr marL="1143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/>
              <a:t>Object </a:t>
            </a:r>
          </a:p>
          <a:p>
            <a:pPr marL="1143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/>
              <a:t>Symbol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064558" y="0"/>
            <a:ext cx="3131840" cy="547714"/>
          </a:xfrm>
          <a:prstGeom prst="rect">
            <a:avLst/>
          </a:prstGeom>
          <a:solidFill>
            <a:srgbClr val="FC84D4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bg1"/>
                </a:solidFill>
              </a:rPr>
              <a:t>          Basic data types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" y="-27384"/>
            <a:ext cx="1115441" cy="11154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434" y="-33447"/>
            <a:ext cx="1127566" cy="112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4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630478" y="-39509"/>
            <a:ext cx="449981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064558" y="0"/>
            <a:ext cx="3131840" cy="671851"/>
          </a:xfrm>
          <a:prstGeom prst="rect">
            <a:avLst/>
          </a:prstGeom>
          <a:solidFill>
            <a:srgbClr val="FC84D4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          </a:t>
            </a:r>
            <a:r>
              <a:rPr lang="en-US" sz="2800" b="1" dirty="0">
                <a:solidFill>
                  <a:schemeClr val="bg1"/>
                </a:solidFill>
              </a:rPr>
              <a:t>Operators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" y="-27384"/>
            <a:ext cx="1115441" cy="11154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434" y="-33447"/>
            <a:ext cx="1127566" cy="11275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4311" y="980728"/>
            <a:ext cx="44211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Arithmetic operators (+, -, *, /, %)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Comparison operators (==, !=, &lt;, &gt;, &lt;=, &gt;=)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Assignment operators (+=, -=, *=, /=, %=)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Increment &amp; Decrement operators (++, --)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Logical operators (&amp;&amp;,||,!)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Bitwise operators (&amp;,|,^)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09830" y="3579354"/>
            <a:ext cx="7766650" cy="2952328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Almost all operators and their priority , logic are same. In JS added operator to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comparison whereas  types.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Kotlin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are  functions which overload  operators (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operators overloading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</a:p>
          <a:p>
            <a:pPr algn="just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a + b   | 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a.plus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(b) </a:t>
            </a:r>
          </a:p>
          <a:p>
            <a:pPr algn="just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a++     |    </a:t>
            </a:r>
            <a:r>
              <a:rPr lang="en-US" sz="1600" dirty="0">
                <a:solidFill>
                  <a:schemeClr val="tx1"/>
                </a:solidFill>
              </a:rPr>
              <a:t>a.inc()</a:t>
            </a:r>
          </a:p>
          <a:p>
            <a:pPr algn="just"/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</a:t>
            </a:r>
            <a:r>
              <a:rPr lang="en-US" dirty="0" err="1">
                <a:solidFill>
                  <a:schemeClr val="tx1"/>
                </a:solidFill>
              </a:rPr>
              <a:t>Kotlin</a:t>
            </a:r>
            <a:r>
              <a:rPr lang="en-US" dirty="0">
                <a:solidFill>
                  <a:schemeClr val="tx1"/>
                </a:solidFill>
              </a:rPr>
              <a:t> also added </a:t>
            </a:r>
            <a:r>
              <a:rPr lang="en-US" b="1" dirty="0">
                <a:solidFill>
                  <a:schemeClr val="tx1"/>
                </a:solidFill>
              </a:rPr>
              <a:t>range</a:t>
            </a:r>
            <a:r>
              <a:rPr lang="en-US" dirty="0">
                <a:solidFill>
                  <a:schemeClr val="tx1"/>
                </a:solidFill>
              </a:rPr>
              <a:t> operator. </a:t>
            </a:r>
          </a:p>
          <a:p>
            <a:pPr algn="just"/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oneToNine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=1..9</a:t>
            </a:r>
          </a:p>
        </p:txBody>
      </p:sp>
    </p:spTree>
    <p:extLst>
      <p:ext uri="{BB962C8B-B14F-4D97-AF65-F5344CB8AC3E}">
        <p14:creationId xmlns:p14="http://schemas.microsoft.com/office/powerpoint/2010/main" val="254341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" y="-27384"/>
            <a:ext cx="4499817" cy="630942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else  - is also an expression `return value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        </a:t>
            </a:r>
            <a:r>
              <a:rPr lang="en-US" b="1" dirty="0" err="1"/>
              <a:t>val</a:t>
            </a:r>
            <a:r>
              <a:rPr lang="en-US" b="1" dirty="0"/>
              <a:t> max = if (a &gt; b) a else b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.For loop has form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in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and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!in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.Return,break,continue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4.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When(switch)–also an expression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when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can be used without argument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5.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While, do while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.Try .. Catch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try is also expression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.Return 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716016" y="0"/>
            <a:ext cx="4499818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endParaRPr lang="en-US" sz="2000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.If else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, for in, for of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.Return,break,continue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.Switch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.While, do while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6.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Try .. Catch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.Return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064558" y="0"/>
            <a:ext cx="3131840" cy="671851"/>
          </a:xfrm>
          <a:prstGeom prst="rect">
            <a:avLst/>
          </a:prstGeom>
          <a:solidFill>
            <a:srgbClr val="FC84D4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</a:rPr>
              <a:t>          Statement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" y="-27384"/>
            <a:ext cx="1115441" cy="11154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434" y="-33447"/>
            <a:ext cx="1127566" cy="112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6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79512" y="188640"/>
            <a:ext cx="435648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r>
              <a:rPr lang="en-US" sz="2000" b="1" dirty="0"/>
              <a:t>null</a:t>
            </a:r>
            <a:r>
              <a:rPr lang="en-US" sz="2000" dirty="0"/>
              <a:t> is often present in places where </a:t>
            </a:r>
          </a:p>
          <a:p>
            <a:r>
              <a:rPr lang="en-US" sz="2000" dirty="0"/>
              <a:t>an value/object is expected, but there is no  value/object.</a:t>
            </a:r>
          </a:p>
          <a:p>
            <a:r>
              <a:rPr lang="en-US" sz="2000" dirty="0"/>
              <a:t>Programmer can control not to get</a:t>
            </a:r>
          </a:p>
          <a:p>
            <a:r>
              <a:rPr lang="en-US" sz="2000" b="1" dirty="0"/>
              <a:t> </a:t>
            </a:r>
            <a:r>
              <a:rPr lang="en-US" sz="2000" b="1" dirty="0" err="1"/>
              <a:t>NullPointerExceptions</a:t>
            </a:r>
            <a:r>
              <a:rPr lang="en-US" sz="2000" b="1" dirty="0"/>
              <a:t>.</a:t>
            </a:r>
            <a:endParaRPr lang="en-US" sz="2000" dirty="0"/>
          </a:p>
          <a:p>
            <a:r>
              <a:rPr lang="en-US" sz="2000" dirty="0"/>
              <a:t>Using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During declaring variables  we can assign i</a:t>
            </a:r>
          </a:p>
          <a:p>
            <a:r>
              <a:rPr lang="en-US" sz="2000" dirty="0"/>
              <a:t>Smart cast allows you to turn a variable from one state to another. </a:t>
            </a:r>
            <a:endParaRPr lang="en-US" sz="2000" b="1" dirty="0"/>
          </a:p>
          <a:p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064558" y="0"/>
            <a:ext cx="3131840" cy="671851"/>
          </a:xfrm>
          <a:prstGeom prst="rect">
            <a:avLst/>
          </a:prstGeom>
          <a:solidFill>
            <a:srgbClr val="FC84D4"/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101600">
              <a:schemeClr val="tx1">
                <a:lumMod val="50000"/>
                <a:lumOff val="5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</a:rPr>
              <a:t>         null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" y="-27384"/>
            <a:ext cx="1115441" cy="11154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434" y="-33447"/>
            <a:ext cx="1127566" cy="11275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30478" y="927303"/>
            <a:ext cx="4443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/>
          </a:p>
          <a:p>
            <a:r>
              <a:rPr lang="en-US" sz="2000" b="1" dirty="0"/>
              <a:t>null</a:t>
            </a:r>
            <a:r>
              <a:rPr lang="en-US" sz="2000" dirty="0"/>
              <a:t> is variable type. We can set it to variable in the first. But we also get null wen we 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43454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6714</TotalTime>
  <Words>2287</Words>
  <Application>Microsoft Office PowerPoint</Application>
  <PresentationFormat>On-screen Show (4:3)</PresentationFormat>
  <Paragraphs>608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Makia</dc:creator>
  <cp:lastModifiedBy>Makia</cp:lastModifiedBy>
  <cp:revision>72</cp:revision>
  <dcterms:created xsi:type="dcterms:W3CDTF">2019-10-23T14:32:59Z</dcterms:created>
  <dcterms:modified xsi:type="dcterms:W3CDTF">2019-12-07T08:32:30Z</dcterms:modified>
</cp:coreProperties>
</file>