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1"/>
  </p:notesMasterIdLst>
  <p:sldIdLst>
    <p:sldId id="256" r:id="rId2"/>
    <p:sldId id="257" r:id="rId3"/>
    <p:sldId id="278" r:id="rId4"/>
    <p:sldId id="283" r:id="rId5"/>
    <p:sldId id="286" r:id="rId6"/>
    <p:sldId id="285" r:id="rId7"/>
    <p:sldId id="289" r:id="rId8"/>
    <p:sldId id="284" r:id="rId9"/>
    <p:sldId id="292" r:id="rId10"/>
    <p:sldId id="293" r:id="rId11"/>
    <p:sldId id="295" r:id="rId12"/>
    <p:sldId id="301" r:id="rId13"/>
    <p:sldId id="312" r:id="rId14"/>
    <p:sldId id="309" r:id="rId15"/>
    <p:sldId id="308" r:id="rId16"/>
    <p:sldId id="287" r:id="rId17"/>
    <p:sldId id="313" r:id="rId18"/>
    <p:sldId id="314" r:id="rId19"/>
    <p:sldId id="315" r:id="rId20"/>
    <p:sldId id="316" r:id="rId21"/>
    <p:sldId id="291" r:id="rId22"/>
    <p:sldId id="317" r:id="rId23"/>
    <p:sldId id="299" r:id="rId24"/>
    <p:sldId id="298" r:id="rId25"/>
    <p:sldId id="303" r:id="rId26"/>
    <p:sldId id="290" r:id="rId27"/>
    <p:sldId id="300" r:id="rId28"/>
    <p:sldId id="304" r:id="rId29"/>
    <p:sldId id="297"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3EA"/>
    <a:srgbClr val="FF0DCB"/>
    <a:srgbClr val="FC8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22" autoAdjust="0"/>
  </p:normalViewPr>
  <p:slideViewPr>
    <p:cSldViewPr>
      <p:cViewPr varScale="1">
        <p:scale>
          <a:sx n="81" d="100"/>
          <a:sy n="81" d="100"/>
        </p:scale>
        <p:origin x="1627"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6204F5-BC33-48BE-A33B-4EA3EB00E785}" type="datetimeFigureOut">
              <a:rPr lang="en-US" smtClean="0"/>
              <a:t>12/8/2019</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924653-6B21-4E92-9BA7-EC673E85CB18}" type="slidenum">
              <a:rPr lang="en-US" smtClean="0"/>
              <a:t>‹#›</a:t>
            </a:fld>
            <a:endParaRPr lang="en-US"/>
          </a:p>
        </p:txBody>
      </p:sp>
    </p:spTree>
    <p:extLst>
      <p:ext uri="{BB962C8B-B14F-4D97-AF65-F5344CB8AC3E}">
        <p14:creationId xmlns:p14="http://schemas.microsoft.com/office/powerpoint/2010/main" val="363182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69924653-6B21-4E92-9BA7-EC673E85CB18}" type="slidenum">
              <a:rPr lang="en-US" smtClean="0"/>
              <a:t>6</a:t>
            </a:fld>
            <a:endParaRPr lang="en-US"/>
          </a:p>
        </p:txBody>
      </p:sp>
    </p:spTree>
    <p:extLst>
      <p:ext uri="{BB962C8B-B14F-4D97-AF65-F5344CB8AC3E}">
        <p14:creationId xmlns:p14="http://schemas.microsoft.com/office/powerpoint/2010/main" val="315533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69924653-6B21-4E92-9BA7-EC673E85CB18}" type="slidenum">
              <a:rPr lang="en-US" smtClean="0"/>
              <a:t>8</a:t>
            </a:fld>
            <a:endParaRPr lang="en-US"/>
          </a:p>
        </p:txBody>
      </p:sp>
    </p:spTree>
    <p:extLst>
      <p:ext uri="{BB962C8B-B14F-4D97-AF65-F5344CB8AC3E}">
        <p14:creationId xmlns:p14="http://schemas.microsoft.com/office/powerpoint/2010/main" val="84545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69924653-6B21-4E92-9BA7-EC673E85CB18}" type="slidenum">
              <a:rPr lang="en-US" smtClean="0"/>
              <a:t>15</a:t>
            </a:fld>
            <a:endParaRPr lang="en-US"/>
          </a:p>
        </p:txBody>
      </p:sp>
    </p:spTree>
    <p:extLst>
      <p:ext uri="{BB962C8B-B14F-4D97-AF65-F5344CB8AC3E}">
        <p14:creationId xmlns:p14="http://schemas.microsoft.com/office/powerpoint/2010/main" val="3433651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69924653-6B21-4E92-9BA7-EC673E85CB18}" type="slidenum">
              <a:rPr lang="en-US" smtClean="0"/>
              <a:t>25</a:t>
            </a:fld>
            <a:endParaRPr lang="en-US"/>
          </a:p>
        </p:txBody>
      </p:sp>
    </p:spTree>
    <p:extLst>
      <p:ext uri="{BB962C8B-B14F-4D97-AF65-F5344CB8AC3E}">
        <p14:creationId xmlns:p14="http://schemas.microsoft.com/office/powerpoint/2010/main" val="203154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69924653-6B21-4E92-9BA7-EC673E85CB18}" type="slidenum">
              <a:rPr lang="en-US" smtClean="0"/>
              <a:t>29</a:t>
            </a:fld>
            <a:endParaRPr lang="en-US"/>
          </a:p>
        </p:txBody>
      </p:sp>
    </p:spTree>
    <p:extLst>
      <p:ext uri="{BB962C8B-B14F-4D97-AF65-F5344CB8AC3E}">
        <p14:creationId xmlns:p14="http://schemas.microsoft.com/office/powerpoint/2010/main" val="20315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B4C71EC6-210F-42DE-9C53-41977AD35B3D}" type="datetimeFigureOut">
              <a:rPr lang="ru-RU" smtClean="0"/>
              <a:t>08.12.2019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10770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035BD88-84F3-4885-B310-FCB989BD0605}" type="datetimeFigureOut">
              <a:rPr lang="en-US" smtClean="0"/>
              <a:t>12/8/2019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72855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035BD88-84F3-4885-B310-FCB989BD0605}" type="datetimeFigureOut">
              <a:rPr lang="en-US" smtClean="0"/>
              <a:t>12/8/2019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57963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B4C71EC6-210F-42DE-9C53-41977AD35B3D}" type="datetimeFigureOut">
              <a:rPr lang="ru-RU" smtClean="0"/>
              <a:t>08.12.2019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94111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035BD88-84F3-4885-B310-FCB989BD0605}" type="datetimeFigureOut">
              <a:rPr lang="en-US" smtClean="0"/>
              <a:t>12/8/2019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7381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5035BD88-84F3-4885-B310-FCB989BD0605}" type="datetimeFigureOut">
              <a:rPr lang="en-US" smtClean="0"/>
              <a:t>12/8/2019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65453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5035BD88-84F3-4885-B310-FCB989BD0605}" type="datetimeFigureOut">
              <a:rPr lang="en-US" smtClean="0"/>
              <a:t>12/8/2019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654653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5035BD88-84F3-4885-B310-FCB989BD0605}" type="datetimeFigureOut">
              <a:rPr lang="en-US" smtClean="0"/>
              <a:t>12/8/2019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65372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35BD88-84F3-4885-B310-FCB989BD0605}" type="datetimeFigureOut">
              <a:rPr lang="en-US" smtClean="0"/>
              <a:t>12/8/2019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9013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035BD88-84F3-4885-B310-FCB989BD0605}" type="datetimeFigureOut">
              <a:rPr lang="en-US" smtClean="0"/>
              <a:t>12/8/2019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87887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035BD88-84F3-4885-B310-FCB989BD0605}" type="datetimeFigureOut">
              <a:rPr lang="en-US" smtClean="0"/>
              <a:t>12/8/2019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971812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37000">
              <a:schemeClr val="accent1">
                <a:tint val="44500"/>
                <a:satMod val="160000"/>
              </a:schemeClr>
            </a:gs>
            <a:gs pos="100000">
              <a:schemeClr val="accent1">
                <a:tint val="23500"/>
                <a:satMod val="160000"/>
              </a:schemeClr>
            </a:gs>
          </a:gsLst>
          <a:lin ang="27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5BD88-84F3-4885-B310-FCB989BD0605}" type="datetimeFigureOut">
              <a:rPr lang="en-US" smtClean="0"/>
              <a:t>12/8/2019</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86820417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0"/>
          <a:tileRect/>
        </a:gra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2329671"/>
            <a:ext cx="2016224" cy="2016224"/>
          </a:xfrm>
          <a:prstGeom prst="rect">
            <a:avLst/>
          </a:prstGeom>
        </p:spPr>
      </p:pic>
      <p:sp>
        <p:nvSpPr>
          <p:cNvPr id="6" name="TextBox 5"/>
          <p:cNvSpPr txBox="1"/>
          <p:nvPr/>
        </p:nvSpPr>
        <p:spPr>
          <a:xfrm>
            <a:off x="4427984" y="3014618"/>
            <a:ext cx="671594" cy="646331"/>
          </a:xfrm>
          <a:prstGeom prst="rect">
            <a:avLst/>
          </a:prstGeom>
          <a:noFill/>
        </p:spPr>
        <p:txBody>
          <a:bodyPr wrap="none" rtlCol="0">
            <a:spAutoFit/>
          </a:bodyPr>
          <a:lstStyle/>
          <a:p>
            <a:r>
              <a:rPr lang="en-US" sz="3600" b="1" dirty="0"/>
              <a:t>VS</a:t>
            </a:r>
            <a:endParaRPr lang="en-US" sz="3200" b="1" dirty="0"/>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11" y="2311429"/>
            <a:ext cx="2052707" cy="2052707"/>
          </a:xfrm>
          <a:prstGeom prst="rect">
            <a:avLst/>
          </a:prstGeom>
        </p:spPr>
      </p:pic>
    </p:spTree>
    <p:extLst>
      <p:ext uri="{BB962C8B-B14F-4D97-AF65-F5344CB8AC3E}">
        <p14:creationId xmlns:p14="http://schemas.microsoft.com/office/powerpoint/2010/main" val="412985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499818" cy="6001643"/>
          </a:xfrm>
          <a:prstGeom prst="rect">
            <a:avLst/>
          </a:prstGeom>
          <a:noFill/>
          <a:ln>
            <a:noFill/>
          </a:ln>
        </p:spPr>
        <p:txBody>
          <a:bodyPr wrap="square" rtlCol="0">
            <a:spAutoFit/>
          </a:bodyPr>
          <a:lstStyle/>
          <a:p>
            <a:pPr algn="ctr"/>
            <a:endParaRPr lang="en-US" sz="2800" b="1" dirty="0"/>
          </a:p>
          <a:p>
            <a:pPr algn="ctr"/>
            <a:endParaRPr lang="en-US" sz="2800" b="1" dirty="0"/>
          </a:p>
          <a:p>
            <a:pPr algn="ctr"/>
            <a:endParaRPr lang="en-US" sz="2800" b="1" dirty="0"/>
          </a:p>
          <a:p>
            <a:pPr algn="ctr"/>
            <a:endParaRPr lang="en-US" sz="2800" b="1" dirty="0"/>
          </a:p>
          <a:p>
            <a:pPr algn="just"/>
            <a:r>
              <a:rPr lang="en-US" sz="2000" dirty="0"/>
              <a:t>To declare function using </a:t>
            </a:r>
            <a:r>
              <a:rPr lang="en-US" sz="2000" b="1" dirty="0"/>
              <a:t>fun </a:t>
            </a:r>
            <a:r>
              <a:rPr lang="en-US" sz="2000" dirty="0"/>
              <a:t>keyword .</a:t>
            </a:r>
          </a:p>
          <a:p>
            <a:pPr algn="just"/>
            <a:r>
              <a:rPr lang="en-US" sz="2000"/>
              <a:t>Function is a type. </a:t>
            </a:r>
            <a:endParaRPr lang="en-US" sz="2000" dirty="0"/>
          </a:p>
          <a:p>
            <a:r>
              <a:rPr lang="en-US" sz="2000" dirty="0"/>
              <a:t>We can create 2 types function`</a:t>
            </a:r>
          </a:p>
          <a:p>
            <a:pPr marL="342900" indent="-342900">
              <a:buFont typeface="Arial" pitchFamily="34" charset="0"/>
              <a:buChar char="•"/>
            </a:pPr>
            <a:r>
              <a:rPr lang="en-US" sz="2000" dirty="0"/>
              <a:t>Expression body- </a:t>
            </a:r>
          </a:p>
          <a:p>
            <a:r>
              <a:rPr lang="en-US" sz="1600" dirty="0"/>
              <a:t>fun max(</a:t>
            </a:r>
            <a:r>
              <a:rPr lang="en-US" sz="1600" dirty="0" err="1"/>
              <a:t>a:Int,b:Int</a:t>
            </a:r>
            <a:r>
              <a:rPr lang="en-US" sz="1600" dirty="0"/>
              <a:t>):</a:t>
            </a:r>
            <a:r>
              <a:rPr lang="en-US" sz="1600" dirty="0" err="1"/>
              <a:t>Int</a:t>
            </a:r>
            <a:r>
              <a:rPr lang="en-US" sz="1600" dirty="0"/>
              <a:t> = if(a&gt;b)a else b </a:t>
            </a:r>
          </a:p>
          <a:p>
            <a:pPr marL="342900" indent="-342900">
              <a:buFont typeface="Arial" pitchFamily="34" charset="0"/>
              <a:buChar char="•"/>
            </a:pPr>
            <a:r>
              <a:rPr lang="en-US" sz="2000" dirty="0"/>
              <a:t>Block body</a:t>
            </a:r>
          </a:p>
          <a:p>
            <a:r>
              <a:rPr lang="en-US" sz="1600" dirty="0"/>
              <a:t>fun max(</a:t>
            </a:r>
            <a:r>
              <a:rPr lang="en-US" sz="1600" dirty="0" err="1"/>
              <a:t>a:Int,b:Int</a:t>
            </a:r>
            <a:r>
              <a:rPr lang="en-US" sz="1600" dirty="0"/>
              <a:t>):</a:t>
            </a:r>
            <a:r>
              <a:rPr lang="en-US" sz="1600" dirty="0" err="1"/>
              <a:t>Int</a:t>
            </a:r>
            <a:r>
              <a:rPr lang="en-US" sz="1600" dirty="0"/>
              <a:t>{return if(a&gt;b)a else b; }</a:t>
            </a:r>
          </a:p>
          <a:p>
            <a:endParaRPr lang="en-US" sz="2000" dirty="0"/>
          </a:p>
          <a:p>
            <a:r>
              <a:rPr lang="en-US" sz="2000" dirty="0"/>
              <a:t>Must  declare type of return value.</a:t>
            </a:r>
          </a:p>
          <a:p>
            <a:r>
              <a:rPr lang="en-US" sz="2000" dirty="0"/>
              <a:t>Must have entry point function` </a:t>
            </a:r>
            <a:r>
              <a:rPr lang="en-US" sz="2000" b="1" dirty="0"/>
              <a:t>main()</a:t>
            </a:r>
          </a:p>
          <a:p>
            <a:endParaRPr lang="en-US" sz="2000" b="1" dirty="0"/>
          </a:p>
          <a:p>
            <a:endParaRPr lang="en-US" sz="2000" dirty="0"/>
          </a:p>
          <a:p>
            <a:endParaRPr lang="en-US" sz="2000" dirty="0"/>
          </a:p>
          <a:p>
            <a:r>
              <a:rPr lang="en-US" sz="2000" dirty="0"/>
              <a:t> </a:t>
            </a:r>
          </a:p>
        </p:txBody>
      </p:sp>
      <p:sp>
        <p:nvSpPr>
          <p:cNvPr id="10" name="TextBox 9"/>
          <p:cNvSpPr txBox="1"/>
          <p:nvPr/>
        </p:nvSpPr>
        <p:spPr>
          <a:xfrm>
            <a:off x="4572000" y="-39509"/>
            <a:ext cx="4558296" cy="5816977"/>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pPr algn="ctr"/>
            <a:endParaRPr lang="en-US" sz="2800" b="1" dirty="0"/>
          </a:p>
          <a:p>
            <a:r>
              <a:rPr lang="en-US" sz="2000" dirty="0"/>
              <a:t>To declare function using </a:t>
            </a:r>
            <a:r>
              <a:rPr lang="en-US" sz="2000" b="1" dirty="0"/>
              <a:t>function</a:t>
            </a:r>
            <a:r>
              <a:rPr lang="en-US" sz="2000" dirty="0"/>
              <a:t> keyword.</a:t>
            </a:r>
          </a:p>
          <a:p>
            <a:r>
              <a:rPr lang="en-US" sz="2000" dirty="0"/>
              <a:t>Function is an object.</a:t>
            </a:r>
          </a:p>
          <a:p>
            <a:endParaRPr lang="en-US" sz="2000" dirty="0"/>
          </a:p>
          <a:p>
            <a:endParaRPr lang="en-US" sz="2000" dirty="0"/>
          </a:p>
          <a:p>
            <a:r>
              <a:rPr lang="en-US" sz="2000" dirty="0"/>
              <a:t>Mustn’t   declare type of return value.</a:t>
            </a:r>
          </a:p>
          <a:p>
            <a:endParaRPr lang="en-US" sz="2000" dirty="0"/>
          </a:p>
          <a:p>
            <a:r>
              <a:rPr lang="en-US" sz="2000" dirty="0"/>
              <a:t> </a:t>
            </a:r>
          </a:p>
          <a:p>
            <a:endParaRPr lang="en-US" sz="2000" dirty="0"/>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Functions</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1639114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644008" cy="5632311"/>
          </a:xfrm>
          <a:prstGeom prst="rect">
            <a:avLst/>
          </a:prstGeom>
          <a:noFill/>
          <a:ln>
            <a:noFill/>
          </a:ln>
        </p:spPr>
        <p:txBody>
          <a:bodyPr wrap="square" rtlCol="0">
            <a:spAutoFit/>
          </a:bodyPr>
          <a:lstStyle/>
          <a:p>
            <a:pPr algn="ctr">
              <a:lnSpc>
                <a:spcPct val="150000"/>
              </a:lnSpc>
            </a:pPr>
            <a:endParaRPr lang="en-US" sz="2800" b="1" dirty="0"/>
          </a:p>
          <a:p>
            <a:pPr algn="ctr">
              <a:lnSpc>
                <a:spcPct val="150000"/>
              </a:lnSpc>
            </a:pPr>
            <a:endParaRPr lang="en-US" sz="2800" b="1" dirty="0"/>
          </a:p>
          <a:p>
            <a:pPr>
              <a:lnSpc>
                <a:spcPct val="150000"/>
              </a:lnSpc>
            </a:pPr>
            <a:endParaRPr lang="en-US" sz="2000" dirty="0"/>
          </a:p>
          <a:p>
            <a:pPr algn="just">
              <a:lnSpc>
                <a:spcPct val="150000"/>
              </a:lnSpc>
            </a:pPr>
            <a:r>
              <a:rPr lang="en-US" sz="2400" b="1" dirty="0">
                <a:solidFill>
                  <a:schemeClr val="tx1">
                    <a:lumMod val="95000"/>
                    <a:lumOff val="5000"/>
                  </a:schemeClr>
                </a:solidFill>
              </a:rPr>
              <a:t>Pros: </a:t>
            </a:r>
          </a:p>
          <a:p>
            <a:pPr algn="just">
              <a:lnSpc>
                <a:spcPct val="150000"/>
              </a:lnSpc>
            </a:pPr>
            <a:endParaRPr lang="en-US" sz="2000" dirty="0">
              <a:solidFill>
                <a:schemeClr val="tx1">
                  <a:lumMod val="95000"/>
                  <a:lumOff val="5000"/>
                </a:schemeClr>
              </a:solidFill>
            </a:endParaRPr>
          </a:p>
          <a:p>
            <a:pPr>
              <a:lnSpc>
                <a:spcPct val="150000"/>
              </a:lnSpc>
            </a:pPr>
            <a:r>
              <a:rPr lang="en-US" sz="2000" dirty="0">
                <a:solidFill>
                  <a:schemeClr val="tx1">
                    <a:lumMod val="95000"/>
                    <a:lumOff val="5000"/>
                  </a:schemeClr>
                </a:solidFill>
              </a:rPr>
              <a:t>1.We exactly know is  function return value, and what type it will be.</a:t>
            </a:r>
          </a:p>
          <a:p>
            <a:pPr algn="just">
              <a:lnSpc>
                <a:spcPct val="150000"/>
              </a:lnSpc>
            </a:pPr>
            <a:endParaRPr lang="en-US" sz="2000" dirty="0">
              <a:solidFill>
                <a:schemeClr val="tx1">
                  <a:lumMod val="95000"/>
                  <a:lumOff val="5000"/>
                </a:schemeClr>
              </a:solidFill>
            </a:endParaRPr>
          </a:p>
          <a:p>
            <a:pPr>
              <a:lnSpc>
                <a:spcPct val="150000"/>
              </a:lnSpc>
            </a:pPr>
            <a:r>
              <a:rPr lang="en-US" sz="2000" b="1" dirty="0">
                <a:solidFill>
                  <a:schemeClr val="tx1">
                    <a:lumMod val="95000"/>
                    <a:lumOff val="5000"/>
                  </a:schemeClr>
                </a:solidFill>
              </a:rPr>
              <a:t>Cons:</a:t>
            </a:r>
          </a:p>
          <a:p>
            <a:pPr>
              <a:lnSpc>
                <a:spcPct val="150000"/>
              </a:lnSpc>
            </a:pPr>
            <a:r>
              <a:rPr lang="en-US" sz="2000" dirty="0">
                <a:solidFill>
                  <a:schemeClr val="tx1">
                    <a:lumMod val="95000"/>
                    <a:lumOff val="5000"/>
                  </a:schemeClr>
                </a:solidFill>
              </a:rPr>
              <a:t>1. main function is required</a:t>
            </a:r>
            <a:endParaRPr lang="en-US" sz="2000" dirty="0"/>
          </a:p>
          <a:p>
            <a:pPr>
              <a:lnSpc>
                <a:spcPct val="150000"/>
              </a:lnSpc>
            </a:pPr>
            <a:r>
              <a:rPr lang="en-US" sz="2000" dirty="0"/>
              <a:t> </a:t>
            </a:r>
          </a:p>
        </p:txBody>
      </p:sp>
      <p:sp>
        <p:nvSpPr>
          <p:cNvPr id="10" name="TextBox 9"/>
          <p:cNvSpPr txBox="1"/>
          <p:nvPr/>
        </p:nvSpPr>
        <p:spPr>
          <a:xfrm>
            <a:off x="4630478" y="-39509"/>
            <a:ext cx="4499818" cy="7940635"/>
          </a:xfrm>
          <a:prstGeom prst="rect">
            <a:avLst/>
          </a:prstGeom>
          <a:noFill/>
        </p:spPr>
        <p:txBody>
          <a:bodyPr wrap="square" rtlCol="0">
            <a:spAutoFit/>
          </a:bodyPr>
          <a:lstStyle/>
          <a:p>
            <a:pPr algn="ctr">
              <a:lnSpc>
                <a:spcPct val="150000"/>
              </a:lnSpc>
            </a:pPr>
            <a:endParaRPr lang="en-US" sz="2800" b="1" dirty="0"/>
          </a:p>
          <a:p>
            <a:pPr algn="ctr">
              <a:lnSpc>
                <a:spcPct val="150000"/>
              </a:lnSpc>
            </a:pPr>
            <a:endParaRPr lang="en-US" sz="2800" b="1" dirty="0"/>
          </a:p>
          <a:p>
            <a:pPr>
              <a:lnSpc>
                <a:spcPct val="150000"/>
              </a:lnSpc>
            </a:pPr>
            <a:endParaRPr lang="en-US" sz="2000" dirty="0"/>
          </a:p>
          <a:p>
            <a:pPr algn="just">
              <a:lnSpc>
                <a:spcPct val="150000"/>
              </a:lnSpc>
            </a:pPr>
            <a:r>
              <a:rPr lang="en-US" sz="2400" b="1" dirty="0">
                <a:solidFill>
                  <a:schemeClr val="tx1">
                    <a:lumMod val="95000"/>
                    <a:lumOff val="5000"/>
                  </a:schemeClr>
                </a:solidFill>
              </a:rPr>
              <a:t>Pros: </a:t>
            </a:r>
          </a:p>
          <a:p>
            <a:pPr algn="just">
              <a:lnSpc>
                <a:spcPct val="150000"/>
              </a:lnSpc>
            </a:pPr>
            <a:endParaRPr lang="en-US" sz="2000" dirty="0">
              <a:solidFill>
                <a:schemeClr val="tx1">
                  <a:lumMod val="95000"/>
                  <a:lumOff val="5000"/>
                </a:schemeClr>
              </a:solidFill>
            </a:endParaRPr>
          </a:p>
          <a:p>
            <a:pPr algn="just">
              <a:lnSpc>
                <a:spcPct val="150000"/>
              </a:lnSpc>
            </a:pPr>
            <a:r>
              <a:rPr lang="en-US" sz="2000" dirty="0">
                <a:solidFill>
                  <a:schemeClr val="tx1">
                    <a:lumMod val="95000"/>
                    <a:lumOff val="5000"/>
                  </a:schemeClr>
                </a:solidFill>
              </a:rPr>
              <a:t>1.Don’t need main function .</a:t>
            </a:r>
          </a:p>
          <a:p>
            <a:pPr algn="just">
              <a:lnSpc>
                <a:spcPct val="150000"/>
              </a:lnSpc>
            </a:pPr>
            <a:r>
              <a:rPr lang="en-US" sz="2000" dirty="0">
                <a:solidFill>
                  <a:schemeClr val="tx1">
                    <a:lumMod val="95000"/>
                    <a:lumOff val="5000"/>
                  </a:schemeClr>
                </a:solidFill>
              </a:rPr>
              <a:t>2.Function  is also an object.</a:t>
            </a:r>
          </a:p>
          <a:p>
            <a:pPr algn="just">
              <a:lnSpc>
                <a:spcPct val="150000"/>
              </a:lnSpc>
            </a:pPr>
            <a:endParaRPr lang="en-US" sz="2000" dirty="0">
              <a:solidFill>
                <a:schemeClr val="tx1">
                  <a:lumMod val="95000"/>
                  <a:lumOff val="5000"/>
                </a:schemeClr>
              </a:solidFill>
            </a:endParaRPr>
          </a:p>
          <a:p>
            <a:pPr>
              <a:lnSpc>
                <a:spcPct val="150000"/>
              </a:lnSpc>
            </a:pPr>
            <a:r>
              <a:rPr lang="en-US" sz="2000" b="1" dirty="0">
                <a:solidFill>
                  <a:schemeClr val="tx1">
                    <a:lumMod val="95000"/>
                    <a:lumOff val="5000"/>
                  </a:schemeClr>
                </a:solidFill>
              </a:rPr>
              <a:t>Cons:</a:t>
            </a:r>
          </a:p>
          <a:p>
            <a:pPr>
              <a:lnSpc>
                <a:spcPct val="150000"/>
              </a:lnSpc>
            </a:pPr>
            <a:r>
              <a:rPr lang="en-US" sz="2000" dirty="0">
                <a:solidFill>
                  <a:schemeClr val="tx1">
                    <a:lumMod val="95000"/>
                    <a:lumOff val="5000"/>
                  </a:schemeClr>
                </a:solidFill>
              </a:rPr>
              <a:t>1.Don’t know what type inference it will return.</a:t>
            </a:r>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Functions</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337277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035" y="-39509"/>
            <a:ext cx="4644008" cy="6555641"/>
          </a:xfrm>
          <a:prstGeom prst="rect">
            <a:avLst/>
          </a:prstGeom>
          <a:noFill/>
          <a:ln>
            <a:noFill/>
          </a:ln>
        </p:spPr>
        <p:txBody>
          <a:bodyPr wrap="square" rtlCol="0">
            <a:spAutoFit/>
          </a:bodyPr>
          <a:lstStyle/>
          <a:p>
            <a:pPr algn="ctr"/>
            <a:endParaRPr lang="en-US" sz="2800" b="1" dirty="0"/>
          </a:p>
          <a:p>
            <a:pPr algn="ctr"/>
            <a:endParaRPr lang="en-US" sz="2800" b="1" dirty="0"/>
          </a:p>
          <a:p>
            <a:pPr algn="ctr"/>
            <a:endParaRPr lang="en-US" sz="2800" b="1" dirty="0"/>
          </a:p>
          <a:p>
            <a:pPr algn="ctr"/>
            <a:r>
              <a:rPr lang="en-US" sz="2800" b="1" dirty="0"/>
              <a:t>Array is a class</a:t>
            </a:r>
          </a:p>
          <a:p>
            <a:endParaRPr lang="en-US" sz="2000" dirty="0">
              <a:solidFill>
                <a:schemeClr val="tx1">
                  <a:lumMod val="95000"/>
                  <a:lumOff val="5000"/>
                </a:schemeClr>
              </a:solidFill>
            </a:endParaRPr>
          </a:p>
          <a:p>
            <a:r>
              <a:rPr lang="en-US" sz="2000" dirty="0">
                <a:solidFill>
                  <a:schemeClr val="tx1">
                    <a:lumMod val="95000"/>
                    <a:lumOff val="5000"/>
                  </a:schemeClr>
                </a:solidFill>
              </a:rPr>
              <a:t>Define an array 2 ways</a:t>
            </a:r>
          </a:p>
          <a:p>
            <a:r>
              <a:rPr lang="en-US" sz="2000" b="1" dirty="0">
                <a:solidFill>
                  <a:schemeClr val="tx1">
                    <a:lumMod val="95000"/>
                    <a:lumOff val="5000"/>
                  </a:schemeClr>
                </a:solidFill>
              </a:rPr>
              <a:t>1.</a:t>
            </a:r>
            <a:r>
              <a:rPr lang="en-US" sz="2000" dirty="0">
                <a:solidFill>
                  <a:schemeClr val="tx1">
                    <a:lumMod val="95000"/>
                    <a:lumOff val="5000"/>
                  </a:schemeClr>
                </a:solidFill>
              </a:rPr>
              <a:t>Using </a:t>
            </a:r>
            <a:r>
              <a:rPr lang="en-US" sz="2000" dirty="0" err="1">
                <a:solidFill>
                  <a:schemeClr val="tx1">
                    <a:lumMod val="95000"/>
                    <a:lumOff val="5000"/>
                  </a:schemeClr>
                </a:solidFill>
              </a:rPr>
              <a:t>arrayOf</a:t>
            </a:r>
            <a:r>
              <a:rPr lang="en-US" sz="2000" dirty="0">
                <a:solidFill>
                  <a:schemeClr val="tx1">
                    <a:lumMod val="95000"/>
                    <a:lumOff val="5000"/>
                  </a:schemeClr>
                </a:solidFill>
              </a:rPr>
              <a:t>() –function</a:t>
            </a:r>
          </a:p>
          <a:p>
            <a:r>
              <a:rPr lang="en-US" dirty="0" err="1">
                <a:solidFill>
                  <a:schemeClr val="tx1">
                    <a:lumMod val="95000"/>
                    <a:lumOff val="5000"/>
                  </a:schemeClr>
                </a:solidFill>
              </a:rPr>
              <a:t>val</a:t>
            </a:r>
            <a:r>
              <a:rPr lang="en-US" dirty="0">
                <a:solidFill>
                  <a:schemeClr val="tx1">
                    <a:lumMod val="95000"/>
                    <a:lumOff val="5000"/>
                  </a:schemeClr>
                </a:solidFill>
              </a:rPr>
              <a:t> </a:t>
            </a:r>
            <a:r>
              <a:rPr lang="en-US" dirty="0" err="1">
                <a:solidFill>
                  <a:schemeClr val="tx1">
                    <a:lumMod val="95000"/>
                    <a:lumOff val="5000"/>
                  </a:schemeClr>
                </a:solidFill>
              </a:rPr>
              <a:t>num</a:t>
            </a:r>
            <a:r>
              <a:rPr lang="en-US" dirty="0">
                <a:solidFill>
                  <a:schemeClr val="tx1">
                    <a:lumMod val="95000"/>
                    <a:lumOff val="5000"/>
                  </a:schemeClr>
                </a:solidFill>
              </a:rPr>
              <a:t>=</a:t>
            </a:r>
            <a:r>
              <a:rPr lang="en-US" dirty="0" err="1">
                <a:solidFill>
                  <a:schemeClr val="tx1">
                    <a:lumMod val="95000"/>
                    <a:lumOff val="5000"/>
                  </a:schemeClr>
                </a:solidFill>
              </a:rPr>
              <a:t>arrayOf</a:t>
            </a:r>
            <a:r>
              <a:rPr lang="en-US" dirty="0">
                <a:solidFill>
                  <a:schemeClr val="tx1">
                    <a:lumMod val="95000"/>
                    <a:lumOff val="5000"/>
                  </a:schemeClr>
                </a:solidFill>
              </a:rPr>
              <a:t>(1,2,3,4)</a:t>
            </a:r>
          </a:p>
          <a:p>
            <a:r>
              <a:rPr lang="en-US" dirty="0" err="1">
                <a:solidFill>
                  <a:schemeClr val="tx1">
                    <a:lumMod val="95000"/>
                    <a:lumOff val="5000"/>
                  </a:schemeClr>
                </a:solidFill>
              </a:rPr>
              <a:t>val</a:t>
            </a:r>
            <a:r>
              <a:rPr lang="en-US" dirty="0">
                <a:solidFill>
                  <a:schemeClr val="tx1">
                    <a:lumMod val="95000"/>
                    <a:lumOff val="5000"/>
                  </a:schemeClr>
                </a:solidFill>
              </a:rPr>
              <a:t> </a:t>
            </a:r>
            <a:r>
              <a:rPr lang="en-US" dirty="0" err="1">
                <a:solidFill>
                  <a:schemeClr val="tx1">
                    <a:lumMod val="95000"/>
                    <a:lumOff val="5000"/>
                  </a:schemeClr>
                </a:solidFill>
              </a:rPr>
              <a:t>num</a:t>
            </a:r>
            <a:r>
              <a:rPr lang="en-US" dirty="0">
                <a:solidFill>
                  <a:schemeClr val="tx1">
                    <a:lumMod val="95000"/>
                    <a:lumOff val="5000"/>
                  </a:schemeClr>
                </a:solidFill>
              </a:rPr>
              <a:t>=array&lt;</a:t>
            </a:r>
            <a:r>
              <a:rPr lang="en-US" dirty="0" err="1">
                <a:solidFill>
                  <a:schemeClr val="tx1">
                    <a:lumMod val="95000"/>
                    <a:lumOff val="5000"/>
                  </a:schemeClr>
                </a:solidFill>
              </a:rPr>
              <a:t>Int</a:t>
            </a:r>
            <a:r>
              <a:rPr lang="en-US" dirty="0">
                <a:solidFill>
                  <a:schemeClr val="tx1">
                    <a:lumMod val="95000"/>
                    <a:lumOff val="5000"/>
                  </a:schemeClr>
                </a:solidFill>
              </a:rPr>
              <a:t>&gt;(1,2,3,4,)</a:t>
            </a:r>
          </a:p>
          <a:p>
            <a:r>
              <a:rPr lang="en-US" sz="2000" b="1" dirty="0">
                <a:solidFill>
                  <a:schemeClr val="tx1">
                    <a:lumMod val="95000"/>
                    <a:lumOff val="5000"/>
                  </a:schemeClr>
                </a:solidFill>
              </a:rPr>
              <a:t>2.</a:t>
            </a:r>
            <a:r>
              <a:rPr lang="en-US" sz="2000" dirty="0">
                <a:solidFill>
                  <a:schemeClr val="tx1">
                    <a:lumMod val="95000"/>
                    <a:lumOff val="5000"/>
                  </a:schemeClr>
                </a:solidFill>
              </a:rPr>
              <a:t>Using Array constructor  with sending 2 parameters  `</a:t>
            </a:r>
          </a:p>
          <a:p>
            <a:pPr marL="342900" indent="-342900">
              <a:buFont typeface="Wingdings" panose="05000000000000000000" pitchFamily="2" charset="2"/>
              <a:buChar char="§"/>
            </a:pPr>
            <a:r>
              <a:rPr lang="en-US" sz="2000" dirty="0">
                <a:solidFill>
                  <a:schemeClr val="tx1">
                    <a:lumMod val="95000"/>
                    <a:lumOff val="5000"/>
                  </a:schemeClr>
                </a:solidFill>
              </a:rPr>
              <a:t>The size of the array</a:t>
            </a:r>
          </a:p>
          <a:p>
            <a:pPr marL="342900" indent="-342900">
              <a:buFont typeface="Arial" panose="020B0604020202020204" pitchFamily="34" charset="0"/>
              <a:buChar char="•"/>
            </a:pPr>
            <a:r>
              <a:rPr lang="en-US" sz="2000" dirty="0">
                <a:solidFill>
                  <a:schemeClr val="tx1">
                    <a:lumMod val="95000"/>
                    <a:lumOff val="5000"/>
                  </a:schemeClr>
                </a:solidFill>
              </a:rPr>
              <a:t>A function which  accepts the index of a given element</a:t>
            </a:r>
          </a:p>
          <a:p>
            <a:r>
              <a:rPr lang="en-US" sz="2000" dirty="0">
                <a:solidFill>
                  <a:schemeClr val="tx1">
                    <a:lumMod val="95000"/>
                    <a:lumOff val="5000"/>
                  </a:schemeClr>
                </a:solidFill>
              </a:rPr>
              <a:t>  </a:t>
            </a:r>
            <a:r>
              <a:rPr lang="en-US" dirty="0" err="1">
                <a:solidFill>
                  <a:schemeClr val="tx1">
                    <a:lumMod val="95000"/>
                    <a:lumOff val="5000"/>
                  </a:schemeClr>
                </a:solidFill>
              </a:rPr>
              <a:t>val</a:t>
            </a:r>
            <a:r>
              <a:rPr lang="en-US" dirty="0">
                <a:solidFill>
                  <a:schemeClr val="tx1">
                    <a:lumMod val="95000"/>
                    <a:lumOff val="5000"/>
                  </a:schemeClr>
                </a:solidFill>
              </a:rPr>
              <a:t> num=Array(3,{</a:t>
            </a:r>
            <a:r>
              <a:rPr lang="en-US" dirty="0" err="1">
                <a:solidFill>
                  <a:schemeClr val="tx1">
                    <a:lumMod val="95000"/>
                    <a:lumOff val="5000"/>
                  </a:schemeClr>
                </a:solidFill>
              </a:rPr>
              <a:t>i</a:t>
            </a:r>
            <a:r>
              <a:rPr lang="en-US" dirty="0">
                <a:solidFill>
                  <a:schemeClr val="tx1">
                    <a:lumMod val="95000"/>
                    <a:lumOff val="5000"/>
                  </a:schemeClr>
                </a:solidFill>
              </a:rPr>
              <a:t>-&gt;</a:t>
            </a:r>
            <a:r>
              <a:rPr lang="en-US" dirty="0" err="1">
                <a:solidFill>
                  <a:schemeClr val="tx1">
                    <a:lumMod val="95000"/>
                    <a:lumOff val="5000"/>
                  </a:schemeClr>
                </a:solidFill>
              </a:rPr>
              <a:t>i</a:t>
            </a:r>
            <a:r>
              <a:rPr lang="en-US" dirty="0">
                <a:solidFill>
                  <a:schemeClr val="tx1">
                    <a:lumMod val="95000"/>
                    <a:lumOff val="5000"/>
                  </a:schemeClr>
                </a:solidFill>
              </a:rPr>
              <a:t>*1})</a:t>
            </a:r>
          </a:p>
          <a:p>
            <a:endParaRPr lang="en-US" dirty="0">
              <a:solidFill>
                <a:schemeClr val="tx1">
                  <a:lumMod val="95000"/>
                  <a:lumOff val="5000"/>
                </a:schemeClr>
              </a:solidFill>
            </a:endParaRPr>
          </a:p>
          <a:p>
            <a:r>
              <a:rPr lang="en-US" dirty="0"/>
              <a:t>Array can holds multiple different data types.</a:t>
            </a:r>
          </a:p>
          <a:p>
            <a:r>
              <a:rPr lang="en-US" dirty="0">
                <a:solidFill>
                  <a:schemeClr val="tx1">
                    <a:lumMod val="95000"/>
                    <a:lumOff val="5000"/>
                  </a:schemeClr>
                </a:solidFill>
              </a:rPr>
              <a:t>Array can holds same type data if we declare type</a:t>
            </a:r>
          </a:p>
          <a:p>
            <a:endParaRPr lang="en-US" sz="2000" dirty="0"/>
          </a:p>
        </p:txBody>
      </p:sp>
      <p:sp>
        <p:nvSpPr>
          <p:cNvPr id="10" name="TextBox 9"/>
          <p:cNvSpPr txBox="1"/>
          <p:nvPr/>
        </p:nvSpPr>
        <p:spPr>
          <a:xfrm>
            <a:off x="4630478" y="-39509"/>
            <a:ext cx="4499818" cy="5786199"/>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r>
              <a:rPr lang="en-US" sz="2800" b="1" dirty="0"/>
              <a:t>Array is an  object</a:t>
            </a:r>
          </a:p>
          <a:p>
            <a:endParaRPr lang="en-US" sz="2000" dirty="0"/>
          </a:p>
          <a:p>
            <a:pPr algn="just"/>
            <a:r>
              <a:rPr lang="en-US" sz="2000" dirty="0">
                <a:solidFill>
                  <a:schemeClr val="tx1">
                    <a:lumMod val="95000"/>
                    <a:lumOff val="5000"/>
                  </a:schemeClr>
                </a:solidFill>
              </a:rPr>
              <a:t>Define an array 2 ways</a:t>
            </a:r>
          </a:p>
          <a:p>
            <a:pPr algn="just"/>
            <a:r>
              <a:rPr lang="en-US" sz="2000" b="1" dirty="0">
                <a:solidFill>
                  <a:schemeClr val="tx1">
                    <a:lumMod val="95000"/>
                    <a:lumOff val="5000"/>
                  </a:schemeClr>
                </a:solidFill>
              </a:rPr>
              <a:t>1.</a:t>
            </a:r>
            <a:r>
              <a:rPr lang="en-US" sz="2000" dirty="0">
                <a:solidFill>
                  <a:schemeClr val="tx1">
                    <a:lumMod val="95000"/>
                    <a:lumOff val="5000"/>
                  </a:schemeClr>
                </a:solidFill>
              </a:rPr>
              <a:t>Using array literal square braces</a:t>
            </a:r>
          </a:p>
          <a:p>
            <a:pPr algn="just"/>
            <a:r>
              <a:rPr lang="en-US" dirty="0" err="1">
                <a:solidFill>
                  <a:schemeClr val="tx1">
                    <a:lumMod val="95000"/>
                    <a:lumOff val="5000"/>
                  </a:schemeClr>
                </a:solidFill>
              </a:rPr>
              <a:t>var</a:t>
            </a:r>
            <a:r>
              <a:rPr lang="en-US" dirty="0">
                <a:solidFill>
                  <a:schemeClr val="tx1">
                    <a:lumMod val="95000"/>
                    <a:lumOff val="5000"/>
                  </a:schemeClr>
                </a:solidFill>
              </a:rPr>
              <a:t> car=[‘bmw’,1,’hello’]</a:t>
            </a:r>
          </a:p>
          <a:p>
            <a:pPr algn="just"/>
            <a:endParaRPr lang="en-US" sz="2000" dirty="0">
              <a:solidFill>
                <a:schemeClr val="tx1">
                  <a:lumMod val="95000"/>
                  <a:lumOff val="5000"/>
                </a:schemeClr>
              </a:solidFill>
            </a:endParaRPr>
          </a:p>
          <a:p>
            <a:pPr algn="just"/>
            <a:r>
              <a:rPr lang="en-US" sz="2000" b="1" dirty="0">
                <a:solidFill>
                  <a:schemeClr val="tx1">
                    <a:lumMod val="95000"/>
                    <a:lumOff val="5000"/>
                  </a:schemeClr>
                </a:solidFill>
              </a:rPr>
              <a:t>2.</a:t>
            </a:r>
            <a:r>
              <a:rPr lang="en-US" sz="2000" dirty="0">
                <a:solidFill>
                  <a:schemeClr val="tx1">
                    <a:lumMod val="95000"/>
                    <a:lumOff val="5000"/>
                  </a:schemeClr>
                </a:solidFill>
              </a:rPr>
              <a:t>Using constructor new </a:t>
            </a:r>
          </a:p>
          <a:p>
            <a:pPr algn="just"/>
            <a:endParaRPr lang="en-US" sz="2000" dirty="0">
              <a:solidFill>
                <a:schemeClr val="tx1">
                  <a:lumMod val="95000"/>
                  <a:lumOff val="5000"/>
                </a:schemeClr>
              </a:solidFill>
            </a:endParaRPr>
          </a:p>
          <a:p>
            <a:pPr algn="just"/>
            <a:r>
              <a:rPr lang="en-US" sz="2000" dirty="0" err="1">
                <a:solidFill>
                  <a:schemeClr val="tx1">
                    <a:lumMod val="95000"/>
                    <a:lumOff val="5000"/>
                  </a:schemeClr>
                </a:solidFill>
              </a:rPr>
              <a:t>var</a:t>
            </a:r>
            <a:r>
              <a:rPr lang="en-US" sz="2000" dirty="0">
                <a:solidFill>
                  <a:schemeClr val="tx1">
                    <a:lumMod val="95000"/>
                    <a:lumOff val="5000"/>
                  </a:schemeClr>
                </a:solidFill>
              </a:rPr>
              <a:t> car = new Array(‘bmw’,1,’hello’)</a:t>
            </a:r>
          </a:p>
          <a:p>
            <a:endParaRPr lang="en-US" sz="2000" dirty="0"/>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Array </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121324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8064"/>
            <a:ext cx="4644008" cy="5386090"/>
          </a:xfrm>
          <a:prstGeom prst="rect">
            <a:avLst/>
          </a:prstGeom>
          <a:noFill/>
          <a:ln>
            <a:noFill/>
          </a:ln>
        </p:spPr>
        <p:txBody>
          <a:bodyPr wrap="square" rtlCol="0">
            <a:spAutoFit/>
          </a:bodyPr>
          <a:lstStyle/>
          <a:p>
            <a:pPr algn="ctr"/>
            <a:endParaRPr lang="en-US" sz="2800" b="1" dirty="0"/>
          </a:p>
          <a:p>
            <a:pPr algn="ctr"/>
            <a:endParaRPr lang="en-US" sz="2800" b="1" dirty="0"/>
          </a:p>
          <a:p>
            <a:pPr algn="ctr"/>
            <a:endParaRPr lang="en-US" sz="2800" b="1" dirty="0"/>
          </a:p>
          <a:p>
            <a:endParaRPr lang="en-US" sz="2000" dirty="0"/>
          </a:p>
          <a:p>
            <a:r>
              <a:rPr lang="en-US" sz="2000" dirty="0">
                <a:solidFill>
                  <a:schemeClr val="tx1">
                    <a:lumMod val="95000"/>
                    <a:lumOff val="5000"/>
                  </a:schemeClr>
                </a:solidFill>
              </a:rPr>
              <a:t> </a:t>
            </a:r>
            <a:r>
              <a:rPr lang="en-US" sz="2000" b="1" dirty="0">
                <a:solidFill>
                  <a:schemeClr val="tx1">
                    <a:lumMod val="95000"/>
                    <a:lumOff val="5000"/>
                  </a:schemeClr>
                </a:solidFill>
              </a:rPr>
              <a:t>Pros:</a:t>
            </a:r>
          </a:p>
          <a:p>
            <a:r>
              <a:rPr lang="en-US" sz="2000" b="1" dirty="0">
                <a:solidFill>
                  <a:schemeClr val="tx1">
                    <a:lumMod val="95000"/>
                    <a:lumOff val="5000"/>
                  </a:schemeClr>
                </a:solidFill>
              </a:rPr>
              <a:t>1</a:t>
            </a:r>
            <a:r>
              <a:rPr lang="en-US" sz="2000" dirty="0">
                <a:solidFill>
                  <a:schemeClr val="tx1">
                    <a:lumMod val="95000"/>
                    <a:lumOff val="5000"/>
                  </a:schemeClr>
                </a:solidFill>
              </a:rPr>
              <a:t>.Index starting number starring 0.</a:t>
            </a:r>
          </a:p>
          <a:p>
            <a:r>
              <a:rPr lang="en-US" sz="2000" b="1" dirty="0">
                <a:solidFill>
                  <a:schemeClr val="tx1">
                    <a:lumMod val="95000"/>
                    <a:lumOff val="5000"/>
                  </a:schemeClr>
                </a:solidFill>
              </a:rPr>
              <a:t>2</a:t>
            </a:r>
            <a:r>
              <a:rPr lang="en-US" sz="2000" dirty="0">
                <a:solidFill>
                  <a:schemeClr val="tx1">
                    <a:lumMod val="95000"/>
                    <a:lumOff val="5000"/>
                  </a:schemeClr>
                </a:solidFill>
              </a:rPr>
              <a:t>.Has a lot of standard functions from library.(</a:t>
            </a:r>
            <a:r>
              <a:rPr lang="en-US" sz="2000" dirty="0" err="1">
                <a:solidFill>
                  <a:schemeClr val="tx1">
                    <a:lumMod val="95000"/>
                    <a:lumOff val="5000"/>
                  </a:schemeClr>
                </a:solidFill>
              </a:rPr>
              <a:t>set,get,last,first,contain</a:t>
            </a:r>
            <a:r>
              <a:rPr lang="en-US" sz="2000" dirty="0">
                <a:solidFill>
                  <a:schemeClr val="tx1">
                    <a:lumMod val="95000"/>
                    <a:lumOff val="5000"/>
                  </a:schemeClr>
                </a:solidFill>
              </a:rPr>
              <a:t>)</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b="1" dirty="0">
                <a:solidFill>
                  <a:schemeClr val="tx1">
                    <a:lumMod val="95000"/>
                    <a:lumOff val="5000"/>
                  </a:schemeClr>
                </a:solidFill>
              </a:rPr>
              <a:t>Cons:</a:t>
            </a:r>
          </a:p>
          <a:p>
            <a:r>
              <a:rPr lang="en-US" sz="2000" b="1" dirty="0">
                <a:solidFill>
                  <a:schemeClr val="tx1">
                    <a:lumMod val="95000"/>
                    <a:lumOff val="5000"/>
                  </a:schemeClr>
                </a:solidFill>
              </a:rPr>
              <a:t>1</a:t>
            </a:r>
            <a:r>
              <a:rPr lang="en-US" sz="2000" dirty="0">
                <a:solidFill>
                  <a:schemeClr val="tx1">
                    <a:lumMod val="95000"/>
                    <a:lumOff val="5000"/>
                  </a:schemeClr>
                </a:solidFill>
              </a:rPr>
              <a:t>.To print array we must make  for loop.</a:t>
            </a:r>
          </a:p>
          <a:p>
            <a:r>
              <a:rPr lang="en-US" sz="2000" b="1" dirty="0">
                <a:solidFill>
                  <a:schemeClr val="tx1">
                    <a:lumMod val="95000"/>
                    <a:lumOff val="5000"/>
                  </a:schemeClr>
                </a:solidFill>
              </a:rPr>
              <a:t>2</a:t>
            </a:r>
            <a:r>
              <a:rPr lang="en-US" sz="2000" dirty="0">
                <a:solidFill>
                  <a:schemeClr val="tx1">
                    <a:lumMod val="95000"/>
                    <a:lumOff val="5000"/>
                  </a:schemeClr>
                </a:solidFill>
              </a:rPr>
              <a:t>.Fixed size. </a:t>
            </a:r>
          </a:p>
          <a:p>
            <a:endParaRPr lang="en-US" sz="2000" dirty="0"/>
          </a:p>
        </p:txBody>
      </p:sp>
      <p:sp>
        <p:nvSpPr>
          <p:cNvPr id="10" name="TextBox 9"/>
          <p:cNvSpPr txBox="1"/>
          <p:nvPr/>
        </p:nvSpPr>
        <p:spPr>
          <a:xfrm>
            <a:off x="4630478" y="-39509"/>
            <a:ext cx="4499818" cy="6432530"/>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pPr algn="ctr"/>
            <a:endParaRPr lang="en-US" sz="2800" b="1" dirty="0"/>
          </a:p>
          <a:p>
            <a:pPr algn="just"/>
            <a:r>
              <a:rPr lang="en-US" sz="2000" b="1" dirty="0">
                <a:solidFill>
                  <a:schemeClr val="tx1">
                    <a:lumMod val="95000"/>
                    <a:lumOff val="5000"/>
                  </a:schemeClr>
                </a:solidFill>
              </a:rPr>
              <a:t>Pros: </a:t>
            </a:r>
          </a:p>
          <a:p>
            <a:pPr algn="just"/>
            <a:r>
              <a:rPr lang="en-US" sz="2000" b="1" dirty="0">
                <a:solidFill>
                  <a:schemeClr val="tx1">
                    <a:lumMod val="95000"/>
                    <a:lumOff val="5000"/>
                  </a:schemeClr>
                </a:solidFill>
              </a:rPr>
              <a:t>1.</a:t>
            </a:r>
            <a:r>
              <a:rPr lang="en-US" sz="2000" dirty="0">
                <a:solidFill>
                  <a:schemeClr val="tx1">
                    <a:lumMod val="95000"/>
                    <a:lumOff val="5000"/>
                  </a:schemeClr>
                </a:solidFill>
              </a:rPr>
              <a:t>In array elements can have any type.</a:t>
            </a:r>
          </a:p>
          <a:p>
            <a:pPr algn="just"/>
            <a:r>
              <a:rPr lang="en-US" sz="2000" b="1" dirty="0">
                <a:solidFill>
                  <a:schemeClr val="tx1">
                    <a:lumMod val="95000"/>
                    <a:lumOff val="5000"/>
                  </a:schemeClr>
                </a:solidFill>
              </a:rPr>
              <a:t>2</a:t>
            </a:r>
            <a:r>
              <a:rPr lang="en-US" sz="2000" dirty="0">
                <a:solidFill>
                  <a:schemeClr val="tx1">
                    <a:lumMod val="95000"/>
                    <a:lumOff val="5000"/>
                  </a:schemeClr>
                </a:solidFill>
              </a:rPr>
              <a:t>.Have more methods to sort , to look up make actions with arrays.</a:t>
            </a:r>
          </a:p>
          <a:p>
            <a:pPr algn="just"/>
            <a:r>
              <a:rPr lang="en-US" sz="2000" b="1" dirty="0">
                <a:solidFill>
                  <a:schemeClr val="tx1">
                    <a:lumMod val="95000"/>
                    <a:lumOff val="5000"/>
                  </a:schemeClr>
                </a:solidFill>
              </a:rPr>
              <a:t>3</a:t>
            </a:r>
            <a:r>
              <a:rPr lang="en-US" sz="2000" dirty="0">
                <a:solidFill>
                  <a:schemeClr val="tx1">
                    <a:lumMod val="95000"/>
                    <a:lumOff val="5000"/>
                  </a:schemeClr>
                </a:solidFill>
              </a:rPr>
              <a:t>.Easy to print  array, to work with methods.</a:t>
            </a:r>
          </a:p>
          <a:p>
            <a:pPr algn="just"/>
            <a:r>
              <a:rPr lang="en-US" sz="2000" b="1" dirty="0">
                <a:solidFill>
                  <a:schemeClr val="tx1">
                    <a:lumMod val="95000"/>
                    <a:lumOff val="5000"/>
                  </a:schemeClr>
                </a:solidFill>
              </a:rPr>
              <a:t>4</a:t>
            </a:r>
            <a:r>
              <a:rPr lang="en-US" sz="2000" dirty="0">
                <a:solidFill>
                  <a:schemeClr val="tx1">
                    <a:lumMod val="95000"/>
                    <a:lumOff val="5000"/>
                  </a:schemeClr>
                </a:solidFill>
              </a:rPr>
              <a:t>.Have unfixed size.</a:t>
            </a:r>
          </a:p>
          <a:p>
            <a:pPr algn="just"/>
            <a:r>
              <a:rPr lang="en-US" sz="2000" b="1" dirty="0">
                <a:solidFill>
                  <a:schemeClr val="tx1">
                    <a:lumMod val="95000"/>
                    <a:lumOff val="5000"/>
                  </a:schemeClr>
                </a:solidFill>
              </a:rPr>
              <a:t>Cons:</a:t>
            </a:r>
          </a:p>
          <a:p>
            <a:pPr algn="just"/>
            <a:r>
              <a:rPr lang="en-US" sz="2000" b="1" dirty="0">
                <a:solidFill>
                  <a:schemeClr val="tx1">
                    <a:lumMod val="95000"/>
                    <a:lumOff val="5000"/>
                  </a:schemeClr>
                </a:solidFill>
              </a:rPr>
              <a:t>1.</a:t>
            </a:r>
            <a:r>
              <a:rPr lang="en-US" sz="2000" dirty="0">
                <a:solidFill>
                  <a:schemeClr val="tx1">
                    <a:lumMod val="95000"/>
                    <a:lumOff val="5000"/>
                  </a:schemeClr>
                </a:solidFill>
              </a:rPr>
              <a:t>Element index can be string, expression, even negative number.</a:t>
            </a:r>
          </a:p>
          <a:p>
            <a:endParaRPr lang="en-US" sz="2000" dirty="0"/>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Array </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136309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 y="-27384"/>
            <a:ext cx="4715841" cy="7017306"/>
          </a:xfrm>
          <a:prstGeom prst="rect">
            <a:avLst/>
          </a:prstGeom>
          <a:noFill/>
          <a:ln>
            <a:solidFill>
              <a:schemeClr val="accent1"/>
            </a:solidFill>
          </a:ln>
        </p:spPr>
        <p:txBody>
          <a:bodyPr wrap="square" rtlCol="0">
            <a:spAutoFit/>
          </a:bodyPr>
          <a:lstStyle/>
          <a:p>
            <a:pPr algn="ctr"/>
            <a:endParaRPr lang="en-US" sz="2800" b="1" dirty="0"/>
          </a:p>
          <a:p>
            <a:pPr algn="ctr"/>
            <a:endParaRPr lang="en-US" sz="2800" b="1" dirty="0"/>
          </a:p>
          <a:p>
            <a:pPr algn="ctr"/>
            <a:endParaRPr lang="en-US" sz="2800" b="1" dirty="0"/>
          </a:p>
          <a:p>
            <a:r>
              <a:rPr lang="en-US" sz="2000" dirty="0"/>
              <a:t>Declaration objects in a 3 ways</a:t>
            </a:r>
          </a:p>
          <a:p>
            <a:r>
              <a:rPr lang="en-US" sz="2000" b="1" dirty="0"/>
              <a:t>1.Declare singleton objects we also declare it’s class. It doesn’t have constructor.</a:t>
            </a:r>
          </a:p>
          <a:p>
            <a:endParaRPr lang="en-US" sz="2000" b="1" dirty="0"/>
          </a:p>
          <a:p>
            <a:r>
              <a:rPr lang="en-US" dirty="0"/>
              <a:t>Ex. object  Payroll{}</a:t>
            </a:r>
          </a:p>
          <a:p>
            <a:endParaRPr lang="en-US" sz="2000" dirty="0"/>
          </a:p>
          <a:p>
            <a:r>
              <a:rPr lang="en-US" sz="2000" b="1" dirty="0"/>
              <a:t>2. An object declaration inside a class can be marked with the companion keyword.</a:t>
            </a:r>
          </a:p>
          <a:p>
            <a:r>
              <a:rPr lang="en-US" sz="2000" b="1" dirty="0"/>
              <a:t>It will be static  member.</a:t>
            </a:r>
          </a:p>
          <a:p>
            <a:r>
              <a:rPr lang="en-US" dirty="0"/>
              <a:t>class A{</a:t>
            </a:r>
          </a:p>
          <a:p>
            <a:r>
              <a:rPr lang="en-US" dirty="0"/>
              <a:t>   companion object {</a:t>
            </a:r>
          </a:p>
          <a:p>
            <a:r>
              <a:rPr lang="en-US" dirty="0"/>
              <a:t>}}</a:t>
            </a:r>
          </a:p>
          <a:p>
            <a:r>
              <a:rPr lang="en-US" dirty="0"/>
              <a:t>Class B{</a:t>
            </a:r>
          </a:p>
          <a:p>
            <a:r>
              <a:rPr lang="en-US" dirty="0"/>
              <a:t>   companion object Loader{}}</a:t>
            </a:r>
          </a:p>
          <a:p>
            <a:endParaRPr lang="en-US" dirty="0"/>
          </a:p>
          <a:p>
            <a:r>
              <a:rPr lang="en-US" sz="2000" b="1" dirty="0">
                <a:solidFill>
                  <a:schemeClr val="tx1">
                    <a:lumMod val="95000"/>
                    <a:lumOff val="5000"/>
                  </a:schemeClr>
                </a:solidFill>
              </a:rPr>
              <a:t>Define Objects 1 way `instance of class</a:t>
            </a:r>
          </a:p>
          <a:p>
            <a:r>
              <a:rPr lang="en-US" sz="2000" dirty="0" err="1"/>
              <a:t>val</a:t>
            </a:r>
            <a:r>
              <a:rPr lang="en-US" sz="2000" dirty="0"/>
              <a:t> </a:t>
            </a:r>
            <a:r>
              <a:rPr lang="en-US" sz="2000" dirty="0" err="1"/>
              <a:t>obj</a:t>
            </a:r>
            <a:r>
              <a:rPr lang="en-US" sz="2000" dirty="0"/>
              <a:t>=Example()</a:t>
            </a:r>
          </a:p>
          <a:p>
            <a:endParaRPr lang="en-US" sz="2000" dirty="0"/>
          </a:p>
          <a:p>
            <a:r>
              <a:rPr lang="en-US" sz="2000" dirty="0"/>
              <a:t> </a:t>
            </a:r>
          </a:p>
        </p:txBody>
      </p:sp>
      <p:sp>
        <p:nvSpPr>
          <p:cNvPr id="10" name="TextBox 9"/>
          <p:cNvSpPr txBox="1"/>
          <p:nvPr/>
        </p:nvSpPr>
        <p:spPr>
          <a:xfrm>
            <a:off x="4788024" y="-39509"/>
            <a:ext cx="4342272" cy="7109639"/>
          </a:xfrm>
          <a:prstGeom prst="rect">
            <a:avLst/>
          </a:prstGeom>
          <a:noFill/>
        </p:spPr>
        <p:txBody>
          <a:bodyPr wrap="square" rtlCol="0">
            <a:spAutoFit/>
          </a:bodyPr>
          <a:lstStyle/>
          <a:p>
            <a:pPr algn="ctr"/>
            <a:endParaRPr lang="en-US" sz="2800" b="1" dirty="0"/>
          </a:p>
          <a:p>
            <a:pPr algn="ctr"/>
            <a:endParaRPr lang="en-US" sz="2800" b="1" dirty="0"/>
          </a:p>
          <a:p>
            <a:endParaRPr lang="en-US" sz="2000" dirty="0"/>
          </a:p>
          <a:p>
            <a:r>
              <a:rPr lang="en-US" sz="2000" dirty="0">
                <a:solidFill>
                  <a:schemeClr val="tx1">
                    <a:lumMod val="95000"/>
                    <a:lumOff val="5000"/>
                  </a:schemeClr>
                </a:solidFill>
              </a:rPr>
              <a:t>Define objects in 3 ways</a:t>
            </a:r>
          </a:p>
          <a:p>
            <a:r>
              <a:rPr lang="en-US" sz="2000" b="1" dirty="0">
                <a:solidFill>
                  <a:schemeClr val="tx1">
                    <a:lumMod val="95000"/>
                    <a:lumOff val="5000"/>
                  </a:schemeClr>
                </a:solidFill>
              </a:rPr>
              <a:t>1.Define and create a single object, using an object literal.</a:t>
            </a:r>
          </a:p>
          <a:p>
            <a:endParaRPr lang="en-US" sz="2000" dirty="0">
              <a:solidFill>
                <a:schemeClr val="tx1">
                  <a:lumMod val="95000"/>
                  <a:lumOff val="5000"/>
                </a:schemeClr>
              </a:solidFill>
            </a:endParaRPr>
          </a:p>
          <a:p>
            <a:r>
              <a:rPr lang="en-US" sz="2000" dirty="0">
                <a:solidFill>
                  <a:schemeClr val="tx1">
                    <a:lumMod val="95000"/>
                    <a:lumOff val="5000"/>
                  </a:schemeClr>
                </a:solidFill>
              </a:rPr>
              <a:t>Ex. </a:t>
            </a:r>
            <a:r>
              <a:rPr lang="en-US" sz="2000" dirty="0" err="1">
                <a:solidFill>
                  <a:schemeClr val="tx1">
                    <a:lumMod val="95000"/>
                    <a:lumOff val="5000"/>
                  </a:schemeClr>
                </a:solidFill>
              </a:rPr>
              <a:t>var</a:t>
            </a:r>
            <a:r>
              <a:rPr lang="en-US" sz="2000" dirty="0">
                <a:solidFill>
                  <a:schemeClr val="tx1">
                    <a:lumMod val="95000"/>
                    <a:lumOff val="5000"/>
                  </a:schemeClr>
                </a:solidFill>
              </a:rPr>
              <a:t> person={age:10,name:”Ashot”}</a:t>
            </a:r>
          </a:p>
          <a:p>
            <a:endParaRPr lang="en-US" sz="2000" dirty="0">
              <a:solidFill>
                <a:schemeClr val="tx1">
                  <a:lumMod val="95000"/>
                  <a:lumOff val="5000"/>
                </a:schemeClr>
              </a:solidFill>
            </a:endParaRPr>
          </a:p>
          <a:p>
            <a:r>
              <a:rPr lang="en-US" sz="2000" b="1" dirty="0">
                <a:solidFill>
                  <a:schemeClr val="tx1">
                    <a:lumMod val="95000"/>
                    <a:lumOff val="5000"/>
                  </a:schemeClr>
                </a:solidFill>
              </a:rPr>
              <a:t>2.Define and create a single object, with the keyword new.</a:t>
            </a:r>
          </a:p>
          <a:p>
            <a:endParaRPr lang="en-US" sz="2000" b="1" dirty="0">
              <a:solidFill>
                <a:schemeClr val="tx1">
                  <a:lumMod val="95000"/>
                  <a:lumOff val="5000"/>
                </a:schemeClr>
              </a:solidFill>
            </a:endParaRPr>
          </a:p>
          <a:p>
            <a:r>
              <a:rPr lang="en-US" sz="2000" dirty="0">
                <a:solidFill>
                  <a:schemeClr val="tx1">
                    <a:lumMod val="95000"/>
                    <a:lumOff val="5000"/>
                  </a:schemeClr>
                </a:solidFill>
              </a:rPr>
              <a:t>Ex. </a:t>
            </a:r>
            <a:r>
              <a:rPr lang="en-US" sz="2000" dirty="0" err="1">
                <a:solidFill>
                  <a:schemeClr val="tx1">
                    <a:lumMod val="95000"/>
                    <a:lumOff val="5000"/>
                  </a:schemeClr>
                </a:solidFill>
              </a:rPr>
              <a:t>var</a:t>
            </a:r>
            <a:r>
              <a:rPr lang="en-US" sz="2000" dirty="0">
                <a:solidFill>
                  <a:schemeClr val="tx1">
                    <a:lumMod val="95000"/>
                    <a:lumOff val="5000"/>
                  </a:schemeClr>
                </a:solidFill>
              </a:rPr>
              <a:t> person=new  Object() </a:t>
            </a:r>
          </a:p>
          <a:p>
            <a:r>
              <a:rPr lang="en-US" sz="2000" dirty="0" err="1">
                <a:solidFill>
                  <a:schemeClr val="tx1">
                    <a:lumMod val="95000"/>
                    <a:lumOff val="5000"/>
                  </a:schemeClr>
                </a:solidFill>
              </a:rPr>
              <a:t>person.age</a:t>
            </a:r>
            <a:r>
              <a:rPr lang="en-US" sz="2000" dirty="0">
                <a:solidFill>
                  <a:schemeClr val="tx1">
                    <a:lumMod val="95000"/>
                    <a:lumOff val="5000"/>
                  </a:schemeClr>
                </a:solidFill>
              </a:rPr>
              <a:t>=10;</a:t>
            </a:r>
          </a:p>
          <a:p>
            <a:r>
              <a:rPr lang="en-US" sz="2000" dirty="0">
                <a:solidFill>
                  <a:schemeClr val="tx1">
                    <a:lumMod val="95000"/>
                    <a:lumOff val="5000"/>
                  </a:schemeClr>
                </a:solidFill>
              </a:rPr>
              <a:t>person.name=”</a:t>
            </a:r>
            <a:r>
              <a:rPr lang="en-US" sz="2000" dirty="0" err="1">
                <a:solidFill>
                  <a:schemeClr val="tx1">
                    <a:lumMod val="95000"/>
                    <a:lumOff val="5000"/>
                  </a:schemeClr>
                </a:solidFill>
              </a:rPr>
              <a:t>Ashot</a:t>
            </a:r>
            <a:r>
              <a:rPr lang="en-US" sz="2000" dirty="0">
                <a:solidFill>
                  <a:schemeClr val="tx1">
                    <a:lumMod val="95000"/>
                    <a:lumOff val="5000"/>
                  </a:schemeClr>
                </a:solidFill>
              </a:rPr>
              <a:t>”;</a:t>
            </a:r>
          </a:p>
          <a:p>
            <a:endParaRPr lang="en-US" sz="2000" b="1" dirty="0">
              <a:solidFill>
                <a:schemeClr val="tx1">
                  <a:lumMod val="95000"/>
                  <a:lumOff val="5000"/>
                </a:schemeClr>
              </a:solidFill>
            </a:endParaRPr>
          </a:p>
          <a:p>
            <a:r>
              <a:rPr lang="en-US" sz="2000" b="1" dirty="0">
                <a:solidFill>
                  <a:schemeClr val="tx1">
                    <a:lumMod val="95000"/>
                    <a:lumOff val="5000"/>
                  </a:schemeClr>
                </a:solidFill>
              </a:rPr>
              <a:t>3.Define an object constructor (function) , and then create objects of the constructed type</a:t>
            </a:r>
            <a:r>
              <a:rPr lang="en-US" sz="2000" dirty="0">
                <a:solidFill>
                  <a:schemeClr val="tx1">
                    <a:lumMod val="95000"/>
                    <a:lumOff val="5000"/>
                  </a:schemeClr>
                </a:solidFill>
              </a:rPr>
              <a:t>.</a:t>
            </a:r>
          </a:p>
          <a:p>
            <a:endParaRPr lang="en-US" sz="2000" dirty="0"/>
          </a:p>
          <a:p>
            <a:endParaRPr lang="en-US" sz="2000" dirty="0"/>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Object</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308751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644008" cy="5693866"/>
          </a:xfrm>
          <a:prstGeom prst="rect">
            <a:avLst/>
          </a:prstGeom>
          <a:noFill/>
          <a:ln>
            <a:noFill/>
          </a:ln>
        </p:spPr>
        <p:txBody>
          <a:bodyPr wrap="square" rtlCol="0">
            <a:spAutoFit/>
          </a:bodyPr>
          <a:lstStyle/>
          <a:p>
            <a:pPr algn="ctr"/>
            <a:endParaRPr lang="en-US" sz="2800" b="1" dirty="0"/>
          </a:p>
          <a:p>
            <a:pPr algn="ctr"/>
            <a:endParaRPr lang="en-US" sz="2800" b="1" dirty="0"/>
          </a:p>
          <a:p>
            <a:pPr algn="ctr"/>
            <a:endParaRPr lang="en-US" sz="2400" b="1" dirty="0"/>
          </a:p>
          <a:p>
            <a:pPr algn="ctr"/>
            <a:endParaRPr lang="en-US" sz="2800" b="1" dirty="0"/>
          </a:p>
          <a:p>
            <a:pPr algn="just"/>
            <a:r>
              <a:rPr lang="en-US" sz="2400" b="1" dirty="0">
                <a:solidFill>
                  <a:schemeClr val="tx1">
                    <a:lumMod val="95000"/>
                    <a:lumOff val="5000"/>
                  </a:schemeClr>
                </a:solidFill>
              </a:rPr>
              <a:t>Pros: </a:t>
            </a:r>
          </a:p>
          <a:p>
            <a:pPr marL="457200" indent="-457200" algn="just">
              <a:buAutoNum type="arabicPeriod"/>
            </a:pPr>
            <a:r>
              <a:rPr lang="en-US" sz="2400" dirty="0">
                <a:solidFill>
                  <a:schemeClr val="tx1">
                    <a:lumMod val="95000"/>
                    <a:lumOff val="5000"/>
                  </a:schemeClr>
                </a:solidFill>
              </a:rPr>
              <a:t>You know what your object exactly have.</a:t>
            </a:r>
          </a:p>
          <a:p>
            <a:pPr algn="just"/>
            <a:r>
              <a:rPr lang="en-US" sz="2400" dirty="0">
                <a:solidFill>
                  <a:schemeClr val="tx1">
                    <a:lumMod val="95000"/>
                    <a:lumOff val="5000"/>
                  </a:schemeClr>
                </a:solidFill>
              </a:rPr>
              <a:t> </a:t>
            </a:r>
            <a:endParaRPr lang="en-US" sz="2400" dirty="0"/>
          </a:p>
          <a:p>
            <a:r>
              <a:rPr lang="en-US" sz="2400" b="1" dirty="0">
                <a:solidFill>
                  <a:schemeClr val="tx1">
                    <a:lumMod val="95000"/>
                    <a:lumOff val="5000"/>
                  </a:schemeClr>
                </a:solidFill>
              </a:rPr>
              <a:t>Cons:</a:t>
            </a:r>
          </a:p>
          <a:p>
            <a:r>
              <a:rPr lang="en-US" sz="2400" b="1" dirty="0">
                <a:solidFill>
                  <a:schemeClr val="tx1">
                    <a:lumMod val="95000"/>
                    <a:lumOff val="5000"/>
                  </a:schemeClr>
                </a:solidFill>
              </a:rPr>
              <a:t>1.</a:t>
            </a:r>
            <a:r>
              <a:rPr lang="en-US" sz="2400" dirty="0"/>
              <a:t> Must be instance of class,  if it isn’t singleton. </a:t>
            </a:r>
            <a:endParaRPr lang="en-US" sz="2400" b="1" dirty="0">
              <a:solidFill>
                <a:schemeClr val="tx1">
                  <a:lumMod val="95000"/>
                  <a:lumOff val="5000"/>
                </a:schemeClr>
              </a:solidFill>
            </a:endParaRPr>
          </a:p>
          <a:p>
            <a:pPr algn="ctr"/>
            <a:endParaRPr lang="en-US" sz="2800" b="1" dirty="0"/>
          </a:p>
          <a:p>
            <a:endParaRPr lang="en-US" sz="2000" dirty="0"/>
          </a:p>
          <a:p>
            <a:endParaRPr lang="en-US" sz="2000" dirty="0"/>
          </a:p>
          <a:p>
            <a:r>
              <a:rPr lang="en-US" sz="2000" dirty="0"/>
              <a:t> </a:t>
            </a:r>
          </a:p>
        </p:txBody>
      </p:sp>
      <p:sp>
        <p:nvSpPr>
          <p:cNvPr id="10" name="TextBox 9"/>
          <p:cNvSpPr txBox="1"/>
          <p:nvPr/>
        </p:nvSpPr>
        <p:spPr>
          <a:xfrm>
            <a:off x="4630478" y="-39509"/>
            <a:ext cx="4499818" cy="6555641"/>
          </a:xfrm>
          <a:prstGeom prst="rect">
            <a:avLst/>
          </a:prstGeom>
          <a:noFill/>
        </p:spPr>
        <p:txBody>
          <a:bodyPr wrap="square" rtlCol="0">
            <a:spAutoFit/>
          </a:bodyPr>
          <a:lstStyle/>
          <a:p>
            <a:pPr algn="ctr"/>
            <a:endParaRPr lang="en-US" sz="2800" b="1" dirty="0"/>
          </a:p>
          <a:p>
            <a:pPr algn="ctr"/>
            <a:endParaRPr lang="en-US" sz="2800" b="1" dirty="0"/>
          </a:p>
          <a:p>
            <a:pPr algn="just"/>
            <a:endParaRPr lang="en-US" sz="2400" b="1" dirty="0">
              <a:solidFill>
                <a:schemeClr val="tx1">
                  <a:lumMod val="95000"/>
                  <a:lumOff val="5000"/>
                </a:schemeClr>
              </a:solidFill>
            </a:endParaRPr>
          </a:p>
          <a:p>
            <a:pPr algn="just"/>
            <a:endParaRPr lang="en-US" sz="2400" b="1" dirty="0">
              <a:solidFill>
                <a:schemeClr val="tx1">
                  <a:lumMod val="95000"/>
                  <a:lumOff val="5000"/>
                </a:schemeClr>
              </a:solidFill>
            </a:endParaRPr>
          </a:p>
          <a:p>
            <a:pPr algn="just"/>
            <a:r>
              <a:rPr lang="en-US" sz="2400" b="1" dirty="0">
                <a:solidFill>
                  <a:schemeClr val="tx1">
                    <a:lumMod val="95000"/>
                    <a:lumOff val="5000"/>
                  </a:schemeClr>
                </a:solidFill>
              </a:rPr>
              <a:t>Pros: </a:t>
            </a:r>
          </a:p>
          <a:p>
            <a:pPr algn="just"/>
            <a:r>
              <a:rPr lang="en-US" sz="2400" dirty="0">
                <a:solidFill>
                  <a:schemeClr val="tx1">
                    <a:lumMod val="95000"/>
                    <a:lumOff val="5000"/>
                  </a:schemeClr>
                </a:solidFill>
              </a:rPr>
              <a:t>1.Easy to define.</a:t>
            </a:r>
          </a:p>
          <a:p>
            <a:pPr algn="just"/>
            <a:r>
              <a:rPr lang="en-US" sz="2400" dirty="0">
                <a:solidFill>
                  <a:schemeClr val="tx1">
                    <a:lumMod val="95000"/>
                    <a:lumOff val="5000"/>
                  </a:schemeClr>
                </a:solidFill>
              </a:rPr>
              <a:t>2.</a:t>
            </a:r>
            <a:r>
              <a:rPr lang="en-US" sz="2400" dirty="0"/>
              <a:t> JavaScript object is dynamic</a:t>
            </a:r>
          </a:p>
          <a:p>
            <a:pPr algn="just"/>
            <a:endParaRPr lang="en-US" sz="2400" dirty="0"/>
          </a:p>
          <a:p>
            <a:r>
              <a:rPr lang="en-US" sz="2400" b="1" dirty="0">
                <a:solidFill>
                  <a:schemeClr val="tx1">
                    <a:lumMod val="95000"/>
                    <a:lumOff val="5000"/>
                  </a:schemeClr>
                </a:solidFill>
              </a:rPr>
              <a:t>Cons:</a:t>
            </a:r>
          </a:p>
          <a:p>
            <a:r>
              <a:rPr lang="en-US" sz="2400" b="1" dirty="0">
                <a:solidFill>
                  <a:schemeClr val="tx1">
                    <a:lumMod val="95000"/>
                    <a:lumOff val="5000"/>
                  </a:schemeClr>
                </a:solidFill>
              </a:rPr>
              <a:t>1.</a:t>
            </a:r>
            <a:r>
              <a:rPr lang="en-US" sz="2400" dirty="0"/>
              <a:t> In object can be added a lot of properties. </a:t>
            </a:r>
            <a:endParaRPr lang="en-US" sz="2400" b="1" dirty="0">
              <a:solidFill>
                <a:schemeClr val="tx1">
                  <a:lumMod val="95000"/>
                  <a:lumOff val="5000"/>
                </a:schemeClr>
              </a:solidFill>
            </a:endParaRPr>
          </a:p>
          <a:p>
            <a:pPr algn="ctr"/>
            <a:endParaRPr lang="en-US" sz="2800" b="1"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Object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1340181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76833" y="1412776"/>
            <a:ext cx="4630303" cy="5016758"/>
          </a:xfrm>
          <a:prstGeom prst="rect">
            <a:avLst/>
          </a:prstGeom>
          <a:noFill/>
          <a:ln>
            <a:noFill/>
          </a:ln>
        </p:spPr>
        <p:txBody>
          <a:bodyPr wrap="square" rtlCol="0">
            <a:spAutoFit/>
          </a:bodyPr>
          <a:lstStyle/>
          <a:p>
            <a:pPr algn="just"/>
            <a:r>
              <a:rPr lang="en-US" sz="2000" dirty="0"/>
              <a:t>JS  global object is window, we read  and write from window.</a:t>
            </a:r>
          </a:p>
          <a:p>
            <a:pPr>
              <a:lnSpc>
                <a:spcPct val="150000"/>
              </a:lnSpc>
              <a:buFont typeface="Wingdings" pitchFamily="2" charset="2"/>
              <a:buChar char="q"/>
            </a:pPr>
            <a:r>
              <a:rPr lang="en-US" sz="2000" dirty="0"/>
              <a:t>Output</a:t>
            </a:r>
          </a:p>
          <a:p>
            <a:pPr>
              <a:lnSpc>
                <a:spcPct val="150000"/>
              </a:lnSpc>
            </a:pPr>
            <a:r>
              <a:rPr lang="en-US" sz="2000" dirty="0"/>
              <a:t>console.log (),</a:t>
            </a:r>
            <a:r>
              <a:rPr lang="en-US" sz="2000" dirty="0" err="1"/>
              <a:t>confilrm</a:t>
            </a:r>
            <a:r>
              <a:rPr lang="en-US" sz="2000" dirty="0"/>
              <a:t>(),</a:t>
            </a:r>
          </a:p>
          <a:p>
            <a:pPr>
              <a:lnSpc>
                <a:spcPct val="150000"/>
              </a:lnSpc>
            </a:pPr>
            <a:r>
              <a:rPr lang="en-US" sz="2000" dirty="0"/>
              <a:t>alert (), </a:t>
            </a:r>
            <a:r>
              <a:rPr lang="en-US" sz="2000" dirty="0" err="1"/>
              <a:t>document.write</a:t>
            </a:r>
            <a:r>
              <a:rPr lang="en-US" sz="2000" dirty="0"/>
              <a:t>()</a:t>
            </a:r>
          </a:p>
          <a:p>
            <a:pPr>
              <a:lnSpc>
                <a:spcPct val="150000"/>
              </a:lnSpc>
            </a:pPr>
            <a:endParaRPr lang="en-US" sz="2000" dirty="0"/>
          </a:p>
          <a:p>
            <a:pPr>
              <a:lnSpc>
                <a:spcPct val="150000"/>
              </a:lnSpc>
            </a:pPr>
            <a:endParaRPr lang="en-US" sz="2000" dirty="0"/>
          </a:p>
          <a:p>
            <a:pPr>
              <a:lnSpc>
                <a:spcPct val="150000"/>
              </a:lnSpc>
              <a:buFont typeface="Wingdings" pitchFamily="2" charset="2"/>
              <a:buChar char="q"/>
            </a:pPr>
            <a:r>
              <a:rPr lang="en-US" sz="2000" dirty="0"/>
              <a:t>Input </a:t>
            </a:r>
          </a:p>
          <a:p>
            <a:pPr>
              <a:lnSpc>
                <a:spcPct val="150000"/>
              </a:lnSpc>
            </a:pPr>
            <a:r>
              <a:rPr lang="en-US" sz="2000" dirty="0"/>
              <a:t>prompt()</a:t>
            </a:r>
          </a:p>
          <a:p>
            <a:pPr>
              <a:lnSpc>
                <a:spcPct val="150000"/>
              </a:lnSpc>
            </a:pPr>
            <a:r>
              <a:rPr lang="en-US" sz="2000" b="1" dirty="0">
                <a:solidFill>
                  <a:schemeClr val="tx1">
                    <a:lumMod val="95000"/>
                    <a:lumOff val="5000"/>
                  </a:schemeClr>
                </a:solidFill>
              </a:rPr>
              <a:t>Html tags</a:t>
            </a:r>
          </a:p>
          <a:p>
            <a:endParaRPr lang="en-US" sz="2000" dirty="0"/>
          </a:p>
          <a:p>
            <a:r>
              <a:rPr lang="en-US" sz="2000" dirty="0"/>
              <a:t> </a:t>
            </a:r>
          </a:p>
        </p:txBody>
      </p:sp>
      <p:sp>
        <p:nvSpPr>
          <p:cNvPr id="10" name="TextBox 9"/>
          <p:cNvSpPr txBox="1"/>
          <p:nvPr/>
        </p:nvSpPr>
        <p:spPr>
          <a:xfrm>
            <a:off x="114047" y="1556792"/>
            <a:ext cx="4499818" cy="5786199"/>
          </a:xfrm>
          <a:prstGeom prst="rect">
            <a:avLst/>
          </a:prstGeom>
          <a:noFill/>
        </p:spPr>
        <p:txBody>
          <a:bodyPr wrap="square" rtlCol="0">
            <a:spAutoFit/>
          </a:bodyPr>
          <a:lstStyle/>
          <a:p>
            <a:pPr>
              <a:lnSpc>
                <a:spcPct val="150000"/>
              </a:lnSpc>
              <a:buFont typeface="Wingdings" pitchFamily="2" charset="2"/>
              <a:buChar char="q"/>
            </a:pPr>
            <a:r>
              <a:rPr lang="en-US" sz="2000" dirty="0"/>
              <a:t>Output</a:t>
            </a:r>
          </a:p>
          <a:p>
            <a:pPr>
              <a:lnSpc>
                <a:spcPct val="150000"/>
              </a:lnSpc>
            </a:pPr>
            <a:r>
              <a:rPr lang="en-US" sz="2000" dirty="0"/>
              <a:t>print() —print info in the same line</a:t>
            </a:r>
          </a:p>
          <a:p>
            <a:pPr>
              <a:lnSpc>
                <a:spcPct val="150000"/>
              </a:lnSpc>
            </a:pPr>
            <a:endParaRPr lang="en-US" sz="2000" dirty="0"/>
          </a:p>
          <a:p>
            <a:pPr>
              <a:lnSpc>
                <a:spcPct val="150000"/>
              </a:lnSpc>
            </a:pPr>
            <a:r>
              <a:rPr lang="en-US" sz="2000" dirty="0" err="1"/>
              <a:t>println</a:t>
            </a:r>
            <a:r>
              <a:rPr lang="en-US" sz="2000" dirty="0"/>
              <a:t>()—print info in  new line</a:t>
            </a:r>
          </a:p>
          <a:p>
            <a:pPr>
              <a:lnSpc>
                <a:spcPct val="150000"/>
              </a:lnSpc>
            </a:pPr>
            <a:endParaRPr lang="en-US" sz="2000" dirty="0"/>
          </a:p>
          <a:p>
            <a:pPr>
              <a:lnSpc>
                <a:spcPct val="150000"/>
              </a:lnSpc>
              <a:buFont typeface="Wingdings" pitchFamily="2" charset="2"/>
              <a:buChar char="q"/>
            </a:pPr>
            <a:r>
              <a:rPr lang="en-US" sz="2000" dirty="0"/>
              <a:t>Input </a:t>
            </a:r>
          </a:p>
          <a:p>
            <a:pPr>
              <a:lnSpc>
                <a:spcPct val="150000"/>
              </a:lnSpc>
            </a:pPr>
            <a:r>
              <a:rPr lang="en-US" sz="2000" dirty="0" err="1"/>
              <a:t>readLine</a:t>
            </a:r>
            <a:r>
              <a:rPr lang="en-US" sz="2000" dirty="0"/>
              <a:t>()-read input and return string</a:t>
            </a:r>
          </a:p>
          <a:p>
            <a:pPr algn="just"/>
            <a:r>
              <a:rPr lang="en-US" sz="1600" b="1" dirty="0"/>
              <a:t>	</a:t>
            </a:r>
            <a:r>
              <a:rPr lang="en-US" sz="1600" b="1" dirty="0" err="1"/>
              <a:t>var</a:t>
            </a:r>
            <a:r>
              <a:rPr lang="en-US" sz="1600" b="1" dirty="0"/>
              <a:t> </a:t>
            </a:r>
            <a:r>
              <a:rPr lang="en-US" sz="1600" dirty="0"/>
              <a:t>k:Int=</a:t>
            </a:r>
            <a:r>
              <a:rPr lang="en-US" sz="1600" i="1" dirty="0"/>
              <a:t>readLine</a:t>
            </a:r>
            <a:r>
              <a:rPr lang="en-US" sz="1600" dirty="0"/>
              <a:t>()!!.</a:t>
            </a:r>
            <a:r>
              <a:rPr lang="en-US" sz="1600" i="1" dirty="0"/>
              <a:t>toInt</a:t>
            </a:r>
            <a:r>
              <a:rPr lang="en-US" sz="1600" dirty="0"/>
              <a:t>()</a:t>
            </a:r>
          </a:p>
          <a:p>
            <a:pPr algn="just"/>
            <a:r>
              <a:rPr lang="en-US" sz="1600" dirty="0"/>
              <a:t> 	</a:t>
            </a:r>
            <a:r>
              <a:rPr lang="en-US" sz="1600" i="1" dirty="0" err="1"/>
              <a:t>println</a:t>
            </a:r>
            <a:r>
              <a:rPr lang="en-US" sz="1600" dirty="0"/>
              <a:t>(k)</a:t>
            </a:r>
            <a:endParaRPr lang="en-US" sz="1600" b="1" dirty="0"/>
          </a:p>
          <a:p>
            <a:pPr algn="ctr"/>
            <a:endParaRPr lang="en-US" sz="2800" b="1" dirty="0"/>
          </a:p>
          <a:p>
            <a:endParaRPr lang="en-US" sz="2000" dirty="0"/>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1055545"/>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gn="ctr">
              <a:lnSpc>
                <a:spcPct val="150000"/>
              </a:lnSpc>
            </a:pPr>
            <a:r>
              <a:rPr lang="en-US" sz="2200" b="1" dirty="0">
                <a:solidFill>
                  <a:schemeClr val="bg1"/>
                </a:solidFill>
              </a:rPr>
              <a:t>Read and write          </a:t>
            </a:r>
          </a:p>
          <a:p>
            <a:pPr algn="ctr">
              <a:lnSpc>
                <a:spcPct val="150000"/>
              </a:lnSpc>
            </a:pPr>
            <a:r>
              <a:rPr lang="en-US" sz="2200" b="1" dirty="0">
                <a:solidFill>
                  <a:schemeClr val="bg1"/>
                </a:solidFill>
              </a:rPr>
              <a:t>from file</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249479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Nullability </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2" name="TextBox 1">
            <a:extLst>
              <a:ext uri="{FF2B5EF4-FFF2-40B4-BE49-F238E27FC236}">
                <a16:creationId xmlns:a16="http://schemas.microsoft.com/office/drawing/2014/main" id="{2150A2A3-1413-44FD-BF05-ED5CFD91E835}"/>
              </a:ext>
            </a:extLst>
          </p:cNvPr>
          <p:cNvSpPr txBox="1"/>
          <p:nvPr/>
        </p:nvSpPr>
        <p:spPr>
          <a:xfrm>
            <a:off x="273994" y="1812907"/>
            <a:ext cx="8712968" cy="369332"/>
          </a:xfrm>
          <a:prstGeom prst="rect">
            <a:avLst/>
          </a:prstGeom>
          <a:noFill/>
        </p:spPr>
        <p:txBody>
          <a:bodyPr wrap="square" rtlCol="0">
            <a:spAutoFit/>
          </a:bodyPr>
          <a:lstStyle/>
          <a:p>
            <a:r>
              <a:rPr lang="en-US" dirty="0"/>
              <a:t>We can declare a variable as nullable using ?</a:t>
            </a:r>
          </a:p>
        </p:txBody>
      </p:sp>
      <p:sp>
        <p:nvSpPr>
          <p:cNvPr id="12" name="TextBox 11">
            <a:extLst>
              <a:ext uri="{FF2B5EF4-FFF2-40B4-BE49-F238E27FC236}">
                <a16:creationId xmlns:a16="http://schemas.microsoft.com/office/drawing/2014/main" id="{3EF97EA9-85EF-430C-8889-EF57BB5EACB9}"/>
              </a:ext>
            </a:extLst>
          </p:cNvPr>
          <p:cNvSpPr txBox="1"/>
          <p:nvPr/>
        </p:nvSpPr>
        <p:spPr>
          <a:xfrm>
            <a:off x="2851108" y="2669842"/>
            <a:ext cx="3581400" cy="830997"/>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a:t>var b: String? = "</a:t>
            </a:r>
            <a:r>
              <a:rPr lang="en-US" sz="1600" b="1" dirty="0" err="1"/>
              <a:t>abc</a:t>
            </a:r>
            <a:r>
              <a:rPr lang="en-US" sz="1600" b="1" dirty="0"/>
              <a:t>"</a:t>
            </a:r>
          </a:p>
          <a:p>
            <a:r>
              <a:rPr lang="en-US" sz="1600" b="1" dirty="0"/>
              <a:t>b = null // ok</a:t>
            </a:r>
          </a:p>
          <a:p>
            <a:r>
              <a:rPr lang="en-US" sz="1600" b="1" dirty="0"/>
              <a:t>print(b)</a:t>
            </a:r>
            <a:endParaRPr lang="en-US" sz="1600" dirty="0"/>
          </a:p>
        </p:txBody>
      </p:sp>
      <p:sp>
        <p:nvSpPr>
          <p:cNvPr id="14" name="Rectangle 13">
            <a:extLst>
              <a:ext uri="{FF2B5EF4-FFF2-40B4-BE49-F238E27FC236}">
                <a16:creationId xmlns:a16="http://schemas.microsoft.com/office/drawing/2014/main" id="{3DEAE342-9169-4FD5-92CD-D3EAB15B65BF}"/>
              </a:ext>
            </a:extLst>
          </p:cNvPr>
          <p:cNvSpPr/>
          <p:nvPr/>
        </p:nvSpPr>
        <p:spPr>
          <a:xfrm>
            <a:off x="2195736" y="1142786"/>
            <a:ext cx="4752528" cy="48545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b="1" dirty="0"/>
              <a:t>Type? = Type or  null</a:t>
            </a:r>
          </a:p>
        </p:txBody>
      </p:sp>
      <p:sp>
        <p:nvSpPr>
          <p:cNvPr id="15" name="Rectangle 14">
            <a:extLst>
              <a:ext uri="{FF2B5EF4-FFF2-40B4-BE49-F238E27FC236}">
                <a16:creationId xmlns:a16="http://schemas.microsoft.com/office/drawing/2014/main" id="{3329D451-9869-47E0-A01F-153B4A524ED6}"/>
              </a:ext>
            </a:extLst>
          </p:cNvPr>
          <p:cNvSpPr/>
          <p:nvPr/>
        </p:nvSpPr>
        <p:spPr>
          <a:xfrm>
            <a:off x="1585683" y="4951966"/>
            <a:ext cx="1220106"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a:t>foo?.bar</a:t>
            </a:r>
            <a:r>
              <a:rPr lang="en-US" dirty="0"/>
              <a:t>()</a:t>
            </a:r>
          </a:p>
        </p:txBody>
      </p:sp>
      <p:sp>
        <p:nvSpPr>
          <p:cNvPr id="16" name="TextBox 15">
            <a:extLst>
              <a:ext uri="{FF2B5EF4-FFF2-40B4-BE49-F238E27FC236}">
                <a16:creationId xmlns:a16="http://schemas.microsoft.com/office/drawing/2014/main" id="{453C4A8D-032E-46EF-AB0C-13537938487D}"/>
              </a:ext>
            </a:extLst>
          </p:cNvPr>
          <p:cNvSpPr txBox="1"/>
          <p:nvPr/>
        </p:nvSpPr>
        <p:spPr>
          <a:xfrm>
            <a:off x="338112" y="3758175"/>
            <a:ext cx="3715248" cy="369332"/>
          </a:xfrm>
          <a:prstGeom prst="rect">
            <a:avLst/>
          </a:prstGeom>
          <a:noFill/>
        </p:spPr>
        <p:txBody>
          <a:bodyPr wrap="none" rtlCol="0">
            <a:spAutoFit/>
          </a:bodyPr>
          <a:lstStyle/>
          <a:p>
            <a:r>
              <a:rPr lang="en-US" dirty="0"/>
              <a:t>We must call our nullable types safely</a:t>
            </a:r>
          </a:p>
        </p:txBody>
      </p:sp>
      <p:sp>
        <p:nvSpPr>
          <p:cNvPr id="17" name="Rectangle 16">
            <a:extLst>
              <a:ext uri="{FF2B5EF4-FFF2-40B4-BE49-F238E27FC236}">
                <a16:creationId xmlns:a16="http://schemas.microsoft.com/office/drawing/2014/main" id="{C1FFF7CA-AFE7-43BE-BCD6-DCB4A72675EB}"/>
              </a:ext>
            </a:extLst>
          </p:cNvPr>
          <p:cNvSpPr/>
          <p:nvPr/>
        </p:nvSpPr>
        <p:spPr>
          <a:xfrm>
            <a:off x="4976292" y="4294020"/>
            <a:ext cx="1220106"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a:t>foo.bar</a:t>
            </a:r>
            <a:r>
              <a:rPr lang="en-US" dirty="0"/>
              <a:t>()</a:t>
            </a:r>
          </a:p>
        </p:txBody>
      </p:sp>
      <p:sp>
        <p:nvSpPr>
          <p:cNvPr id="18" name="Rectangle 17">
            <a:extLst>
              <a:ext uri="{FF2B5EF4-FFF2-40B4-BE49-F238E27FC236}">
                <a16:creationId xmlns:a16="http://schemas.microsoft.com/office/drawing/2014/main" id="{9ED2C2F1-24DB-478B-AB5B-E1871309A617}"/>
              </a:ext>
            </a:extLst>
          </p:cNvPr>
          <p:cNvSpPr/>
          <p:nvPr/>
        </p:nvSpPr>
        <p:spPr>
          <a:xfrm>
            <a:off x="4976292" y="5715214"/>
            <a:ext cx="1220106"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null</a:t>
            </a:r>
          </a:p>
        </p:txBody>
      </p:sp>
      <p:cxnSp>
        <p:nvCxnSpPr>
          <p:cNvPr id="20" name="Straight Connector 19">
            <a:extLst>
              <a:ext uri="{FF2B5EF4-FFF2-40B4-BE49-F238E27FC236}">
                <a16:creationId xmlns:a16="http://schemas.microsoft.com/office/drawing/2014/main" id="{D7682DC2-140A-4B13-9926-CC5AD4449760}"/>
              </a:ext>
            </a:extLst>
          </p:cNvPr>
          <p:cNvCxnSpPr>
            <a:stCxn id="15" idx="3"/>
            <a:endCxn id="17" idx="1"/>
          </p:cNvCxnSpPr>
          <p:nvPr/>
        </p:nvCxnSpPr>
        <p:spPr>
          <a:xfrm flipV="1">
            <a:off x="2805789" y="4478235"/>
            <a:ext cx="2170503" cy="65794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89465B14-DA55-480E-B1CD-F5F154F367C6}"/>
              </a:ext>
            </a:extLst>
          </p:cNvPr>
          <p:cNvCxnSpPr>
            <a:cxnSpLocks/>
            <a:stCxn id="15" idx="3"/>
            <a:endCxn id="18" idx="1"/>
          </p:cNvCxnSpPr>
          <p:nvPr/>
        </p:nvCxnSpPr>
        <p:spPr>
          <a:xfrm>
            <a:off x="2805789" y="5136181"/>
            <a:ext cx="2170503" cy="76324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A7288F2B-5564-4397-B0DC-B555CCAB9889}"/>
              </a:ext>
            </a:extLst>
          </p:cNvPr>
          <p:cNvSpPr txBox="1"/>
          <p:nvPr/>
        </p:nvSpPr>
        <p:spPr>
          <a:xfrm rot="20590766">
            <a:off x="3373942" y="4460956"/>
            <a:ext cx="1034194" cy="369332"/>
          </a:xfrm>
          <a:prstGeom prst="rect">
            <a:avLst/>
          </a:prstGeom>
          <a:noFill/>
        </p:spPr>
        <p:txBody>
          <a:bodyPr wrap="none" rtlCol="0">
            <a:spAutoFit/>
          </a:bodyPr>
          <a:lstStyle/>
          <a:p>
            <a:r>
              <a:rPr lang="en-US" dirty="0"/>
              <a:t>foo!=null</a:t>
            </a:r>
          </a:p>
        </p:txBody>
      </p:sp>
      <p:sp>
        <p:nvSpPr>
          <p:cNvPr id="27" name="TextBox 26">
            <a:extLst>
              <a:ext uri="{FF2B5EF4-FFF2-40B4-BE49-F238E27FC236}">
                <a16:creationId xmlns:a16="http://schemas.microsoft.com/office/drawing/2014/main" id="{017A175E-6C08-4A78-9361-4E91A5B5A509}"/>
              </a:ext>
            </a:extLst>
          </p:cNvPr>
          <p:cNvSpPr txBox="1"/>
          <p:nvPr/>
        </p:nvSpPr>
        <p:spPr>
          <a:xfrm rot="1228564">
            <a:off x="3582758" y="5253005"/>
            <a:ext cx="1074268" cy="369332"/>
          </a:xfrm>
          <a:prstGeom prst="rect">
            <a:avLst/>
          </a:prstGeom>
          <a:noFill/>
        </p:spPr>
        <p:txBody>
          <a:bodyPr wrap="none" rtlCol="0">
            <a:spAutoFit/>
          </a:bodyPr>
          <a:lstStyle/>
          <a:p>
            <a:r>
              <a:rPr lang="en-US" dirty="0"/>
              <a:t>foo==null</a:t>
            </a:r>
          </a:p>
        </p:txBody>
      </p:sp>
    </p:spTree>
    <p:extLst>
      <p:ext uri="{BB962C8B-B14F-4D97-AF65-F5344CB8AC3E}">
        <p14:creationId xmlns:p14="http://schemas.microsoft.com/office/powerpoint/2010/main" val="345886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3D06D-A6E8-4D23-90AC-24196D7CB037}"/>
              </a:ext>
            </a:extLst>
          </p:cNvPr>
          <p:cNvSpPr txBox="1"/>
          <p:nvPr/>
        </p:nvSpPr>
        <p:spPr>
          <a:xfrm>
            <a:off x="251520" y="3762906"/>
            <a:ext cx="8712968" cy="677108"/>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Elvis operator: </a:t>
            </a:r>
            <a:r>
              <a:rPr lang="en-US" dirty="0"/>
              <a:t>The operator takes two values and returns the first if it is not null, and otherwise the second </a:t>
            </a:r>
          </a:p>
        </p:txBody>
      </p:sp>
      <p:sp>
        <p:nvSpPr>
          <p:cNvPr id="5" name="TextBox 4">
            <a:extLst>
              <a:ext uri="{FF2B5EF4-FFF2-40B4-BE49-F238E27FC236}">
                <a16:creationId xmlns:a16="http://schemas.microsoft.com/office/drawing/2014/main" id="{25F1A6C1-EC53-4CA0-9B41-59BA772C7263}"/>
              </a:ext>
            </a:extLst>
          </p:cNvPr>
          <p:cNvSpPr txBox="1"/>
          <p:nvPr/>
        </p:nvSpPr>
        <p:spPr>
          <a:xfrm>
            <a:off x="387315" y="260648"/>
            <a:ext cx="6606866" cy="3508653"/>
          </a:xfrm>
          <a:prstGeom prst="rect">
            <a:avLst/>
          </a:prstGeom>
          <a:noFill/>
        </p:spPr>
        <p:txBody>
          <a:bodyPr wrap="square" rtlCol="0">
            <a:spAutoFit/>
          </a:bodyPr>
          <a:lstStyle/>
          <a:p>
            <a:r>
              <a:rPr lang="en-US" b="1" dirty="0"/>
              <a:t>We must call our nullable types safely </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sz="2000" b="1" dirty="0"/>
              <a:t>Safe calls: </a:t>
            </a:r>
            <a:r>
              <a:rPr lang="en-US" dirty="0"/>
              <a:t>Safe call operator is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endParaRPr lang="en-US" dirty="0"/>
          </a:p>
          <a:p>
            <a:r>
              <a:rPr lang="en-US" dirty="0"/>
              <a:t>This example returns b length if it is not null, otherwise null</a:t>
            </a:r>
          </a:p>
          <a:p>
            <a:endParaRPr lang="en-US" b="1" dirty="0"/>
          </a:p>
        </p:txBody>
      </p:sp>
      <p:sp>
        <p:nvSpPr>
          <p:cNvPr id="6" name="TextBox 5">
            <a:extLst>
              <a:ext uri="{FF2B5EF4-FFF2-40B4-BE49-F238E27FC236}">
                <a16:creationId xmlns:a16="http://schemas.microsoft.com/office/drawing/2014/main" id="{7BCF6B75-9E63-4943-B95F-995AC720FE5B}"/>
              </a:ext>
            </a:extLst>
          </p:cNvPr>
          <p:cNvSpPr txBox="1"/>
          <p:nvPr/>
        </p:nvSpPr>
        <p:spPr>
          <a:xfrm>
            <a:off x="2151640" y="1340768"/>
            <a:ext cx="4887044" cy="1077218"/>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err="1"/>
              <a:t>val</a:t>
            </a:r>
            <a:r>
              <a:rPr lang="en-US" sz="1600" b="1" dirty="0"/>
              <a:t> a = "Kotlin"</a:t>
            </a:r>
          </a:p>
          <a:p>
            <a:r>
              <a:rPr lang="en-US" sz="1600" b="1" dirty="0" err="1"/>
              <a:t>val</a:t>
            </a:r>
            <a:r>
              <a:rPr lang="en-US" sz="1600" b="1" dirty="0"/>
              <a:t> b: String? = null</a:t>
            </a:r>
          </a:p>
          <a:p>
            <a:r>
              <a:rPr lang="en-US" sz="1600" b="1" dirty="0" err="1"/>
              <a:t>println</a:t>
            </a:r>
            <a:r>
              <a:rPr lang="en-US" sz="1600" b="1" dirty="0"/>
              <a:t>(</a:t>
            </a:r>
            <a:r>
              <a:rPr lang="en-US" sz="1600" b="1" dirty="0" err="1"/>
              <a:t>b?.length</a:t>
            </a:r>
            <a:r>
              <a:rPr lang="en-US" sz="1600" b="1" dirty="0"/>
              <a:t>)</a:t>
            </a:r>
          </a:p>
          <a:p>
            <a:r>
              <a:rPr lang="en-US" sz="1600" b="1" dirty="0" err="1"/>
              <a:t>println</a:t>
            </a:r>
            <a:r>
              <a:rPr lang="en-US" sz="1600" b="1" dirty="0"/>
              <a:t>(</a:t>
            </a:r>
            <a:r>
              <a:rPr lang="en-US" sz="1600" b="1" dirty="0" err="1"/>
              <a:t>a?.length</a:t>
            </a:r>
            <a:r>
              <a:rPr lang="en-US" sz="1600" b="1" dirty="0"/>
              <a:t>) // Unnecessary safe call</a:t>
            </a:r>
          </a:p>
        </p:txBody>
      </p:sp>
      <p:sp>
        <p:nvSpPr>
          <p:cNvPr id="14" name="Rectangle 13">
            <a:extLst>
              <a:ext uri="{FF2B5EF4-FFF2-40B4-BE49-F238E27FC236}">
                <a16:creationId xmlns:a16="http://schemas.microsoft.com/office/drawing/2014/main" id="{FF1D4C03-CEE6-445A-8AAD-564DC8516D3B}"/>
              </a:ext>
            </a:extLst>
          </p:cNvPr>
          <p:cNvSpPr/>
          <p:nvPr/>
        </p:nvSpPr>
        <p:spPr>
          <a:xfrm>
            <a:off x="1585683" y="4951966"/>
            <a:ext cx="1220106"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foo?: bar</a:t>
            </a:r>
          </a:p>
        </p:txBody>
      </p:sp>
      <p:sp>
        <p:nvSpPr>
          <p:cNvPr id="15" name="Rectangle 14">
            <a:extLst>
              <a:ext uri="{FF2B5EF4-FFF2-40B4-BE49-F238E27FC236}">
                <a16:creationId xmlns:a16="http://schemas.microsoft.com/office/drawing/2014/main" id="{B08A8285-58B8-43C6-95A8-74EA1071D1B1}"/>
              </a:ext>
            </a:extLst>
          </p:cNvPr>
          <p:cNvSpPr/>
          <p:nvPr/>
        </p:nvSpPr>
        <p:spPr>
          <a:xfrm>
            <a:off x="4976292" y="4294020"/>
            <a:ext cx="1220106"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foo</a:t>
            </a:r>
          </a:p>
        </p:txBody>
      </p:sp>
      <p:sp>
        <p:nvSpPr>
          <p:cNvPr id="16" name="Rectangle 15">
            <a:extLst>
              <a:ext uri="{FF2B5EF4-FFF2-40B4-BE49-F238E27FC236}">
                <a16:creationId xmlns:a16="http://schemas.microsoft.com/office/drawing/2014/main" id="{5C404CEA-3F79-4C36-9F5E-E7AADA264ACF}"/>
              </a:ext>
            </a:extLst>
          </p:cNvPr>
          <p:cNvSpPr/>
          <p:nvPr/>
        </p:nvSpPr>
        <p:spPr>
          <a:xfrm>
            <a:off x="4976292" y="5715214"/>
            <a:ext cx="1220106"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bar</a:t>
            </a:r>
          </a:p>
        </p:txBody>
      </p:sp>
      <p:cxnSp>
        <p:nvCxnSpPr>
          <p:cNvPr id="17" name="Straight Connector 16">
            <a:extLst>
              <a:ext uri="{FF2B5EF4-FFF2-40B4-BE49-F238E27FC236}">
                <a16:creationId xmlns:a16="http://schemas.microsoft.com/office/drawing/2014/main" id="{CFD7460E-6960-4DB9-A339-9DE3D0E95330}"/>
              </a:ext>
            </a:extLst>
          </p:cNvPr>
          <p:cNvCxnSpPr>
            <a:stCxn id="14" idx="3"/>
            <a:endCxn id="15" idx="1"/>
          </p:cNvCxnSpPr>
          <p:nvPr/>
        </p:nvCxnSpPr>
        <p:spPr>
          <a:xfrm flipV="1">
            <a:off x="2805789" y="4478235"/>
            <a:ext cx="2170503" cy="65794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32BF5316-0B5B-4218-B441-BDB97783D8E1}"/>
              </a:ext>
            </a:extLst>
          </p:cNvPr>
          <p:cNvCxnSpPr>
            <a:cxnSpLocks/>
            <a:stCxn id="14" idx="3"/>
            <a:endCxn id="16" idx="1"/>
          </p:cNvCxnSpPr>
          <p:nvPr/>
        </p:nvCxnSpPr>
        <p:spPr>
          <a:xfrm>
            <a:off x="2805789" y="5136181"/>
            <a:ext cx="2170503" cy="76324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B08088A1-5CE7-44EF-8B80-A7DAD1D0D4EB}"/>
              </a:ext>
            </a:extLst>
          </p:cNvPr>
          <p:cNvSpPr txBox="1"/>
          <p:nvPr/>
        </p:nvSpPr>
        <p:spPr>
          <a:xfrm rot="20590766">
            <a:off x="3373942" y="4460956"/>
            <a:ext cx="1034194" cy="369332"/>
          </a:xfrm>
          <a:prstGeom prst="rect">
            <a:avLst/>
          </a:prstGeom>
          <a:noFill/>
        </p:spPr>
        <p:txBody>
          <a:bodyPr wrap="none" rtlCol="0">
            <a:spAutoFit/>
          </a:bodyPr>
          <a:lstStyle/>
          <a:p>
            <a:r>
              <a:rPr lang="en-US" dirty="0"/>
              <a:t>foo!=null</a:t>
            </a:r>
          </a:p>
        </p:txBody>
      </p:sp>
      <p:sp>
        <p:nvSpPr>
          <p:cNvPr id="20" name="TextBox 19">
            <a:extLst>
              <a:ext uri="{FF2B5EF4-FFF2-40B4-BE49-F238E27FC236}">
                <a16:creationId xmlns:a16="http://schemas.microsoft.com/office/drawing/2014/main" id="{9A4EA26A-6369-4FE9-8FCD-B4DB1C56BF18}"/>
              </a:ext>
            </a:extLst>
          </p:cNvPr>
          <p:cNvSpPr txBox="1"/>
          <p:nvPr/>
        </p:nvSpPr>
        <p:spPr>
          <a:xfrm rot="1228564">
            <a:off x="3582758" y="5253005"/>
            <a:ext cx="1074268" cy="369332"/>
          </a:xfrm>
          <a:prstGeom prst="rect">
            <a:avLst/>
          </a:prstGeom>
          <a:noFill/>
        </p:spPr>
        <p:txBody>
          <a:bodyPr wrap="none" rtlCol="0">
            <a:spAutoFit/>
          </a:bodyPr>
          <a:lstStyle/>
          <a:p>
            <a:r>
              <a:rPr lang="en-US" dirty="0"/>
              <a:t>foo==null</a:t>
            </a:r>
          </a:p>
        </p:txBody>
      </p:sp>
    </p:spTree>
    <p:extLst>
      <p:ext uri="{BB962C8B-B14F-4D97-AF65-F5344CB8AC3E}">
        <p14:creationId xmlns:p14="http://schemas.microsoft.com/office/powerpoint/2010/main" val="2620636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1051DF9-83AD-4553-9149-8F96A5FE15C3}"/>
              </a:ext>
            </a:extLst>
          </p:cNvPr>
          <p:cNvSpPr>
            <a:spLocks noGrp="1"/>
          </p:cNvSpPr>
          <p:nvPr>
            <p:ph idx="1"/>
          </p:nvPr>
        </p:nvSpPr>
        <p:spPr>
          <a:xfrm>
            <a:off x="220542" y="3094413"/>
            <a:ext cx="8743945" cy="827769"/>
          </a:xfrm>
        </p:spPr>
        <p:txBody>
          <a:bodyPr>
            <a:normAutofit/>
          </a:bodyPr>
          <a:lstStyle/>
          <a:p>
            <a:pPr>
              <a:buFont typeface="Wingdings" panose="05000000000000000000" pitchFamily="2" charset="2"/>
              <a:buChar char="§"/>
            </a:pPr>
            <a:r>
              <a:rPr lang="en-US" altLang="en-US" sz="2000" b="1" dirty="0">
                <a:solidFill>
                  <a:srgbClr val="333333"/>
                </a:solidFill>
                <a:latin typeface="Open Sans"/>
              </a:rPr>
              <a:t>Not-null assertion operator (</a:t>
            </a:r>
            <a:r>
              <a:rPr lang="en-US" altLang="en-US" sz="2000" b="1" dirty="0">
                <a:solidFill>
                  <a:srgbClr val="333333"/>
                </a:solidFill>
                <a:latin typeface="Liberation Mono"/>
              </a:rPr>
              <a:t>!!</a:t>
            </a:r>
            <a:r>
              <a:rPr lang="en-US" altLang="en-US" sz="2000" b="1" dirty="0">
                <a:solidFill>
                  <a:srgbClr val="333333"/>
                </a:solidFill>
                <a:latin typeface="Open Sans"/>
              </a:rPr>
              <a:t>) </a:t>
            </a:r>
            <a:r>
              <a:rPr lang="en-US" altLang="en-US" sz="1800" dirty="0">
                <a:solidFill>
                  <a:srgbClr val="333333"/>
                </a:solidFill>
                <a:latin typeface="Open Sans"/>
              </a:rPr>
              <a:t>converts any value to a non-null type and throws an exception if the value is null.</a:t>
            </a:r>
            <a:endParaRPr lang="en-US" sz="1800" dirty="0"/>
          </a:p>
        </p:txBody>
      </p:sp>
      <p:sp>
        <p:nvSpPr>
          <p:cNvPr id="7" name="Rectangle 6">
            <a:extLst>
              <a:ext uri="{FF2B5EF4-FFF2-40B4-BE49-F238E27FC236}">
                <a16:creationId xmlns:a16="http://schemas.microsoft.com/office/drawing/2014/main" id="{C8E0D928-9748-4958-AA58-58989F26ACC6}"/>
              </a:ext>
            </a:extLst>
          </p:cNvPr>
          <p:cNvSpPr/>
          <p:nvPr/>
        </p:nvSpPr>
        <p:spPr>
          <a:xfrm>
            <a:off x="1043608" y="1737740"/>
            <a:ext cx="1726177"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foo as ? Type</a:t>
            </a:r>
          </a:p>
        </p:txBody>
      </p:sp>
      <p:sp>
        <p:nvSpPr>
          <p:cNvPr id="8" name="Rectangle 7">
            <a:extLst>
              <a:ext uri="{FF2B5EF4-FFF2-40B4-BE49-F238E27FC236}">
                <a16:creationId xmlns:a16="http://schemas.microsoft.com/office/drawing/2014/main" id="{7376BC4C-162B-4D2A-87D2-D783F9C9247B}"/>
              </a:ext>
            </a:extLst>
          </p:cNvPr>
          <p:cNvSpPr/>
          <p:nvPr/>
        </p:nvSpPr>
        <p:spPr>
          <a:xfrm>
            <a:off x="4940288" y="1079794"/>
            <a:ext cx="1719944"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Foo as Type</a:t>
            </a:r>
          </a:p>
        </p:txBody>
      </p:sp>
      <p:sp>
        <p:nvSpPr>
          <p:cNvPr id="9" name="Rectangle 8">
            <a:extLst>
              <a:ext uri="{FF2B5EF4-FFF2-40B4-BE49-F238E27FC236}">
                <a16:creationId xmlns:a16="http://schemas.microsoft.com/office/drawing/2014/main" id="{42AE9620-5F2F-4DCD-A6BB-014D70C6C923}"/>
              </a:ext>
            </a:extLst>
          </p:cNvPr>
          <p:cNvSpPr/>
          <p:nvPr/>
        </p:nvSpPr>
        <p:spPr>
          <a:xfrm>
            <a:off x="4940288" y="2500988"/>
            <a:ext cx="1791952"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null</a:t>
            </a:r>
          </a:p>
        </p:txBody>
      </p:sp>
      <p:cxnSp>
        <p:nvCxnSpPr>
          <p:cNvPr id="10" name="Straight Connector 9">
            <a:extLst>
              <a:ext uri="{FF2B5EF4-FFF2-40B4-BE49-F238E27FC236}">
                <a16:creationId xmlns:a16="http://schemas.microsoft.com/office/drawing/2014/main" id="{73CC1355-BABB-40C6-A5AA-2DAFCD59B082}"/>
              </a:ext>
            </a:extLst>
          </p:cNvPr>
          <p:cNvCxnSpPr>
            <a:cxnSpLocks/>
            <a:stCxn id="7" idx="3"/>
            <a:endCxn id="8" idx="1"/>
          </p:cNvCxnSpPr>
          <p:nvPr/>
        </p:nvCxnSpPr>
        <p:spPr>
          <a:xfrm flipV="1">
            <a:off x="2769785" y="1264009"/>
            <a:ext cx="2170503" cy="657946"/>
          </a:xfrm>
          <a:prstGeom prst="line">
            <a:avLst/>
          </a:prstGeom>
          <a:ln w="9525" cap="flat" cmpd="sng" algn="ctr">
            <a:solidFill>
              <a:schemeClr val="tx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10A17B45-AD37-442A-9B2C-BE4491C456DF}"/>
              </a:ext>
            </a:extLst>
          </p:cNvPr>
          <p:cNvCxnSpPr>
            <a:cxnSpLocks/>
            <a:stCxn id="7" idx="3"/>
            <a:endCxn id="9" idx="1"/>
          </p:cNvCxnSpPr>
          <p:nvPr/>
        </p:nvCxnSpPr>
        <p:spPr>
          <a:xfrm>
            <a:off x="2769785" y="1921955"/>
            <a:ext cx="2170503" cy="763248"/>
          </a:xfrm>
          <a:prstGeom prst="line">
            <a:avLst/>
          </a:prstGeom>
          <a:ln w="9525" cap="flat" cmpd="sng" algn="ctr">
            <a:solidFill>
              <a:schemeClr val="tx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59470CA1-F844-4FAC-AD42-0619C7A55E4C}"/>
              </a:ext>
            </a:extLst>
          </p:cNvPr>
          <p:cNvSpPr txBox="1"/>
          <p:nvPr/>
        </p:nvSpPr>
        <p:spPr>
          <a:xfrm rot="20590766">
            <a:off x="3217264" y="1246730"/>
            <a:ext cx="1275542" cy="369332"/>
          </a:xfrm>
          <a:prstGeom prst="rect">
            <a:avLst/>
          </a:prstGeom>
          <a:noFill/>
        </p:spPr>
        <p:txBody>
          <a:bodyPr wrap="none" rtlCol="0">
            <a:spAutoFit/>
          </a:bodyPr>
          <a:lstStyle/>
          <a:p>
            <a:r>
              <a:rPr lang="en-US" dirty="0"/>
              <a:t>Foo is Type </a:t>
            </a:r>
          </a:p>
        </p:txBody>
      </p:sp>
      <p:sp>
        <p:nvSpPr>
          <p:cNvPr id="13" name="TextBox 12">
            <a:extLst>
              <a:ext uri="{FF2B5EF4-FFF2-40B4-BE49-F238E27FC236}">
                <a16:creationId xmlns:a16="http://schemas.microsoft.com/office/drawing/2014/main" id="{5CEEE40E-1E70-405C-B60C-8863A346EDEC}"/>
              </a:ext>
            </a:extLst>
          </p:cNvPr>
          <p:cNvSpPr txBox="1"/>
          <p:nvPr/>
        </p:nvSpPr>
        <p:spPr>
          <a:xfrm rot="1228564">
            <a:off x="3382000" y="2038779"/>
            <a:ext cx="1403782" cy="369332"/>
          </a:xfrm>
          <a:prstGeom prst="rect">
            <a:avLst/>
          </a:prstGeom>
          <a:noFill/>
        </p:spPr>
        <p:txBody>
          <a:bodyPr wrap="none" rtlCol="0">
            <a:spAutoFit/>
          </a:bodyPr>
          <a:lstStyle/>
          <a:p>
            <a:r>
              <a:rPr lang="en-US" dirty="0"/>
              <a:t>Foo  !is Type </a:t>
            </a:r>
          </a:p>
        </p:txBody>
      </p:sp>
      <p:sp>
        <p:nvSpPr>
          <p:cNvPr id="20" name="Rectangle 2">
            <a:extLst>
              <a:ext uri="{FF2B5EF4-FFF2-40B4-BE49-F238E27FC236}">
                <a16:creationId xmlns:a16="http://schemas.microsoft.com/office/drawing/2014/main" id="{F9F29512-89A2-4F28-B838-C795A3C8956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E40A76A0-8FDC-4A64-B8D2-891CD35349B4}"/>
              </a:ext>
            </a:extLst>
          </p:cNvPr>
          <p:cNvSpPr txBox="1"/>
          <p:nvPr/>
        </p:nvSpPr>
        <p:spPr>
          <a:xfrm>
            <a:off x="251520" y="275962"/>
            <a:ext cx="8640960" cy="923330"/>
          </a:xfrm>
          <a:prstGeom prst="rect">
            <a:avLst/>
          </a:prstGeom>
          <a:noFill/>
        </p:spPr>
        <p:txBody>
          <a:bodyPr wrap="square" rtlCol="0">
            <a:spAutoFit/>
          </a:bodyPr>
          <a:lstStyle/>
          <a:p>
            <a:r>
              <a:rPr lang="en-US" altLang="en-US" dirty="0">
                <a:solidFill>
                  <a:srgbClr val="222222"/>
                </a:solidFill>
                <a:latin typeface="inherit"/>
              </a:rPr>
              <a:t>The as statement throws a </a:t>
            </a:r>
            <a:r>
              <a:rPr lang="en-US" altLang="en-US" dirty="0" err="1">
                <a:solidFill>
                  <a:srgbClr val="222222"/>
                </a:solidFill>
                <a:latin typeface="inherit"/>
              </a:rPr>
              <a:t>ClassCastException</a:t>
            </a:r>
            <a:r>
              <a:rPr lang="en-US" altLang="en-US" dirty="0">
                <a:solidFill>
                  <a:srgbClr val="222222"/>
                </a:solidFill>
                <a:latin typeface="inherit"/>
              </a:rPr>
              <a:t> if the value cannot be cast to the specified type</a:t>
            </a:r>
            <a:r>
              <a:rPr lang="en-US" altLang="en-US" sz="400" dirty="0"/>
              <a:t> </a:t>
            </a:r>
            <a:endParaRPr lang="en-US" altLang="en-US" sz="1400" dirty="0">
              <a:latin typeface="Arial" panose="020B0604020202020204" pitchFamily="34" charset="0"/>
            </a:endParaRPr>
          </a:p>
          <a:p>
            <a:endParaRPr lang="en-US" dirty="0"/>
          </a:p>
        </p:txBody>
      </p:sp>
      <p:sp>
        <p:nvSpPr>
          <p:cNvPr id="22" name="Rectangle 3">
            <a:extLst>
              <a:ext uri="{FF2B5EF4-FFF2-40B4-BE49-F238E27FC236}">
                <a16:creationId xmlns:a16="http://schemas.microsoft.com/office/drawing/2014/main" id="{B7587D43-585E-449B-BB2F-D3E50BFB2168}"/>
              </a:ext>
            </a:extLst>
          </p:cNvPr>
          <p:cNvSpPr>
            <a:spLocks noChangeArrowheads="1"/>
          </p:cNvSpPr>
          <p:nvPr/>
        </p:nvSpPr>
        <p:spPr bwMode="auto">
          <a:xfrm>
            <a:off x="0" y="-184666"/>
            <a:ext cx="184731" cy="369332"/>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4">
            <a:extLst>
              <a:ext uri="{FF2B5EF4-FFF2-40B4-BE49-F238E27FC236}">
                <a16:creationId xmlns:a16="http://schemas.microsoft.com/office/drawing/2014/main" id="{3A51FDEF-CFD0-4B60-94D0-E956F5BFE5EB}"/>
              </a:ext>
            </a:extLst>
          </p:cNvPr>
          <p:cNvSpPr/>
          <p:nvPr/>
        </p:nvSpPr>
        <p:spPr>
          <a:xfrm>
            <a:off x="1115615" y="4910229"/>
            <a:ext cx="1726177"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Foo !!</a:t>
            </a:r>
          </a:p>
        </p:txBody>
      </p:sp>
      <p:sp>
        <p:nvSpPr>
          <p:cNvPr id="36" name="Rectangle 35">
            <a:extLst>
              <a:ext uri="{FF2B5EF4-FFF2-40B4-BE49-F238E27FC236}">
                <a16:creationId xmlns:a16="http://schemas.microsoft.com/office/drawing/2014/main" id="{62AD56A9-2BC3-41AC-BF51-D3844ED23E3A}"/>
              </a:ext>
            </a:extLst>
          </p:cNvPr>
          <p:cNvSpPr/>
          <p:nvPr/>
        </p:nvSpPr>
        <p:spPr>
          <a:xfrm>
            <a:off x="5012295" y="4252283"/>
            <a:ext cx="2656048" cy="3684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Foo </a:t>
            </a:r>
          </a:p>
        </p:txBody>
      </p:sp>
      <p:sp>
        <p:nvSpPr>
          <p:cNvPr id="37" name="Rectangle 36">
            <a:extLst>
              <a:ext uri="{FF2B5EF4-FFF2-40B4-BE49-F238E27FC236}">
                <a16:creationId xmlns:a16="http://schemas.microsoft.com/office/drawing/2014/main" id="{BC4F2DA3-C711-467B-A28F-1E48838400EA}"/>
              </a:ext>
            </a:extLst>
          </p:cNvPr>
          <p:cNvSpPr/>
          <p:nvPr/>
        </p:nvSpPr>
        <p:spPr>
          <a:xfrm>
            <a:off x="5012294" y="5673476"/>
            <a:ext cx="2656049" cy="4198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err="1"/>
              <a:t>NullPointerException</a:t>
            </a:r>
            <a:endParaRPr lang="en-US" dirty="0"/>
          </a:p>
        </p:txBody>
      </p:sp>
      <p:cxnSp>
        <p:nvCxnSpPr>
          <p:cNvPr id="38" name="Straight Connector 37">
            <a:extLst>
              <a:ext uri="{FF2B5EF4-FFF2-40B4-BE49-F238E27FC236}">
                <a16:creationId xmlns:a16="http://schemas.microsoft.com/office/drawing/2014/main" id="{0DE2AA75-8664-4E95-9DF4-824943A472F4}"/>
              </a:ext>
            </a:extLst>
          </p:cNvPr>
          <p:cNvCxnSpPr>
            <a:cxnSpLocks/>
            <a:stCxn id="35" idx="3"/>
            <a:endCxn id="36" idx="1"/>
          </p:cNvCxnSpPr>
          <p:nvPr/>
        </p:nvCxnSpPr>
        <p:spPr>
          <a:xfrm flipV="1">
            <a:off x="2841792" y="4436498"/>
            <a:ext cx="2170503" cy="657946"/>
          </a:xfrm>
          <a:prstGeom prst="line">
            <a:avLst/>
          </a:prstGeom>
          <a:ln w="9525" cap="flat" cmpd="sng" algn="ctr">
            <a:solidFill>
              <a:schemeClr val="tx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41BAD66-B11D-4826-A760-974902F8C56F}"/>
              </a:ext>
            </a:extLst>
          </p:cNvPr>
          <p:cNvCxnSpPr>
            <a:cxnSpLocks/>
            <a:stCxn id="35" idx="3"/>
            <a:endCxn id="37" idx="1"/>
          </p:cNvCxnSpPr>
          <p:nvPr/>
        </p:nvCxnSpPr>
        <p:spPr>
          <a:xfrm>
            <a:off x="2841792" y="5094444"/>
            <a:ext cx="2170502" cy="788942"/>
          </a:xfrm>
          <a:prstGeom prst="line">
            <a:avLst/>
          </a:prstGeom>
          <a:ln w="9525" cap="flat" cmpd="sng" algn="ctr">
            <a:solidFill>
              <a:schemeClr val="tx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03F5DAA8-F419-4C7B-AC4B-AFE458396837}"/>
              </a:ext>
            </a:extLst>
          </p:cNvPr>
          <p:cNvSpPr txBox="1"/>
          <p:nvPr/>
        </p:nvSpPr>
        <p:spPr>
          <a:xfrm rot="20590766">
            <a:off x="3364997" y="4419219"/>
            <a:ext cx="1124090" cy="369332"/>
          </a:xfrm>
          <a:prstGeom prst="rect">
            <a:avLst/>
          </a:prstGeom>
          <a:noFill/>
        </p:spPr>
        <p:txBody>
          <a:bodyPr wrap="none" rtlCol="0">
            <a:spAutoFit/>
          </a:bodyPr>
          <a:lstStyle/>
          <a:p>
            <a:r>
              <a:rPr lang="en-US" dirty="0"/>
              <a:t>Foo !=null</a:t>
            </a:r>
          </a:p>
        </p:txBody>
      </p:sp>
      <p:sp>
        <p:nvSpPr>
          <p:cNvPr id="41" name="TextBox 40">
            <a:extLst>
              <a:ext uri="{FF2B5EF4-FFF2-40B4-BE49-F238E27FC236}">
                <a16:creationId xmlns:a16="http://schemas.microsoft.com/office/drawing/2014/main" id="{3684501F-7344-4AF8-A82C-43CA792365A2}"/>
              </a:ext>
            </a:extLst>
          </p:cNvPr>
          <p:cNvSpPr txBox="1"/>
          <p:nvPr/>
        </p:nvSpPr>
        <p:spPr>
          <a:xfrm rot="1228564">
            <a:off x="3547365" y="5211268"/>
            <a:ext cx="1217064" cy="369332"/>
          </a:xfrm>
          <a:prstGeom prst="rect">
            <a:avLst/>
          </a:prstGeom>
          <a:noFill/>
        </p:spPr>
        <p:txBody>
          <a:bodyPr wrap="none" rtlCol="0">
            <a:spAutoFit/>
          </a:bodyPr>
          <a:lstStyle/>
          <a:p>
            <a:r>
              <a:rPr lang="en-US" dirty="0"/>
              <a:t>Foo  ==null</a:t>
            </a:r>
          </a:p>
        </p:txBody>
      </p:sp>
    </p:spTree>
    <p:extLst>
      <p:ext uri="{BB962C8B-B14F-4D97-AF65-F5344CB8AC3E}">
        <p14:creationId xmlns:p14="http://schemas.microsoft.com/office/powerpoint/2010/main" val="317954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0"/>
            <a:ext cx="4644008" cy="6617196"/>
          </a:xfrm>
          <a:prstGeom prst="rect">
            <a:avLst/>
          </a:prstGeom>
          <a:noFill/>
          <a:ln>
            <a:noFill/>
          </a:ln>
          <a:effectLst>
            <a:glow rad="63500">
              <a:schemeClr val="accent1">
                <a:satMod val="175000"/>
                <a:alpha val="40000"/>
              </a:schemeClr>
            </a:glow>
          </a:effectLst>
        </p:spPr>
        <p:txBody>
          <a:bodyPr wrap="square" rtlCol="0">
            <a:spAutoFit/>
          </a:bodyPr>
          <a:lstStyle/>
          <a:p>
            <a:pPr algn="ctr"/>
            <a:endParaRPr lang="en-US" sz="2800" b="1" dirty="0"/>
          </a:p>
          <a:p>
            <a:pPr algn="ctr"/>
            <a:endParaRPr lang="en-US" sz="2800" b="1" dirty="0"/>
          </a:p>
          <a:p>
            <a:pPr algn="ctr"/>
            <a:endParaRPr lang="en-US" sz="2800" b="1" dirty="0"/>
          </a:p>
          <a:p>
            <a:pPr algn="ctr"/>
            <a:endParaRPr lang="en-US" sz="2800" b="1" dirty="0"/>
          </a:p>
          <a:p>
            <a:pPr marL="457200" indent="-457200">
              <a:buFont typeface="Arial" pitchFamily="34" charset="0"/>
              <a:buChar char="•"/>
            </a:pPr>
            <a:r>
              <a:rPr lang="en-US" sz="2400" dirty="0"/>
              <a:t>Complied language</a:t>
            </a:r>
          </a:p>
          <a:p>
            <a:endParaRPr lang="en-US" sz="2400" dirty="0"/>
          </a:p>
          <a:p>
            <a:r>
              <a:rPr lang="en-US" sz="2000" b="1" dirty="0"/>
              <a:t>	Pros:</a:t>
            </a:r>
          </a:p>
          <a:p>
            <a:r>
              <a:rPr lang="en-US" b="1" dirty="0"/>
              <a:t>1.</a:t>
            </a:r>
            <a:r>
              <a:rPr lang="en-US" dirty="0"/>
              <a:t>  The compiler is never running on the computer while the program is being executed.</a:t>
            </a:r>
          </a:p>
          <a:p>
            <a:endParaRPr lang="en-US" b="1" dirty="0"/>
          </a:p>
          <a:p>
            <a:r>
              <a:rPr lang="en-US" b="1" dirty="0"/>
              <a:t> 	</a:t>
            </a:r>
            <a:r>
              <a:rPr lang="en-US" sz="2000" b="1" dirty="0"/>
              <a:t>Cons</a:t>
            </a:r>
            <a:r>
              <a:rPr lang="en-US" sz="2000" dirty="0"/>
              <a:t>:</a:t>
            </a:r>
          </a:p>
          <a:p>
            <a:r>
              <a:rPr lang="en-US" b="1" dirty="0">
                <a:solidFill>
                  <a:schemeClr val="tx1">
                    <a:lumMod val="95000"/>
                    <a:lumOff val="5000"/>
                  </a:schemeClr>
                </a:solidFill>
              </a:rPr>
              <a:t>1.  </a:t>
            </a:r>
            <a:r>
              <a:rPr lang="en-US" dirty="0">
                <a:solidFill>
                  <a:schemeClr val="tx1">
                    <a:lumMod val="95000"/>
                    <a:lumOff val="5000"/>
                  </a:schemeClr>
                </a:solidFill>
              </a:rPr>
              <a:t>Compiler takes a larger amount of time in analyzing and processing.</a:t>
            </a:r>
          </a:p>
          <a:p>
            <a:endParaRPr lang="en-US" dirty="0">
              <a:solidFill>
                <a:schemeClr val="tx1">
                  <a:lumMod val="95000"/>
                  <a:lumOff val="5000"/>
                </a:schemeClr>
              </a:solidFill>
            </a:endParaRPr>
          </a:p>
          <a:p>
            <a:r>
              <a:rPr lang="en-US" b="1" dirty="0"/>
              <a:t>2.</a:t>
            </a:r>
            <a:r>
              <a:rPr lang="en-US" sz="2000" b="1" dirty="0"/>
              <a:t> </a:t>
            </a:r>
            <a:r>
              <a:rPr lang="en-US" dirty="0"/>
              <a:t>Compiler go through all the code and perform checks and optimizations again.</a:t>
            </a:r>
          </a:p>
          <a:p>
            <a:endParaRPr lang="en-US" dirty="0"/>
          </a:p>
          <a:p>
            <a:endParaRPr lang="en-US" sz="2000" dirty="0"/>
          </a:p>
          <a:p>
            <a:endParaRPr lang="en-US" sz="2000" dirty="0"/>
          </a:p>
          <a:p>
            <a:r>
              <a:rPr lang="en-US" sz="2000" dirty="0"/>
              <a:t> </a:t>
            </a:r>
          </a:p>
        </p:txBody>
      </p:sp>
      <p:sp>
        <p:nvSpPr>
          <p:cNvPr id="10" name="TextBox 9"/>
          <p:cNvSpPr txBox="1"/>
          <p:nvPr/>
        </p:nvSpPr>
        <p:spPr>
          <a:xfrm>
            <a:off x="4630478" y="-39509"/>
            <a:ext cx="4499818" cy="6617196"/>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pPr algn="ctr"/>
            <a:endParaRPr lang="en-US" sz="2800" b="1" dirty="0"/>
          </a:p>
          <a:p>
            <a:pPr marL="285750" indent="-285750" algn="just">
              <a:buFont typeface="Arial" pitchFamily="34" charset="0"/>
              <a:buChar char="•"/>
            </a:pPr>
            <a:r>
              <a:rPr lang="en-US" sz="2400" dirty="0"/>
              <a:t>Interpreted language</a:t>
            </a:r>
          </a:p>
          <a:p>
            <a:pPr algn="just"/>
            <a:endParaRPr lang="en-US" sz="2000" dirty="0"/>
          </a:p>
          <a:p>
            <a:r>
              <a:rPr lang="en-US" sz="2000" b="1" dirty="0"/>
              <a:t>	Pros:</a:t>
            </a:r>
          </a:p>
          <a:p>
            <a:pPr algn="just"/>
            <a:r>
              <a:rPr lang="en-US" b="1" dirty="0"/>
              <a:t>1</a:t>
            </a:r>
            <a:r>
              <a:rPr lang="en-US" dirty="0"/>
              <a:t>.Interpreter pick up changes immediately.</a:t>
            </a:r>
          </a:p>
          <a:p>
            <a:pPr algn="just"/>
            <a:endParaRPr lang="en-US" dirty="0"/>
          </a:p>
          <a:p>
            <a:pPr algn="just"/>
            <a:endParaRPr lang="en-US" dirty="0"/>
          </a:p>
          <a:p>
            <a:pPr algn="just"/>
            <a:r>
              <a:rPr lang="en-US" sz="2000" b="1" dirty="0"/>
              <a:t>	Cons:</a:t>
            </a:r>
          </a:p>
          <a:p>
            <a:pPr algn="just"/>
            <a:r>
              <a:rPr lang="en-US" b="1" dirty="0"/>
              <a:t>1.</a:t>
            </a:r>
            <a:r>
              <a:rPr lang="en-US" dirty="0"/>
              <a:t>The interpreter is always running in the background, using up some of the computers processing power and memory.</a:t>
            </a:r>
            <a:endParaRPr lang="en-US" b="1"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523666" cy="738664"/>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gn="ctr">
              <a:lnSpc>
                <a:spcPct val="150000"/>
              </a:lnSpc>
            </a:pPr>
            <a:r>
              <a:rPr lang="en-US" sz="2800" b="1" dirty="0">
                <a:solidFill>
                  <a:schemeClr val="bg1"/>
                </a:solidFill>
              </a:rPr>
              <a:t>   Main difference </a:t>
            </a:r>
          </a:p>
        </p:txBody>
      </p:sp>
      <p:pic>
        <p:nvPicPr>
          <p:cNvPr id="12" name="Рисунок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181522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4FD3C-16AF-403F-B272-83E7793FD6E1}"/>
              </a:ext>
            </a:extLst>
          </p:cNvPr>
          <p:cNvSpPr>
            <a:spLocks noGrp="1"/>
          </p:cNvSpPr>
          <p:nvPr>
            <p:ph idx="1"/>
          </p:nvPr>
        </p:nvSpPr>
        <p:spPr>
          <a:xfrm>
            <a:off x="457200" y="404664"/>
            <a:ext cx="8507288" cy="2016224"/>
          </a:xfrm>
        </p:spPr>
        <p:txBody>
          <a:bodyPr>
            <a:normAutofit/>
          </a:bodyPr>
          <a:lstStyle/>
          <a:p>
            <a:pPr>
              <a:buFont typeface="Wingdings" panose="05000000000000000000" pitchFamily="2" charset="2"/>
              <a:buChar char="§"/>
            </a:pPr>
            <a:r>
              <a:rPr lang="en-US" sz="2400" b="1" dirty="0"/>
              <a:t>Let </a:t>
            </a:r>
            <a:r>
              <a:rPr lang="en-US" sz="2400" b="1" dirty="0" err="1"/>
              <a:t>function:</a:t>
            </a:r>
            <a:r>
              <a:rPr lang="en-US" altLang="en-US" sz="2400" dirty="0" err="1">
                <a:solidFill>
                  <a:srgbClr val="222222"/>
                </a:solidFill>
                <a:latin typeface="inherit"/>
              </a:rPr>
              <a:t>The</a:t>
            </a:r>
            <a:r>
              <a:rPr lang="en-US" altLang="en-US" sz="2400" dirty="0">
                <a:solidFill>
                  <a:srgbClr val="222222"/>
                </a:solidFill>
                <a:latin typeface="inherit"/>
              </a:rPr>
              <a:t> let function makes it easy to work with nullable expressions. Together with the safe call operator, it allows  to evaluate the expression, check the result for null and save it in a variable - all in one short expression</a:t>
            </a:r>
            <a:r>
              <a:rPr lang="en-US" altLang="en-US" sz="700" dirty="0"/>
              <a:t> </a:t>
            </a:r>
            <a:endParaRPr lang="en-US" altLang="en-US" sz="2000" dirty="0">
              <a:latin typeface="Arial" panose="020B0604020202020204" pitchFamily="34" charset="0"/>
            </a:endParaRPr>
          </a:p>
          <a:p>
            <a:pPr>
              <a:buFont typeface="Wingdings" panose="05000000000000000000" pitchFamily="2" charset="2"/>
              <a:buChar char="§"/>
            </a:pPr>
            <a:endParaRPr lang="en-US" sz="2400" dirty="0"/>
          </a:p>
        </p:txBody>
      </p:sp>
      <p:sp>
        <p:nvSpPr>
          <p:cNvPr id="4" name="Rectangle 1">
            <a:extLst>
              <a:ext uri="{FF2B5EF4-FFF2-40B4-BE49-F238E27FC236}">
                <a16:creationId xmlns:a16="http://schemas.microsoft.com/office/drawing/2014/main" id="{E2F0A41C-573A-47E9-A5F5-BFDA769F9F1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BF90C31-8DD6-4A95-966A-5CE1595649E3}"/>
              </a:ext>
            </a:extLst>
          </p:cNvPr>
          <p:cNvSpPr/>
          <p:nvPr/>
        </p:nvSpPr>
        <p:spPr>
          <a:xfrm>
            <a:off x="1487913" y="3094776"/>
            <a:ext cx="1726177" cy="3684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Foo ?.let{ …it…}</a:t>
            </a:r>
          </a:p>
        </p:txBody>
      </p:sp>
      <p:sp>
        <p:nvSpPr>
          <p:cNvPr id="6" name="Rectangle 5">
            <a:extLst>
              <a:ext uri="{FF2B5EF4-FFF2-40B4-BE49-F238E27FC236}">
                <a16:creationId xmlns:a16="http://schemas.microsoft.com/office/drawing/2014/main" id="{2DAD8425-66E8-418F-90BF-BE7E0C768A5B}"/>
              </a:ext>
            </a:extLst>
          </p:cNvPr>
          <p:cNvSpPr/>
          <p:nvPr/>
        </p:nvSpPr>
        <p:spPr>
          <a:xfrm>
            <a:off x="5384593" y="2436830"/>
            <a:ext cx="2656048" cy="3684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It -Lambda expression </a:t>
            </a:r>
          </a:p>
        </p:txBody>
      </p:sp>
      <p:sp>
        <p:nvSpPr>
          <p:cNvPr id="7" name="Rectangle 6">
            <a:extLst>
              <a:ext uri="{FF2B5EF4-FFF2-40B4-BE49-F238E27FC236}">
                <a16:creationId xmlns:a16="http://schemas.microsoft.com/office/drawing/2014/main" id="{F790C21E-E930-4495-83E9-E94E78447D8D}"/>
              </a:ext>
            </a:extLst>
          </p:cNvPr>
          <p:cNvSpPr/>
          <p:nvPr/>
        </p:nvSpPr>
        <p:spPr>
          <a:xfrm>
            <a:off x="5384592" y="3858023"/>
            <a:ext cx="2656049" cy="4198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Nothing will happen</a:t>
            </a:r>
          </a:p>
        </p:txBody>
      </p:sp>
      <p:cxnSp>
        <p:nvCxnSpPr>
          <p:cNvPr id="8" name="Straight Connector 7">
            <a:extLst>
              <a:ext uri="{FF2B5EF4-FFF2-40B4-BE49-F238E27FC236}">
                <a16:creationId xmlns:a16="http://schemas.microsoft.com/office/drawing/2014/main" id="{F39D0F23-B422-421E-90FD-F4DB00122FE5}"/>
              </a:ext>
            </a:extLst>
          </p:cNvPr>
          <p:cNvCxnSpPr>
            <a:cxnSpLocks/>
            <a:stCxn id="5" idx="3"/>
            <a:endCxn id="6" idx="1"/>
          </p:cNvCxnSpPr>
          <p:nvPr/>
        </p:nvCxnSpPr>
        <p:spPr>
          <a:xfrm flipV="1">
            <a:off x="3214090" y="2621045"/>
            <a:ext cx="2170503" cy="65794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9A894674-9783-4FD3-9FB1-3E68F87D0982}"/>
              </a:ext>
            </a:extLst>
          </p:cNvPr>
          <p:cNvCxnSpPr>
            <a:cxnSpLocks/>
            <a:stCxn id="5" idx="3"/>
            <a:endCxn id="7" idx="1"/>
          </p:cNvCxnSpPr>
          <p:nvPr/>
        </p:nvCxnSpPr>
        <p:spPr>
          <a:xfrm>
            <a:off x="3214090" y="3278991"/>
            <a:ext cx="2170502" cy="788942"/>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530DC43-81EA-4593-B5DB-AE9C8BA1A465}"/>
              </a:ext>
            </a:extLst>
          </p:cNvPr>
          <p:cNvSpPr txBox="1"/>
          <p:nvPr/>
        </p:nvSpPr>
        <p:spPr>
          <a:xfrm rot="20590766">
            <a:off x="3737295" y="2603766"/>
            <a:ext cx="1124090" cy="369332"/>
          </a:xfrm>
          <a:prstGeom prst="rect">
            <a:avLst/>
          </a:prstGeom>
          <a:noFill/>
        </p:spPr>
        <p:txBody>
          <a:bodyPr wrap="none" rtlCol="0">
            <a:spAutoFit/>
          </a:bodyPr>
          <a:lstStyle/>
          <a:p>
            <a:r>
              <a:rPr lang="en-US" dirty="0"/>
              <a:t>Foo !=null</a:t>
            </a:r>
          </a:p>
        </p:txBody>
      </p:sp>
      <p:sp>
        <p:nvSpPr>
          <p:cNvPr id="11" name="TextBox 10">
            <a:extLst>
              <a:ext uri="{FF2B5EF4-FFF2-40B4-BE49-F238E27FC236}">
                <a16:creationId xmlns:a16="http://schemas.microsoft.com/office/drawing/2014/main" id="{A5E0F569-BBA1-4CB3-A1F1-8849CF673F07}"/>
              </a:ext>
            </a:extLst>
          </p:cNvPr>
          <p:cNvSpPr txBox="1"/>
          <p:nvPr/>
        </p:nvSpPr>
        <p:spPr>
          <a:xfrm rot="1228564">
            <a:off x="3919663" y="3395815"/>
            <a:ext cx="1217064" cy="369332"/>
          </a:xfrm>
          <a:prstGeom prst="rect">
            <a:avLst/>
          </a:prstGeom>
          <a:noFill/>
        </p:spPr>
        <p:txBody>
          <a:bodyPr wrap="none" rtlCol="0">
            <a:spAutoFit/>
          </a:bodyPr>
          <a:lstStyle/>
          <a:p>
            <a:r>
              <a:rPr lang="en-US" dirty="0"/>
              <a:t>Foo  ==null</a:t>
            </a:r>
          </a:p>
        </p:txBody>
      </p:sp>
    </p:spTree>
    <p:extLst>
      <p:ext uri="{BB962C8B-B14F-4D97-AF65-F5344CB8AC3E}">
        <p14:creationId xmlns:p14="http://schemas.microsoft.com/office/powerpoint/2010/main" val="519834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5" name="TextBox 4"/>
          <p:cNvSpPr txBox="1"/>
          <p:nvPr/>
        </p:nvSpPr>
        <p:spPr>
          <a:xfrm>
            <a:off x="3064558" y="0"/>
            <a:ext cx="3131840" cy="589072"/>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400" b="1" dirty="0">
                <a:solidFill>
                  <a:schemeClr val="bg1"/>
                </a:solidFill>
              </a:rPr>
              <a:t>         When operator</a:t>
            </a:r>
          </a:p>
        </p:txBody>
      </p:sp>
      <p:sp>
        <p:nvSpPr>
          <p:cNvPr id="6" name="Прямоугольник 5"/>
          <p:cNvSpPr/>
          <p:nvPr/>
        </p:nvSpPr>
        <p:spPr>
          <a:xfrm>
            <a:off x="27058" y="1126766"/>
            <a:ext cx="8937430" cy="5355312"/>
          </a:xfrm>
          <a:prstGeom prst="rect">
            <a:avLst/>
          </a:prstGeom>
        </p:spPr>
        <p:txBody>
          <a:bodyPr wrap="square">
            <a:spAutoFit/>
          </a:bodyPr>
          <a:lstStyle/>
          <a:p>
            <a:r>
              <a:rPr lang="en-US" b="1" dirty="0"/>
              <a:t>when</a:t>
            </a:r>
            <a:r>
              <a:rPr lang="en-US" dirty="0"/>
              <a:t> can be used either as an expression or as a statement. We don’t need add break operator  after each condition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As a expression returning  value, we can assign it to function.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We can use when without arguments using any logical expression.</a:t>
            </a:r>
          </a:p>
          <a:p>
            <a:endParaRPr lang="en-US" dirty="0"/>
          </a:p>
        </p:txBody>
      </p:sp>
      <p:sp>
        <p:nvSpPr>
          <p:cNvPr id="7" name="TextBox 6"/>
          <p:cNvSpPr txBox="1"/>
          <p:nvPr/>
        </p:nvSpPr>
        <p:spPr>
          <a:xfrm>
            <a:off x="2869381" y="1844824"/>
            <a:ext cx="3581400" cy="1569660"/>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a:t>when (x) {</a:t>
            </a:r>
          </a:p>
          <a:p>
            <a:r>
              <a:rPr lang="en-US" sz="1600" b="1" dirty="0"/>
              <a:t>    1 -&gt; print("x == 1")</a:t>
            </a:r>
          </a:p>
          <a:p>
            <a:r>
              <a:rPr lang="en-US" sz="1600" b="1" dirty="0"/>
              <a:t>    2 -&gt; print("x == 2")</a:t>
            </a:r>
          </a:p>
          <a:p>
            <a:r>
              <a:rPr lang="en-US" sz="1600" b="1" dirty="0"/>
              <a:t>    else -&gt; {print("x is neither 1 nor 2")</a:t>
            </a:r>
          </a:p>
          <a:p>
            <a:r>
              <a:rPr lang="en-US" sz="1600" b="1" dirty="0"/>
              <a:t>    }</a:t>
            </a:r>
          </a:p>
          <a:p>
            <a:r>
              <a:rPr lang="en-US" sz="1600" b="1" dirty="0"/>
              <a:t>}</a:t>
            </a:r>
            <a:endParaRPr lang="en-US" sz="1600" dirty="0"/>
          </a:p>
        </p:txBody>
      </p:sp>
      <p:sp>
        <p:nvSpPr>
          <p:cNvPr id="8" name="TextBox 7"/>
          <p:cNvSpPr txBox="1"/>
          <p:nvPr/>
        </p:nvSpPr>
        <p:spPr>
          <a:xfrm>
            <a:off x="2869381" y="4077072"/>
            <a:ext cx="3581400" cy="1569660"/>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a:t>fun </a:t>
            </a:r>
            <a:r>
              <a:rPr lang="en-US" sz="1600" dirty="0" err="1"/>
              <a:t>printColor</a:t>
            </a:r>
            <a:r>
              <a:rPr lang="en-US" sz="1600" dirty="0"/>
              <a:t>(color: Color) =</a:t>
            </a:r>
            <a:br>
              <a:rPr lang="en-US" sz="1600" dirty="0"/>
            </a:br>
            <a:r>
              <a:rPr lang="en-US" sz="1600" dirty="0"/>
              <a:t>    </a:t>
            </a:r>
            <a:r>
              <a:rPr lang="en-US" sz="1600" b="1" dirty="0"/>
              <a:t>when </a:t>
            </a:r>
            <a:r>
              <a:rPr lang="en-US" sz="1600" dirty="0"/>
              <a:t>(color) {</a:t>
            </a:r>
            <a:br>
              <a:rPr lang="en-US" sz="1600" dirty="0"/>
            </a:br>
            <a:r>
              <a:rPr lang="en-US" sz="1600" dirty="0"/>
              <a:t>        </a:t>
            </a:r>
            <a:r>
              <a:rPr lang="en-US" sz="1600" dirty="0" err="1"/>
              <a:t>Color.</a:t>
            </a:r>
            <a:r>
              <a:rPr lang="en-US" sz="1600" b="1" dirty="0" err="1"/>
              <a:t>Red</a:t>
            </a:r>
            <a:r>
              <a:rPr lang="en-US" sz="1600" b="1" dirty="0"/>
              <a:t> </a:t>
            </a:r>
            <a:r>
              <a:rPr lang="en-US" sz="1600" dirty="0"/>
              <a:t>-&gt; </a:t>
            </a:r>
            <a:r>
              <a:rPr lang="en-US" sz="1600" b="1" dirty="0"/>
              <a:t>"Red"</a:t>
            </a:r>
            <a:br>
              <a:rPr lang="en-US" sz="1600" b="1" dirty="0"/>
            </a:br>
            <a:r>
              <a:rPr lang="en-US" sz="1600" b="1" dirty="0"/>
              <a:t>        </a:t>
            </a:r>
            <a:r>
              <a:rPr lang="en-US" sz="1600" dirty="0" err="1"/>
              <a:t>Color.</a:t>
            </a:r>
            <a:r>
              <a:rPr lang="en-US" sz="1600" b="1" dirty="0" err="1"/>
              <a:t>Orange</a:t>
            </a:r>
            <a:r>
              <a:rPr lang="en-US" sz="1600" b="1" dirty="0"/>
              <a:t> </a:t>
            </a:r>
            <a:r>
              <a:rPr lang="en-US" sz="1600" dirty="0"/>
              <a:t>-&gt; </a:t>
            </a:r>
            <a:r>
              <a:rPr lang="en-US" sz="1600" b="1" dirty="0"/>
              <a:t>"Orange"</a:t>
            </a:r>
            <a:br>
              <a:rPr lang="en-US" sz="1600" b="1" dirty="0"/>
            </a:br>
            <a:r>
              <a:rPr lang="en-US" sz="1600" b="1" dirty="0"/>
              <a:t>        </a:t>
            </a:r>
            <a:r>
              <a:rPr lang="en-US" sz="1600" dirty="0" err="1"/>
              <a:t>Color.</a:t>
            </a:r>
            <a:r>
              <a:rPr lang="en-US" sz="1600" b="1" dirty="0" err="1"/>
              <a:t>Yellow</a:t>
            </a:r>
            <a:r>
              <a:rPr lang="en-US" sz="1600" b="1" dirty="0"/>
              <a:t> </a:t>
            </a:r>
            <a:r>
              <a:rPr lang="en-US" sz="1600" dirty="0"/>
              <a:t>-&gt; </a:t>
            </a:r>
            <a:r>
              <a:rPr lang="en-US" sz="1600" b="1" dirty="0"/>
              <a:t>"Yellow"</a:t>
            </a:r>
            <a:br>
              <a:rPr lang="en-US" sz="1600" b="1" dirty="0"/>
            </a:br>
            <a:r>
              <a:rPr lang="en-US" sz="1600" b="1" dirty="0"/>
              <a:t>    </a:t>
            </a:r>
            <a:r>
              <a:rPr lang="en-US" sz="1600" dirty="0"/>
              <a:t>}</a:t>
            </a:r>
          </a:p>
        </p:txBody>
      </p:sp>
    </p:spTree>
    <p:extLst>
      <p:ext uri="{BB962C8B-B14F-4D97-AF65-F5344CB8AC3E}">
        <p14:creationId xmlns:p14="http://schemas.microsoft.com/office/powerpoint/2010/main" val="354715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5" name="TextBox 4"/>
          <p:cNvSpPr txBox="1"/>
          <p:nvPr/>
        </p:nvSpPr>
        <p:spPr>
          <a:xfrm>
            <a:off x="3064558" y="0"/>
            <a:ext cx="3523666" cy="589072"/>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400" b="1" dirty="0">
                <a:solidFill>
                  <a:schemeClr val="bg1"/>
                </a:solidFill>
              </a:rPr>
              <a:t>      Lambda expressions</a:t>
            </a:r>
          </a:p>
        </p:txBody>
      </p:sp>
      <p:sp>
        <p:nvSpPr>
          <p:cNvPr id="6" name="Прямоугольник 5"/>
          <p:cNvSpPr/>
          <p:nvPr/>
        </p:nvSpPr>
        <p:spPr>
          <a:xfrm>
            <a:off x="27058" y="1126766"/>
            <a:ext cx="8937430" cy="4847481"/>
          </a:xfrm>
          <a:prstGeom prst="rect">
            <a:avLst/>
          </a:prstGeom>
        </p:spPr>
        <p:txBody>
          <a:bodyPr wrap="square">
            <a:spAutoFit/>
          </a:bodyPr>
          <a:lstStyle/>
          <a:p>
            <a:pPr>
              <a:lnSpc>
                <a:spcPct val="150000"/>
              </a:lnSpc>
            </a:pPr>
            <a:r>
              <a:rPr lang="en-US" sz="2000" u="sng" dirty="0"/>
              <a:t>Lambda expressions and anonymous functions </a:t>
            </a:r>
            <a:r>
              <a:rPr lang="en-US" dirty="0"/>
              <a:t>are 'function literals',  functions that are not declared, but passed immediately as an expression.</a:t>
            </a:r>
          </a:p>
          <a:p>
            <a:endParaRPr lang="en-US" dirty="0"/>
          </a:p>
          <a:p>
            <a:endParaRPr lang="en-US" dirty="0"/>
          </a:p>
          <a:p>
            <a:endParaRPr lang="en-US" dirty="0"/>
          </a:p>
          <a:p>
            <a:endParaRPr lang="en-US" dirty="0"/>
          </a:p>
          <a:p>
            <a:endParaRPr lang="en-US" dirty="0"/>
          </a:p>
          <a:p>
            <a:r>
              <a:rPr lang="en-US" dirty="0"/>
              <a:t>Lambda with </a:t>
            </a:r>
            <a:r>
              <a:rPr lang="en-US" b="1" dirty="0"/>
              <a:t>single parameter </a:t>
            </a:r>
            <a:r>
              <a:rPr lang="en-US" dirty="0"/>
              <a:t>can be written using  </a:t>
            </a:r>
            <a:r>
              <a:rPr lang="en-US" b="1" dirty="0"/>
              <a:t>it</a:t>
            </a:r>
            <a:r>
              <a:rPr lang="en-US" dirty="0"/>
              <a:t> as a reference to the single parameter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TextBox 6"/>
          <p:cNvSpPr txBox="1"/>
          <p:nvPr/>
        </p:nvSpPr>
        <p:spPr>
          <a:xfrm>
            <a:off x="2240307" y="2365429"/>
            <a:ext cx="4510931" cy="830997"/>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endParaRPr lang="en-US" sz="1600" dirty="0"/>
          </a:p>
          <a:p>
            <a:pPr algn="ctr"/>
            <a:r>
              <a:rPr lang="en-US" sz="1600" dirty="0" err="1"/>
              <a:t>val</a:t>
            </a:r>
            <a:r>
              <a:rPr lang="en-US" sz="1600" dirty="0"/>
              <a:t> sum: (Int, Int) -&gt; Int = { x: Int, y: Int -&gt; x + y }</a:t>
            </a:r>
          </a:p>
          <a:p>
            <a:endParaRPr lang="en-US" sz="1600" dirty="0"/>
          </a:p>
        </p:txBody>
      </p:sp>
      <p:sp>
        <p:nvSpPr>
          <p:cNvPr id="8" name="TextBox 7"/>
          <p:cNvSpPr txBox="1"/>
          <p:nvPr/>
        </p:nvSpPr>
        <p:spPr>
          <a:xfrm>
            <a:off x="2781300" y="4435089"/>
            <a:ext cx="3581400" cy="830997"/>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pPr algn="ctr"/>
            <a:endParaRPr lang="en-US" sz="1600" dirty="0"/>
          </a:p>
          <a:p>
            <a:pPr algn="ctr"/>
            <a:r>
              <a:rPr lang="en-US" sz="1600" dirty="0" err="1"/>
              <a:t>ints.filter</a:t>
            </a:r>
            <a:r>
              <a:rPr lang="en-US" sz="1600" dirty="0"/>
              <a:t> { it &gt; 0 }</a:t>
            </a:r>
          </a:p>
          <a:p>
            <a:pPr algn="ctr"/>
            <a:endParaRPr lang="en-US" sz="1600" dirty="0"/>
          </a:p>
        </p:txBody>
      </p:sp>
    </p:spTree>
    <p:extLst>
      <p:ext uri="{BB962C8B-B14F-4D97-AF65-F5344CB8AC3E}">
        <p14:creationId xmlns:p14="http://schemas.microsoft.com/office/powerpoint/2010/main" val="65779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5" name="TextBox 4"/>
          <p:cNvSpPr txBox="1"/>
          <p:nvPr/>
        </p:nvSpPr>
        <p:spPr>
          <a:xfrm>
            <a:off x="3064558" y="0"/>
            <a:ext cx="3131840" cy="589072"/>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400" b="1" dirty="0">
                <a:solidFill>
                  <a:schemeClr val="bg1"/>
                </a:solidFill>
              </a:rPr>
              <a:t>         for loop</a:t>
            </a:r>
          </a:p>
        </p:txBody>
      </p:sp>
      <p:sp>
        <p:nvSpPr>
          <p:cNvPr id="9" name="Объект 2"/>
          <p:cNvSpPr>
            <a:spLocks noGrp="1"/>
          </p:cNvSpPr>
          <p:nvPr>
            <p:ph idx="1"/>
          </p:nvPr>
        </p:nvSpPr>
        <p:spPr>
          <a:xfrm>
            <a:off x="436015" y="1405799"/>
            <a:ext cx="8451686" cy="4748979"/>
          </a:xfrm>
        </p:spPr>
        <p:txBody>
          <a:bodyPr>
            <a:normAutofit/>
          </a:bodyPr>
          <a:lstStyle/>
          <a:p>
            <a:pPr marL="0" indent="0">
              <a:buNone/>
            </a:pPr>
            <a:r>
              <a:rPr lang="en-US" sz="2400" b="1" dirty="0"/>
              <a:t>for</a:t>
            </a:r>
            <a:r>
              <a:rPr lang="en-US" sz="2400" dirty="0"/>
              <a:t> loop iterates through anything that provides an iterator.</a:t>
            </a:r>
          </a:p>
          <a:p>
            <a:pPr marL="0" indent="0">
              <a:buNone/>
            </a:pPr>
            <a:endParaRPr lang="en-US" sz="2400" dirty="0"/>
          </a:p>
          <a:p>
            <a:pPr marL="0" indent="0">
              <a:buNone/>
            </a:pPr>
            <a:r>
              <a:rPr lang="en-US" sz="2400" dirty="0"/>
              <a:t>To iterate over a range of numbers , use range expressions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If we don’t have current range, and want to loop until size </a:t>
            </a:r>
          </a:p>
          <a:p>
            <a:pPr marL="0" indent="0">
              <a:buNone/>
            </a:pPr>
            <a:endParaRPr lang="en-US" sz="2400" dirty="0"/>
          </a:p>
          <a:p>
            <a:pPr marL="0" indent="0">
              <a:buNone/>
            </a:pPr>
            <a:endParaRPr lang="en-US" sz="2400" dirty="0"/>
          </a:p>
        </p:txBody>
      </p:sp>
      <p:sp>
        <p:nvSpPr>
          <p:cNvPr id="10" name="TextBox 9"/>
          <p:cNvSpPr txBox="1"/>
          <p:nvPr/>
        </p:nvSpPr>
        <p:spPr>
          <a:xfrm>
            <a:off x="1981200" y="1859159"/>
            <a:ext cx="5361317" cy="369332"/>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pPr algn="ctr"/>
            <a:r>
              <a:rPr lang="en-US" b="1" dirty="0"/>
              <a:t>for (item in collection) print(item)</a:t>
            </a:r>
          </a:p>
        </p:txBody>
      </p:sp>
      <p:sp>
        <p:nvSpPr>
          <p:cNvPr id="11" name="TextBox 10"/>
          <p:cNvSpPr txBox="1"/>
          <p:nvPr/>
        </p:nvSpPr>
        <p:spPr>
          <a:xfrm>
            <a:off x="1981200" y="2924944"/>
            <a:ext cx="5361317" cy="1569660"/>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pPr algn="ctr"/>
            <a:r>
              <a:rPr lang="en-US" sz="1600" b="1" dirty="0"/>
              <a:t>for (i in 1..3) {</a:t>
            </a:r>
          </a:p>
          <a:p>
            <a:pPr algn="ctr"/>
            <a:r>
              <a:rPr lang="en-US" sz="1600" b="1" dirty="0"/>
              <a:t>    </a:t>
            </a:r>
            <a:r>
              <a:rPr lang="en-US" sz="1600" b="1" dirty="0" err="1"/>
              <a:t>println</a:t>
            </a:r>
            <a:r>
              <a:rPr lang="en-US" sz="1600" b="1" dirty="0"/>
              <a:t>(i)</a:t>
            </a:r>
          </a:p>
          <a:p>
            <a:pPr algn="ctr"/>
            <a:r>
              <a:rPr lang="en-US" sz="1600" b="1" dirty="0"/>
              <a:t>}</a:t>
            </a:r>
          </a:p>
          <a:p>
            <a:pPr algn="ctr"/>
            <a:r>
              <a:rPr lang="en-US" sz="1600" b="1" dirty="0"/>
              <a:t>for (i in 6 </a:t>
            </a:r>
            <a:r>
              <a:rPr lang="en-US" sz="1600" b="1" dirty="0" err="1"/>
              <a:t>downTo</a:t>
            </a:r>
            <a:r>
              <a:rPr lang="en-US" sz="1600" b="1" dirty="0"/>
              <a:t> 0 step 2) {</a:t>
            </a:r>
          </a:p>
          <a:p>
            <a:pPr algn="ctr"/>
            <a:r>
              <a:rPr lang="en-US" sz="1600" b="1" dirty="0"/>
              <a:t>    </a:t>
            </a:r>
            <a:r>
              <a:rPr lang="en-US" sz="1600" b="1" dirty="0" err="1"/>
              <a:t>println</a:t>
            </a:r>
            <a:r>
              <a:rPr lang="en-US" sz="1600" b="1" dirty="0"/>
              <a:t>(i)</a:t>
            </a:r>
          </a:p>
          <a:p>
            <a:pPr algn="ctr"/>
            <a:r>
              <a:rPr lang="en-US" sz="1600" b="1" dirty="0"/>
              <a:t>}</a:t>
            </a:r>
          </a:p>
        </p:txBody>
      </p:sp>
      <p:sp>
        <p:nvSpPr>
          <p:cNvPr id="12" name="TextBox 11"/>
          <p:cNvSpPr txBox="1"/>
          <p:nvPr/>
        </p:nvSpPr>
        <p:spPr>
          <a:xfrm>
            <a:off x="1981200" y="5334000"/>
            <a:ext cx="5361317" cy="830997"/>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pPr algn="ctr"/>
            <a:r>
              <a:rPr lang="en-US" sz="1600" b="1" dirty="0"/>
              <a:t>for( x in 0 until size)</a:t>
            </a:r>
          </a:p>
          <a:p>
            <a:pPr algn="ctr"/>
            <a:r>
              <a:rPr lang="en-US" sz="1600" b="1" dirty="0"/>
              <a:t>Or</a:t>
            </a:r>
          </a:p>
          <a:p>
            <a:pPr algn="ctr"/>
            <a:r>
              <a:rPr lang="en-US" sz="1600" b="1" dirty="0"/>
              <a:t>For (x in 0..size)</a:t>
            </a:r>
          </a:p>
        </p:txBody>
      </p:sp>
    </p:spTree>
    <p:extLst>
      <p:ext uri="{BB962C8B-B14F-4D97-AF65-F5344CB8AC3E}">
        <p14:creationId xmlns:p14="http://schemas.microsoft.com/office/powerpoint/2010/main" val="358110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5" name="TextBox 4"/>
          <p:cNvSpPr txBox="1"/>
          <p:nvPr/>
        </p:nvSpPr>
        <p:spPr>
          <a:xfrm>
            <a:off x="3064558" y="0"/>
            <a:ext cx="3131840" cy="64633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400" b="1" dirty="0">
                <a:solidFill>
                  <a:schemeClr val="bg1"/>
                </a:solidFill>
              </a:rPr>
              <a:t>        Range operator</a:t>
            </a:r>
          </a:p>
        </p:txBody>
      </p:sp>
      <p:sp>
        <p:nvSpPr>
          <p:cNvPr id="6" name="Прямоугольник 5"/>
          <p:cNvSpPr/>
          <p:nvPr/>
        </p:nvSpPr>
        <p:spPr>
          <a:xfrm>
            <a:off x="27058" y="1126766"/>
            <a:ext cx="8937430"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r>
              <a:rPr lang="en-US" dirty="0"/>
              <a:t> </a:t>
            </a:r>
          </a:p>
        </p:txBody>
      </p:sp>
      <p:sp>
        <p:nvSpPr>
          <p:cNvPr id="7" name="Объект 2"/>
          <p:cNvSpPr>
            <a:spLocks noGrp="1"/>
          </p:cNvSpPr>
          <p:nvPr>
            <p:ph idx="1"/>
          </p:nvPr>
        </p:nvSpPr>
        <p:spPr>
          <a:xfrm>
            <a:off x="270487" y="1088056"/>
            <a:ext cx="8246070" cy="5769943"/>
          </a:xfrm>
        </p:spPr>
        <p:txBody>
          <a:bodyPr>
            <a:normAutofit/>
          </a:bodyPr>
          <a:lstStyle/>
          <a:p>
            <a:pPr marL="0" indent="0">
              <a:buNone/>
            </a:pPr>
            <a:r>
              <a:rPr lang="en-US" sz="2000" dirty="0"/>
              <a:t>A </a:t>
            </a:r>
            <a:r>
              <a:rPr lang="en-US" sz="2000" b="1" dirty="0"/>
              <a:t>range</a:t>
            </a:r>
            <a:r>
              <a:rPr lang="en-US" sz="2000" dirty="0"/>
              <a:t> is the interval between two values, usually numeric: start and end. It’s work for number and for symbols from A to F.</a:t>
            </a:r>
          </a:p>
          <a:p>
            <a:pPr marL="0" indent="0">
              <a:buNone/>
            </a:pPr>
            <a:endParaRPr lang="en-US" sz="2000" dirty="0"/>
          </a:p>
          <a:p>
            <a:pPr marL="0" indent="0">
              <a:buNone/>
            </a:pPr>
            <a:r>
              <a:rPr lang="en-US" sz="2000" dirty="0"/>
              <a:t>It’s mean that </a:t>
            </a:r>
            <a:r>
              <a:rPr lang="en-US" sz="2000" dirty="0" err="1"/>
              <a:t>oneToTen</a:t>
            </a:r>
            <a:r>
              <a:rPr lang="en-US" sz="2000" dirty="0"/>
              <a:t> </a:t>
            </a:r>
            <a:r>
              <a:rPr lang="el-GR" sz="2000" dirty="0"/>
              <a:t>ϵ</a:t>
            </a:r>
            <a:r>
              <a:rPr lang="en-US" sz="2000" dirty="0"/>
              <a:t>[1,10]</a:t>
            </a:r>
          </a:p>
          <a:p>
            <a:pPr marL="0" indent="0">
              <a:buNone/>
            </a:pPr>
            <a:endParaRPr lang="en-US" sz="1400" dirty="0"/>
          </a:p>
          <a:p>
            <a:pPr marL="0" indent="0">
              <a:buNone/>
            </a:pPr>
            <a:endParaRPr lang="en-US" sz="1400" dirty="0"/>
          </a:p>
          <a:p>
            <a:pPr marL="0" indent="0">
              <a:buNone/>
            </a:pPr>
            <a:endParaRPr lang="en-US" sz="2000" dirty="0"/>
          </a:p>
          <a:p>
            <a:pPr marL="0" indent="0">
              <a:buNone/>
            </a:pPr>
            <a:r>
              <a:rPr lang="en-US" sz="2000" dirty="0"/>
              <a:t>If we don’t  want  include last range we use until</a:t>
            </a:r>
          </a:p>
          <a:p>
            <a:pPr marL="0" indent="0">
              <a:buNone/>
            </a:pPr>
            <a:r>
              <a:rPr lang="en-US" sz="2000" dirty="0"/>
              <a:t>                </a:t>
            </a:r>
          </a:p>
          <a:p>
            <a:pPr marL="0" indent="0">
              <a:buNone/>
            </a:pPr>
            <a:r>
              <a:rPr lang="en-US" sz="2000" dirty="0"/>
              <a:t>      </a:t>
            </a:r>
            <a:endParaRPr lang="en-US" sz="1400" dirty="0"/>
          </a:p>
          <a:p>
            <a:pPr marL="0" indent="0">
              <a:buNone/>
            </a:pPr>
            <a:r>
              <a:rPr lang="en-US" sz="2000" dirty="0"/>
              <a:t>It’s mean that </a:t>
            </a:r>
            <a:r>
              <a:rPr lang="en-US" sz="2000" dirty="0" err="1"/>
              <a:t>oneToTen</a:t>
            </a:r>
            <a:r>
              <a:rPr lang="en-US" sz="2000" dirty="0"/>
              <a:t> </a:t>
            </a:r>
            <a:r>
              <a:rPr lang="el-GR" sz="2000" dirty="0"/>
              <a:t>ϵ</a:t>
            </a:r>
            <a:r>
              <a:rPr lang="en-US" sz="2000" dirty="0"/>
              <a:t>[1,10)</a:t>
            </a:r>
          </a:p>
          <a:p>
            <a:pPr marL="0" indent="0">
              <a:buNone/>
            </a:pPr>
            <a:r>
              <a:rPr lang="en-US" sz="2000" dirty="0"/>
              <a:t>We can also declare range in this syntax</a:t>
            </a:r>
          </a:p>
          <a:p>
            <a:pPr marL="0" indent="0">
              <a:buNone/>
            </a:pPr>
            <a:endParaRPr lang="en-US" sz="2000" dirty="0"/>
          </a:p>
          <a:p>
            <a:pPr marL="0" indent="0">
              <a:buNone/>
            </a:pPr>
            <a:endParaRPr lang="en-US" sz="2000" dirty="0"/>
          </a:p>
          <a:p>
            <a:pPr marL="0" indent="0">
              <a:buNone/>
            </a:pPr>
            <a:r>
              <a:rPr lang="en-US" sz="2000" dirty="0" err="1"/>
              <a:t>Kotlin</a:t>
            </a:r>
            <a:r>
              <a:rPr lang="en-US" sz="2000" dirty="0"/>
              <a:t> ranges also have step ` we can declare range with some step</a:t>
            </a:r>
          </a:p>
          <a:p>
            <a:endParaRPr lang="en-US" dirty="0"/>
          </a:p>
        </p:txBody>
      </p:sp>
      <p:sp>
        <p:nvSpPr>
          <p:cNvPr id="8" name="TextBox 7"/>
          <p:cNvSpPr txBox="1"/>
          <p:nvPr/>
        </p:nvSpPr>
        <p:spPr>
          <a:xfrm>
            <a:off x="1712864" y="1812694"/>
            <a:ext cx="5361317" cy="338554"/>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pPr algn="ctr"/>
            <a:r>
              <a:rPr lang="en-US" sz="1600" dirty="0" err="1"/>
              <a:t>val</a:t>
            </a:r>
            <a:r>
              <a:rPr lang="en-US" sz="1600" dirty="0"/>
              <a:t> </a:t>
            </a:r>
            <a:r>
              <a:rPr lang="en-US" sz="1600" dirty="0" err="1"/>
              <a:t>oneToTen</a:t>
            </a:r>
            <a:r>
              <a:rPr lang="en-US" sz="1600" dirty="0"/>
              <a:t>=1…10</a:t>
            </a:r>
          </a:p>
        </p:txBody>
      </p:sp>
      <p:sp>
        <p:nvSpPr>
          <p:cNvPr id="9" name="TextBox 8"/>
          <p:cNvSpPr txBox="1"/>
          <p:nvPr/>
        </p:nvSpPr>
        <p:spPr>
          <a:xfrm>
            <a:off x="1694600" y="2494706"/>
            <a:ext cx="5361317" cy="861774"/>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pPr algn="ctr"/>
            <a:r>
              <a:rPr lang="en-US" sz="1600" dirty="0"/>
              <a:t>for(x in </a:t>
            </a:r>
            <a:r>
              <a:rPr lang="en-US" sz="1600" dirty="0" err="1"/>
              <a:t>oneToTen</a:t>
            </a:r>
            <a:r>
              <a:rPr lang="en-US" sz="1600" dirty="0"/>
              <a:t>){</a:t>
            </a:r>
          </a:p>
          <a:p>
            <a:pPr algn="ctr"/>
            <a:r>
              <a:rPr lang="en-US" sz="1600" dirty="0"/>
              <a:t>        print(“Hello”)</a:t>
            </a:r>
          </a:p>
          <a:p>
            <a:r>
              <a:rPr lang="en-US" sz="1600" dirty="0"/>
              <a:t>		   }</a:t>
            </a:r>
          </a:p>
        </p:txBody>
      </p:sp>
      <p:sp>
        <p:nvSpPr>
          <p:cNvPr id="10" name="TextBox 9"/>
          <p:cNvSpPr txBox="1"/>
          <p:nvPr/>
        </p:nvSpPr>
        <p:spPr>
          <a:xfrm>
            <a:off x="1666016" y="3798198"/>
            <a:ext cx="5361317" cy="369332"/>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pPr algn="ctr"/>
            <a:r>
              <a:rPr lang="en-US" dirty="0" err="1"/>
              <a:t>val</a:t>
            </a:r>
            <a:r>
              <a:rPr lang="en-US" dirty="0"/>
              <a:t> </a:t>
            </a:r>
            <a:r>
              <a:rPr lang="en-US" dirty="0" err="1"/>
              <a:t>oneToTen</a:t>
            </a:r>
            <a:r>
              <a:rPr lang="en-US" dirty="0"/>
              <a:t>=1 until 10</a:t>
            </a:r>
          </a:p>
        </p:txBody>
      </p:sp>
      <p:sp>
        <p:nvSpPr>
          <p:cNvPr id="11" name="TextBox 10"/>
          <p:cNvSpPr txBox="1"/>
          <p:nvPr/>
        </p:nvSpPr>
        <p:spPr>
          <a:xfrm>
            <a:off x="1115616" y="5207863"/>
            <a:ext cx="6538376" cy="369332"/>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i="1" dirty="0"/>
              <a:t>          </a:t>
            </a:r>
            <a:r>
              <a:rPr lang="en-US" i="1" dirty="0" err="1"/>
              <a:t>val</a:t>
            </a:r>
            <a:r>
              <a:rPr lang="en-US" i="1" dirty="0"/>
              <a:t> </a:t>
            </a:r>
            <a:r>
              <a:rPr lang="en-US" i="1" dirty="0" err="1"/>
              <a:t>oneToFive</a:t>
            </a:r>
            <a:r>
              <a:rPr lang="en-US" i="1" dirty="0"/>
              <a:t>=1.rangeTo(5)              </a:t>
            </a:r>
            <a:r>
              <a:rPr lang="en-US" i="1" dirty="0" err="1"/>
              <a:t>val</a:t>
            </a:r>
            <a:r>
              <a:rPr lang="en-US" i="1" dirty="0"/>
              <a:t> </a:t>
            </a:r>
            <a:r>
              <a:rPr lang="en-US" i="1" dirty="0" err="1"/>
              <a:t>sixToThree</a:t>
            </a:r>
            <a:r>
              <a:rPr lang="en-US" i="1" dirty="0"/>
              <a:t>=6downTo(3)</a:t>
            </a:r>
          </a:p>
        </p:txBody>
      </p:sp>
      <p:sp>
        <p:nvSpPr>
          <p:cNvPr id="12" name="TextBox 11"/>
          <p:cNvSpPr txBox="1"/>
          <p:nvPr/>
        </p:nvSpPr>
        <p:spPr>
          <a:xfrm>
            <a:off x="2627784" y="6344047"/>
            <a:ext cx="3241891" cy="461665"/>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2400" dirty="0"/>
              <a:t> </a:t>
            </a:r>
            <a:r>
              <a:rPr lang="en-US" i="1" dirty="0" err="1"/>
              <a:t>val</a:t>
            </a:r>
            <a:r>
              <a:rPr lang="en-US" i="1" dirty="0"/>
              <a:t> odd=</a:t>
            </a:r>
            <a:r>
              <a:rPr lang="en-US" i="1" dirty="0" err="1"/>
              <a:t>oneToTen.step</a:t>
            </a:r>
            <a:r>
              <a:rPr lang="en-US" i="1" dirty="0"/>
              <a:t>(2)</a:t>
            </a:r>
          </a:p>
        </p:txBody>
      </p:sp>
    </p:spTree>
    <p:extLst>
      <p:ext uri="{BB962C8B-B14F-4D97-AF65-F5344CB8AC3E}">
        <p14:creationId xmlns:p14="http://schemas.microsoft.com/office/powerpoint/2010/main" val="282259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5" name="TextBox 4"/>
          <p:cNvSpPr txBox="1"/>
          <p:nvPr/>
        </p:nvSpPr>
        <p:spPr>
          <a:xfrm>
            <a:off x="3064558" y="0"/>
            <a:ext cx="3131840" cy="589072"/>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gn="ctr">
              <a:lnSpc>
                <a:spcPct val="150000"/>
              </a:lnSpc>
            </a:pPr>
            <a:r>
              <a:rPr lang="en-US" sz="2400" b="1" dirty="0">
                <a:solidFill>
                  <a:schemeClr val="bg1"/>
                </a:solidFill>
              </a:rPr>
              <a:t>Collections </a:t>
            </a:r>
          </a:p>
        </p:txBody>
      </p:sp>
      <p:sp>
        <p:nvSpPr>
          <p:cNvPr id="6" name="Прямоугольник 5"/>
          <p:cNvSpPr/>
          <p:nvPr/>
        </p:nvSpPr>
        <p:spPr>
          <a:xfrm>
            <a:off x="27058" y="1126766"/>
            <a:ext cx="8937430"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r>
              <a:rPr lang="en-US" dirty="0"/>
              <a:t> </a:t>
            </a:r>
          </a:p>
        </p:txBody>
      </p:sp>
      <p:sp>
        <p:nvSpPr>
          <p:cNvPr id="2" name="TextBox 1"/>
          <p:cNvSpPr txBox="1"/>
          <p:nvPr/>
        </p:nvSpPr>
        <p:spPr>
          <a:xfrm>
            <a:off x="296739" y="1268759"/>
            <a:ext cx="8667749" cy="4031873"/>
          </a:xfrm>
          <a:prstGeom prst="rect">
            <a:avLst/>
          </a:prstGeom>
          <a:noFill/>
        </p:spPr>
        <p:txBody>
          <a:bodyPr wrap="square" rtlCol="0">
            <a:spAutoFit/>
          </a:bodyPr>
          <a:lstStyle/>
          <a:p>
            <a:r>
              <a:rPr lang="en-US" sz="2000" b="1" dirty="0"/>
              <a:t>Collections</a:t>
            </a:r>
            <a:r>
              <a:rPr lang="en-US" sz="2000" dirty="0"/>
              <a:t> </a:t>
            </a:r>
            <a:r>
              <a:rPr lang="en-US" dirty="0"/>
              <a:t> groups of a variable number of items </a:t>
            </a:r>
            <a:r>
              <a:rPr lang="en-US" sz="2000" dirty="0"/>
              <a:t>(this number may also be zero) of the </a:t>
            </a:r>
            <a:r>
              <a:rPr lang="en-US" sz="2000" u="sng" dirty="0"/>
              <a:t>same type</a:t>
            </a:r>
            <a:r>
              <a:rPr lang="en-US" sz="2000" dirty="0"/>
              <a:t>. </a:t>
            </a:r>
          </a:p>
          <a:p>
            <a:endParaRPr lang="en-US" dirty="0"/>
          </a:p>
          <a:p>
            <a:r>
              <a:rPr lang="en-US" sz="2000" b="1" i="1" dirty="0"/>
              <a:t>List</a:t>
            </a:r>
            <a:r>
              <a:rPr lang="en-US" sz="2000" dirty="0"/>
              <a:t> is an ordered collection with access to elements by indices – integer numbers that  reflect their position. </a:t>
            </a:r>
          </a:p>
          <a:p>
            <a:endParaRPr lang="en-US" sz="2000" dirty="0"/>
          </a:p>
          <a:p>
            <a:endParaRPr lang="en-US" sz="2000" dirty="0"/>
          </a:p>
          <a:p>
            <a:r>
              <a:rPr lang="en-US" sz="2000" b="1" i="1" dirty="0"/>
              <a:t>Set</a:t>
            </a:r>
            <a:r>
              <a:rPr lang="en-US" sz="2000" dirty="0"/>
              <a:t> is a  collection of unique elements. </a:t>
            </a:r>
          </a:p>
          <a:p>
            <a:endParaRPr lang="en-US" sz="2000" dirty="0"/>
          </a:p>
          <a:p>
            <a:endParaRPr lang="en-US" sz="2000" dirty="0"/>
          </a:p>
          <a:p>
            <a:r>
              <a:rPr lang="en-US" sz="2000" b="1" i="1" dirty="0"/>
              <a:t>Map</a:t>
            </a:r>
            <a:r>
              <a:rPr lang="en-US" sz="2000" b="1" dirty="0"/>
              <a:t> </a:t>
            </a:r>
            <a:r>
              <a:rPr lang="en-US" sz="2000" dirty="0"/>
              <a:t>(</a:t>
            </a:r>
            <a:r>
              <a:rPr lang="en-US" sz="2000" b="1" dirty="0"/>
              <a:t>or dictionary</a:t>
            </a:r>
            <a:r>
              <a:rPr lang="en-US" sz="2000" dirty="0"/>
              <a:t>) is a set of key-value pairs. Keys are unique, and each of them maps  to exactly one value. </a:t>
            </a:r>
          </a:p>
          <a:p>
            <a:endParaRPr lang="en-US" dirty="0"/>
          </a:p>
        </p:txBody>
      </p:sp>
      <p:sp>
        <p:nvSpPr>
          <p:cNvPr id="8" name="TextBox 7"/>
          <p:cNvSpPr txBox="1"/>
          <p:nvPr/>
        </p:nvSpPr>
        <p:spPr>
          <a:xfrm>
            <a:off x="2681620" y="2924944"/>
            <a:ext cx="3581400" cy="338554"/>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err="1"/>
              <a:t>val</a:t>
            </a:r>
            <a:r>
              <a:rPr lang="en-US" sz="1600" b="1" dirty="0"/>
              <a:t> list=</a:t>
            </a:r>
            <a:r>
              <a:rPr lang="en-US" sz="1600" b="1" dirty="0" err="1"/>
              <a:t>arrayListOf</a:t>
            </a:r>
            <a:r>
              <a:rPr lang="en-US" sz="1600" b="1" dirty="0"/>
              <a:t>(1,5,7)</a:t>
            </a:r>
            <a:endParaRPr lang="en-US" sz="1600" dirty="0"/>
          </a:p>
        </p:txBody>
      </p:sp>
      <p:sp>
        <p:nvSpPr>
          <p:cNvPr id="9" name="TextBox 8"/>
          <p:cNvSpPr txBox="1"/>
          <p:nvPr/>
        </p:nvSpPr>
        <p:spPr>
          <a:xfrm>
            <a:off x="2781300" y="3807326"/>
            <a:ext cx="3581400" cy="338554"/>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err="1"/>
              <a:t>val</a:t>
            </a:r>
            <a:r>
              <a:rPr lang="en-US" sz="1600" b="1" dirty="0"/>
              <a:t> set=</a:t>
            </a:r>
            <a:r>
              <a:rPr lang="en-US" sz="1600" b="1" dirty="0" err="1"/>
              <a:t>hashSet</a:t>
            </a:r>
            <a:r>
              <a:rPr lang="en-US" sz="1600" b="1" dirty="0"/>
              <a:t>(1,5,7)</a:t>
            </a:r>
            <a:endParaRPr lang="en-US" sz="1600" dirty="0"/>
          </a:p>
        </p:txBody>
      </p:sp>
      <p:sp>
        <p:nvSpPr>
          <p:cNvPr id="11" name="TextBox 10"/>
          <p:cNvSpPr txBox="1"/>
          <p:nvPr/>
        </p:nvSpPr>
        <p:spPr>
          <a:xfrm>
            <a:off x="2051720" y="5239077"/>
            <a:ext cx="6096000" cy="338554"/>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err="1"/>
              <a:t>val</a:t>
            </a:r>
            <a:r>
              <a:rPr lang="en-US" sz="1600" b="1" dirty="0"/>
              <a:t> map=</a:t>
            </a:r>
            <a:r>
              <a:rPr lang="en-US" sz="1600" b="1" dirty="0" err="1"/>
              <a:t>hashMapOf</a:t>
            </a:r>
            <a:r>
              <a:rPr lang="en-US" sz="1600" b="1" dirty="0"/>
              <a:t>(1  to “one”,5 to “five”,7 to “seven”)</a:t>
            </a:r>
            <a:endParaRPr lang="en-US" sz="1600" dirty="0"/>
          </a:p>
        </p:txBody>
      </p:sp>
    </p:spTree>
    <p:extLst>
      <p:ext uri="{BB962C8B-B14F-4D97-AF65-F5344CB8AC3E}">
        <p14:creationId xmlns:p14="http://schemas.microsoft.com/office/powerpoint/2010/main" val="415370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5" name="TextBox 4"/>
          <p:cNvSpPr txBox="1"/>
          <p:nvPr/>
        </p:nvSpPr>
        <p:spPr>
          <a:xfrm>
            <a:off x="3064558" y="0"/>
            <a:ext cx="3131840" cy="589072"/>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400" b="1" dirty="0">
                <a:solidFill>
                  <a:schemeClr val="bg1"/>
                </a:solidFill>
              </a:rPr>
              <a:t>          </a:t>
            </a:r>
            <a:r>
              <a:rPr lang="en-US" sz="2400" b="1" dirty="0" err="1">
                <a:solidFill>
                  <a:schemeClr val="bg1"/>
                </a:solidFill>
              </a:rPr>
              <a:t>Enum</a:t>
            </a:r>
            <a:r>
              <a:rPr lang="en-US" sz="2400" b="1" dirty="0">
                <a:solidFill>
                  <a:schemeClr val="bg1"/>
                </a:solidFill>
              </a:rPr>
              <a:t> class</a:t>
            </a:r>
          </a:p>
        </p:txBody>
      </p:sp>
      <p:sp>
        <p:nvSpPr>
          <p:cNvPr id="6" name="TextBox 5"/>
          <p:cNvSpPr txBox="1"/>
          <p:nvPr/>
        </p:nvSpPr>
        <p:spPr>
          <a:xfrm>
            <a:off x="107504" y="1340768"/>
            <a:ext cx="9002273" cy="2031325"/>
          </a:xfrm>
          <a:prstGeom prst="rect">
            <a:avLst/>
          </a:prstGeom>
          <a:noFill/>
        </p:spPr>
        <p:txBody>
          <a:bodyPr wrap="none" rtlCol="0">
            <a:spAutoFit/>
          </a:bodyPr>
          <a:lstStyle/>
          <a:p>
            <a:pPr>
              <a:lnSpc>
                <a:spcPct val="150000"/>
              </a:lnSpc>
            </a:pPr>
            <a:r>
              <a:rPr lang="en-US" sz="2400" b="1" dirty="0" err="1"/>
              <a:t>enum</a:t>
            </a:r>
            <a:r>
              <a:rPr lang="en-US" sz="2400" dirty="0"/>
              <a:t> has special meaning only before the class keyword, it is a named</a:t>
            </a:r>
          </a:p>
          <a:p>
            <a:pPr>
              <a:lnSpc>
                <a:spcPct val="150000"/>
              </a:lnSpc>
            </a:pPr>
            <a:r>
              <a:rPr lang="en-US" sz="2400" dirty="0"/>
              <a:t> list of constants .It use the same syntax for declaring constructors and </a:t>
            </a:r>
          </a:p>
          <a:p>
            <a:pPr>
              <a:lnSpc>
                <a:spcPct val="150000"/>
              </a:lnSpc>
            </a:pPr>
            <a:r>
              <a:rPr lang="en-US" sz="2400" dirty="0"/>
              <a:t>properties as regular classes.</a:t>
            </a:r>
          </a:p>
          <a:p>
            <a:endParaRPr lang="en-US" dirty="0"/>
          </a:p>
        </p:txBody>
      </p:sp>
      <p:sp>
        <p:nvSpPr>
          <p:cNvPr id="7" name="TextBox 6"/>
          <p:cNvSpPr txBox="1"/>
          <p:nvPr/>
        </p:nvSpPr>
        <p:spPr>
          <a:xfrm>
            <a:off x="2057400" y="3352800"/>
            <a:ext cx="5105400" cy="2062103"/>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b="1" dirty="0" err="1"/>
              <a:t>enum</a:t>
            </a:r>
            <a:r>
              <a:rPr lang="en-US" sz="1600" b="1" dirty="0"/>
              <a:t> class </a:t>
            </a:r>
            <a:r>
              <a:rPr lang="en-US" sz="1600" dirty="0"/>
              <a:t>Color(</a:t>
            </a:r>
            <a:r>
              <a:rPr lang="en-US" sz="1600" b="1" dirty="0" err="1"/>
              <a:t>val</a:t>
            </a:r>
            <a:r>
              <a:rPr lang="en-US" sz="1600" b="1" dirty="0"/>
              <a:t> r</a:t>
            </a:r>
            <a:r>
              <a:rPr lang="en-US" sz="1600" dirty="0"/>
              <a:t>: </a:t>
            </a:r>
            <a:r>
              <a:rPr lang="en-US" sz="1600" dirty="0" err="1"/>
              <a:t>Int</a:t>
            </a:r>
            <a:r>
              <a:rPr lang="en-US" sz="1600" dirty="0"/>
              <a:t>, </a:t>
            </a:r>
            <a:r>
              <a:rPr lang="en-US" sz="1600" b="1" dirty="0" err="1"/>
              <a:t>val</a:t>
            </a:r>
            <a:r>
              <a:rPr lang="en-US" sz="1600" b="1" dirty="0"/>
              <a:t> g</a:t>
            </a:r>
            <a:r>
              <a:rPr lang="en-US" sz="1600" dirty="0"/>
              <a:t>: </a:t>
            </a:r>
            <a:r>
              <a:rPr lang="en-US" sz="1600" dirty="0" err="1"/>
              <a:t>Int</a:t>
            </a:r>
            <a:r>
              <a:rPr lang="en-US" sz="1600" dirty="0"/>
              <a:t>, </a:t>
            </a:r>
            <a:r>
              <a:rPr lang="en-US" sz="1600" b="1" dirty="0" err="1"/>
              <a:t>val</a:t>
            </a:r>
            <a:r>
              <a:rPr lang="en-US" sz="1600" b="1" dirty="0"/>
              <a:t> b</a:t>
            </a:r>
            <a:r>
              <a:rPr lang="en-US" sz="1600" dirty="0"/>
              <a:t>: </a:t>
            </a:r>
            <a:r>
              <a:rPr lang="en-US" sz="1600" dirty="0" err="1"/>
              <a:t>Int</a:t>
            </a:r>
            <a:r>
              <a:rPr lang="en-US" sz="1600" dirty="0"/>
              <a:t>) {</a:t>
            </a:r>
            <a:br>
              <a:rPr lang="en-US" sz="1600" dirty="0"/>
            </a:br>
            <a:r>
              <a:rPr lang="en-US" sz="1600" dirty="0"/>
              <a:t>    </a:t>
            </a:r>
            <a:r>
              <a:rPr lang="en-US" sz="1600" b="1" dirty="0"/>
              <a:t>Red</a:t>
            </a:r>
            <a:r>
              <a:rPr lang="en-US" sz="1600" dirty="0"/>
              <a:t>(255, 0, 0),</a:t>
            </a:r>
            <a:br>
              <a:rPr lang="en-US" sz="1600" dirty="0"/>
            </a:br>
            <a:r>
              <a:rPr lang="en-US" sz="1600" dirty="0"/>
              <a:t>    </a:t>
            </a:r>
            <a:r>
              <a:rPr lang="en-US" sz="1600" b="1" dirty="0"/>
              <a:t>Orange</a:t>
            </a:r>
            <a:r>
              <a:rPr lang="en-US" sz="1600" dirty="0"/>
              <a:t>(255, 165, 10),</a:t>
            </a:r>
            <a:br>
              <a:rPr lang="en-US" sz="1600" dirty="0"/>
            </a:br>
            <a:r>
              <a:rPr lang="en-US" sz="1600" dirty="0"/>
              <a:t>    </a:t>
            </a:r>
            <a:r>
              <a:rPr lang="en-US" sz="1600" b="1" dirty="0"/>
              <a:t>Yellow</a:t>
            </a:r>
            <a:r>
              <a:rPr lang="en-US" sz="1600" dirty="0"/>
              <a:t>(255,255,255);</a:t>
            </a:r>
            <a:br>
              <a:rPr lang="en-US" sz="1600" dirty="0"/>
            </a:br>
            <a:br>
              <a:rPr lang="en-US" sz="1600" dirty="0"/>
            </a:br>
            <a:r>
              <a:rPr lang="en-US" sz="1600" dirty="0"/>
              <a:t>    </a:t>
            </a:r>
            <a:r>
              <a:rPr lang="en-US" sz="1600" b="1" dirty="0"/>
              <a:t>fun </a:t>
            </a:r>
            <a:r>
              <a:rPr lang="en-US" sz="1600" dirty="0" err="1"/>
              <a:t>rgb</a:t>
            </a:r>
            <a:r>
              <a:rPr lang="en-US" sz="1600" dirty="0"/>
              <a:t>() = (</a:t>
            </a:r>
            <a:r>
              <a:rPr lang="en-US" sz="1600" b="1" dirty="0"/>
              <a:t>r </a:t>
            </a:r>
            <a:r>
              <a:rPr lang="en-US" sz="1600" dirty="0"/>
              <a:t>* 256 + </a:t>
            </a:r>
            <a:r>
              <a:rPr lang="en-US" sz="1600" b="1" dirty="0"/>
              <a:t>g</a:t>
            </a:r>
            <a:r>
              <a:rPr lang="en-US" sz="1600" dirty="0"/>
              <a:t>) * 256 + </a:t>
            </a:r>
            <a:r>
              <a:rPr lang="en-US" sz="1600" b="1" dirty="0"/>
              <a:t>b</a:t>
            </a:r>
            <a:r>
              <a:rPr lang="en-US" sz="1600" dirty="0"/>
              <a:t>;</a:t>
            </a:r>
          </a:p>
          <a:p>
            <a:r>
              <a:rPr lang="en-US" sz="1600" dirty="0"/>
              <a:t>}</a:t>
            </a:r>
          </a:p>
          <a:p>
            <a:r>
              <a:rPr lang="en-US" sz="1600" i="1" dirty="0" err="1"/>
              <a:t>println</a:t>
            </a:r>
            <a:r>
              <a:rPr lang="en-US" sz="1600" dirty="0"/>
              <a:t>(</a:t>
            </a:r>
            <a:r>
              <a:rPr lang="en-US" sz="1600" dirty="0" err="1"/>
              <a:t>Color.</a:t>
            </a:r>
            <a:r>
              <a:rPr lang="en-US" sz="1600" b="1" dirty="0" err="1"/>
              <a:t>Red</a:t>
            </a:r>
            <a:r>
              <a:rPr lang="en-US" sz="1600" dirty="0" err="1"/>
              <a:t>.rgb</a:t>
            </a:r>
            <a:r>
              <a:rPr lang="en-US" sz="1600" dirty="0"/>
              <a:t>())</a:t>
            </a:r>
          </a:p>
        </p:txBody>
      </p:sp>
    </p:spTree>
    <p:extLst>
      <p:ext uri="{BB962C8B-B14F-4D97-AF65-F5344CB8AC3E}">
        <p14:creationId xmlns:p14="http://schemas.microsoft.com/office/powerpoint/2010/main" val="28615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652997"/>
            <a:ext cx="9143650" cy="6001643"/>
          </a:xfrm>
          <a:prstGeom prst="rect">
            <a:avLst/>
          </a:prstGeom>
          <a:noFill/>
          <a:ln>
            <a:solidFill>
              <a:schemeClr val="accent1"/>
            </a:solidFill>
          </a:ln>
        </p:spPr>
        <p:txBody>
          <a:bodyPr wrap="square" rtlCol="0">
            <a:spAutoFit/>
          </a:bodyPr>
          <a:lstStyle/>
          <a:p>
            <a:pPr algn="ctr"/>
            <a:endParaRPr lang="en-US" sz="2800" b="1" dirty="0"/>
          </a:p>
          <a:p>
            <a:r>
              <a:rPr lang="en-US" dirty="0"/>
              <a:t>Classes in Kotlin are declared using the keyword class</a:t>
            </a:r>
          </a:p>
          <a:p>
            <a:pPr algn="ctr"/>
            <a:r>
              <a:rPr lang="en-US" b="1" dirty="0"/>
              <a:t>class Invoice { /*...*/ }</a:t>
            </a:r>
          </a:p>
          <a:p>
            <a:pPr algn="ctr"/>
            <a:endParaRPr lang="en-US" sz="2000" b="1" dirty="0"/>
          </a:p>
          <a:p>
            <a:r>
              <a:rPr lang="en-US" dirty="0"/>
              <a:t>We ca n create class and then initialize it within </a:t>
            </a:r>
            <a:r>
              <a:rPr lang="en-US" dirty="0" err="1"/>
              <a:t>init</a:t>
            </a:r>
            <a:r>
              <a:rPr lang="en-US" dirty="0"/>
              <a:t> </a:t>
            </a:r>
          </a:p>
          <a:p>
            <a:pPr algn="ctr"/>
            <a:r>
              <a:rPr lang="en-US" b="1" dirty="0"/>
              <a:t>class Person(</a:t>
            </a:r>
            <a:r>
              <a:rPr lang="en-US" b="1" dirty="0" err="1"/>
              <a:t>firstName</a:t>
            </a:r>
            <a:r>
              <a:rPr lang="en-US" b="1" dirty="0"/>
              <a:t>: String) { </a:t>
            </a:r>
          </a:p>
          <a:p>
            <a:pPr algn="ctr"/>
            <a:r>
              <a:rPr lang="en-US" b="1" dirty="0"/>
              <a:t>private </a:t>
            </a:r>
            <a:r>
              <a:rPr lang="en-US" b="1" dirty="0" err="1"/>
              <a:t>val</a:t>
            </a:r>
            <a:r>
              <a:rPr lang="en-US" b="1" dirty="0"/>
              <a:t> </a:t>
            </a:r>
            <a:r>
              <a:rPr lang="en-US" b="1" dirty="0" err="1"/>
              <a:t>firstname</a:t>
            </a:r>
            <a:r>
              <a:rPr lang="en-US" b="1" dirty="0"/>
              <a:t>=“”</a:t>
            </a:r>
          </a:p>
          <a:p>
            <a:pPr algn="ctr"/>
            <a:r>
              <a:rPr lang="en-US" b="1" dirty="0"/>
              <a:t>              Init{</a:t>
            </a:r>
            <a:r>
              <a:rPr lang="en-US" b="1" dirty="0" err="1"/>
              <a:t>this.firstName</a:t>
            </a:r>
            <a:r>
              <a:rPr lang="en-US" b="1" dirty="0"/>
              <a:t>=</a:t>
            </a:r>
            <a:r>
              <a:rPr lang="en-US" b="1" dirty="0" err="1"/>
              <a:t>firstName</a:t>
            </a:r>
            <a:r>
              <a:rPr lang="en-US" b="1" dirty="0"/>
              <a:t>}}</a:t>
            </a:r>
          </a:p>
          <a:p>
            <a:pPr algn="ctr"/>
            <a:endParaRPr lang="en-US" sz="2000" b="1" dirty="0"/>
          </a:p>
          <a:p>
            <a:pPr algn="just"/>
            <a:r>
              <a:rPr lang="en-US" dirty="0"/>
              <a:t>For declaring properties and initializing them from the primary constructor</a:t>
            </a:r>
          </a:p>
          <a:p>
            <a:pPr algn="just"/>
            <a:endParaRPr lang="en-US" dirty="0"/>
          </a:p>
          <a:p>
            <a:pPr algn="ctr"/>
            <a:r>
              <a:rPr lang="en-US" b="1" dirty="0"/>
              <a:t>class Person(</a:t>
            </a:r>
            <a:r>
              <a:rPr lang="en-US" b="1" dirty="0" err="1"/>
              <a:t>val</a:t>
            </a:r>
            <a:r>
              <a:rPr lang="en-US" b="1" dirty="0"/>
              <a:t> </a:t>
            </a:r>
            <a:r>
              <a:rPr lang="en-US" b="1" dirty="0" err="1"/>
              <a:t>firstName</a:t>
            </a:r>
            <a:r>
              <a:rPr lang="en-US" b="1" dirty="0"/>
              <a:t>: String, </a:t>
            </a:r>
            <a:r>
              <a:rPr lang="en-US" b="1" dirty="0" err="1"/>
              <a:t>val</a:t>
            </a:r>
            <a:r>
              <a:rPr lang="en-US" b="1" dirty="0"/>
              <a:t> </a:t>
            </a:r>
            <a:r>
              <a:rPr lang="en-US" b="1" dirty="0" err="1"/>
              <a:t>lastName</a:t>
            </a:r>
            <a:r>
              <a:rPr lang="en-US" b="1" dirty="0"/>
              <a:t>: String, var age: Int)</a:t>
            </a:r>
          </a:p>
          <a:p>
            <a:pPr algn="just"/>
            <a:endParaRPr lang="en-US" sz="2000" b="1" dirty="0"/>
          </a:p>
          <a:p>
            <a:pPr marL="342900" indent="-342900">
              <a:buFont typeface="Arial" panose="020B0604020202020204" pitchFamily="34" charset="0"/>
              <a:buChar char="•"/>
            </a:pPr>
            <a:r>
              <a:rPr lang="en-US" sz="2000" dirty="0"/>
              <a:t>Class can realize a lot of interfaces , but extend one class</a:t>
            </a:r>
          </a:p>
          <a:p>
            <a:pPr marL="342900" indent="-342900">
              <a:buFont typeface="Arial" panose="020B0604020202020204" pitchFamily="34" charset="0"/>
              <a:buChar char="•"/>
            </a:pPr>
            <a:r>
              <a:rPr lang="en-US" sz="2000" dirty="0"/>
              <a:t> Classes have modifier of visibility`</a:t>
            </a:r>
          </a:p>
          <a:p>
            <a:pPr marL="342900" indent="-342900">
              <a:buFont typeface="Wingdings" panose="05000000000000000000" pitchFamily="2" charset="2"/>
              <a:buChar char="v"/>
            </a:pPr>
            <a:r>
              <a:rPr lang="en-US" dirty="0"/>
              <a:t>Public : Default</a:t>
            </a:r>
          </a:p>
          <a:p>
            <a:pPr marL="342900" indent="-342900">
              <a:buFont typeface="Wingdings" panose="05000000000000000000" pitchFamily="2" charset="2"/>
              <a:buChar char="v"/>
            </a:pPr>
            <a:r>
              <a:rPr lang="en-US" dirty="0"/>
              <a:t>internal </a:t>
            </a:r>
          </a:p>
          <a:p>
            <a:pPr marL="285750" indent="-285750">
              <a:buFont typeface="Wingdings" panose="05000000000000000000" pitchFamily="2" charset="2"/>
              <a:buChar char="v"/>
            </a:pPr>
            <a:r>
              <a:rPr lang="en-US" dirty="0"/>
              <a:t>protected  </a:t>
            </a:r>
          </a:p>
          <a:p>
            <a:pPr marL="285750" indent="-285750">
              <a:buFont typeface="Wingdings" panose="05000000000000000000" pitchFamily="2" charset="2"/>
              <a:buChar char="v"/>
            </a:pPr>
            <a:r>
              <a:rPr lang="en-US" dirty="0"/>
              <a:t>private</a:t>
            </a:r>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Class</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Tree>
    <p:extLst>
      <p:ext uri="{BB962C8B-B14F-4D97-AF65-F5344CB8AC3E}">
        <p14:creationId xmlns:p14="http://schemas.microsoft.com/office/powerpoint/2010/main" val="3111929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 y="-27384"/>
            <a:ext cx="9143825" cy="8125301"/>
          </a:xfrm>
          <a:prstGeom prst="rect">
            <a:avLst/>
          </a:prstGeom>
          <a:noFill/>
          <a:ln>
            <a:solidFill>
              <a:schemeClr val="accent1"/>
            </a:solidFill>
          </a:ln>
        </p:spPr>
        <p:txBody>
          <a:bodyPr wrap="square" rtlCol="0">
            <a:spAutoFit/>
          </a:bodyPr>
          <a:lstStyle/>
          <a:p>
            <a:pPr algn="ctr"/>
            <a:endParaRPr lang="en-US" sz="2800" b="1" dirty="0"/>
          </a:p>
          <a:p>
            <a:pPr algn="ctr"/>
            <a:endParaRPr lang="en-US" sz="2800" b="1" dirty="0"/>
          </a:p>
          <a:p>
            <a:pPr algn="ctr"/>
            <a:endParaRPr lang="en-US" sz="2000" dirty="0"/>
          </a:p>
          <a:p>
            <a:pPr algn="ctr"/>
            <a:endParaRPr lang="en-US" sz="2000" dirty="0"/>
          </a:p>
          <a:p>
            <a:pPr marL="285750" indent="-285750">
              <a:lnSpc>
                <a:spcPct val="150000"/>
              </a:lnSpc>
              <a:buFont typeface="Arial" panose="020B0604020202020204" pitchFamily="34" charset="0"/>
              <a:buChar char="•"/>
            </a:pPr>
            <a:r>
              <a:rPr lang="en-US" sz="2000" dirty="0"/>
              <a:t>Classes modifier of inheritance`</a:t>
            </a:r>
          </a:p>
          <a:p>
            <a:pPr marL="342900" indent="-342900">
              <a:lnSpc>
                <a:spcPct val="150000"/>
              </a:lnSpc>
              <a:buFont typeface="Wingdings" panose="05000000000000000000" pitchFamily="2" charset="2"/>
              <a:buChar char="v"/>
            </a:pPr>
            <a:r>
              <a:rPr lang="en-US" sz="2000" dirty="0"/>
              <a:t> Final :Default,</a:t>
            </a:r>
          </a:p>
          <a:p>
            <a:pPr marL="342900" indent="-342900">
              <a:lnSpc>
                <a:spcPct val="150000"/>
              </a:lnSpc>
              <a:buFont typeface="Wingdings" panose="05000000000000000000" pitchFamily="2" charset="2"/>
              <a:buChar char="v"/>
            </a:pPr>
            <a:r>
              <a:rPr lang="en-US" sz="2000" dirty="0"/>
              <a:t> open </a:t>
            </a:r>
          </a:p>
          <a:p>
            <a:pPr marL="342900" indent="-342900">
              <a:lnSpc>
                <a:spcPct val="150000"/>
              </a:lnSpc>
              <a:buFont typeface="Wingdings" panose="05000000000000000000" pitchFamily="2" charset="2"/>
              <a:buChar char="v"/>
            </a:pPr>
            <a:r>
              <a:rPr lang="en-US" sz="2000" dirty="0"/>
              <a:t>abstract</a:t>
            </a:r>
          </a:p>
          <a:p>
            <a:pPr algn="ctr"/>
            <a:endParaRPr lang="en-US" sz="2000" dirty="0"/>
          </a:p>
          <a:p>
            <a:pPr>
              <a:lnSpc>
                <a:spcPct val="150000"/>
              </a:lnSpc>
            </a:pPr>
            <a:endParaRPr lang="en-US" sz="2000" b="1" dirty="0"/>
          </a:p>
          <a:p>
            <a:pPr>
              <a:lnSpc>
                <a:spcPct val="150000"/>
              </a:lnSpc>
            </a:pPr>
            <a:r>
              <a:rPr lang="en-US" sz="2000" dirty="0"/>
              <a:t>In </a:t>
            </a:r>
            <a:r>
              <a:rPr lang="en-US" sz="2000" dirty="0" err="1"/>
              <a:t>kotlin</a:t>
            </a:r>
            <a:r>
              <a:rPr lang="en-US" sz="2000" dirty="0"/>
              <a:t> are </a:t>
            </a:r>
          </a:p>
          <a:p>
            <a:pPr marL="342900" indent="-342900">
              <a:lnSpc>
                <a:spcPct val="150000"/>
              </a:lnSpc>
              <a:buFont typeface="Arial" panose="020B0604020202020204" pitchFamily="34" charset="0"/>
              <a:buChar char="•"/>
            </a:pPr>
            <a:r>
              <a:rPr lang="en-US" sz="2000" dirty="0"/>
              <a:t>Sealed classes</a:t>
            </a:r>
          </a:p>
          <a:p>
            <a:pPr marL="342900" indent="-342900">
              <a:lnSpc>
                <a:spcPct val="150000"/>
              </a:lnSpc>
              <a:buFont typeface="Arial" panose="020B0604020202020204" pitchFamily="34" charset="0"/>
              <a:buChar char="•"/>
            </a:pPr>
            <a:r>
              <a:rPr lang="en-US" sz="2000" dirty="0"/>
              <a:t>Nested classes</a:t>
            </a:r>
          </a:p>
          <a:p>
            <a:pPr marL="342900" indent="-342900">
              <a:lnSpc>
                <a:spcPct val="150000"/>
              </a:lnSpc>
              <a:buFont typeface="Arial" panose="020B0604020202020204" pitchFamily="34" charset="0"/>
              <a:buChar char="•"/>
            </a:pPr>
            <a:r>
              <a:rPr lang="en-US" sz="2000" dirty="0"/>
              <a:t>Data classes</a:t>
            </a:r>
          </a:p>
          <a:p>
            <a:endParaRPr lang="en-US" sz="2000" b="1" dirty="0"/>
          </a:p>
          <a:p>
            <a:endParaRPr lang="en-US" sz="2000" dirty="0"/>
          </a:p>
          <a:p>
            <a:pPr algn="ctr"/>
            <a:endParaRPr lang="en-US" sz="2000" b="1" dirty="0"/>
          </a:p>
          <a:p>
            <a:pPr algn="ctr"/>
            <a:endParaRPr lang="en-US" sz="2000" b="1" dirty="0"/>
          </a:p>
          <a:p>
            <a:endParaRPr lang="en-US" sz="1600" dirty="0"/>
          </a:p>
          <a:p>
            <a:endParaRPr lang="en-US" sz="2000" dirty="0"/>
          </a:p>
          <a:p>
            <a:r>
              <a:rPr lang="en-US" sz="2000" dirty="0"/>
              <a:t> </a:t>
            </a:r>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Class </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Tree>
    <p:extLst>
      <p:ext uri="{BB962C8B-B14F-4D97-AF65-F5344CB8AC3E}">
        <p14:creationId xmlns:p14="http://schemas.microsoft.com/office/powerpoint/2010/main" val="580550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sp>
        <p:nvSpPr>
          <p:cNvPr id="5" name="TextBox 4"/>
          <p:cNvSpPr txBox="1"/>
          <p:nvPr/>
        </p:nvSpPr>
        <p:spPr>
          <a:xfrm>
            <a:off x="3064558" y="0"/>
            <a:ext cx="3131840" cy="589072"/>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gn="ctr">
              <a:lnSpc>
                <a:spcPct val="150000"/>
              </a:lnSpc>
            </a:pPr>
            <a:r>
              <a:rPr lang="en-US" sz="2400" b="1" dirty="0">
                <a:solidFill>
                  <a:schemeClr val="bg1"/>
                </a:solidFill>
              </a:rPr>
              <a:t>Interface</a:t>
            </a:r>
          </a:p>
        </p:txBody>
      </p:sp>
      <p:sp>
        <p:nvSpPr>
          <p:cNvPr id="6" name="Прямоугольник 5"/>
          <p:cNvSpPr/>
          <p:nvPr/>
        </p:nvSpPr>
        <p:spPr>
          <a:xfrm>
            <a:off x="27058" y="1126766"/>
            <a:ext cx="8937430"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r>
              <a:rPr lang="en-US" dirty="0"/>
              <a:t> </a:t>
            </a:r>
          </a:p>
        </p:txBody>
      </p:sp>
      <p:sp>
        <p:nvSpPr>
          <p:cNvPr id="3" name="TextBox 2"/>
          <p:cNvSpPr txBox="1"/>
          <p:nvPr/>
        </p:nvSpPr>
        <p:spPr>
          <a:xfrm>
            <a:off x="234245" y="1116184"/>
            <a:ext cx="8621014" cy="3616375"/>
          </a:xfrm>
          <a:prstGeom prst="rect">
            <a:avLst/>
          </a:prstGeom>
          <a:noFill/>
        </p:spPr>
        <p:txBody>
          <a:bodyPr wrap="none" rtlCol="0">
            <a:spAutoFit/>
          </a:bodyPr>
          <a:lstStyle/>
          <a:p>
            <a:r>
              <a:rPr lang="en-US" sz="2000" dirty="0"/>
              <a:t>The interface is a pattern </a:t>
            </a:r>
          </a:p>
          <a:p>
            <a:r>
              <a:rPr lang="en-US" sz="2000" dirty="0"/>
              <a:t>The interface describes only behavior (methods) and cannot have state (fields), </a:t>
            </a:r>
          </a:p>
          <a:p>
            <a:r>
              <a:rPr lang="en-US" sz="2000" dirty="0"/>
              <a:t>an abstract class can. Showing what the object can do, but how it does it doesn’t </a:t>
            </a:r>
          </a:p>
          <a:p>
            <a:r>
              <a:rPr lang="en-US" sz="2000" dirty="0"/>
              <a:t>matter.</a:t>
            </a:r>
          </a:p>
          <a:p>
            <a:endParaRPr lang="en-US" sz="2000" dirty="0"/>
          </a:p>
          <a:p>
            <a:pPr>
              <a:lnSpc>
                <a:spcPct val="150000"/>
              </a:lnSpc>
            </a:pPr>
            <a:endParaRPr lang="en-US" sz="2000" dirty="0"/>
          </a:p>
          <a:p>
            <a:pPr>
              <a:lnSpc>
                <a:spcPct val="150000"/>
              </a:lnSpc>
            </a:pPr>
            <a:r>
              <a:rPr lang="en-US" dirty="0"/>
              <a:t>Interface contain  </a:t>
            </a:r>
          </a:p>
          <a:p>
            <a:pPr marL="285750" indent="-285750">
              <a:lnSpc>
                <a:spcPct val="150000"/>
              </a:lnSpc>
              <a:buFont typeface="Wingdings" pitchFamily="2" charset="2"/>
              <a:buChar char="§"/>
            </a:pPr>
            <a:r>
              <a:rPr lang="en-US" dirty="0"/>
              <a:t>abstract methods</a:t>
            </a:r>
          </a:p>
          <a:p>
            <a:pPr marL="285750" indent="-285750">
              <a:lnSpc>
                <a:spcPct val="150000"/>
              </a:lnSpc>
              <a:buFont typeface="Wingdings" pitchFamily="2" charset="2"/>
              <a:buChar char="§"/>
            </a:pPr>
            <a:r>
              <a:rPr lang="en-US" dirty="0"/>
              <a:t>methods with implementation</a:t>
            </a:r>
          </a:p>
          <a:p>
            <a:endParaRPr lang="en-US" dirty="0"/>
          </a:p>
        </p:txBody>
      </p:sp>
      <p:sp>
        <p:nvSpPr>
          <p:cNvPr id="10" name="TextBox 9"/>
          <p:cNvSpPr txBox="1"/>
          <p:nvPr/>
        </p:nvSpPr>
        <p:spPr>
          <a:xfrm>
            <a:off x="1547664" y="4509120"/>
            <a:ext cx="3581400" cy="2123658"/>
          </a:xfrm>
          <a:prstGeom prst="rect">
            <a:avLst/>
          </a:prstGeom>
          <a:noFill/>
          <a:ln>
            <a:solidFill>
              <a:schemeClr val="accent1"/>
            </a:solidFill>
          </a:ln>
          <a:effectLst>
            <a:glow rad="63500">
              <a:schemeClr val="accent2">
                <a:lumMod val="60000"/>
                <a:lumOff val="40000"/>
                <a:alpha val="40000"/>
              </a:schemeClr>
            </a:glow>
          </a:effectLst>
        </p:spPr>
        <p:txBody>
          <a:bodyPr wrap="square" rtlCol="0">
            <a:spAutoFit/>
          </a:bodyPr>
          <a:lstStyle/>
          <a:p>
            <a:r>
              <a:rPr lang="en-US" sz="1600" dirty="0"/>
              <a:t>interface Clickable { </a:t>
            </a:r>
          </a:p>
          <a:p>
            <a:r>
              <a:rPr lang="en-US" sz="1600" dirty="0"/>
              <a:t>     fun click() </a:t>
            </a:r>
          </a:p>
          <a:p>
            <a:r>
              <a:rPr lang="en-US" sz="1600" dirty="0"/>
              <a:t>}</a:t>
            </a:r>
          </a:p>
          <a:p>
            <a:endParaRPr lang="en-US" sz="1600" dirty="0"/>
          </a:p>
          <a:p>
            <a:endParaRPr lang="en-US" sz="1600" dirty="0"/>
          </a:p>
          <a:p>
            <a:r>
              <a:rPr lang="en-US" sz="1600" dirty="0"/>
              <a:t>class Button : Clickable { override fun click() = </a:t>
            </a:r>
            <a:r>
              <a:rPr lang="en-US" sz="1600" dirty="0" err="1"/>
              <a:t>println</a:t>
            </a:r>
            <a:r>
              <a:rPr lang="en-US" sz="1600" dirty="0"/>
              <a:t>("I was clicked") } </a:t>
            </a:r>
          </a:p>
          <a:p>
            <a:endParaRPr lang="en-US" sz="1600" dirty="0"/>
          </a:p>
        </p:txBody>
      </p:sp>
    </p:spTree>
    <p:extLst>
      <p:ext uri="{BB962C8B-B14F-4D97-AF65-F5344CB8AC3E}">
        <p14:creationId xmlns:p14="http://schemas.microsoft.com/office/powerpoint/2010/main" val="288215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499817" cy="7171194"/>
          </a:xfrm>
          <a:prstGeom prst="rect">
            <a:avLst/>
          </a:prstGeom>
          <a:noFill/>
          <a:ln>
            <a:noFill/>
          </a:ln>
          <a:effectLst>
            <a:glow rad="63500">
              <a:schemeClr val="accent1">
                <a:satMod val="175000"/>
                <a:alpha val="40000"/>
              </a:schemeClr>
            </a:glow>
          </a:effectLst>
        </p:spPr>
        <p:txBody>
          <a:bodyPr wrap="square" rtlCol="0">
            <a:spAutoFit/>
          </a:bodyPr>
          <a:lstStyle/>
          <a:p>
            <a:pPr algn="ctr"/>
            <a:endParaRPr lang="en-US" sz="2800" b="1" dirty="0"/>
          </a:p>
          <a:p>
            <a:pPr algn="ctr"/>
            <a:endParaRPr lang="en-US" sz="2800" b="1" dirty="0"/>
          </a:p>
          <a:p>
            <a:pPr marL="285750" indent="-285750">
              <a:buFont typeface="Arial" pitchFamily="34" charset="0"/>
              <a:buChar char="•"/>
            </a:pPr>
            <a:endParaRPr lang="en-US" sz="2400" dirty="0"/>
          </a:p>
          <a:p>
            <a:pPr marL="285750" indent="-285750">
              <a:buFont typeface="Arial" pitchFamily="34" charset="0"/>
              <a:buChar char="•"/>
            </a:pPr>
            <a:r>
              <a:rPr lang="en-US" sz="2400" dirty="0"/>
              <a:t>Statically typed</a:t>
            </a:r>
          </a:p>
          <a:p>
            <a:pPr marL="285750" indent="-285750">
              <a:buFont typeface="Arial" pitchFamily="34" charset="0"/>
              <a:buChar char="•"/>
            </a:pPr>
            <a:endParaRPr lang="en-US" sz="3600" dirty="0"/>
          </a:p>
          <a:p>
            <a:pPr algn="just"/>
            <a:r>
              <a:rPr lang="en-US" sz="2800" dirty="0"/>
              <a:t>	</a:t>
            </a:r>
            <a:r>
              <a:rPr lang="en-US" sz="2400" b="1" dirty="0"/>
              <a:t>Pros:</a:t>
            </a:r>
          </a:p>
          <a:p>
            <a:pPr marL="342900" indent="-342900" algn="just">
              <a:buAutoNum type="arabicPeriod"/>
            </a:pPr>
            <a:r>
              <a:rPr lang="en-US" sz="2000" dirty="0"/>
              <a:t>Statically typed programming languages do type checking at </a:t>
            </a:r>
            <a:r>
              <a:rPr lang="en-US" sz="2000" i="1" dirty="0"/>
              <a:t>compile-time.</a:t>
            </a:r>
            <a:endParaRPr lang="en-US" sz="2000" dirty="0"/>
          </a:p>
          <a:p>
            <a:pPr algn="just"/>
            <a:endParaRPr lang="en-US" sz="2800" b="1" dirty="0"/>
          </a:p>
          <a:p>
            <a:pPr algn="just"/>
            <a:endParaRPr lang="en-US" sz="2800" b="1" dirty="0"/>
          </a:p>
          <a:p>
            <a:pPr algn="just"/>
            <a:r>
              <a:rPr lang="en-US" sz="2800" b="1" dirty="0"/>
              <a:t>	</a:t>
            </a:r>
            <a:r>
              <a:rPr lang="en-US" sz="2400" b="1" dirty="0"/>
              <a:t>Cons:</a:t>
            </a:r>
          </a:p>
          <a:p>
            <a:pPr algn="just"/>
            <a:r>
              <a:rPr lang="en-US" sz="2000" b="1" dirty="0"/>
              <a:t>1.</a:t>
            </a:r>
            <a:r>
              <a:rPr lang="en-US" sz="2000" dirty="0"/>
              <a:t> Need to declare the 'type' of variable beforehand.</a:t>
            </a:r>
          </a:p>
          <a:p>
            <a:pPr algn="ctr"/>
            <a:endParaRPr lang="en-US" sz="2800" b="1" dirty="0"/>
          </a:p>
          <a:p>
            <a:endParaRPr lang="en-US" sz="2000" dirty="0"/>
          </a:p>
          <a:p>
            <a:endParaRPr lang="en-US" sz="2000" dirty="0"/>
          </a:p>
          <a:p>
            <a:endParaRPr lang="en-US" sz="2000" dirty="0"/>
          </a:p>
          <a:p>
            <a:r>
              <a:rPr lang="en-US" sz="2000" dirty="0"/>
              <a:t> </a:t>
            </a:r>
          </a:p>
        </p:txBody>
      </p:sp>
      <p:sp>
        <p:nvSpPr>
          <p:cNvPr id="10" name="TextBox 9"/>
          <p:cNvSpPr txBox="1"/>
          <p:nvPr/>
        </p:nvSpPr>
        <p:spPr>
          <a:xfrm>
            <a:off x="4692412" y="-33447"/>
            <a:ext cx="4499818" cy="6786473"/>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pPr marL="342900" indent="-342900">
              <a:buFont typeface="Arial" pitchFamily="34" charset="0"/>
              <a:buChar char="•"/>
            </a:pPr>
            <a:r>
              <a:rPr lang="en-US" sz="2400" dirty="0"/>
              <a:t>Dynamically typed </a:t>
            </a:r>
          </a:p>
          <a:p>
            <a:pPr algn="just"/>
            <a:endParaRPr lang="en-US" sz="2800" dirty="0"/>
          </a:p>
          <a:p>
            <a:pPr algn="just"/>
            <a:endParaRPr lang="en-US" sz="1100" dirty="0"/>
          </a:p>
          <a:p>
            <a:pPr algn="just"/>
            <a:r>
              <a:rPr lang="en-US" sz="2400" b="1" dirty="0"/>
              <a:t>	Pros:</a:t>
            </a:r>
          </a:p>
          <a:p>
            <a:r>
              <a:rPr lang="en-US" sz="2000" dirty="0"/>
              <a:t>1.Allow  to define variables and functions that can store or return data of any type.</a:t>
            </a:r>
          </a:p>
          <a:p>
            <a:pPr algn="just"/>
            <a:endParaRPr lang="en-US" sz="2000" b="1" dirty="0"/>
          </a:p>
          <a:p>
            <a:pPr algn="just"/>
            <a:endParaRPr lang="en-US" sz="2000" b="1" dirty="0"/>
          </a:p>
          <a:p>
            <a:pPr algn="just"/>
            <a:endParaRPr lang="en-US" sz="2000" b="1" dirty="0"/>
          </a:p>
          <a:p>
            <a:pPr algn="just"/>
            <a:endParaRPr lang="en-US" sz="2000" b="1" dirty="0"/>
          </a:p>
          <a:p>
            <a:pPr algn="just"/>
            <a:r>
              <a:rPr lang="en-US" sz="2000" b="1" dirty="0"/>
              <a:t>	</a:t>
            </a:r>
            <a:r>
              <a:rPr lang="en-US" sz="2400" b="1" dirty="0"/>
              <a:t>Cons:</a:t>
            </a:r>
          </a:p>
          <a:p>
            <a:pPr indent="-342900">
              <a:buAutoNum type="arabicPeriod"/>
            </a:pPr>
            <a:r>
              <a:rPr lang="en-US" sz="2000" dirty="0"/>
              <a:t>Dynamically typed programming languages do type checking at run-time.</a:t>
            </a:r>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307642" cy="738664"/>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Language type</a:t>
            </a: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402584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355801" cy="6586418"/>
          </a:xfrm>
          <a:prstGeom prst="rect">
            <a:avLst/>
          </a:prstGeom>
          <a:noFill/>
          <a:ln>
            <a:noFill/>
          </a:ln>
          <a:effectLst>
            <a:glow rad="63500">
              <a:schemeClr val="accent1">
                <a:satMod val="175000"/>
                <a:alpha val="40000"/>
              </a:schemeClr>
            </a:glow>
          </a:effectLst>
        </p:spPr>
        <p:txBody>
          <a:bodyPr wrap="square" rtlCol="0">
            <a:spAutoFit/>
          </a:bodyPr>
          <a:lstStyle/>
          <a:p>
            <a:pPr algn="ctr"/>
            <a:endParaRPr lang="en-US" sz="2800" b="1" dirty="0"/>
          </a:p>
          <a:p>
            <a:pPr algn="ctr"/>
            <a:endParaRPr lang="en-US" sz="2800" b="1" dirty="0"/>
          </a:p>
          <a:p>
            <a:pPr algn="ctr"/>
            <a:endParaRPr lang="en-US" sz="2800" b="1" dirty="0"/>
          </a:p>
          <a:p>
            <a:pPr algn="just"/>
            <a:r>
              <a:rPr lang="en-US" sz="2000" dirty="0"/>
              <a:t>Declare with </a:t>
            </a:r>
            <a:r>
              <a:rPr lang="en-US" sz="2000" b="1" dirty="0" err="1"/>
              <a:t>val</a:t>
            </a:r>
            <a:r>
              <a:rPr lang="en-US" sz="2000" dirty="0"/>
              <a:t> for </a:t>
            </a:r>
            <a:r>
              <a:rPr lang="en-US" sz="2000" i="1" dirty="0"/>
              <a:t>read-only</a:t>
            </a:r>
            <a:r>
              <a:rPr lang="en-US" sz="2000" dirty="0"/>
              <a:t> or </a:t>
            </a:r>
            <a:r>
              <a:rPr lang="en-US" sz="2000" i="1" dirty="0"/>
              <a:t>assign-once</a:t>
            </a:r>
            <a:r>
              <a:rPr lang="en-US" sz="2000" dirty="0"/>
              <a:t> variable and </a:t>
            </a:r>
            <a:r>
              <a:rPr lang="en-US" sz="2000" b="1" dirty="0" err="1"/>
              <a:t>var</a:t>
            </a:r>
            <a:r>
              <a:rPr lang="en-US" sz="2000" b="1" dirty="0"/>
              <a:t> </a:t>
            </a:r>
            <a:r>
              <a:rPr lang="en-US" sz="2000" dirty="0"/>
              <a:t>for </a:t>
            </a:r>
            <a:r>
              <a:rPr lang="en-US" sz="2000" i="1" dirty="0"/>
              <a:t>mutable</a:t>
            </a:r>
            <a:r>
              <a:rPr lang="en-US" sz="2000" dirty="0"/>
              <a:t>  variables .If variable is </a:t>
            </a:r>
            <a:r>
              <a:rPr lang="en-US" sz="2000" i="1" dirty="0"/>
              <a:t>constant</a:t>
            </a:r>
            <a:r>
              <a:rPr lang="en-US" sz="2000" dirty="0"/>
              <a:t> we  add </a:t>
            </a:r>
            <a:r>
              <a:rPr lang="en-US" sz="2000" b="1" dirty="0" err="1"/>
              <a:t>const</a:t>
            </a:r>
            <a:r>
              <a:rPr lang="en-US" sz="2000" dirty="0"/>
              <a:t> before </a:t>
            </a:r>
            <a:r>
              <a:rPr lang="en-US" sz="2000" dirty="0" err="1"/>
              <a:t>val</a:t>
            </a:r>
            <a:r>
              <a:rPr lang="en-US" sz="2000" dirty="0"/>
              <a:t> (</a:t>
            </a:r>
            <a:r>
              <a:rPr lang="en-US" sz="2000" dirty="0" err="1"/>
              <a:t>const</a:t>
            </a:r>
            <a:r>
              <a:rPr lang="en-US" sz="2000" dirty="0"/>
              <a:t> </a:t>
            </a:r>
            <a:r>
              <a:rPr lang="en-US" sz="2000" dirty="0" err="1"/>
              <a:t>val</a:t>
            </a:r>
            <a:r>
              <a:rPr lang="en-US" sz="2000" dirty="0"/>
              <a:t> pi=3.14) </a:t>
            </a:r>
          </a:p>
          <a:p>
            <a:endParaRPr lang="en-US" dirty="0"/>
          </a:p>
          <a:p>
            <a:r>
              <a:rPr lang="en-US" sz="2000" b="1" dirty="0">
                <a:solidFill>
                  <a:schemeClr val="tx1">
                    <a:lumMod val="95000"/>
                    <a:lumOff val="5000"/>
                  </a:schemeClr>
                </a:solidFill>
              </a:rPr>
              <a:t>1.</a:t>
            </a:r>
            <a:r>
              <a:rPr lang="en-US" sz="2000" dirty="0">
                <a:solidFill>
                  <a:schemeClr val="tx1">
                    <a:lumMod val="95000"/>
                    <a:lumOff val="5000"/>
                  </a:schemeClr>
                </a:solidFill>
              </a:rPr>
              <a:t>Name must start with a letter (a to z or A to Z), underscore( _ )</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p:txBody>
      </p:sp>
      <p:sp>
        <p:nvSpPr>
          <p:cNvPr id="10" name="TextBox 9"/>
          <p:cNvSpPr txBox="1"/>
          <p:nvPr/>
        </p:nvSpPr>
        <p:spPr>
          <a:xfrm>
            <a:off x="4716016" y="-39509"/>
            <a:ext cx="4499818" cy="5078313"/>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r>
              <a:rPr lang="en-US" sz="2000" dirty="0"/>
              <a:t>Declare with </a:t>
            </a:r>
            <a:r>
              <a:rPr lang="en-US" sz="2000" b="1" dirty="0" err="1"/>
              <a:t>const</a:t>
            </a:r>
            <a:r>
              <a:rPr lang="en-US" sz="2000" dirty="0"/>
              <a:t> for constant variables  and </a:t>
            </a:r>
            <a:r>
              <a:rPr lang="en-US" sz="2000" b="1" dirty="0"/>
              <a:t>let </a:t>
            </a:r>
            <a:r>
              <a:rPr lang="en-US" sz="2000" dirty="0"/>
              <a:t>for other variables .</a:t>
            </a:r>
          </a:p>
          <a:p>
            <a:endParaRPr lang="en-US" sz="2000" dirty="0"/>
          </a:p>
          <a:p>
            <a:endParaRPr lang="en-US" sz="2000" dirty="0"/>
          </a:p>
          <a:p>
            <a:endParaRPr lang="en-US" sz="2000" dirty="0"/>
          </a:p>
          <a:p>
            <a:endParaRPr lang="en-US" sz="2000" b="1" dirty="0">
              <a:solidFill>
                <a:schemeClr val="tx1">
                  <a:lumMod val="95000"/>
                  <a:lumOff val="5000"/>
                </a:schemeClr>
              </a:solidFill>
            </a:endParaRPr>
          </a:p>
          <a:p>
            <a:r>
              <a:rPr lang="en-US" sz="2000" b="1" dirty="0">
                <a:solidFill>
                  <a:schemeClr val="tx1">
                    <a:lumMod val="95000"/>
                    <a:lumOff val="5000"/>
                  </a:schemeClr>
                </a:solidFill>
              </a:rPr>
              <a:t>1.</a:t>
            </a:r>
            <a:r>
              <a:rPr lang="en-US" sz="2000" dirty="0">
                <a:solidFill>
                  <a:schemeClr val="tx1">
                    <a:lumMod val="95000"/>
                    <a:lumOff val="5000"/>
                  </a:schemeClr>
                </a:solidFill>
              </a:rPr>
              <a:t>Name must start with a letter (a to z or A to Z), underscore( _ ), or dollar( $ ) sign.</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p:txBody>
      </p:sp>
      <p:sp>
        <p:nvSpPr>
          <p:cNvPr id="11" name="TextBox 10"/>
          <p:cNvSpPr txBox="1"/>
          <p:nvPr/>
        </p:nvSpPr>
        <p:spPr>
          <a:xfrm>
            <a:off x="3064558" y="0"/>
            <a:ext cx="3131840" cy="738664"/>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200" b="1" dirty="0"/>
              <a:t>          </a:t>
            </a:r>
            <a:r>
              <a:rPr lang="en-US" sz="2800" b="1" dirty="0">
                <a:solidFill>
                  <a:schemeClr val="bg1"/>
                </a:solidFill>
              </a:rPr>
              <a:t>Variables</a:t>
            </a:r>
            <a:endParaRPr lang="en-US" sz="2200" b="1" dirty="0">
              <a:solidFill>
                <a:schemeClr val="bg1"/>
              </a:solidFill>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
        <p:nvSpPr>
          <p:cNvPr id="2" name="TextBox 1"/>
          <p:cNvSpPr txBox="1"/>
          <p:nvPr/>
        </p:nvSpPr>
        <p:spPr>
          <a:xfrm>
            <a:off x="23546" y="3861048"/>
            <a:ext cx="7992888" cy="1846659"/>
          </a:xfrm>
          <a:prstGeom prst="rect">
            <a:avLst/>
          </a:prstGeom>
          <a:noFill/>
        </p:spPr>
        <p:txBody>
          <a:bodyPr wrap="square" rtlCol="0">
            <a:spAutoFit/>
          </a:bodyPr>
          <a:lstStyle/>
          <a:p>
            <a:pPr>
              <a:lnSpc>
                <a:spcPct val="150000"/>
              </a:lnSpc>
            </a:pPr>
            <a:r>
              <a:rPr lang="en-US" sz="2000" b="1" dirty="0"/>
              <a:t>2.</a:t>
            </a:r>
            <a:r>
              <a:rPr lang="en-US" dirty="0">
                <a:solidFill>
                  <a:schemeClr val="tx1">
                    <a:lumMod val="95000"/>
                    <a:lumOff val="5000"/>
                  </a:schemeClr>
                </a:solidFill>
              </a:rPr>
              <a:t>After first letter we can use digits (0 to 9), for example value1.</a:t>
            </a:r>
          </a:p>
          <a:p>
            <a:pPr>
              <a:lnSpc>
                <a:spcPct val="150000"/>
              </a:lnSpc>
            </a:pPr>
            <a:r>
              <a:rPr lang="en-US" sz="2000" b="1" dirty="0"/>
              <a:t>3.</a:t>
            </a:r>
            <a:r>
              <a:rPr lang="en-US" b="1" dirty="0">
                <a:solidFill>
                  <a:schemeClr val="tx1">
                    <a:lumMod val="95000"/>
                    <a:lumOff val="5000"/>
                  </a:schemeClr>
                </a:solidFill>
              </a:rPr>
              <a:t>V</a:t>
            </a:r>
            <a:r>
              <a:rPr lang="en-US" dirty="0">
                <a:solidFill>
                  <a:schemeClr val="tx1">
                    <a:lumMod val="95000"/>
                    <a:lumOff val="5000"/>
                  </a:schemeClr>
                </a:solidFill>
              </a:rPr>
              <a:t>ariables are case sensitive, for example x and X are different variables.</a:t>
            </a:r>
          </a:p>
          <a:p>
            <a:pPr>
              <a:lnSpc>
                <a:spcPct val="150000"/>
              </a:lnSpc>
            </a:pPr>
            <a:r>
              <a:rPr lang="en-US" b="1" dirty="0">
                <a:solidFill>
                  <a:schemeClr val="tx1">
                    <a:lumMod val="95000"/>
                    <a:lumOff val="5000"/>
                  </a:schemeClr>
                </a:solidFill>
              </a:rPr>
              <a:t>4</a:t>
            </a:r>
            <a:r>
              <a:rPr lang="en-US" dirty="0">
                <a:solidFill>
                  <a:schemeClr val="tx1">
                    <a:lumMod val="95000"/>
                    <a:lumOff val="5000"/>
                  </a:schemeClr>
                </a:solidFill>
              </a:rPr>
              <a:t>.Indentiier cannot contain </a:t>
            </a:r>
            <a:r>
              <a:rPr lang="en-US" dirty="0"/>
              <a:t>special characters </a:t>
            </a:r>
          </a:p>
          <a:p>
            <a:pPr>
              <a:lnSpc>
                <a:spcPct val="150000"/>
              </a:lnSpc>
            </a:pPr>
            <a:r>
              <a:rPr lang="en-US" dirty="0"/>
              <a:t>such as @, #, % etc.</a:t>
            </a:r>
            <a:endParaRPr lang="en-US" dirty="0">
              <a:solidFill>
                <a:schemeClr val="tx1">
                  <a:lumMod val="95000"/>
                  <a:lumOff val="5000"/>
                </a:schemeClr>
              </a:solidFill>
            </a:endParaRPr>
          </a:p>
        </p:txBody>
      </p:sp>
    </p:spTree>
    <p:extLst>
      <p:ext uri="{BB962C8B-B14F-4D97-AF65-F5344CB8AC3E}">
        <p14:creationId xmlns:p14="http://schemas.microsoft.com/office/powerpoint/2010/main" val="160272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644008" cy="6432530"/>
          </a:xfrm>
          <a:prstGeom prst="rect">
            <a:avLst/>
          </a:prstGeom>
          <a:noFill/>
          <a:ln>
            <a:noFill/>
          </a:ln>
          <a:effectLst>
            <a:glow rad="63500">
              <a:schemeClr val="accent1">
                <a:satMod val="175000"/>
                <a:alpha val="40000"/>
              </a:schemeClr>
            </a:glow>
          </a:effectLst>
        </p:spPr>
        <p:txBody>
          <a:bodyPr wrap="square" rtlCol="0">
            <a:spAutoFit/>
          </a:bodyPr>
          <a:lstStyle/>
          <a:p>
            <a:pPr algn="ctr"/>
            <a:endParaRPr lang="en-US" sz="2800" b="1" dirty="0"/>
          </a:p>
          <a:p>
            <a:pPr algn="ctr"/>
            <a:endParaRPr lang="en-US" sz="2800" b="1" dirty="0"/>
          </a:p>
          <a:p>
            <a:pPr algn="ctr"/>
            <a:endParaRPr lang="en-US" sz="2800" b="1" dirty="0"/>
          </a:p>
          <a:p>
            <a:r>
              <a:rPr lang="en-US" sz="3200" b="1" dirty="0">
                <a:solidFill>
                  <a:schemeClr val="tx1">
                    <a:lumMod val="95000"/>
                    <a:lumOff val="5000"/>
                  </a:schemeClr>
                </a:solidFill>
              </a:rPr>
              <a:t>	</a:t>
            </a:r>
            <a:r>
              <a:rPr lang="en-US" sz="2000" b="1" dirty="0">
                <a:solidFill>
                  <a:schemeClr val="tx1">
                    <a:lumMod val="95000"/>
                    <a:lumOff val="5000"/>
                  </a:schemeClr>
                </a:solidFill>
              </a:rPr>
              <a:t>Pros:</a:t>
            </a:r>
          </a:p>
          <a:p>
            <a:r>
              <a:rPr lang="en-US" sz="2400" b="1" dirty="0">
                <a:solidFill>
                  <a:schemeClr val="tx1">
                    <a:lumMod val="95000"/>
                    <a:lumOff val="5000"/>
                  </a:schemeClr>
                </a:solidFill>
              </a:rPr>
              <a:t>1</a:t>
            </a:r>
            <a:r>
              <a:rPr lang="en-US" sz="2000" dirty="0">
                <a:solidFill>
                  <a:schemeClr val="tx1">
                    <a:lumMod val="95000"/>
                    <a:lumOff val="5000"/>
                  </a:schemeClr>
                </a:solidFill>
              </a:rPr>
              <a:t>.Keep  type of inference .</a:t>
            </a:r>
          </a:p>
          <a:p>
            <a:r>
              <a:rPr lang="en-US" sz="2400" b="1" dirty="0">
                <a:solidFill>
                  <a:schemeClr val="tx1">
                    <a:lumMod val="95000"/>
                    <a:lumOff val="5000"/>
                  </a:schemeClr>
                </a:solidFill>
              </a:rPr>
              <a:t>2.</a:t>
            </a:r>
            <a:r>
              <a:rPr lang="en-US" sz="2000" dirty="0">
                <a:solidFill>
                  <a:schemeClr val="tx1">
                    <a:lumMod val="95000"/>
                    <a:lumOff val="5000"/>
                  </a:schemeClr>
                </a:solidFill>
              </a:rPr>
              <a:t>You can’t make action with different types.</a:t>
            </a:r>
          </a:p>
          <a:p>
            <a:r>
              <a:rPr lang="en-US" sz="2400" b="1" dirty="0">
                <a:solidFill>
                  <a:schemeClr val="tx1">
                    <a:lumMod val="95000"/>
                    <a:lumOff val="5000"/>
                  </a:schemeClr>
                </a:solidFill>
              </a:rPr>
              <a:t>3.</a:t>
            </a:r>
            <a:r>
              <a:rPr lang="en-US" sz="2000" dirty="0">
                <a:solidFill>
                  <a:schemeClr val="tx1">
                    <a:lumMod val="95000"/>
                    <a:lumOff val="5000"/>
                  </a:schemeClr>
                </a:solidFill>
              </a:rPr>
              <a:t>You know your inference variable type.</a:t>
            </a:r>
          </a:p>
          <a:p>
            <a:endParaRPr lang="en-US" sz="2000" dirty="0">
              <a:solidFill>
                <a:schemeClr val="tx1">
                  <a:lumMod val="95000"/>
                  <a:lumOff val="5000"/>
                </a:schemeClr>
              </a:solidFill>
            </a:endParaRPr>
          </a:p>
          <a:p>
            <a:r>
              <a:rPr lang="en-US" sz="3200" b="1" dirty="0">
                <a:solidFill>
                  <a:schemeClr val="tx1">
                    <a:lumMod val="95000"/>
                    <a:lumOff val="5000"/>
                  </a:schemeClr>
                </a:solidFill>
              </a:rPr>
              <a:t>	</a:t>
            </a:r>
            <a:r>
              <a:rPr lang="en-US" sz="2000" b="1" dirty="0">
                <a:solidFill>
                  <a:schemeClr val="tx1">
                    <a:lumMod val="95000"/>
                    <a:lumOff val="5000"/>
                  </a:schemeClr>
                </a:solidFill>
              </a:rPr>
              <a:t>Cons: </a:t>
            </a:r>
          </a:p>
          <a:p>
            <a:r>
              <a:rPr lang="en-US" sz="2400" b="1" dirty="0">
                <a:solidFill>
                  <a:schemeClr val="tx1">
                    <a:lumMod val="95000"/>
                    <a:lumOff val="5000"/>
                  </a:schemeClr>
                </a:solidFill>
              </a:rPr>
              <a:t>1</a:t>
            </a:r>
            <a:r>
              <a:rPr lang="en-US" sz="2000" dirty="0">
                <a:solidFill>
                  <a:schemeClr val="tx1">
                    <a:lumMod val="95000"/>
                    <a:lumOff val="5000"/>
                  </a:schemeClr>
                </a:solidFill>
              </a:rPr>
              <a:t>.After defining type you can't change in run time.</a:t>
            </a:r>
          </a:p>
          <a:p>
            <a:r>
              <a:rPr lang="en-US" sz="2000" dirty="0">
                <a:solidFill>
                  <a:schemeClr val="tx1">
                    <a:lumMod val="95000"/>
                    <a:lumOff val="5000"/>
                  </a:schemeClr>
                </a:solidFill>
              </a:rPr>
              <a:t>2. We can change type using different methods.</a:t>
            </a:r>
            <a:endParaRPr lang="en-US" sz="2000" dirty="0"/>
          </a:p>
          <a:p>
            <a:endParaRPr lang="en-US" sz="2800" dirty="0"/>
          </a:p>
          <a:p>
            <a:endParaRPr lang="en-US" sz="2000" dirty="0"/>
          </a:p>
          <a:p>
            <a:r>
              <a:rPr lang="en-US" sz="2000" dirty="0"/>
              <a:t> </a:t>
            </a:r>
          </a:p>
        </p:txBody>
      </p:sp>
      <p:sp>
        <p:nvSpPr>
          <p:cNvPr id="10" name="TextBox 9"/>
          <p:cNvSpPr txBox="1"/>
          <p:nvPr/>
        </p:nvSpPr>
        <p:spPr>
          <a:xfrm>
            <a:off x="4644182" y="-171400"/>
            <a:ext cx="4499818" cy="6063198"/>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endParaRPr lang="en-US" sz="2000" dirty="0"/>
          </a:p>
          <a:p>
            <a:pPr algn="just"/>
            <a:r>
              <a:rPr lang="en-US" sz="2400" b="1" dirty="0">
                <a:solidFill>
                  <a:schemeClr val="tx1">
                    <a:lumMod val="95000"/>
                    <a:lumOff val="5000"/>
                  </a:schemeClr>
                </a:solidFill>
              </a:rPr>
              <a:t>	</a:t>
            </a:r>
            <a:r>
              <a:rPr lang="en-US" sz="2000" b="1" dirty="0">
                <a:solidFill>
                  <a:schemeClr val="tx1">
                    <a:lumMod val="95000"/>
                    <a:lumOff val="5000"/>
                  </a:schemeClr>
                </a:solidFill>
              </a:rPr>
              <a:t>Pros: </a:t>
            </a:r>
          </a:p>
          <a:p>
            <a:pPr algn="just"/>
            <a:r>
              <a:rPr lang="en-US" sz="2400" b="1" dirty="0">
                <a:solidFill>
                  <a:schemeClr val="tx1">
                    <a:lumMod val="95000"/>
                    <a:lumOff val="5000"/>
                  </a:schemeClr>
                </a:solidFill>
              </a:rPr>
              <a:t>1.</a:t>
            </a:r>
            <a:r>
              <a:rPr lang="en-US" sz="2000" dirty="0">
                <a:solidFill>
                  <a:schemeClr val="tx1">
                    <a:lumMod val="95000"/>
                    <a:lumOff val="5000"/>
                  </a:schemeClr>
                </a:solidFill>
              </a:rPr>
              <a:t> Easier to write.</a:t>
            </a:r>
          </a:p>
          <a:p>
            <a:pPr algn="just"/>
            <a:r>
              <a:rPr lang="en-US" sz="2400" b="1" dirty="0">
                <a:solidFill>
                  <a:schemeClr val="tx1">
                    <a:lumMod val="95000"/>
                    <a:lumOff val="5000"/>
                  </a:schemeClr>
                </a:solidFill>
              </a:rPr>
              <a:t>2.</a:t>
            </a:r>
            <a:r>
              <a:rPr lang="en-US" sz="2000" dirty="0">
                <a:solidFill>
                  <a:schemeClr val="tx1">
                    <a:lumMod val="95000"/>
                    <a:lumOff val="5000"/>
                  </a:schemeClr>
                </a:solidFill>
              </a:rPr>
              <a:t>Change variable type in run time.</a:t>
            </a:r>
          </a:p>
          <a:p>
            <a:r>
              <a:rPr lang="en-US" sz="2000" b="1" dirty="0">
                <a:solidFill>
                  <a:schemeClr val="tx1">
                    <a:lumMod val="95000"/>
                    <a:lumOff val="5000"/>
                  </a:schemeClr>
                </a:solidFill>
              </a:rPr>
              <a:t>	</a:t>
            </a:r>
          </a:p>
          <a:p>
            <a:endParaRPr lang="en-US" sz="2000" b="1" dirty="0">
              <a:solidFill>
                <a:schemeClr val="tx1">
                  <a:lumMod val="95000"/>
                  <a:lumOff val="5000"/>
                </a:schemeClr>
              </a:solidFill>
            </a:endParaRPr>
          </a:p>
          <a:p>
            <a:endParaRPr lang="en-US" sz="3200" b="1" dirty="0">
              <a:solidFill>
                <a:schemeClr val="tx1">
                  <a:lumMod val="95000"/>
                  <a:lumOff val="5000"/>
                </a:schemeClr>
              </a:solidFill>
            </a:endParaRPr>
          </a:p>
          <a:p>
            <a:r>
              <a:rPr lang="en-US" sz="2000" b="1" dirty="0">
                <a:solidFill>
                  <a:schemeClr val="tx1">
                    <a:lumMod val="95000"/>
                    <a:lumOff val="5000"/>
                  </a:schemeClr>
                </a:solidFill>
              </a:rPr>
              <a:t>	Cons:</a:t>
            </a:r>
          </a:p>
          <a:p>
            <a:r>
              <a:rPr lang="en-US" sz="2000" b="1" dirty="0">
                <a:solidFill>
                  <a:schemeClr val="tx1">
                    <a:lumMod val="95000"/>
                    <a:lumOff val="5000"/>
                  </a:schemeClr>
                </a:solidFill>
              </a:rPr>
              <a:t>1.</a:t>
            </a:r>
            <a:r>
              <a:rPr lang="en-US" sz="2000" dirty="0">
                <a:solidFill>
                  <a:schemeClr val="tx1">
                    <a:lumMod val="95000"/>
                    <a:lumOff val="5000"/>
                  </a:schemeClr>
                </a:solidFill>
              </a:rPr>
              <a:t>Different types variables are equal. ex(‘1’==1)</a:t>
            </a:r>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738664"/>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200" b="1" dirty="0"/>
              <a:t>          </a:t>
            </a:r>
            <a:r>
              <a:rPr lang="en-US" sz="2800" b="1" dirty="0">
                <a:solidFill>
                  <a:schemeClr val="bg1"/>
                </a:solidFill>
              </a:rPr>
              <a:t>Variables</a:t>
            </a:r>
            <a:endParaRPr lang="en-US" sz="2200" b="1" dirty="0">
              <a:solidFill>
                <a:schemeClr val="bg1"/>
              </a:solidFill>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204287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644008" cy="6017032"/>
          </a:xfrm>
          <a:prstGeom prst="rect">
            <a:avLst/>
          </a:prstGeom>
          <a:noFill/>
          <a:ln>
            <a:noFill/>
          </a:ln>
          <a:effectLst>
            <a:glow rad="63500">
              <a:schemeClr val="accent1">
                <a:satMod val="175000"/>
                <a:alpha val="40000"/>
              </a:schemeClr>
            </a:glow>
          </a:effectLst>
        </p:spPr>
        <p:txBody>
          <a:bodyPr wrap="square" rtlCol="0">
            <a:spAutoFit/>
          </a:bodyPr>
          <a:lstStyle/>
          <a:p>
            <a:pPr algn="ctr"/>
            <a:endParaRPr lang="en-US" sz="2800" b="1" dirty="0"/>
          </a:p>
          <a:p>
            <a:pPr algn="ctr"/>
            <a:endParaRPr lang="en-US" sz="2800" b="1" dirty="0"/>
          </a:p>
          <a:p>
            <a:pPr algn="ctr"/>
            <a:endParaRPr lang="en-US" sz="2800" b="1" dirty="0"/>
          </a:p>
          <a:p>
            <a:pPr marL="342900" indent="-342900">
              <a:lnSpc>
                <a:spcPct val="150000"/>
              </a:lnSpc>
              <a:buFont typeface="Wingdings" pitchFamily="2" charset="2"/>
              <a:buChar char="§"/>
            </a:pPr>
            <a:r>
              <a:rPr lang="en-US" sz="2000" dirty="0"/>
              <a:t>Number` </a:t>
            </a:r>
            <a:r>
              <a:rPr lang="en-US" i="1" dirty="0"/>
              <a:t>Byte , Short ,Int , </a:t>
            </a:r>
          </a:p>
          <a:p>
            <a:pPr>
              <a:lnSpc>
                <a:spcPct val="150000"/>
              </a:lnSpc>
            </a:pPr>
            <a:r>
              <a:rPr lang="en-US" i="1" dirty="0"/>
              <a:t>                 Long , Double  , Float</a:t>
            </a:r>
          </a:p>
          <a:p>
            <a:pPr marL="342900" indent="-342900">
              <a:lnSpc>
                <a:spcPct val="150000"/>
              </a:lnSpc>
              <a:buFont typeface="Wingdings" pitchFamily="2" charset="2"/>
              <a:buChar char="§"/>
            </a:pPr>
            <a:r>
              <a:rPr lang="en-US" sz="2000" dirty="0"/>
              <a:t>Characters</a:t>
            </a:r>
          </a:p>
          <a:p>
            <a:pPr marL="342900" indent="-342900">
              <a:lnSpc>
                <a:spcPct val="150000"/>
              </a:lnSpc>
              <a:buFont typeface="Wingdings" pitchFamily="2" charset="2"/>
              <a:buChar char="§"/>
            </a:pPr>
            <a:r>
              <a:rPr lang="en-US" sz="2000" dirty="0"/>
              <a:t>String</a:t>
            </a:r>
          </a:p>
          <a:p>
            <a:pPr marL="342900" indent="-342900">
              <a:lnSpc>
                <a:spcPct val="150000"/>
              </a:lnSpc>
              <a:buFont typeface="Wingdings" pitchFamily="2" charset="2"/>
              <a:buChar char="§"/>
            </a:pPr>
            <a:r>
              <a:rPr lang="en-US" sz="2000" dirty="0"/>
              <a:t>Boolean</a:t>
            </a:r>
          </a:p>
          <a:p>
            <a:pPr marL="342900" indent="-342900">
              <a:lnSpc>
                <a:spcPct val="150000"/>
              </a:lnSpc>
              <a:buFont typeface="Wingdings" pitchFamily="2" charset="2"/>
              <a:buChar char="§"/>
            </a:pPr>
            <a:r>
              <a:rPr lang="en-US" sz="2000" dirty="0"/>
              <a:t>Array</a:t>
            </a:r>
          </a:p>
          <a:p>
            <a:r>
              <a:rPr lang="en-US" sz="2800" dirty="0"/>
              <a:t> </a:t>
            </a:r>
          </a:p>
          <a:p>
            <a:endParaRPr lang="en-US" sz="2000" dirty="0"/>
          </a:p>
          <a:p>
            <a:endParaRPr lang="en-US" sz="3600" dirty="0"/>
          </a:p>
          <a:p>
            <a:endParaRPr lang="en-US" sz="2000" dirty="0"/>
          </a:p>
          <a:p>
            <a:r>
              <a:rPr lang="en-US" sz="2000" dirty="0"/>
              <a:t> </a:t>
            </a:r>
          </a:p>
        </p:txBody>
      </p:sp>
      <p:sp>
        <p:nvSpPr>
          <p:cNvPr id="10" name="TextBox 9"/>
          <p:cNvSpPr txBox="1"/>
          <p:nvPr/>
        </p:nvSpPr>
        <p:spPr>
          <a:xfrm>
            <a:off x="4716016" y="0"/>
            <a:ext cx="4499818" cy="5232202"/>
          </a:xfrm>
          <a:prstGeom prst="rect">
            <a:avLst/>
          </a:prstGeom>
          <a:noFill/>
        </p:spPr>
        <p:txBody>
          <a:bodyPr wrap="square" rtlCol="0">
            <a:spAutoFit/>
          </a:bodyPr>
          <a:lstStyle/>
          <a:p>
            <a:pPr algn="ctr"/>
            <a:endParaRPr lang="en-US" sz="2800" b="1" dirty="0"/>
          </a:p>
          <a:p>
            <a:pPr algn="ctr"/>
            <a:endParaRPr lang="en-US" sz="2800" b="1" dirty="0"/>
          </a:p>
          <a:p>
            <a:pPr marL="457200" indent="-457200" algn="ctr">
              <a:buFont typeface="Wingdings" pitchFamily="2" charset="2"/>
              <a:buChar char="§"/>
            </a:pPr>
            <a:endParaRPr lang="en-US" sz="2800" b="1" dirty="0"/>
          </a:p>
          <a:p>
            <a:pPr marL="457200" indent="-457200">
              <a:lnSpc>
                <a:spcPct val="150000"/>
              </a:lnSpc>
              <a:buFont typeface="Wingdings" pitchFamily="2" charset="2"/>
              <a:buChar char="§"/>
            </a:pPr>
            <a:r>
              <a:rPr lang="en-US" sz="2000" dirty="0"/>
              <a:t>Number `</a:t>
            </a:r>
            <a:r>
              <a:rPr lang="en-US" i="1" dirty="0" err="1"/>
              <a:t>Int</a:t>
            </a:r>
            <a:r>
              <a:rPr lang="en-US" i="1" dirty="0"/>
              <a:t> , float</a:t>
            </a:r>
          </a:p>
          <a:p>
            <a:pPr marL="457200" indent="-457200">
              <a:lnSpc>
                <a:spcPct val="150000"/>
              </a:lnSpc>
              <a:buFont typeface="Wingdings" pitchFamily="2" charset="2"/>
              <a:buChar char="§"/>
            </a:pPr>
            <a:r>
              <a:rPr lang="en-US" sz="2000" dirty="0"/>
              <a:t>Boolean</a:t>
            </a:r>
          </a:p>
          <a:p>
            <a:pPr marL="457200" indent="-457200">
              <a:lnSpc>
                <a:spcPct val="150000"/>
              </a:lnSpc>
              <a:buFont typeface="Wingdings" pitchFamily="2" charset="2"/>
              <a:buChar char="§"/>
            </a:pPr>
            <a:r>
              <a:rPr lang="en-US" sz="2000" dirty="0"/>
              <a:t>Undefined </a:t>
            </a:r>
          </a:p>
          <a:p>
            <a:pPr marL="457200" indent="-457200">
              <a:lnSpc>
                <a:spcPct val="150000"/>
              </a:lnSpc>
              <a:buFont typeface="Wingdings" pitchFamily="2" charset="2"/>
              <a:buChar char="§"/>
            </a:pPr>
            <a:r>
              <a:rPr lang="en-US" sz="2000" dirty="0"/>
              <a:t>Null </a:t>
            </a:r>
          </a:p>
          <a:p>
            <a:pPr marL="457200" indent="-457200">
              <a:lnSpc>
                <a:spcPct val="150000"/>
              </a:lnSpc>
              <a:buFont typeface="Wingdings" pitchFamily="2" charset="2"/>
              <a:buChar char="§"/>
            </a:pPr>
            <a:r>
              <a:rPr lang="en-US" sz="2000" dirty="0"/>
              <a:t>String</a:t>
            </a:r>
          </a:p>
          <a:p>
            <a:pPr marL="114300" indent="-457200">
              <a:lnSpc>
                <a:spcPct val="150000"/>
              </a:lnSpc>
              <a:buFont typeface="Wingdings" pitchFamily="2" charset="2"/>
              <a:buChar char="§"/>
            </a:pPr>
            <a:r>
              <a:rPr lang="en-US" sz="2000" dirty="0"/>
              <a:t>Object </a:t>
            </a:r>
          </a:p>
          <a:p>
            <a:pPr marL="114300" indent="-457200">
              <a:lnSpc>
                <a:spcPct val="150000"/>
              </a:lnSpc>
              <a:buFont typeface="Wingdings" pitchFamily="2" charset="2"/>
              <a:buChar char="§"/>
            </a:pPr>
            <a:r>
              <a:rPr lang="en-US" sz="2000" dirty="0"/>
              <a:t>Symbol </a:t>
            </a:r>
          </a:p>
          <a:p>
            <a:endParaRPr lang="en-US" sz="2000" dirty="0"/>
          </a:p>
          <a:p>
            <a:endParaRPr lang="en-US" sz="2000" dirty="0"/>
          </a:p>
        </p:txBody>
      </p:sp>
      <p:sp>
        <p:nvSpPr>
          <p:cNvPr id="11" name="TextBox 10"/>
          <p:cNvSpPr txBox="1"/>
          <p:nvPr/>
        </p:nvSpPr>
        <p:spPr>
          <a:xfrm>
            <a:off x="3064558" y="0"/>
            <a:ext cx="3131840" cy="547714"/>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200" b="1" dirty="0">
                <a:solidFill>
                  <a:schemeClr val="bg1"/>
                </a:solidFill>
              </a:rPr>
              <a:t>          Basic data types </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313924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30478" y="-39509"/>
            <a:ext cx="4499818" cy="3231654"/>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200" b="1" dirty="0"/>
              <a:t>          </a:t>
            </a:r>
            <a:r>
              <a:rPr lang="en-US" sz="2800" b="1" dirty="0">
                <a:solidFill>
                  <a:schemeClr val="bg1"/>
                </a:solidFill>
              </a:rPr>
              <a:t>Operators</a:t>
            </a:r>
            <a:endParaRPr lang="en-US" sz="2200" b="1" dirty="0">
              <a:solidFill>
                <a:schemeClr val="bg1"/>
              </a:solidFill>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
        <p:nvSpPr>
          <p:cNvPr id="2" name="TextBox 1"/>
          <p:cNvSpPr txBox="1"/>
          <p:nvPr/>
        </p:nvSpPr>
        <p:spPr>
          <a:xfrm>
            <a:off x="2284311" y="980728"/>
            <a:ext cx="4421147" cy="2585323"/>
          </a:xfrm>
          <a:prstGeom prst="rect">
            <a:avLst/>
          </a:prstGeom>
          <a:noFill/>
        </p:spPr>
        <p:txBody>
          <a:bodyPr wrap="none" rtlCol="0">
            <a:spAutoFit/>
          </a:bodyPr>
          <a:lstStyle/>
          <a:p>
            <a:pPr marL="285750" indent="-285750">
              <a:lnSpc>
                <a:spcPct val="150000"/>
              </a:lnSpc>
              <a:buFont typeface="Arial" pitchFamily="34" charset="0"/>
              <a:buChar char="•"/>
            </a:pPr>
            <a:r>
              <a:rPr lang="en-US" dirty="0"/>
              <a:t>Arithmetic operators (+, -, *, /, %)</a:t>
            </a:r>
          </a:p>
          <a:p>
            <a:pPr marL="285750" indent="-285750">
              <a:lnSpc>
                <a:spcPct val="150000"/>
              </a:lnSpc>
              <a:buFont typeface="Arial" pitchFamily="34" charset="0"/>
              <a:buChar char="•"/>
            </a:pPr>
            <a:r>
              <a:rPr lang="en-US" dirty="0"/>
              <a:t>Comparison operators (==, !=, &lt;, &gt;, &lt;=, &gt;=)</a:t>
            </a:r>
          </a:p>
          <a:p>
            <a:pPr marL="285750" indent="-285750">
              <a:lnSpc>
                <a:spcPct val="150000"/>
              </a:lnSpc>
              <a:buFont typeface="Arial" pitchFamily="34" charset="0"/>
              <a:buChar char="•"/>
            </a:pPr>
            <a:r>
              <a:rPr lang="en-US" dirty="0"/>
              <a:t>Assignment operators (+=, -=, *=, /=, %=)</a:t>
            </a:r>
          </a:p>
          <a:p>
            <a:pPr marL="285750" indent="-285750">
              <a:lnSpc>
                <a:spcPct val="150000"/>
              </a:lnSpc>
              <a:buFont typeface="Arial" pitchFamily="34" charset="0"/>
              <a:buChar char="•"/>
            </a:pPr>
            <a:r>
              <a:rPr lang="en-US" dirty="0"/>
              <a:t>Increment &amp; Decrement operators (++, --)</a:t>
            </a:r>
          </a:p>
          <a:p>
            <a:pPr marL="285750" indent="-285750">
              <a:lnSpc>
                <a:spcPct val="150000"/>
              </a:lnSpc>
              <a:buFont typeface="Arial" pitchFamily="34" charset="0"/>
              <a:buChar char="•"/>
            </a:pPr>
            <a:r>
              <a:rPr lang="en-US" dirty="0"/>
              <a:t>Logical operators (&amp;&amp;,||,!)</a:t>
            </a:r>
          </a:p>
          <a:p>
            <a:pPr marL="285750" indent="-285750">
              <a:lnSpc>
                <a:spcPct val="150000"/>
              </a:lnSpc>
              <a:buFont typeface="Arial" pitchFamily="34" charset="0"/>
              <a:buChar char="•"/>
            </a:pPr>
            <a:r>
              <a:rPr lang="en-US" dirty="0"/>
              <a:t>Bitwise operators (&amp;,|,^)</a:t>
            </a:r>
          </a:p>
        </p:txBody>
      </p:sp>
      <p:sp>
        <p:nvSpPr>
          <p:cNvPr id="8" name="Прямоугольник 7"/>
          <p:cNvSpPr/>
          <p:nvPr/>
        </p:nvSpPr>
        <p:spPr>
          <a:xfrm>
            <a:off x="609830" y="3579354"/>
            <a:ext cx="7766650" cy="2952328"/>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n-US" dirty="0">
                <a:solidFill>
                  <a:schemeClr val="tx1">
                    <a:lumMod val="95000"/>
                    <a:lumOff val="5000"/>
                  </a:schemeClr>
                </a:solidFill>
              </a:rPr>
              <a:t>Almost all operators and their priority , logic are same. In JS added operator to </a:t>
            </a:r>
            <a:r>
              <a:rPr lang="en-US" b="1" dirty="0">
                <a:solidFill>
                  <a:schemeClr val="tx1">
                    <a:lumMod val="95000"/>
                    <a:lumOff val="5000"/>
                  </a:schemeClr>
                </a:solidFill>
              </a:rPr>
              <a:t>comparison whereas  types. </a:t>
            </a:r>
          </a:p>
          <a:p>
            <a:pPr marL="285750" indent="-285750" algn="just">
              <a:buFont typeface="Arial" pitchFamily="34" charset="0"/>
              <a:buChar char="•"/>
            </a:pPr>
            <a:endParaRPr lang="en-US" sz="1400" dirty="0">
              <a:solidFill>
                <a:schemeClr val="tx1">
                  <a:lumMod val="95000"/>
                  <a:lumOff val="5000"/>
                </a:schemeClr>
              </a:solidFill>
            </a:endParaRPr>
          </a:p>
          <a:p>
            <a:pPr marL="285750" indent="-285750" algn="just">
              <a:buFont typeface="Arial" pitchFamily="34" charset="0"/>
              <a:buChar char="•"/>
            </a:pPr>
            <a:r>
              <a:rPr lang="en-US" dirty="0">
                <a:solidFill>
                  <a:schemeClr val="tx1">
                    <a:lumMod val="95000"/>
                    <a:lumOff val="5000"/>
                  </a:schemeClr>
                </a:solidFill>
              </a:rPr>
              <a:t>In </a:t>
            </a:r>
            <a:r>
              <a:rPr lang="en-US" dirty="0" err="1">
                <a:solidFill>
                  <a:schemeClr val="tx1">
                    <a:lumMod val="95000"/>
                    <a:lumOff val="5000"/>
                  </a:schemeClr>
                </a:solidFill>
              </a:rPr>
              <a:t>Kotlin</a:t>
            </a:r>
            <a:r>
              <a:rPr lang="en-US" dirty="0">
                <a:solidFill>
                  <a:schemeClr val="tx1">
                    <a:lumMod val="95000"/>
                    <a:lumOff val="5000"/>
                  </a:schemeClr>
                </a:solidFill>
              </a:rPr>
              <a:t> are  functions which overload  operators (</a:t>
            </a:r>
            <a:r>
              <a:rPr lang="en-US" b="1" dirty="0">
                <a:solidFill>
                  <a:schemeClr val="tx1">
                    <a:lumMod val="95000"/>
                    <a:lumOff val="5000"/>
                  </a:schemeClr>
                </a:solidFill>
              </a:rPr>
              <a:t>operators overloading</a:t>
            </a:r>
            <a:r>
              <a:rPr lang="en-US" dirty="0">
                <a:solidFill>
                  <a:schemeClr val="tx1">
                    <a:lumMod val="95000"/>
                    <a:lumOff val="5000"/>
                  </a:schemeClr>
                </a:solidFill>
              </a:rPr>
              <a:t>).</a:t>
            </a:r>
          </a:p>
          <a:p>
            <a:pPr algn="just"/>
            <a:r>
              <a:rPr lang="en-US" sz="1600" dirty="0">
                <a:solidFill>
                  <a:schemeClr val="tx1">
                    <a:lumMod val="95000"/>
                    <a:lumOff val="5000"/>
                  </a:schemeClr>
                </a:solidFill>
              </a:rPr>
              <a:t>          a + b   |   </a:t>
            </a:r>
            <a:r>
              <a:rPr lang="en-US" sz="1600" dirty="0" err="1">
                <a:solidFill>
                  <a:schemeClr val="tx1">
                    <a:lumMod val="95000"/>
                    <a:lumOff val="5000"/>
                  </a:schemeClr>
                </a:solidFill>
              </a:rPr>
              <a:t>a.plus</a:t>
            </a:r>
            <a:r>
              <a:rPr lang="en-US" sz="1600" dirty="0">
                <a:solidFill>
                  <a:schemeClr val="tx1">
                    <a:lumMod val="95000"/>
                    <a:lumOff val="5000"/>
                  </a:schemeClr>
                </a:solidFill>
              </a:rPr>
              <a:t>(b) </a:t>
            </a:r>
          </a:p>
          <a:p>
            <a:pPr algn="just"/>
            <a:r>
              <a:rPr lang="en-US" sz="1600" dirty="0">
                <a:solidFill>
                  <a:schemeClr val="tx1">
                    <a:lumMod val="95000"/>
                    <a:lumOff val="5000"/>
                  </a:schemeClr>
                </a:solidFill>
              </a:rPr>
              <a:t>          a++     |    </a:t>
            </a:r>
            <a:r>
              <a:rPr lang="en-US" sz="1600" dirty="0">
                <a:solidFill>
                  <a:schemeClr val="tx1"/>
                </a:solidFill>
              </a:rPr>
              <a:t>a.inc()</a:t>
            </a:r>
          </a:p>
          <a:p>
            <a:pPr algn="just"/>
            <a:endParaRPr lang="en-US" sz="1600" dirty="0">
              <a:solidFill>
                <a:schemeClr val="tx1">
                  <a:lumMod val="95000"/>
                  <a:lumOff val="5000"/>
                </a:schemeClr>
              </a:solidFill>
            </a:endParaRPr>
          </a:p>
          <a:p>
            <a:pPr marL="285750" indent="-285750" algn="just">
              <a:buFont typeface="Arial" pitchFamily="34" charset="0"/>
              <a:buChar char="•"/>
            </a:pPr>
            <a:r>
              <a:rPr lang="en-US" dirty="0">
                <a:solidFill>
                  <a:schemeClr val="tx1"/>
                </a:solidFill>
              </a:rPr>
              <a:t>In </a:t>
            </a:r>
            <a:r>
              <a:rPr lang="en-US" dirty="0" err="1">
                <a:solidFill>
                  <a:schemeClr val="tx1"/>
                </a:solidFill>
              </a:rPr>
              <a:t>Kotlin</a:t>
            </a:r>
            <a:r>
              <a:rPr lang="en-US" dirty="0">
                <a:solidFill>
                  <a:schemeClr val="tx1"/>
                </a:solidFill>
              </a:rPr>
              <a:t> also added </a:t>
            </a:r>
            <a:r>
              <a:rPr lang="en-US" b="1" dirty="0">
                <a:solidFill>
                  <a:schemeClr val="tx1"/>
                </a:solidFill>
              </a:rPr>
              <a:t>range</a:t>
            </a:r>
            <a:r>
              <a:rPr lang="en-US" dirty="0">
                <a:solidFill>
                  <a:schemeClr val="tx1"/>
                </a:solidFill>
              </a:rPr>
              <a:t> operator. </a:t>
            </a:r>
          </a:p>
          <a:p>
            <a:pPr algn="just"/>
            <a:r>
              <a:rPr lang="ru-RU" sz="1600" dirty="0">
                <a:solidFill>
                  <a:schemeClr val="tx1">
                    <a:lumMod val="95000"/>
                    <a:lumOff val="5000"/>
                  </a:schemeClr>
                </a:solidFill>
              </a:rPr>
              <a:t> </a:t>
            </a:r>
            <a:r>
              <a:rPr lang="en-US" sz="1600" dirty="0">
                <a:solidFill>
                  <a:schemeClr val="tx1">
                    <a:lumMod val="95000"/>
                    <a:lumOff val="5000"/>
                  </a:schemeClr>
                </a:solidFill>
              </a:rPr>
              <a:t>          </a:t>
            </a:r>
            <a:r>
              <a:rPr lang="ru-RU" sz="1600" dirty="0">
                <a:solidFill>
                  <a:schemeClr val="tx1">
                    <a:lumMod val="95000"/>
                    <a:lumOff val="5000"/>
                  </a:schemeClr>
                </a:solidFill>
              </a:rPr>
              <a:t> </a:t>
            </a:r>
            <a:r>
              <a:rPr lang="en-US" sz="1600" dirty="0" err="1">
                <a:solidFill>
                  <a:schemeClr val="tx1">
                    <a:lumMod val="95000"/>
                    <a:lumOff val="5000"/>
                  </a:schemeClr>
                </a:solidFill>
              </a:rPr>
              <a:t>var</a:t>
            </a:r>
            <a:r>
              <a:rPr lang="en-US" sz="1600" dirty="0">
                <a:solidFill>
                  <a:schemeClr val="tx1">
                    <a:lumMod val="95000"/>
                    <a:lumOff val="5000"/>
                  </a:schemeClr>
                </a:solidFill>
              </a:rPr>
              <a:t> </a:t>
            </a:r>
            <a:r>
              <a:rPr lang="en-US" sz="1600" dirty="0" err="1">
                <a:solidFill>
                  <a:schemeClr val="tx1">
                    <a:lumMod val="95000"/>
                    <a:lumOff val="5000"/>
                  </a:schemeClr>
                </a:solidFill>
              </a:rPr>
              <a:t>oneToNine</a:t>
            </a:r>
            <a:r>
              <a:rPr lang="en-US" sz="1600" dirty="0">
                <a:solidFill>
                  <a:schemeClr val="tx1">
                    <a:lumMod val="95000"/>
                    <a:lumOff val="5000"/>
                  </a:schemeClr>
                </a:solidFill>
              </a:rPr>
              <a:t>=1..9</a:t>
            </a:r>
          </a:p>
        </p:txBody>
      </p:sp>
    </p:spTree>
    <p:extLst>
      <p:ext uri="{BB962C8B-B14F-4D97-AF65-F5344CB8AC3E}">
        <p14:creationId xmlns:p14="http://schemas.microsoft.com/office/powerpoint/2010/main" val="254341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 y="-27384"/>
            <a:ext cx="4499817" cy="6309420"/>
          </a:xfrm>
          <a:prstGeom prst="rect">
            <a:avLst/>
          </a:prstGeom>
          <a:noFill/>
          <a:ln>
            <a:noFill/>
          </a:ln>
          <a:effectLst>
            <a:glow rad="63500">
              <a:schemeClr val="accent1">
                <a:satMod val="175000"/>
                <a:alpha val="40000"/>
              </a:schemeClr>
            </a:glow>
          </a:effectLst>
        </p:spPr>
        <p:txBody>
          <a:bodyPr wrap="square" rtlCol="0">
            <a:spAutoFit/>
          </a:bodyPr>
          <a:lstStyle/>
          <a:p>
            <a:pPr algn="ctr"/>
            <a:endParaRPr lang="en-US" sz="2800" b="1" dirty="0"/>
          </a:p>
          <a:p>
            <a:pPr algn="ctr"/>
            <a:endParaRPr lang="en-US" sz="2800" b="1" dirty="0"/>
          </a:p>
          <a:p>
            <a:pPr algn="ctr"/>
            <a:endParaRPr lang="en-US" sz="2800" b="1" dirty="0"/>
          </a:p>
          <a:p>
            <a:endParaRPr lang="en-US" sz="2000" dirty="0"/>
          </a:p>
          <a:p>
            <a:pPr algn="just">
              <a:lnSpc>
                <a:spcPct val="150000"/>
              </a:lnSpc>
            </a:pPr>
            <a:r>
              <a:rPr lang="en-US" b="1" dirty="0">
                <a:solidFill>
                  <a:schemeClr val="tx1">
                    <a:lumMod val="95000"/>
                    <a:lumOff val="5000"/>
                  </a:schemeClr>
                </a:solidFill>
              </a:rPr>
              <a:t>1.</a:t>
            </a:r>
            <a:r>
              <a:rPr lang="en-US" dirty="0">
                <a:solidFill>
                  <a:schemeClr val="tx1">
                    <a:lumMod val="95000"/>
                    <a:lumOff val="5000"/>
                  </a:schemeClr>
                </a:solidFill>
              </a:rPr>
              <a:t>If else  - is also an expression `return value</a:t>
            </a:r>
          </a:p>
          <a:p>
            <a:pPr algn="just">
              <a:lnSpc>
                <a:spcPct val="150000"/>
              </a:lnSpc>
            </a:pPr>
            <a:r>
              <a:rPr lang="en-US" b="1" dirty="0"/>
              <a:t>        </a:t>
            </a:r>
            <a:r>
              <a:rPr lang="en-US" b="1" dirty="0" err="1"/>
              <a:t>val</a:t>
            </a:r>
            <a:r>
              <a:rPr lang="en-US" b="1" dirty="0"/>
              <a:t> max = if (a &gt; b) a else b</a:t>
            </a:r>
          </a:p>
          <a:p>
            <a:pPr algn="just">
              <a:lnSpc>
                <a:spcPct val="150000"/>
              </a:lnSpc>
            </a:pPr>
            <a:r>
              <a:rPr lang="en-US" b="1" dirty="0">
                <a:solidFill>
                  <a:schemeClr val="tx1">
                    <a:lumMod val="95000"/>
                    <a:lumOff val="5000"/>
                  </a:schemeClr>
                </a:solidFill>
              </a:rPr>
              <a:t>2</a:t>
            </a:r>
            <a:r>
              <a:rPr lang="en-US" dirty="0">
                <a:solidFill>
                  <a:schemeClr val="tx1">
                    <a:lumMod val="95000"/>
                    <a:lumOff val="5000"/>
                  </a:schemeClr>
                </a:solidFill>
              </a:rPr>
              <a:t>.For loop has form </a:t>
            </a:r>
            <a:r>
              <a:rPr lang="en-US" b="1" dirty="0">
                <a:solidFill>
                  <a:schemeClr val="tx1">
                    <a:lumMod val="95000"/>
                    <a:lumOff val="5000"/>
                  </a:schemeClr>
                </a:solidFill>
              </a:rPr>
              <a:t>for in </a:t>
            </a:r>
            <a:r>
              <a:rPr lang="en-US" dirty="0">
                <a:solidFill>
                  <a:schemeClr val="tx1">
                    <a:lumMod val="95000"/>
                    <a:lumOff val="5000"/>
                  </a:schemeClr>
                </a:solidFill>
              </a:rPr>
              <a:t>  and </a:t>
            </a:r>
            <a:r>
              <a:rPr lang="en-US" b="1" dirty="0">
                <a:solidFill>
                  <a:schemeClr val="tx1">
                    <a:lumMod val="95000"/>
                    <a:lumOff val="5000"/>
                  </a:schemeClr>
                </a:solidFill>
              </a:rPr>
              <a:t>for !in</a:t>
            </a:r>
          </a:p>
          <a:p>
            <a:pPr algn="just">
              <a:lnSpc>
                <a:spcPct val="150000"/>
              </a:lnSpc>
            </a:pPr>
            <a:r>
              <a:rPr lang="en-US" b="1" dirty="0">
                <a:solidFill>
                  <a:schemeClr val="tx1">
                    <a:lumMod val="95000"/>
                    <a:lumOff val="5000"/>
                  </a:schemeClr>
                </a:solidFill>
              </a:rPr>
              <a:t>3</a:t>
            </a:r>
            <a:r>
              <a:rPr lang="en-US" dirty="0">
                <a:solidFill>
                  <a:schemeClr val="tx1">
                    <a:lumMod val="95000"/>
                    <a:lumOff val="5000"/>
                  </a:schemeClr>
                </a:solidFill>
              </a:rPr>
              <a:t>.Return,break,continue</a:t>
            </a:r>
            <a:endParaRPr lang="en-US" b="1" dirty="0">
              <a:solidFill>
                <a:schemeClr val="tx1">
                  <a:lumMod val="95000"/>
                  <a:lumOff val="5000"/>
                </a:schemeClr>
              </a:solidFill>
            </a:endParaRPr>
          </a:p>
          <a:p>
            <a:pPr algn="just">
              <a:lnSpc>
                <a:spcPct val="150000"/>
              </a:lnSpc>
            </a:pPr>
            <a:r>
              <a:rPr lang="en-US" b="1" dirty="0">
                <a:solidFill>
                  <a:schemeClr val="tx1">
                    <a:lumMod val="95000"/>
                    <a:lumOff val="5000"/>
                  </a:schemeClr>
                </a:solidFill>
              </a:rPr>
              <a:t>4.</a:t>
            </a:r>
            <a:r>
              <a:rPr lang="en-US" dirty="0">
                <a:solidFill>
                  <a:schemeClr val="tx1">
                    <a:lumMod val="95000"/>
                    <a:lumOff val="5000"/>
                  </a:schemeClr>
                </a:solidFill>
              </a:rPr>
              <a:t>When(switch)–also an expression </a:t>
            </a:r>
          </a:p>
          <a:p>
            <a:pPr algn="just">
              <a:lnSpc>
                <a:spcPct val="150000"/>
              </a:lnSpc>
            </a:pPr>
            <a:r>
              <a:rPr lang="en-US" b="1" dirty="0">
                <a:solidFill>
                  <a:schemeClr val="tx1">
                    <a:lumMod val="95000"/>
                    <a:lumOff val="5000"/>
                  </a:schemeClr>
                </a:solidFill>
              </a:rPr>
              <a:t>   when</a:t>
            </a:r>
            <a:r>
              <a:rPr lang="en-US" dirty="0">
                <a:solidFill>
                  <a:schemeClr val="tx1">
                    <a:lumMod val="95000"/>
                    <a:lumOff val="5000"/>
                  </a:schemeClr>
                </a:solidFill>
              </a:rPr>
              <a:t> can be used without argument</a:t>
            </a:r>
          </a:p>
          <a:p>
            <a:pPr algn="just">
              <a:lnSpc>
                <a:spcPct val="150000"/>
              </a:lnSpc>
            </a:pPr>
            <a:r>
              <a:rPr lang="en-US" b="1" dirty="0">
                <a:solidFill>
                  <a:schemeClr val="tx1">
                    <a:lumMod val="95000"/>
                    <a:lumOff val="5000"/>
                  </a:schemeClr>
                </a:solidFill>
              </a:rPr>
              <a:t>5.</a:t>
            </a:r>
            <a:r>
              <a:rPr lang="en-US" dirty="0">
                <a:solidFill>
                  <a:schemeClr val="tx1">
                    <a:lumMod val="95000"/>
                    <a:lumOff val="5000"/>
                  </a:schemeClr>
                </a:solidFill>
              </a:rPr>
              <a:t>While, do while</a:t>
            </a:r>
            <a:endParaRPr lang="en-US" b="1" dirty="0">
              <a:solidFill>
                <a:schemeClr val="tx1">
                  <a:lumMod val="95000"/>
                  <a:lumOff val="5000"/>
                </a:schemeClr>
              </a:solidFill>
            </a:endParaRPr>
          </a:p>
          <a:p>
            <a:pPr algn="just">
              <a:lnSpc>
                <a:spcPct val="150000"/>
              </a:lnSpc>
            </a:pPr>
            <a:r>
              <a:rPr lang="en-US" b="1" dirty="0">
                <a:solidFill>
                  <a:schemeClr val="tx1">
                    <a:lumMod val="95000"/>
                    <a:lumOff val="5000"/>
                  </a:schemeClr>
                </a:solidFill>
              </a:rPr>
              <a:t>6</a:t>
            </a:r>
            <a:r>
              <a:rPr lang="en-US" dirty="0">
                <a:solidFill>
                  <a:schemeClr val="tx1">
                    <a:lumMod val="95000"/>
                    <a:lumOff val="5000"/>
                  </a:schemeClr>
                </a:solidFill>
              </a:rPr>
              <a:t>.Try .. Catch</a:t>
            </a:r>
          </a:p>
          <a:p>
            <a:pPr algn="just">
              <a:lnSpc>
                <a:spcPct val="150000"/>
              </a:lnSpc>
            </a:pPr>
            <a:r>
              <a:rPr lang="en-US" dirty="0">
                <a:solidFill>
                  <a:schemeClr val="tx1">
                    <a:lumMod val="95000"/>
                    <a:lumOff val="5000"/>
                  </a:schemeClr>
                </a:solidFill>
              </a:rPr>
              <a:t>      try is also expression</a:t>
            </a:r>
          </a:p>
          <a:p>
            <a:pPr algn="just">
              <a:lnSpc>
                <a:spcPct val="150000"/>
              </a:lnSpc>
            </a:pPr>
            <a:r>
              <a:rPr lang="en-US" b="1" dirty="0">
                <a:solidFill>
                  <a:schemeClr val="tx1">
                    <a:lumMod val="95000"/>
                    <a:lumOff val="5000"/>
                  </a:schemeClr>
                </a:solidFill>
              </a:rPr>
              <a:t>7</a:t>
            </a:r>
            <a:r>
              <a:rPr lang="en-US" dirty="0">
                <a:solidFill>
                  <a:schemeClr val="tx1">
                    <a:lumMod val="95000"/>
                    <a:lumOff val="5000"/>
                  </a:schemeClr>
                </a:solidFill>
              </a:rPr>
              <a:t>.Return </a:t>
            </a:r>
          </a:p>
          <a:p>
            <a:pPr algn="just">
              <a:lnSpc>
                <a:spcPct val="150000"/>
              </a:lnSpc>
            </a:pPr>
            <a:endParaRPr lang="en-US" sz="2000" dirty="0"/>
          </a:p>
        </p:txBody>
      </p:sp>
      <p:sp>
        <p:nvSpPr>
          <p:cNvPr id="10" name="TextBox 9"/>
          <p:cNvSpPr txBox="1"/>
          <p:nvPr/>
        </p:nvSpPr>
        <p:spPr>
          <a:xfrm>
            <a:off x="4716016" y="0"/>
            <a:ext cx="4499818" cy="7078861"/>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endParaRPr lang="en-US" sz="2000" dirty="0"/>
          </a:p>
          <a:p>
            <a:pPr>
              <a:lnSpc>
                <a:spcPct val="150000"/>
              </a:lnSpc>
            </a:pPr>
            <a:r>
              <a:rPr lang="en-US" b="1" dirty="0">
                <a:solidFill>
                  <a:schemeClr val="tx1">
                    <a:lumMod val="95000"/>
                    <a:lumOff val="5000"/>
                  </a:schemeClr>
                </a:solidFill>
              </a:rPr>
              <a:t>1</a:t>
            </a:r>
            <a:r>
              <a:rPr lang="en-US" dirty="0">
                <a:solidFill>
                  <a:schemeClr val="tx1">
                    <a:lumMod val="95000"/>
                    <a:lumOff val="5000"/>
                  </a:schemeClr>
                </a:solidFill>
              </a:rPr>
              <a:t>.If else</a:t>
            </a:r>
          </a:p>
          <a:p>
            <a:pPr>
              <a:lnSpc>
                <a:spcPct val="150000"/>
              </a:lnSpc>
            </a:pPr>
            <a:endParaRPr lang="en-US" dirty="0">
              <a:solidFill>
                <a:schemeClr val="tx1">
                  <a:lumMod val="95000"/>
                  <a:lumOff val="5000"/>
                </a:schemeClr>
              </a:solidFill>
            </a:endParaRPr>
          </a:p>
          <a:p>
            <a:pPr>
              <a:lnSpc>
                <a:spcPct val="150000"/>
              </a:lnSpc>
            </a:pPr>
            <a:r>
              <a:rPr lang="en-US" b="1" dirty="0">
                <a:solidFill>
                  <a:schemeClr val="tx1">
                    <a:lumMod val="95000"/>
                    <a:lumOff val="5000"/>
                  </a:schemeClr>
                </a:solidFill>
              </a:rPr>
              <a:t>2.</a:t>
            </a:r>
            <a:r>
              <a:rPr lang="en-US" dirty="0">
                <a:solidFill>
                  <a:schemeClr val="tx1">
                    <a:lumMod val="95000"/>
                    <a:lumOff val="5000"/>
                  </a:schemeClr>
                </a:solidFill>
              </a:rPr>
              <a:t>for , for in, for of </a:t>
            </a:r>
          </a:p>
          <a:p>
            <a:pPr>
              <a:lnSpc>
                <a:spcPct val="150000"/>
              </a:lnSpc>
            </a:pPr>
            <a:r>
              <a:rPr lang="en-US" b="1" dirty="0">
                <a:solidFill>
                  <a:schemeClr val="tx1">
                    <a:lumMod val="95000"/>
                    <a:lumOff val="5000"/>
                  </a:schemeClr>
                </a:solidFill>
              </a:rPr>
              <a:t>3</a:t>
            </a:r>
            <a:r>
              <a:rPr lang="en-US" dirty="0">
                <a:solidFill>
                  <a:schemeClr val="tx1">
                    <a:lumMod val="95000"/>
                    <a:lumOff val="5000"/>
                  </a:schemeClr>
                </a:solidFill>
              </a:rPr>
              <a:t>.Return,break,continue</a:t>
            </a:r>
            <a:endParaRPr lang="en-US" b="1" dirty="0">
              <a:solidFill>
                <a:schemeClr val="tx1">
                  <a:lumMod val="95000"/>
                  <a:lumOff val="5000"/>
                </a:schemeClr>
              </a:solidFill>
            </a:endParaRPr>
          </a:p>
          <a:p>
            <a:pPr>
              <a:lnSpc>
                <a:spcPct val="150000"/>
              </a:lnSpc>
            </a:pPr>
            <a:r>
              <a:rPr lang="en-US" b="1" dirty="0">
                <a:solidFill>
                  <a:schemeClr val="tx1">
                    <a:lumMod val="95000"/>
                    <a:lumOff val="5000"/>
                  </a:schemeClr>
                </a:solidFill>
              </a:rPr>
              <a:t>4</a:t>
            </a:r>
            <a:r>
              <a:rPr lang="en-US" dirty="0">
                <a:solidFill>
                  <a:schemeClr val="tx1">
                    <a:lumMod val="95000"/>
                    <a:lumOff val="5000"/>
                  </a:schemeClr>
                </a:solidFill>
              </a:rPr>
              <a:t>.Switch</a:t>
            </a:r>
          </a:p>
          <a:p>
            <a:pPr>
              <a:lnSpc>
                <a:spcPct val="150000"/>
              </a:lnSpc>
            </a:pPr>
            <a:endParaRPr lang="en-US" dirty="0">
              <a:solidFill>
                <a:schemeClr val="tx1">
                  <a:lumMod val="95000"/>
                  <a:lumOff val="5000"/>
                </a:schemeClr>
              </a:solidFill>
            </a:endParaRPr>
          </a:p>
          <a:p>
            <a:pPr>
              <a:lnSpc>
                <a:spcPct val="150000"/>
              </a:lnSpc>
            </a:pPr>
            <a:r>
              <a:rPr lang="en-US" b="1" dirty="0">
                <a:solidFill>
                  <a:schemeClr val="tx1">
                    <a:lumMod val="95000"/>
                    <a:lumOff val="5000"/>
                  </a:schemeClr>
                </a:solidFill>
              </a:rPr>
              <a:t>5</a:t>
            </a:r>
            <a:r>
              <a:rPr lang="en-US" dirty="0">
                <a:solidFill>
                  <a:schemeClr val="tx1">
                    <a:lumMod val="95000"/>
                    <a:lumOff val="5000"/>
                  </a:schemeClr>
                </a:solidFill>
              </a:rPr>
              <a:t>.While, do while</a:t>
            </a:r>
            <a:endParaRPr lang="en-US" b="1" dirty="0">
              <a:solidFill>
                <a:schemeClr val="tx1">
                  <a:lumMod val="95000"/>
                  <a:lumOff val="5000"/>
                </a:schemeClr>
              </a:solidFill>
            </a:endParaRPr>
          </a:p>
          <a:p>
            <a:pPr>
              <a:lnSpc>
                <a:spcPct val="150000"/>
              </a:lnSpc>
            </a:pPr>
            <a:r>
              <a:rPr lang="en-US" b="1" dirty="0">
                <a:solidFill>
                  <a:schemeClr val="tx1">
                    <a:lumMod val="95000"/>
                    <a:lumOff val="5000"/>
                  </a:schemeClr>
                </a:solidFill>
              </a:rPr>
              <a:t>6.</a:t>
            </a:r>
            <a:r>
              <a:rPr lang="en-US" dirty="0">
                <a:solidFill>
                  <a:schemeClr val="tx1">
                    <a:lumMod val="95000"/>
                    <a:lumOff val="5000"/>
                  </a:schemeClr>
                </a:solidFill>
              </a:rPr>
              <a:t>Try .. Catch</a:t>
            </a:r>
          </a:p>
          <a:p>
            <a:pPr>
              <a:lnSpc>
                <a:spcPct val="150000"/>
              </a:lnSpc>
            </a:pPr>
            <a:endParaRPr lang="en-US" dirty="0">
              <a:solidFill>
                <a:schemeClr val="tx1">
                  <a:lumMod val="95000"/>
                  <a:lumOff val="5000"/>
                </a:schemeClr>
              </a:solidFill>
            </a:endParaRPr>
          </a:p>
          <a:p>
            <a:pPr>
              <a:lnSpc>
                <a:spcPct val="150000"/>
              </a:lnSpc>
            </a:pPr>
            <a:r>
              <a:rPr lang="en-US" b="1" dirty="0">
                <a:solidFill>
                  <a:schemeClr val="tx1">
                    <a:lumMod val="95000"/>
                    <a:lumOff val="5000"/>
                  </a:schemeClr>
                </a:solidFill>
              </a:rPr>
              <a:t>7</a:t>
            </a:r>
            <a:r>
              <a:rPr lang="en-US" dirty="0">
                <a:solidFill>
                  <a:schemeClr val="tx1">
                    <a:lumMod val="95000"/>
                    <a:lumOff val="5000"/>
                  </a:schemeClr>
                </a:solidFill>
              </a:rPr>
              <a:t>.Return</a:t>
            </a:r>
            <a:endParaRPr lang="en-US" b="1" dirty="0">
              <a:solidFill>
                <a:schemeClr val="tx1">
                  <a:lumMod val="95000"/>
                  <a:lumOff val="5000"/>
                </a:schemeClr>
              </a:solidFill>
            </a:endParaRPr>
          </a:p>
          <a:p>
            <a:endParaRPr lang="en-US" sz="2000" dirty="0"/>
          </a:p>
          <a:p>
            <a:endParaRPr lang="en-US" sz="2000" dirty="0"/>
          </a:p>
          <a:p>
            <a:endParaRPr lang="en-US" sz="2000" dirty="0"/>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Statement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Tree>
    <p:extLst>
      <p:ext uri="{BB962C8B-B14F-4D97-AF65-F5344CB8AC3E}">
        <p14:creationId xmlns:p14="http://schemas.microsoft.com/office/powerpoint/2010/main" val="218416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0606" y="188640"/>
            <a:ext cx="4579872" cy="3847207"/>
          </a:xfrm>
          <a:prstGeom prst="rect">
            <a:avLst/>
          </a:prstGeom>
          <a:noFill/>
        </p:spPr>
        <p:txBody>
          <a:bodyPr wrap="square" rtlCol="0">
            <a:spAutoFit/>
          </a:bodyPr>
          <a:lstStyle/>
          <a:p>
            <a:pPr algn="ctr"/>
            <a:endParaRPr lang="en-US" sz="2800" b="1" dirty="0"/>
          </a:p>
          <a:p>
            <a:pPr algn="ctr"/>
            <a:endParaRPr lang="en-US" sz="2800" b="1" dirty="0"/>
          </a:p>
          <a:p>
            <a:pPr algn="ctr"/>
            <a:endParaRPr lang="en-US" sz="2800" b="1" dirty="0"/>
          </a:p>
          <a:p>
            <a:pPr algn="just"/>
            <a:r>
              <a:rPr lang="en-US" sz="2000" dirty="0"/>
              <a:t>There is a smart cast that allow us to turn a variable from one state to another.  And not to get </a:t>
            </a:r>
            <a:r>
              <a:rPr lang="en-US" sz="2000" dirty="0" err="1"/>
              <a:t>NullPointerExceptions</a:t>
            </a:r>
            <a:r>
              <a:rPr lang="en-US" sz="2000" dirty="0"/>
              <a:t> we do safe calls .Check if we doesn’t receive any value we assign to </a:t>
            </a:r>
            <a:r>
              <a:rPr lang="en-US" sz="2000" b="1" dirty="0"/>
              <a:t>null. </a:t>
            </a:r>
          </a:p>
          <a:p>
            <a:pPr algn="just"/>
            <a:endParaRPr lang="en-US" sz="2000" b="1" dirty="0"/>
          </a:p>
          <a:p>
            <a:pPr algn="just"/>
            <a:r>
              <a:rPr lang="en-US" sz="2000" dirty="0" err="1"/>
              <a:t>val</a:t>
            </a:r>
            <a:r>
              <a:rPr lang="en-US" sz="2000" dirty="0"/>
              <a:t> b: String? = null</a:t>
            </a:r>
          </a:p>
          <a:p>
            <a:endParaRPr lang="en-US" sz="2000" dirty="0"/>
          </a:p>
        </p:txBody>
      </p:sp>
      <p:sp>
        <p:nvSpPr>
          <p:cNvPr id="11" name="TextBox 10"/>
          <p:cNvSpPr txBox="1"/>
          <p:nvPr/>
        </p:nvSpPr>
        <p:spPr>
          <a:xfrm>
            <a:off x="3064558" y="0"/>
            <a:ext cx="3131840" cy="671851"/>
          </a:xfrm>
          <a:prstGeom prst="rect">
            <a:avLst/>
          </a:prstGeom>
          <a:solidFill>
            <a:srgbClr val="FC84D4"/>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glow rad="101600">
              <a:schemeClr val="tx1">
                <a:lumMod val="50000"/>
                <a:lumOff val="50000"/>
                <a:alpha val="40000"/>
              </a:schemeClr>
            </a:glow>
          </a:effectLst>
        </p:spPr>
        <p:txBody>
          <a:bodyPr wrap="square" rtlCol="0">
            <a:spAutoFit/>
          </a:bodyPr>
          <a:lstStyle/>
          <a:p>
            <a:pPr>
              <a:lnSpc>
                <a:spcPct val="150000"/>
              </a:lnSpc>
            </a:pPr>
            <a:r>
              <a:rPr lang="en-US" sz="2800" b="1" dirty="0">
                <a:solidFill>
                  <a:schemeClr val="bg1"/>
                </a:solidFill>
              </a:rPr>
              <a:t>         null</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 y="-27384"/>
            <a:ext cx="1115441" cy="1115441"/>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434" y="-33447"/>
            <a:ext cx="1127566" cy="1127566"/>
          </a:xfrm>
          <a:prstGeom prst="rect">
            <a:avLst/>
          </a:prstGeom>
        </p:spPr>
      </p:pic>
      <p:sp>
        <p:nvSpPr>
          <p:cNvPr id="9" name="TextBox 8"/>
          <p:cNvSpPr txBox="1"/>
          <p:nvPr/>
        </p:nvSpPr>
        <p:spPr>
          <a:xfrm>
            <a:off x="4860032" y="1088057"/>
            <a:ext cx="4443782" cy="1938992"/>
          </a:xfrm>
          <a:prstGeom prst="rect">
            <a:avLst/>
          </a:prstGeom>
          <a:noFill/>
        </p:spPr>
        <p:txBody>
          <a:bodyPr wrap="square" rtlCol="0">
            <a:spAutoFit/>
          </a:bodyPr>
          <a:lstStyle/>
          <a:p>
            <a:pPr algn="ctr"/>
            <a:endParaRPr lang="en-US" sz="2800" b="1" dirty="0"/>
          </a:p>
          <a:p>
            <a:r>
              <a:rPr lang="en-US" dirty="0"/>
              <a:t>When variable value is absence  we assign it to null.</a:t>
            </a:r>
          </a:p>
          <a:p>
            <a:endParaRPr lang="en-US" dirty="0"/>
          </a:p>
          <a:p>
            <a:r>
              <a:rPr lang="en-US" dirty="0" err="1"/>
              <a:t>var</a:t>
            </a:r>
            <a:r>
              <a:rPr lang="en-US" dirty="0"/>
              <a:t> </a:t>
            </a:r>
            <a:r>
              <a:rPr lang="en-US" dirty="0" err="1"/>
              <a:t>myVar</a:t>
            </a:r>
            <a:r>
              <a:rPr lang="en-US" dirty="0"/>
              <a:t>=null</a:t>
            </a:r>
          </a:p>
          <a:p>
            <a:endParaRPr lang="en-US" sz="2000" dirty="0"/>
          </a:p>
        </p:txBody>
      </p:sp>
    </p:spTree>
    <p:extLst>
      <p:ext uri="{BB962C8B-B14F-4D97-AF65-F5344CB8AC3E}">
        <p14:creationId xmlns:p14="http://schemas.microsoft.com/office/powerpoint/2010/main" val="39643454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7497</TotalTime>
  <Words>2570</Words>
  <Application>Microsoft Office PowerPoint</Application>
  <PresentationFormat>On-screen Show (4:3)</PresentationFormat>
  <Paragraphs>665</Paragraphs>
  <Slides>29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inherit</vt:lpstr>
      <vt:lpstr>Liberation Mono</vt:lpstr>
      <vt:lpstr>Open Sans</vt:lpstr>
      <vt:lpstr>Wingdings</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Makia</dc:creator>
  <cp:lastModifiedBy>Makia</cp:lastModifiedBy>
  <cp:revision>111</cp:revision>
  <dcterms:created xsi:type="dcterms:W3CDTF">2019-10-23T14:32:59Z</dcterms:created>
  <dcterms:modified xsi:type="dcterms:W3CDTF">2019-12-08T13:00:34Z</dcterms:modified>
</cp:coreProperties>
</file>