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FEDE5-AADC-4E10-8320-16196583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1089E5-7EDF-44B8-B795-9BB2796F8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815EF-DA24-4B30-B056-D00A486C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FB01D-3436-40D7-A6D9-5D2CD198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0CC10-C864-4412-897B-0E2114ED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8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B5C4-81D4-4F87-A21E-0DA6E542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1C75B-6D9E-445A-AD43-C8BC3EFC5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A4E0A-CC30-480D-A296-2B5D53D2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ACDD18-F9B5-45A3-9D8A-A8352C0A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F861E-FC66-41A1-A2C2-9B5349E0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09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A0E498-015B-498E-9404-849A599F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17FC3-7550-4B25-9910-D22EFD83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23068E-E674-4962-A32B-EE99F687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46F718-9B81-49AA-947E-0D8A12B6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D8CA8-25E6-47EF-B7EB-DB17838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AB14D-40B6-42C2-A9FB-52CDE4B9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14AE0-836C-49E9-B249-8FA6E976E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C4301-499D-4D4F-B46E-FED42F8A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025CD-CCAA-432E-9511-97B7C5AC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A3CAEA-7865-4F1C-BE45-62E7F28B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18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FCE6C-2A9A-4DEC-9FAE-9DE503B8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9FEDB-2B09-4225-903F-11345161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6403F-D37A-4153-B788-1AA305D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19FCA-3732-4866-B8EB-619A8190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FC69E-6293-45CD-A86C-617A7307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1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6CE83-D50F-4CB3-A6A4-BA123D36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18DB2-6E39-44DA-A214-DAC28FD7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B720F0-D3DD-4D6A-ABB0-A444A9D3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20C1D4-016D-48BD-A26B-D5ED24AB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F6DAC-06D2-4593-9086-FFE8721B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59A71F-62A9-49EC-A0A3-21A953E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4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17B37-EC22-4200-8EDC-47553BA3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1965F4-6528-44BF-90BB-6B9F85CE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C6DA1E-3FBD-4B70-8046-691A74FF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3F7CB5-A236-4AAF-8C4F-2299D5A37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075735-1903-42FA-87FF-7B997766D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319521-04D1-4631-B702-EA63F070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803899-95F6-4F0C-82CE-96A7E9C2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F56015-5044-4D77-8349-20300252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28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D76A7-605E-4725-AA98-40D26A04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D29C3C-AE37-4FB8-9C85-6509BC1B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101275-A3AA-4669-AE6F-F984EFE0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4CEEB8-C4B7-4D0F-B700-A4D3BE27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95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9085C9-29B6-4EDD-9F54-480FC682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4D4F13-D97D-4A53-A3DB-BA615BF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70CE34-5FF1-4140-9C8C-3920F180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8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03CBF-82B7-4972-8061-58C5575A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80149-641C-4792-81EE-589CAE9A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52042B-A360-4308-A9C7-7BB44E4F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BB5A7F-ADE9-4242-8744-1C6D3230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FC1C2-341A-43A8-9D9B-067D32A8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CAA14B-9703-40FD-B5A8-95EBB771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44F89-5B26-41D7-85B5-0371D27C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07D3A1-7E0F-47DD-A881-6F2DE9D56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4169B0-AD0B-4F27-A0EA-1D54C9CF3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2CD09-34EA-481A-8416-CEB114AA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3ECCC8-8A0A-4D2D-9F9F-220067F5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83D80-380C-4A13-A41D-FE19632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C15D0E-91B1-49C7-8BAF-D45FD8F2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D7092-B21C-42AD-A6BE-28DE776E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E39F5F-68B4-4428-B776-FB1EB174A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9BC4-614E-4AA6-AE3F-89BA4DA22F2D}" type="datetimeFigureOut">
              <a:rPr lang="fr-FR" smtClean="0"/>
              <a:t>12/06/2018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70A0B-2330-41AB-A950-AE649174F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E7A3C8-356E-43BA-996A-6FE2D144C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60256-CF7B-4C2F-B62E-3A45C2A4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70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9C92D-63A7-4C9F-B672-E3CA811E6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MULTI AZ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32F5BB-A83C-48CF-9026-F47D4BE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How to set up </a:t>
            </a:r>
            <a:r>
              <a:rPr lang="fr-FR" dirty="0" err="1"/>
              <a:t>webservers</a:t>
            </a:r>
            <a:r>
              <a:rPr lang="fr-FR" dirty="0"/>
              <a:t> on 2 </a:t>
            </a:r>
            <a:r>
              <a:rPr lang="fr-FR" dirty="0" err="1"/>
              <a:t>AZs</a:t>
            </a:r>
            <a:endParaRPr lang="fr-FR" dirty="0"/>
          </a:p>
          <a:p>
            <a:endParaRPr lang="fr-FR" dirty="0"/>
          </a:p>
          <a:p>
            <a:r>
              <a:rPr lang="fr-FR" dirty="0"/>
              <a:t>Objective : display 2 web pages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AZs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9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D3CC63E2-D9D6-4F64-9B20-C70C52A9C2B0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:</a:t>
            </a:r>
          </a:p>
          <a:p>
            <a:r>
              <a:rPr lang="fr-FR"/>
              <a:t>Copy / </a:t>
            </a:r>
            <a:r>
              <a:rPr lang="fr-FR" dirty="0"/>
              <a:t>P</a:t>
            </a:r>
            <a:r>
              <a:rPr lang="fr-FR"/>
              <a:t>ast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fr-FR" sz="1800" dirty="0"/>
              <a:t>#!/bin/</a:t>
            </a:r>
            <a:r>
              <a:rPr lang="fr-FR" sz="1800" dirty="0" err="1"/>
              <a:t>bash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yum</a:t>
            </a:r>
            <a:r>
              <a:rPr lang="fr-FR" sz="1800" dirty="0"/>
              <a:t> update -y</a:t>
            </a:r>
          </a:p>
          <a:p>
            <a:pPr marL="457200" lvl="1" indent="0">
              <a:buNone/>
            </a:pP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yum</a:t>
            </a:r>
            <a:r>
              <a:rPr lang="fr-FR" sz="1800" dirty="0"/>
              <a:t> -y </a:t>
            </a:r>
            <a:r>
              <a:rPr lang="fr-FR" sz="1800" dirty="0" err="1"/>
              <a:t>install</a:t>
            </a:r>
            <a:r>
              <a:rPr lang="fr-FR" sz="1800" dirty="0"/>
              <a:t> </a:t>
            </a:r>
            <a:r>
              <a:rPr lang="fr-FR" sz="1800" dirty="0" err="1"/>
              <a:t>httpd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 err="1"/>
              <a:t>sudo</a:t>
            </a:r>
            <a:r>
              <a:rPr lang="fr-FR" sz="1800" dirty="0"/>
              <a:t> service </a:t>
            </a:r>
            <a:r>
              <a:rPr lang="fr-FR" sz="1800" dirty="0" err="1"/>
              <a:t>httpd</a:t>
            </a:r>
            <a:r>
              <a:rPr lang="fr-FR" sz="1800" dirty="0"/>
              <a:t> start</a:t>
            </a:r>
          </a:p>
          <a:p>
            <a:pPr marL="457200" lvl="1" indent="0">
              <a:buNone/>
            </a:pP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bash</a:t>
            </a:r>
            <a:r>
              <a:rPr lang="fr-FR" sz="1800" dirty="0"/>
              <a:t> -c '</a:t>
            </a:r>
            <a:r>
              <a:rPr lang="fr-FR" sz="1800" dirty="0" err="1"/>
              <a:t>echo</a:t>
            </a:r>
            <a:r>
              <a:rPr lang="fr-FR" sz="1800" dirty="0"/>
              <a:t> Hello &gt; /var/www/html/index.html’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228600" lvl="1">
              <a:spcBef>
                <a:spcPts val="1000"/>
              </a:spcBef>
            </a:pPr>
            <a:r>
              <a:rPr lang="fr-FR" sz="2800" dirty="0"/>
              <a:t>Next : </a:t>
            </a:r>
            <a:r>
              <a:rPr lang="fr-FR" sz="2800" dirty="0" err="1"/>
              <a:t>Add</a:t>
            </a:r>
            <a:r>
              <a:rPr lang="fr-FR" sz="2800" dirty="0"/>
              <a:t> Storage, Next : </a:t>
            </a:r>
            <a:r>
              <a:rPr lang="fr-FR" sz="2800" dirty="0" err="1"/>
              <a:t>Add</a:t>
            </a:r>
            <a:r>
              <a:rPr lang="fr-FR" sz="2800" dirty="0"/>
              <a:t> tags</a:t>
            </a:r>
          </a:p>
          <a:p>
            <a:pPr marL="228600" lvl="1">
              <a:spcBef>
                <a:spcPts val="1000"/>
              </a:spcBef>
            </a:pPr>
            <a:r>
              <a:rPr lang="fr-FR" sz="2800" dirty="0"/>
              <a:t>Next : Configure Security Groups</a:t>
            </a:r>
          </a:p>
          <a:p>
            <a:pPr marL="228600" lvl="1">
              <a:spcBef>
                <a:spcPts val="1000"/>
              </a:spcBef>
            </a:pPr>
            <a:r>
              <a:rPr lang="fr-FR" sz="2800" dirty="0"/>
              <a:t>Select an </a:t>
            </a:r>
            <a:r>
              <a:rPr lang="fr-FR" sz="2800" dirty="0" err="1"/>
              <a:t>existing</a:t>
            </a:r>
            <a:r>
              <a:rPr lang="fr-FR" sz="2800" dirty="0"/>
              <a:t> group</a:t>
            </a:r>
          </a:p>
          <a:p>
            <a:pPr marL="228600" lvl="1">
              <a:spcBef>
                <a:spcPts val="1000"/>
              </a:spcBef>
            </a:pPr>
            <a:r>
              <a:rPr lang="fr-FR" sz="2800" dirty="0"/>
              <a:t>Select </a:t>
            </a:r>
            <a:r>
              <a:rPr lang="fr-FR" sz="2800" dirty="0" err="1"/>
              <a:t>private</a:t>
            </a:r>
            <a:r>
              <a:rPr lang="fr-FR" sz="2800" dirty="0"/>
              <a:t> </a:t>
            </a:r>
            <a:r>
              <a:rPr lang="fr-FR" sz="2800" dirty="0" err="1"/>
              <a:t>security</a:t>
            </a:r>
            <a:r>
              <a:rPr lang="fr-FR" sz="2800" dirty="0"/>
              <a:t> group</a:t>
            </a:r>
          </a:p>
          <a:p>
            <a:pPr marL="228600" lvl="1">
              <a:spcBef>
                <a:spcPts val="1000"/>
              </a:spcBef>
            </a:pPr>
            <a:r>
              <a:rPr lang="fr-FR" sz="2800" dirty="0" err="1"/>
              <a:t>Review</a:t>
            </a:r>
            <a:r>
              <a:rPr lang="fr-FR" sz="2800" dirty="0"/>
              <a:t> and launch</a:t>
            </a:r>
          </a:p>
          <a:p>
            <a:pPr marL="228600" lvl="1">
              <a:spcBef>
                <a:spcPts val="1000"/>
              </a:spcBef>
            </a:pPr>
            <a:endParaRPr lang="fr-FR" sz="2800" dirty="0"/>
          </a:p>
          <a:p>
            <a:pPr marL="457200" lvl="1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36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D3CC63E2-D9D6-4F64-9B20-C70C52A9C2B0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Do </a:t>
            </a:r>
            <a:r>
              <a:rPr lang="fr-FR" dirty="0" err="1"/>
              <a:t>same</a:t>
            </a:r>
            <a:r>
              <a:rPr lang="fr-FR" dirty="0"/>
              <a:t> for 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instance </a:t>
            </a:r>
            <a:r>
              <a:rPr lang="fr-FR" sz="2000" dirty="0"/>
              <a:t>(change the </a:t>
            </a:r>
            <a:r>
              <a:rPr lang="fr-FR" sz="2000" dirty="0" err="1"/>
              <a:t>text</a:t>
            </a:r>
            <a:r>
              <a:rPr lang="fr-FR" sz="2000" dirty="0"/>
              <a:t> to  display ex : « Bye </a:t>
            </a:r>
            <a:r>
              <a:rPr lang="fr-FR" sz="2000" dirty="0" err="1"/>
              <a:t>bye</a:t>
            </a:r>
            <a:r>
              <a:rPr lang="fr-FR" sz="2000" dirty="0"/>
              <a:t> » </a:t>
            </a:r>
            <a:r>
              <a:rPr lang="fr-FR" sz="2000" dirty="0" err="1"/>
              <a:t>instead</a:t>
            </a:r>
            <a:r>
              <a:rPr lang="fr-FR" sz="2000" dirty="0"/>
              <a:t> of « Hello »)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balancer :</a:t>
            </a:r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Balancers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balancer</a:t>
            </a:r>
          </a:p>
          <a:p>
            <a:r>
              <a:rPr lang="fr-FR" dirty="0"/>
              <a:t>Select Application </a:t>
            </a:r>
            <a:r>
              <a:rPr lang="fr-FR" dirty="0" err="1"/>
              <a:t>Load</a:t>
            </a:r>
            <a:r>
              <a:rPr lang="fr-FR" dirty="0"/>
              <a:t> Balancer</a:t>
            </a:r>
          </a:p>
          <a:p>
            <a:endParaRPr lang="fr-FR" dirty="0"/>
          </a:p>
          <a:p>
            <a:pPr marL="228600" lvl="1">
              <a:spcBef>
                <a:spcPts val="1000"/>
              </a:spcBef>
            </a:pPr>
            <a:endParaRPr lang="fr-FR" sz="2800" dirty="0"/>
          </a:p>
          <a:p>
            <a:pPr marL="457200" lvl="1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61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95AC896-16E9-4D70-A807-F85906529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74DF768-B103-410D-9140-103716221B97}"/>
              </a:ext>
            </a:extLst>
          </p:cNvPr>
          <p:cNvSpPr txBox="1"/>
          <p:nvPr/>
        </p:nvSpPr>
        <p:spPr>
          <a:xfrm>
            <a:off x="5693790" y="5015061"/>
            <a:ext cx="151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</a:t>
            </a:r>
            <a:r>
              <a:rPr lang="fr-FR" dirty="0" err="1"/>
              <a:t>both</a:t>
            </a:r>
            <a:r>
              <a:rPr lang="fr-FR" dirty="0"/>
              <a:t> public </a:t>
            </a:r>
            <a:r>
              <a:rPr lang="fr-FR" dirty="0" err="1"/>
              <a:t>subnet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F25ED9-BB43-48CB-A87D-4AEBF734D955}"/>
              </a:ext>
            </a:extLst>
          </p:cNvPr>
          <p:cNvSpPr txBox="1"/>
          <p:nvPr/>
        </p:nvSpPr>
        <p:spPr>
          <a:xfrm>
            <a:off x="5175315" y="3770722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the VPC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ECF28F7-5C6F-4CE3-BCBE-ABA675F55FA6}"/>
              </a:ext>
            </a:extLst>
          </p:cNvPr>
          <p:cNvCxnSpPr>
            <a:cxnSpLocks/>
          </p:cNvCxnSpPr>
          <p:nvPr/>
        </p:nvCxnSpPr>
        <p:spPr>
          <a:xfrm flipH="1">
            <a:off x="3789575" y="4015819"/>
            <a:ext cx="138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122699E-9017-43FF-A9DB-126D44C74086}"/>
              </a:ext>
            </a:extLst>
          </p:cNvPr>
          <p:cNvCxnSpPr>
            <a:cxnSpLocks/>
          </p:cNvCxnSpPr>
          <p:nvPr/>
        </p:nvCxnSpPr>
        <p:spPr>
          <a:xfrm flipV="1">
            <a:off x="6476214" y="4562573"/>
            <a:ext cx="659877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8003854-CF4A-4EC3-B929-4DB640AAF6F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452648" y="4791002"/>
            <a:ext cx="758857" cy="22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7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D3CC63E2-D9D6-4F64-9B20-C70C52A9C2B0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Next : Configure Security Settings </a:t>
            </a:r>
            <a:r>
              <a:rPr lang="fr-FR" sz="2400" dirty="0"/>
              <a:t>(A warning message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appear</a:t>
            </a:r>
            <a:r>
              <a:rPr lang="fr-FR" sz="2400" dirty="0"/>
              <a:t>)</a:t>
            </a:r>
          </a:p>
          <a:p>
            <a:r>
              <a:rPr lang="fr-FR" dirty="0"/>
              <a:t>Next : Configure Security Groups</a:t>
            </a:r>
          </a:p>
          <a:p>
            <a:r>
              <a:rPr lang="fr-FR" dirty="0"/>
              <a:t>Select </a:t>
            </a:r>
            <a:r>
              <a:rPr lang="fr-FR" dirty="0" err="1"/>
              <a:t>security</a:t>
            </a:r>
            <a:r>
              <a:rPr lang="fr-FR" dirty="0"/>
              <a:t> group</a:t>
            </a:r>
          </a:p>
          <a:p>
            <a:r>
              <a:rPr lang="fr-FR" dirty="0"/>
              <a:t>Next : Configure </a:t>
            </a:r>
            <a:r>
              <a:rPr lang="fr-FR" dirty="0" err="1"/>
              <a:t>Routing</a:t>
            </a:r>
            <a:endParaRPr lang="fr-FR" dirty="0"/>
          </a:p>
          <a:p>
            <a:r>
              <a:rPr lang="fr-FR" dirty="0"/>
              <a:t>Next : </a:t>
            </a:r>
            <a:r>
              <a:rPr lang="fr-FR" dirty="0" err="1"/>
              <a:t>Register</a:t>
            </a:r>
            <a:r>
              <a:rPr lang="fr-FR" dirty="0"/>
              <a:t> </a:t>
            </a:r>
            <a:r>
              <a:rPr lang="fr-FR" dirty="0" err="1"/>
              <a:t>Targets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28600" lvl="1">
              <a:spcBef>
                <a:spcPts val="1000"/>
              </a:spcBef>
            </a:pPr>
            <a:endParaRPr lang="fr-FR" sz="2800" dirty="0"/>
          </a:p>
          <a:p>
            <a:pPr marL="457200" lvl="1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5FDEDBF-86B6-48B7-AB55-CAAC5E25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2340A06-F679-4AC8-8DAA-E731BF64A2B2}"/>
              </a:ext>
            </a:extLst>
          </p:cNvPr>
          <p:cNvSpPr txBox="1"/>
          <p:nvPr/>
        </p:nvSpPr>
        <p:spPr>
          <a:xfrm>
            <a:off x="833120" y="5041146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webservers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475408-72D2-493B-8692-5B7F07E0894A}"/>
              </a:ext>
            </a:extLst>
          </p:cNvPr>
          <p:cNvSpPr txBox="1"/>
          <p:nvPr/>
        </p:nvSpPr>
        <p:spPr>
          <a:xfrm>
            <a:off x="3365474" y="5449263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Then</a:t>
            </a:r>
            <a:r>
              <a:rPr lang="fr-FR" dirty="0"/>
              <a:t> click </a:t>
            </a:r>
            <a:r>
              <a:rPr lang="fr-FR" dirty="0" err="1"/>
              <a:t>Add</a:t>
            </a:r>
            <a:r>
              <a:rPr lang="fr-FR" dirty="0"/>
              <a:t> to </a:t>
            </a:r>
            <a:r>
              <a:rPr lang="fr-FR" dirty="0" err="1"/>
              <a:t>registered</a:t>
            </a: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2601CE-DF60-4296-BADE-23FFA4F4CC1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37328" y="4807670"/>
            <a:ext cx="295792" cy="41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9B7B15-CE37-465C-8CA2-C07F2B43EC8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85224" y="4623004"/>
            <a:ext cx="147896" cy="60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7B295E-861F-4877-BB2A-95E88DD5517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140643" y="3704734"/>
            <a:ext cx="3885991" cy="174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D3CC63E2-D9D6-4F64-9B20-C70C52A9C2B0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Do </a:t>
            </a:r>
            <a:r>
              <a:rPr lang="fr-FR" dirty="0" err="1"/>
              <a:t>same</a:t>
            </a:r>
            <a:r>
              <a:rPr lang="fr-FR" dirty="0"/>
              <a:t> for 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instance </a:t>
            </a:r>
            <a:r>
              <a:rPr lang="fr-FR" sz="2000" dirty="0"/>
              <a:t>(change the </a:t>
            </a:r>
            <a:r>
              <a:rPr lang="fr-FR" sz="2000" dirty="0" err="1"/>
              <a:t>text</a:t>
            </a:r>
            <a:r>
              <a:rPr lang="fr-FR" sz="2000" dirty="0"/>
              <a:t> to  display ex : « Bye </a:t>
            </a:r>
            <a:r>
              <a:rPr lang="fr-FR" sz="2000" dirty="0" err="1"/>
              <a:t>bye</a:t>
            </a:r>
            <a:r>
              <a:rPr lang="fr-FR" sz="2000" dirty="0"/>
              <a:t> » </a:t>
            </a:r>
            <a:r>
              <a:rPr lang="fr-FR" sz="2000" dirty="0" err="1"/>
              <a:t>instead</a:t>
            </a:r>
            <a:r>
              <a:rPr lang="fr-FR" sz="2000" dirty="0"/>
              <a:t> of « Hello »)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balancer :</a:t>
            </a:r>
          </a:p>
          <a:p>
            <a:r>
              <a:rPr lang="fr-FR" dirty="0"/>
              <a:t>Next :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 err="1"/>
              <a:t>Create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</a:t>
            </a:r>
            <a:r>
              <a:rPr lang="fr-FR" dirty="0" err="1"/>
              <a:t>load</a:t>
            </a:r>
            <a:r>
              <a:rPr lang="fr-FR" dirty="0"/>
              <a:t> balancer </a:t>
            </a:r>
            <a:r>
              <a:rPr lang="fr-FR" dirty="0" err="1"/>
              <a:t>is</a:t>
            </a:r>
            <a:r>
              <a:rPr lang="fr-FR" dirty="0"/>
              <a:t> active and copy / </a:t>
            </a:r>
            <a:r>
              <a:rPr lang="fr-FR" dirty="0" err="1"/>
              <a:t>past</a:t>
            </a:r>
            <a:r>
              <a:rPr lang="fr-FR" dirty="0"/>
              <a:t> DNS </a:t>
            </a:r>
            <a:r>
              <a:rPr lang="fr-FR" dirty="0" err="1"/>
              <a:t>link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browse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DONE!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browse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refreshed</a:t>
            </a:r>
            <a:r>
              <a:rPr lang="fr-FR" dirty="0"/>
              <a:t>,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changes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28600" lvl="1">
              <a:spcBef>
                <a:spcPts val="1000"/>
              </a:spcBef>
            </a:pPr>
            <a:endParaRPr lang="fr-FR" sz="2800" dirty="0"/>
          </a:p>
          <a:p>
            <a:pPr marL="457200" lvl="1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33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B8CA4A5F-5DB7-4844-88E6-BAF18E4248A9}"/>
              </a:ext>
            </a:extLst>
          </p:cNvPr>
          <p:cNvSpPr/>
          <p:nvPr/>
        </p:nvSpPr>
        <p:spPr>
          <a:xfrm>
            <a:off x="1818523" y="742047"/>
            <a:ext cx="8554954" cy="580015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14" descr="AWS-Cloud.png">
            <a:extLst>
              <a:ext uri="{FF2B5EF4-FFF2-40B4-BE49-F238E27FC236}">
                <a16:creationId xmlns:a16="http://schemas.microsoft.com/office/drawing/2014/main" id="{83DB5759-DABE-4049-B383-12FA00BB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34" y="392884"/>
            <a:ext cx="603504" cy="603504"/>
          </a:xfrm>
          <a:prstGeom prst="rect">
            <a:avLst/>
          </a:prstGeom>
        </p:spPr>
      </p:pic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875932AC-14A2-44B5-AE05-5EE10568B5B3}"/>
              </a:ext>
            </a:extLst>
          </p:cNvPr>
          <p:cNvSpPr/>
          <p:nvPr/>
        </p:nvSpPr>
        <p:spPr>
          <a:xfrm>
            <a:off x="1982735" y="1129882"/>
            <a:ext cx="8094519" cy="518607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12" descr="VPC-Cloud.png">
            <a:extLst>
              <a:ext uri="{FF2B5EF4-FFF2-40B4-BE49-F238E27FC236}">
                <a16:creationId xmlns:a16="http://schemas.microsoft.com/office/drawing/2014/main" id="{BAA0B127-681B-4DBA-B198-3849DCB9B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54" y="812373"/>
            <a:ext cx="599171" cy="599171"/>
          </a:xfrm>
          <a:prstGeom prst="rect">
            <a:avLst/>
          </a:prstGeom>
        </p:spPr>
      </p:pic>
      <p:pic>
        <p:nvPicPr>
          <p:cNvPr id="11" name="Picture 23" descr="EC2-Instance.png">
            <a:extLst>
              <a:ext uri="{FF2B5EF4-FFF2-40B4-BE49-F238E27FC236}">
                <a16:creationId xmlns:a16="http://schemas.microsoft.com/office/drawing/2014/main" id="{FFB5DA87-D7B0-4390-9D0C-A8027EDDE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80" y="4220215"/>
            <a:ext cx="731520" cy="731520"/>
          </a:xfrm>
          <a:prstGeom prst="rect">
            <a:avLst/>
          </a:prstGeom>
        </p:spPr>
      </p:pic>
      <p:pic>
        <p:nvPicPr>
          <p:cNvPr id="12" name="Picture 57" descr="VPC-Internet-Gateway.png">
            <a:extLst>
              <a:ext uri="{FF2B5EF4-FFF2-40B4-BE49-F238E27FC236}">
                <a16:creationId xmlns:a16="http://schemas.microsoft.com/office/drawing/2014/main" id="{7D04DD98-8CE9-4D41-AE9D-3C1E0F77F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68" y="256584"/>
            <a:ext cx="731520" cy="731520"/>
          </a:xfrm>
          <a:prstGeom prst="rect">
            <a:avLst/>
          </a:prstGeom>
        </p:spPr>
      </p:pic>
      <p:grpSp>
        <p:nvGrpSpPr>
          <p:cNvPr id="13" name="Group 20">
            <a:extLst>
              <a:ext uri="{FF2B5EF4-FFF2-40B4-BE49-F238E27FC236}">
                <a16:creationId xmlns:a16="http://schemas.microsoft.com/office/drawing/2014/main" id="{FA0853EA-C9A7-42D5-8682-AE1CCA8742FB}"/>
              </a:ext>
            </a:extLst>
          </p:cNvPr>
          <p:cNvGrpSpPr/>
          <p:nvPr/>
        </p:nvGrpSpPr>
        <p:grpSpPr>
          <a:xfrm>
            <a:off x="6674929" y="3908753"/>
            <a:ext cx="2780156" cy="1875967"/>
            <a:chOff x="4629150" y="2824163"/>
            <a:chExt cx="1752600" cy="1733550"/>
          </a:xfrm>
        </p:grpSpPr>
        <p:sp>
          <p:nvSpPr>
            <p:cNvPr id="14" name="Rounded Rectangle 21">
              <a:extLst>
                <a:ext uri="{FF2B5EF4-FFF2-40B4-BE49-F238E27FC236}">
                  <a16:creationId xmlns:a16="http://schemas.microsoft.com/office/drawing/2014/main" id="{CB2848E6-97F6-4705-89F3-9ABB7CF35437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15" name="TextBox 37">
              <a:extLst>
                <a:ext uri="{FF2B5EF4-FFF2-40B4-BE49-F238E27FC236}">
                  <a16:creationId xmlns:a16="http://schemas.microsoft.com/office/drawing/2014/main" id="{30EB923D-E675-4F61-BD0D-151CFAA71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445" y="4325184"/>
              <a:ext cx="1555750" cy="148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pic>
        <p:nvPicPr>
          <p:cNvPr id="16" name="Picture 35">
            <a:extLst>
              <a:ext uri="{FF2B5EF4-FFF2-40B4-BE49-F238E27FC236}">
                <a16:creationId xmlns:a16="http://schemas.microsoft.com/office/drawing/2014/main" id="{27BC9CC3-F8E5-44DA-A551-B25BE091E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725" y="3825232"/>
            <a:ext cx="215900" cy="154567"/>
          </a:xfrm>
          <a:prstGeom prst="rect">
            <a:avLst/>
          </a:prstGeom>
        </p:spPr>
      </p:pic>
      <p:pic>
        <p:nvPicPr>
          <p:cNvPr id="17" name="Picture 9" descr="Internet.png">
            <a:extLst>
              <a:ext uri="{FF2B5EF4-FFF2-40B4-BE49-F238E27FC236}">
                <a16:creationId xmlns:a16="http://schemas.microsoft.com/office/drawing/2014/main" id="{EE5AAB2C-E84B-4549-87E6-4A29264E4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96" y="-47961"/>
            <a:ext cx="731520" cy="731520"/>
          </a:xfrm>
          <a:prstGeom prst="rect">
            <a:avLst/>
          </a:prstGeom>
        </p:spPr>
      </p:pic>
      <p:grpSp>
        <p:nvGrpSpPr>
          <p:cNvPr id="18" name="Group 20">
            <a:extLst>
              <a:ext uri="{FF2B5EF4-FFF2-40B4-BE49-F238E27FC236}">
                <a16:creationId xmlns:a16="http://schemas.microsoft.com/office/drawing/2014/main" id="{E910681B-9671-4353-87D1-C2D201B13618}"/>
              </a:ext>
            </a:extLst>
          </p:cNvPr>
          <p:cNvGrpSpPr/>
          <p:nvPr/>
        </p:nvGrpSpPr>
        <p:grpSpPr>
          <a:xfrm>
            <a:off x="2682157" y="3911949"/>
            <a:ext cx="2738256" cy="1881664"/>
            <a:chOff x="4629150" y="2824163"/>
            <a:chExt cx="1752600" cy="1733550"/>
          </a:xfrm>
        </p:grpSpPr>
        <p:sp>
          <p:nvSpPr>
            <p:cNvPr id="19" name="Rounded Rectangle 21">
              <a:extLst>
                <a:ext uri="{FF2B5EF4-FFF2-40B4-BE49-F238E27FC236}">
                  <a16:creationId xmlns:a16="http://schemas.microsoft.com/office/drawing/2014/main" id="{549615E0-9671-48C4-8FC8-FEE9836707C3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20" name="TextBox 37">
              <a:extLst>
                <a:ext uri="{FF2B5EF4-FFF2-40B4-BE49-F238E27FC236}">
                  <a16:creationId xmlns:a16="http://schemas.microsoft.com/office/drawing/2014/main" id="{FCDB9C47-1B5A-442E-86A0-9C9FF0701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2229" y="4355202"/>
              <a:ext cx="1555750" cy="149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pic>
        <p:nvPicPr>
          <p:cNvPr id="21" name="Picture 35">
            <a:extLst>
              <a:ext uri="{FF2B5EF4-FFF2-40B4-BE49-F238E27FC236}">
                <a16:creationId xmlns:a16="http://schemas.microsoft.com/office/drawing/2014/main" id="{36141D64-F41D-416D-A324-AE2D943CE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1545" y="3826803"/>
            <a:ext cx="215900" cy="154567"/>
          </a:xfrm>
          <a:prstGeom prst="rect">
            <a:avLst/>
          </a:prstGeom>
        </p:spPr>
      </p:pic>
      <p:pic>
        <p:nvPicPr>
          <p:cNvPr id="28" name="Picture 23" descr="EC2-Instance.png">
            <a:extLst>
              <a:ext uri="{FF2B5EF4-FFF2-40B4-BE49-F238E27FC236}">
                <a16:creationId xmlns:a16="http://schemas.microsoft.com/office/drawing/2014/main" id="{7A0EA023-8D53-486C-A51D-FED2CAE17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94" y="4182130"/>
            <a:ext cx="731520" cy="731520"/>
          </a:xfrm>
          <a:prstGeom prst="rect">
            <a:avLst/>
          </a:prstGeom>
        </p:spPr>
      </p:pic>
      <p:sp>
        <p:nvSpPr>
          <p:cNvPr id="29" name="TextBox 37">
            <a:extLst>
              <a:ext uri="{FF2B5EF4-FFF2-40B4-BE49-F238E27FC236}">
                <a16:creationId xmlns:a16="http://schemas.microsoft.com/office/drawing/2014/main" id="{D579286C-CE4D-42A0-AB72-FE6BEC5B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563" y="365221"/>
            <a:ext cx="9133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Verdana" pitchFamily="34" charset="0"/>
                <a:cs typeface="Helvetica Neue"/>
              </a:rPr>
              <a:t>Internet Gateway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5F4BF4E-6612-4BAF-8998-D15080F14446}"/>
              </a:ext>
            </a:extLst>
          </p:cNvPr>
          <p:cNvSpPr txBox="1"/>
          <p:nvPr/>
        </p:nvSpPr>
        <p:spPr>
          <a:xfrm>
            <a:off x="3162150" y="4849622"/>
            <a:ext cx="1583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WEBSERVER 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instance)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984A399-DD2C-4633-99B9-CCF35FFE9F4E}"/>
              </a:ext>
            </a:extLst>
          </p:cNvPr>
          <p:cNvSpPr txBox="1"/>
          <p:nvPr/>
        </p:nvSpPr>
        <p:spPr>
          <a:xfrm>
            <a:off x="6311122" y="1214018"/>
            <a:ext cx="161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Elastic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Balancer</a:t>
            </a:r>
          </a:p>
        </p:txBody>
      </p:sp>
      <p:grpSp>
        <p:nvGrpSpPr>
          <p:cNvPr id="35" name="Group 5">
            <a:extLst>
              <a:ext uri="{FF2B5EF4-FFF2-40B4-BE49-F238E27FC236}">
                <a16:creationId xmlns:a16="http://schemas.microsoft.com/office/drawing/2014/main" id="{2F66C05B-9935-46CC-9235-F3A0D98A7B08}"/>
              </a:ext>
            </a:extLst>
          </p:cNvPr>
          <p:cNvGrpSpPr/>
          <p:nvPr/>
        </p:nvGrpSpPr>
        <p:grpSpPr>
          <a:xfrm>
            <a:off x="2426716" y="1680331"/>
            <a:ext cx="3179550" cy="4605492"/>
            <a:chOff x="2549525" y="863817"/>
            <a:chExt cx="1689100" cy="1595156"/>
          </a:xfrm>
        </p:grpSpPr>
        <p:sp>
          <p:nvSpPr>
            <p:cNvPr id="36" name="Rounded Rectangle 6">
              <a:extLst>
                <a:ext uri="{FF2B5EF4-FFF2-40B4-BE49-F238E27FC236}">
                  <a16:creationId xmlns:a16="http://schemas.microsoft.com/office/drawing/2014/main" id="{F246D610-7497-4434-A794-DFE1BF5E5656}"/>
                </a:ext>
              </a:extLst>
            </p:cNvPr>
            <p:cNvSpPr/>
            <p:nvPr/>
          </p:nvSpPr>
          <p:spPr>
            <a:xfrm>
              <a:off x="2549525" y="863817"/>
              <a:ext cx="1689100" cy="147254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08A0B84F-6121-4782-A245-E0E758E28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118" y="2362118"/>
              <a:ext cx="1557338" cy="96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7981F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Availability Zone 1</a:t>
              </a:r>
            </a:p>
          </p:txBody>
        </p:sp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470FEB7F-BD46-495B-9ED9-7CA7E3953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6086" y="1280027"/>
            <a:ext cx="542591" cy="566977"/>
          </a:xfrm>
          <a:prstGeom prst="rect">
            <a:avLst/>
          </a:prstGeom>
        </p:spPr>
      </p:pic>
      <p:grpSp>
        <p:nvGrpSpPr>
          <p:cNvPr id="45" name="Group 5">
            <a:extLst>
              <a:ext uri="{FF2B5EF4-FFF2-40B4-BE49-F238E27FC236}">
                <a16:creationId xmlns:a16="http://schemas.microsoft.com/office/drawing/2014/main" id="{169FC18F-A83E-40B5-BBA4-3AF4EB550008}"/>
              </a:ext>
            </a:extLst>
          </p:cNvPr>
          <p:cNvGrpSpPr/>
          <p:nvPr/>
        </p:nvGrpSpPr>
        <p:grpSpPr>
          <a:xfrm>
            <a:off x="6461745" y="1674612"/>
            <a:ext cx="3179550" cy="4605492"/>
            <a:chOff x="2549525" y="863817"/>
            <a:chExt cx="1689100" cy="1595156"/>
          </a:xfrm>
        </p:grpSpPr>
        <p:sp>
          <p:nvSpPr>
            <p:cNvPr id="46" name="Rounded Rectangle 6">
              <a:extLst>
                <a:ext uri="{FF2B5EF4-FFF2-40B4-BE49-F238E27FC236}">
                  <a16:creationId xmlns:a16="http://schemas.microsoft.com/office/drawing/2014/main" id="{1C7BE28C-97D3-4E6E-983C-EE3C5873D037}"/>
                </a:ext>
              </a:extLst>
            </p:cNvPr>
            <p:cNvSpPr/>
            <p:nvPr/>
          </p:nvSpPr>
          <p:spPr>
            <a:xfrm>
              <a:off x="2549525" y="863817"/>
              <a:ext cx="1689100" cy="1472542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48" name="TextBox 32">
              <a:extLst>
                <a:ext uri="{FF2B5EF4-FFF2-40B4-BE49-F238E27FC236}">
                  <a16:creationId xmlns:a16="http://schemas.microsoft.com/office/drawing/2014/main" id="{7301010B-C94F-4598-B87B-7B2E650E9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118" y="2362118"/>
              <a:ext cx="1557338" cy="96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7981F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Availability Zone 2</a:t>
              </a:r>
            </a:p>
          </p:txBody>
        </p:sp>
      </p:grpSp>
      <p:grpSp>
        <p:nvGrpSpPr>
          <p:cNvPr id="38" name="Group 20">
            <a:extLst>
              <a:ext uri="{FF2B5EF4-FFF2-40B4-BE49-F238E27FC236}">
                <a16:creationId xmlns:a16="http://schemas.microsoft.com/office/drawing/2014/main" id="{00257D8F-022B-4392-A808-70E935EC7586}"/>
              </a:ext>
            </a:extLst>
          </p:cNvPr>
          <p:cNvGrpSpPr/>
          <p:nvPr/>
        </p:nvGrpSpPr>
        <p:grpSpPr>
          <a:xfrm>
            <a:off x="6676498" y="1845854"/>
            <a:ext cx="2780156" cy="1875967"/>
            <a:chOff x="4629150" y="2824163"/>
            <a:chExt cx="1752600" cy="1733550"/>
          </a:xfrm>
        </p:grpSpPr>
        <p:sp>
          <p:nvSpPr>
            <p:cNvPr id="39" name="Rounded Rectangle 21">
              <a:extLst>
                <a:ext uri="{FF2B5EF4-FFF2-40B4-BE49-F238E27FC236}">
                  <a16:creationId xmlns:a16="http://schemas.microsoft.com/office/drawing/2014/main" id="{2B3B9176-B411-4FE1-A355-890365AA4012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65350DE5-0E91-4CE3-AB69-B342A17DE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2488" y="4279620"/>
              <a:ext cx="1555750" cy="234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grpSp>
        <p:nvGrpSpPr>
          <p:cNvPr id="41" name="Group 20">
            <a:extLst>
              <a:ext uri="{FF2B5EF4-FFF2-40B4-BE49-F238E27FC236}">
                <a16:creationId xmlns:a16="http://schemas.microsoft.com/office/drawing/2014/main" id="{59B2F039-E929-4B1F-A164-C07BA1B7BAC6}"/>
              </a:ext>
            </a:extLst>
          </p:cNvPr>
          <p:cNvGrpSpPr/>
          <p:nvPr/>
        </p:nvGrpSpPr>
        <p:grpSpPr>
          <a:xfrm>
            <a:off x="2683726" y="1849050"/>
            <a:ext cx="2738256" cy="1881664"/>
            <a:chOff x="4629150" y="2824163"/>
            <a:chExt cx="1752600" cy="1733550"/>
          </a:xfrm>
        </p:grpSpPr>
        <p:sp>
          <p:nvSpPr>
            <p:cNvPr id="42" name="Rounded Rectangle 21">
              <a:extLst>
                <a:ext uri="{FF2B5EF4-FFF2-40B4-BE49-F238E27FC236}">
                  <a16:creationId xmlns:a16="http://schemas.microsoft.com/office/drawing/2014/main" id="{2D617BFC-3FC8-40AC-AAE3-CC3F7ADDFBC8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43" name="TextBox 37">
              <a:extLst>
                <a:ext uri="{FF2B5EF4-FFF2-40B4-BE49-F238E27FC236}">
                  <a16:creationId xmlns:a16="http://schemas.microsoft.com/office/drawing/2014/main" id="{FE1CAC1C-4589-4A8A-88DE-30A659362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01363"/>
              <a:ext cx="1555750" cy="233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72D6DB5A-F61F-43F4-9916-8F059FFA5041}"/>
              </a:ext>
            </a:extLst>
          </p:cNvPr>
          <p:cNvSpPr txBox="1"/>
          <p:nvPr/>
        </p:nvSpPr>
        <p:spPr>
          <a:xfrm>
            <a:off x="7173152" y="4877057"/>
            <a:ext cx="1583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WEBSERVER 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instance)</a:t>
            </a:r>
          </a:p>
        </p:txBody>
      </p:sp>
      <p:pic>
        <p:nvPicPr>
          <p:cNvPr id="47" name="Picture 66">
            <a:extLst>
              <a:ext uri="{FF2B5EF4-FFF2-40B4-BE49-F238E27FC236}">
                <a16:creationId xmlns:a16="http://schemas.microsoft.com/office/drawing/2014/main" id="{20D6D7C5-ED18-4C51-A51E-C90EF5A6B4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53" y="1956594"/>
            <a:ext cx="538195" cy="555557"/>
          </a:xfrm>
          <a:prstGeom prst="rect">
            <a:avLst/>
          </a:prstGeom>
        </p:spPr>
      </p:pic>
      <p:pic>
        <p:nvPicPr>
          <p:cNvPr id="49" name="Picture 63">
            <a:extLst>
              <a:ext uri="{FF2B5EF4-FFF2-40B4-BE49-F238E27FC236}">
                <a16:creationId xmlns:a16="http://schemas.microsoft.com/office/drawing/2014/main" id="{43193501-8723-4E4B-B0EB-2CB064CA42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61" y="2311443"/>
            <a:ext cx="538196" cy="564237"/>
          </a:xfrm>
          <a:prstGeom prst="rect">
            <a:avLst/>
          </a:prstGeom>
        </p:spPr>
      </p:pic>
      <p:sp>
        <p:nvSpPr>
          <p:cNvPr id="55" name="TextBox 59">
            <a:extLst>
              <a:ext uri="{FF2B5EF4-FFF2-40B4-BE49-F238E27FC236}">
                <a16:creationId xmlns:a16="http://schemas.microsoft.com/office/drawing/2014/main" id="{86B52F43-7356-46D8-961F-0FA4AB70763D}"/>
              </a:ext>
            </a:extLst>
          </p:cNvPr>
          <p:cNvSpPr txBox="1"/>
          <p:nvPr/>
        </p:nvSpPr>
        <p:spPr>
          <a:xfrm>
            <a:off x="5814296" y="2966748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router</a:t>
            </a:r>
          </a:p>
        </p:txBody>
      </p:sp>
      <p:sp>
        <p:nvSpPr>
          <p:cNvPr id="56" name="TextBox 62">
            <a:extLst>
              <a:ext uri="{FF2B5EF4-FFF2-40B4-BE49-F238E27FC236}">
                <a16:creationId xmlns:a16="http://schemas.microsoft.com/office/drawing/2014/main" id="{1E75BA01-2DD3-494A-A717-BA48C335923F}"/>
              </a:ext>
            </a:extLst>
          </p:cNvPr>
          <p:cNvSpPr txBox="1"/>
          <p:nvPr/>
        </p:nvSpPr>
        <p:spPr>
          <a:xfrm>
            <a:off x="3017100" y="262566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NAT gateway</a:t>
            </a: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E66C4C47-18A3-40E4-BC01-65B72D74F91A}"/>
              </a:ext>
            </a:extLst>
          </p:cNvPr>
          <p:cNvCxnSpPr>
            <a:cxnSpLocks/>
            <a:stCxn id="11" idx="0"/>
            <a:endCxn id="49" idx="3"/>
          </p:cNvCxnSpPr>
          <p:nvPr/>
        </p:nvCxnSpPr>
        <p:spPr>
          <a:xfrm rot="16200000" flipV="1">
            <a:off x="6353673" y="2604747"/>
            <a:ext cx="1626653" cy="16042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6E85850-EEB2-475F-A176-945210AE76A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3624748" y="2234373"/>
            <a:ext cx="2201913" cy="35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3B304323-51CE-4DA3-9C9E-80B665729435}"/>
              </a:ext>
            </a:extLst>
          </p:cNvPr>
          <p:cNvCxnSpPr>
            <a:cxnSpLocks/>
            <a:stCxn id="28" idx="0"/>
            <a:endCxn id="49" idx="1"/>
          </p:cNvCxnSpPr>
          <p:nvPr/>
        </p:nvCxnSpPr>
        <p:spPr>
          <a:xfrm rot="5400000" flipH="1" flipV="1">
            <a:off x="4115373" y="2470843"/>
            <a:ext cx="1588568" cy="18340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610E21E9-6FBD-4093-BFB2-4B2A9B6DD965}"/>
              </a:ext>
            </a:extLst>
          </p:cNvPr>
          <p:cNvCxnSpPr>
            <a:cxnSpLocks/>
            <a:stCxn id="49" idx="0"/>
            <a:endCxn id="22" idx="2"/>
          </p:cNvCxnSpPr>
          <p:nvPr/>
        </p:nvCxnSpPr>
        <p:spPr>
          <a:xfrm flipV="1">
            <a:off x="6095759" y="1847004"/>
            <a:ext cx="1623" cy="464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683B02F-346E-49E7-A9B4-8B8FCBFE1ECE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H="1" flipV="1">
            <a:off x="6096628" y="988104"/>
            <a:ext cx="754" cy="29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DCAE1094-2C1A-4C9E-AAA6-CC669EE8655F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6462388" y="317799"/>
            <a:ext cx="594308" cy="3045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6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9FA7646A-13E7-4468-A02E-46DC7519BEDA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elastic</a:t>
            </a:r>
            <a:r>
              <a:rPr lang="fr-FR" dirty="0"/>
              <a:t> IP :</a:t>
            </a:r>
          </a:p>
          <a:p>
            <a:r>
              <a:rPr lang="fr-FR" dirty="0"/>
              <a:t>EC2</a:t>
            </a:r>
          </a:p>
          <a:p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IPs</a:t>
            </a:r>
            <a:endParaRPr lang="fr-FR" dirty="0"/>
          </a:p>
          <a:p>
            <a:r>
              <a:rPr lang="fr-FR" dirty="0" err="1"/>
              <a:t>Allocate</a:t>
            </a:r>
            <a:r>
              <a:rPr lang="fr-FR" dirty="0"/>
              <a:t> new </a:t>
            </a:r>
            <a:r>
              <a:rPr lang="fr-FR" dirty="0" err="1"/>
              <a:t>adress</a:t>
            </a:r>
            <a:endParaRPr lang="fr-FR" dirty="0"/>
          </a:p>
          <a:p>
            <a:r>
              <a:rPr lang="fr-FR" dirty="0"/>
              <a:t>Name </a:t>
            </a:r>
            <a:r>
              <a:rPr lang="fr-FR" dirty="0" err="1"/>
              <a:t>it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VPC :</a:t>
            </a:r>
          </a:p>
          <a:p>
            <a:r>
              <a:rPr lang="fr-FR" dirty="0"/>
              <a:t>VPC</a:t>
            </a:r>
          </a:p>
          <a:p>
            <a:r>
              <a:rPr lang="fr-FR" dirty="0"/>
              <a:t>VPC Dashboard</a:t>
            </a:r>
          </a:p>
          <a:p>
            <a:r>
              <a:rPr lang="fr-FR" dirty="0"/>
              <a:t>Start </a:t>
            </a:r>
            <a:r>
              <a:rPr lang="fr-FR" dirty="0" err="1"/>
              <a:t>wizard</a:t>
            </a:r>
            <a:r>
              <a:rPr lang="fr-FR" dirty="0"/>
              <a:t> VPC</a:t>
            </a:r>
          </a:p>
          <a:p>
            <a:r>
              <a:rPr lang="en-US" dirty="0"/>
              <a:t>VPC with Public and Private Subnets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13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E3A5D86-0980-4786-A046-18043220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4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913AD81-9CAA-4649-8EFA-00E93FBFFBB0}"/>
              </a:ext>
            </a:extLst>
          </p:cNvPr>
          <p:cNvSpPr txBox="1"/>
          <p:nvPr/>
        </p:nvSpPr>
        <p:spPr>
          <a:xfrm>
            <a:off x="3393649" y="3808426"/>
            <a:ext cx="23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</a:t>
            </a:r>
            <a:r>
              <a:rPr lang="fr-FR" dirty="0" err="1"/>
              <a:t>elastic</a:t>
            </a:r>
            <a:r>
              <a:rPr lang="fr-FR" dirty="0"/>
              <a:t> IP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created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186DBE-60E4-47D4-A1B6-6460DAA8C7B7}"/>
              </a:ext>
            </a:extLst>
          </p:cNvPr>
          <p:cNvSpPr txBox="1"/>
          <p:nvPr/>
        </p:nvSpPr>
        <p:spPr>
          <a:xfrm>
            <a:off x="5137608" y="2328421"/>
            <a:ext cx="175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first AZ </a:t>
            </a:r>
            <a:r>
              <a:rPr lang="fr-FR" dirty="0" err="1"/>
              <a:t>available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B9BA260-18A6-4514-B419-F2241A095B6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90334" y="2413262"/>
            <a:ext cx="2347274" cy="23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D17C763-47E5-4918-81AD-40ECBEDE025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58359" y="2651587"/>
            <a:ext cx="2479249" cy="46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6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9D2CAC1-BD50-40D2-B9E6-9F9357E98E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16067" r="15103" b="24681"/>
          <a:stretch/>
        </p:blipFill>
        <p:spPr>
          <a:xfrm>
            <a:off x="1131216" y="2333127"/>
            <a:ext cx="6508423" cy="3469065"/>
          </a:xfrm>
          <a:prstGeom prst="rect">
            <a:avLst/>
          </a:prstGeom>
        </p:spPr>
      </p:pic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9FA7646A-13E7-4468-A02E-46DC7519BEDA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2 </a:t>
            </a:r>
            <a:r>
              <a:rPr lang="fr-FR" dirty="0" err="1"/>
              <a:t>other</a:t>
            </a:r>
            <a:r>
              <a:rPr lang="fr-FR" dirty="0"/>
              <a:t> public and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subnet</a:t>
            </a:r>
            <a:r>
              <a:rPr lang="fr-FR" dirty="0"/>
              <a:t> in the VPC :</a:t>
            </a:r>
          </a:p>
          <a:p>
            <a:r>
              <a:rPr lang="fr-FR" dirty="0" err="1"/>
              <a:t>Subnets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subnet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 </a:t>
            </a:r>
            <a:r>
              <a:rPr lang="fr-FR" dirty="0" err="1"/>
              <a:t>same</a:t>
            </a:r>
            <a:r>
              <a:rPr lang="fr-FR" dirty="0"/>
              <a:t> for public </a:t>
            </a:r>
            <a:r>
              <a:rPr lang="fr-FR" dirty="0" err="1"/>
              <a:t>subnet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82E206-573C-4D22-90E5-8ADBFC8943BC}"/>
              </a:ext>
            </a:extLst>
          </p:cNvPr>
          <p:cNvSpPr txBox="1"/>
          <p:nvPr/>
        </p:nvSpPr>
        <p:spPr>
          <a:xfrm>
            <a:off x="5660007" y="3173920"/>
            <a:ext cx="198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the VPC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previously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E5F1D38-D098-4AAD-826C-62E7C0B3756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10087" y="3497086"/>
            <a:ext cx="1549920" cy="8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2B15609-DEEE-4C77-9727-A7DC710BAE04}"/>
              </a:ext>
            </a:extLst>
          </p:cNvPr>
          <p:cNvSpPr txBox="1"/>
          <p:nvPr/>
        </p:nvSpPr>
        <p:spPr>
          <a:xfrm>
            <a:off x="4524864" y="4487152"/>
            <a:ext cx="34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the 2</a:t>
            </a:r>
            <a:r>
              <a:rPr lang="fr-FR" baseline="30000" dirty="0"/>
              <a:t>nd</a:t>
            </a:r>
            <a:r>
              <a:rPr lang="fr-FR" dirty="0"/>
              <a:t> AZ </a:t>
            </a:r>
            <a:r>
              <a:rPr lang="fr-FR" dirty="0" err="1"/>
              <a:t>available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42B3EB2-C5BB-4417-B859-7D0CC4C01A0E}"/>
              </a:ext>
            </a:extLst>
          </p:cNvPr>
          <p:cNvCxnSpPr>
            <a:cxnSpLocks/>
          </p:cNvCxnSpPr>
          <p:nvPr/>
        </p:nvCxnSpPr>
        <p:spPr>
          <a:xfrm flipH="1">
            <a:off x="3355942" y="4746016"/>
            <a:ext cx="1140644" cy="11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23058EB-01F8-4540-980B-09D2A1E8D57B}"/>
              </a:ext>
            </a:extLst>
          </p:cNvPr>
          <p:cNvSpPr txBox="1"/>
          <p:nvPr/>
        </p:nvSpPr>
        <p:spPr>
          <a:xfrm>
            <a:off x="2554664" y="5208549"/>
            <a:ext cx="211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CIDR range </a:t>
            </a:r>
            <a:r>
              <a:rPr lang="fr-FR" dirty="0" err="1"/>
              <a:t>available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05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9470B6CB-A274-4B1C-AEB2-E09AD0AA3F52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Set up route tables :</a:t>
            </a:r>
          </a:p>
          <a:p>
            <a:r>
              <a:rPr lang="fr-FR" dirty="0"/>
              <a:t>Route tables</a:t>
            </a:r>
          </a:p>
          <a:p>
            <a:r>
              <a:rPr lang="fr-FR" dirty="0"/>
              <a:t>2 routes tables have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VPC </a:t>
            </a:r>
            <a:r>
              <a:rPr lang="fr-FR" dirty="0" err="1"/>
              <a:t>creation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2 </a:t>
            </a:r>
            <a:r>
              <a:rPr lang="fr-FR" dirty="0" err="1"/>
              <a:t>other</a:t>
            </a:r>
            <a:r>
              <a:rPr lang="fr-FR" dirty="0"/>
              <a:t> route tables (one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subnet</a:t>
            </a:r>
            <a:r>
              <a:rPr lang="fr-FR" dirty="0"/>
              <a:t>)</a:t>
            </a:r>
          </a:p>
          <a:p>
            <a:r>
              <a:rPr lang="fr-FR" dirty="0"/>
              <a:t>Associate </a:t>
            </a:r>
            <a:r>
              <a:rPr lang="fr-FR" dirty="0" err="1"/>
              <a:t>each</a:t>
            </a:r>
            <a:r>
              <a:rPr lang="fr-FR" dirty="0"/>
              <a:t> route table to one </a:t>
            </a:r>
            <a:r>
              <a:rPr lang="fr-FR" dirty="0" err="1"/>
              <a:t>subnet</a:t>
            </a:r>
            <a:endParaRPr lang="fr-FR" dirty="0"/>
          </a:p>
          <a:p>
            <a:r>
              <a:rPr lang="fr-FR" dirty="0"/>
              <a:t>For the public </a:t>
            </a:r>
            <a:r>
              <a:rPr lang="fr-FR" dirty="0" err="1"/>
              <a:t>subnets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8F28693-C08C-4B6F-B586-56BC83EF9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0" t="58573" r="46263" b="7936"/>
          <a:stretch/>
        </p:blipFill>
        <p:spPr>
          <a:xfrm>
            <a:off x="6356810" y="3913380"/>
            <a:ext cx="5109328" cy="1960777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764CC2B-EE49-4997-8CF3-FCE1DD3AA7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9" t="58252" r="46495" b="8257"/>
          <a:stretch/>
        </p:blipFill>
        <p:spPr>
          <a:xfrm>
            <a:off x="829558" y="3909771"/>
            <a:ext cx="5005633" cy="1960777"/>
          </a:xfrm>
          <a:prstGeom prst="rect">
            <a:avLst/>
          </a:prstGeom>
        </p:spPr>
      </p:pic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FD394923-4429-41F1-A0C9-4873602745C0}"/>
              </a:ext>
            </a:extLst>
          </p:cNvPr>
          <p:cNvSpPr txBox="1">
            <a:spLocks/>
          </p:cNvSpPr>
          <p:nvPr/>
        </p:nvSpPr>
        <p:spPr>
          <a:xfrm>
            <a:off x="6280606" y="3346518"/>
            <a:ext cx="4524083" cy="21250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the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subnets</a:t>
            </a:r>
            <a:r>
              <a:rPr lang="fr-FR" dirty="0"/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148E9A-994C-4FC9-9590-0C2D443BFB31}"/>
              </a:ext>
            </a:extLst>
          </p:cNvPr>
          <p:cNvSpPr txBox="1"/>
          <p:nvPr/>
        </p:nvSpPr>
        <p:spPr>
          <a:xfrm>
            <a:off x="2516957" y="5692950"/>
            <a:ext cx="200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Rely</a:t>
            </a:r>
            <a:r>
              <a:rPr lang="fr-FR" dirty="0"/>
              <a:t> to internet </a:t>
            </a:r>
            <a:r>
              <a:rPr lang="fr-FR" dirty="0" err="1"/>
              <a:t>gateway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95FC5E-BF61-4A4C-B6ED-97CF75F41EB2}"/>
              </a:ext>
            </a:extLst>
          </p:cNvPr>
          <p:cNvSpPr txBox="1"/>
          <p:nvPr/>
        </p:nvSpPr>
        <p:spPr>
          <a:xfrm>
            <a:off x="8108623" y="5694760"/>
            <a:ext cx="200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Rely</a:t>
            </a:r>
            <a:r>
              <a:rPr lang="fr-FR" dirty="0"/>
              <a:t> to NAT </a:t>
            </a:r>
            <a:r>
              <a:rPr lang="fr-FR" dirty="0" err="1"/>
              <a:t>gateway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78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9470B6CB-A274-4B1C-AEB2-E09AD0AA3F52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Configure </a:t>
            </a:r>
            <a:r>
              <a:rPr lang="fr-FR" dirty="0" err="1"/>
              <a:t>security</a:t>
            </a:r>
            <a:r>
              <a:rPr lang="fr-FR" dirty="0"/>
              <a:t> group :</a:t>
            </a:r>
          </a:p>
          <a:p>
            <a:r>
              <a:rPr lang="fr-FR" dirty="0"/>
              <a:t>Security Groups</a:t>
            </a:r>
          </a:p>
          <a:p>
            <a:r>
              <a:rPr lang="fr-FR" dirty="0" err="1"/>
              <a:t>Create</a:t>
            </a:r>
            <a:r>
              <a:rPr lang="fr-FR" dirty="0"/>
              <a:t> 2 </a:t>
            </a:r>
            <a:r>
              <a:rPr lang="fr-FR" dirty="0" err="1"/>
              <a:t>security</a:t>
            </a:r>
            <a:r>
              <a:rPr lang="fr-FR" dirty="0"/>
              <a:t> groups (one for public, one for </a:t>
            </a:r>
            <a:r>
              <a:rPr lang="fr-FR" dirty="0" err="1"/>
              <a:t>private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 err="1"/>
              <a:t>below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6122410-28EA-4BB4-8593-5FA6FBD77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t="58574" r="28247" b="6164"/>
          <a:stretch/>
        </p:blipFill>
        <p:spPr>
          <a:xfrm>
            <a:off x="1357459" y="2941162"/>
            <a:ext cx="7268066" cy="20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3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9470B6CB-A274-4B1C-AEB2-E09AD0AA3F52}"/>
              </a:ext>
            </a:extLst>
          </p:cNvPr>
          <p:cNvSpPr txBox="1">
            <a:spLocks/>
          </p:cNvSpPr>
          <p:nvPr/>
        </p:nvSpPr>
        <p:spPr>
          <a:xfrm>
            <a:off x="838200" y="782425"/>
            <a:ext cx="10515600" cy="539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webserver</a:t>
            </a:r>
            <a:r>
              <a:rPr lang="fr-FR" dirty="0"/>
              <a:t> instances :</a:t>
            </a:r>
          </a:p>
          <a:p>
            <a:r>
              <a:rPr lang="fr-FR" dirty="0"/>
              <a:t>EC2</a:t>
            </a:r>
          </a:p>
          <a:p>
            <a:r>
              <a:rPr lang="fr-FR" dirty="0"/>
              <a:t>Launch instance</a:t>
            </a:r>
          </a:p>
          <a:p>
            <a:r>
              <a:rPr lang="fr-FR" dirty="0"/>
              <a:t>Select AMI</a:t>
            </a:r>
          </a:p>
          <a:p>
            <a:r>
              <a:rPr lang="fr-FR" dirty="0"/>
              <a:t>Next : Configure Instance Details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17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FE1D9B5-DA1B-4120-AC83-C6013354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523"/>
            <a:ext cx="12192000" cy="58547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4BB7295-BDA8-435A-A3F5-3C428281A6E3}"/>
              </a:ext>
            </a:extLst>
          </p:cNvPr>
          <p:cNvSpPr txBox="1"/>
          <p:nvPr/>
        </p:nvSpPr>
        <p:spPr>
          <a:xfrm>
            <a:off x="6331973" y="2400368"/>
            <a:ext cx="3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VPC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created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6EEBC9-35C0-4058-9A89-8AE374D6285B}"/>
              </a:ext>
            </a:extLst>
          </p:cNvPr>
          <p:cNvSpPr txBox="1"/>
          <p:nvPr/>
        </p:nvSpPr>
        <p:spPr>
          <a:xfrm>
            <a:off x="6331974" y="2928713"/>
            <a:ext cx="371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subnet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48E1D61-661D-4242-90D1-CED6FA151D4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070555" y="2585034"/>
            <a:ext cx="2261418" cy="1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038E9CE-3592-477E-BDAD-FA5FB3F87C3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053781" y="2928713"/>
            <a:ext cx="127819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41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359</Words>
  <Application>Microsoft Office PowerPoint</Application>
  <PresentationFormat>Grand écran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Verdana</vt:lpstr>
      <vt:lpstr>Thème Office</vt:lpstr>
      <vt:lpstr>MULTI AZ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AZ</dc:title>
  <dc:creator>marinejavourez@gmail.com</dc:creator>
  <cp:lastModifiedBy>marinejavourez@gmail.com</cp:lastModifiedBy>
  <cp:revision>26</cp:revision>
  <dcterms:created xsi:type="dcterms:W3CDTF">2018-06-07T08:30:43Z</dcterms:created>
  <dcterms:modified xsi:type="dcterms:W3CDTF">2018-06-12T15:25:06Z</dcterms:modified>
</cp:coreProperties>
</file>