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A1A4B-C38B-48BD-94DF-E9E2C7B5021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FDF673-1EAA-47ED-91FC-ED8CBFB2F507}">
      <dgm:prSet phldrT="[Texte]" custT="1"/>
      <dgm:spPr/>
      <dgm:t>
        <a:bodyPr vert="vert270" anchor="ctr"/>
        <a:lstStyle/>
        <a:p>
          <a:pPr algn="ctr"/>
          <a:r>
            <a:rPr lang="fr-FR" sz="2200" dirty="0"/>
            <a:t>Etudiant </a:t>
          </a:r>
          <a:r>
            <a:rPr lang="fr-FR" sz="2200" dirty="0" err="1"/>
            <a:t>Openclassrooms</a:t>
          </a:r>
          <a:endParaRPr lang="fr-FR" sz="2200" dirty="0"/>
        </a:p>
      </dgm:t>
    </dgm:pt>
    <dgm:pt modelId="{2FB2CBF8-2EEA-47AF-A081-A4658920A11B}" type="parTrans" cxnId="{7AA4DD28-6529-460B-A286-0CB267DFC2FE}">
      <dgm:prSet/>
      <dgm:spPr/>
      <dgm:t>
        <a:bodyPr/>
        <a:lstStyle/>
        <a:p>
          <a:endParaRPr lang="fr-FR"/>
        </a:p>
      </dgm:t>
    </dgm:pt>
    <dgm:pt modelId="{089D848B-374A-4649-ABDB-BDC5B1B2C69C}" type="sibTrans" cxnId="{7AA4DD28-6529-460B-A286-0CB267DFC2FE}">
      <dgm:prSet/>
      <dgm:spPr/>
      <dgm:t>
        <a:bodyPr/>
        <a:lstStyle/>
        <a:p>
          <a:endParaRPr lang="fr-FR"/>
        </a:p>
      </dgm:t>
    </dgm:pt>
    <dgm:pt modelId="{E86583D5-36AA-4681-918D-AF4ADFE9D0A8}">
      <dgm:prSet phldrT="[Texte]"/>
      <dgm:spPr/>
      <dgm:t>
        <a:bodyPr vert="vert270" anchor="ctr"/>
        <a:lstStyle/>
        <a:p>
          <a:pPr algn="ctr"/>
          <a:r>
            <a:rPr lang="fr-FR" dirty="0"/>
            <a:t>Mentor </a:t>
          </a:r>
          <a:r>
            <a:rPr lang="fr-FR" dirty="0" err="1"/>
            <a:t>Openclassrooms</a:t>
          </a:r>
          <a:endParaRPr lang="fr-FR" dirty="0"/>
        </a:p>
      </dgm:t>
    </dgm:pt>
    <dgm:pt modelId="{88538CB1-E68E-4D86-A1E2-622F89CB5C08}" type="parTrans" cxnId="{56A4AD76-772F-432C-845A-E63A4564A226}">
      <dgm:prSet/>
      <dgm:spPr/>
      <dgm:t>
        <a:bodyPr/>
        <a:lstStyle/>
        <a:p>
          <a:endParaRPr lang="fr-FR"/>
        </a:p>
      </dgm:t>
    </dgm:pt>
    <dgm:pt modelId="{47BB3035-177A-49FC-BC4D-2CCE72AB39C3}" type="sibTrans" cxnId="{56A4AD76-772F-432C-845A-E63A4564A226}">
      <dgm:prSet/>
      <dgm:spPr/>
      <dgm:t>
        <a:bodyPr/>
        <a:lstStyle/>
        <a:p>
          <a:endParaRPr lang="fr-FR"/>
        </a:p>
      </dgm:t>
    </dgm:pt>
    <dgm:pt modelId="{EEE3F787-E4E6-4FE3-992F-4EF9AF301791}" type="pres">
      <dgm:prSet presAssocID="{331A1A4B-C38B-48BD-94DF-E9E2C7B5021F}" presName="Name0" presStyleCnt="0">
        <dgm:presLayoutVars>
          <dgm:chMax val="2"/>
          <dgm:chPref val="2"/>
          <dgm:animLvl val="lvl"/>
        </dgm:presLayoutVars>
      </dgm:prSet>
      <dgm:spPr/>
    </dgm:pt>
    <dgm:pt modelId="{B9659240-9317-4CD8-AF42-2CBD63EB89E0}" type="pres">
      <dgm:prSet presAssocID="{331A1A4B-C38B-48BD-94DF-E9E2C7B5021F}" presName="LeftText" presStyleLbl="revTx" presStyleIdx="0" presStyleCnt="0">
        <dgm:presLayoutVars>
          <dgm:bulletEnabled val="1"/>
        </dgm:presLayoutVars>
      </dgm:prSet>
      <dgm:spPr/>
    </dgm:pt>
    <dgm:pt modelId="{B79E739C-FF5F-45D7-8BC6-7E65CF98622C}" type="pres">
      <dgm:prSet presAssocID="{331A1A4B-C38B-48BD-94DF-E9E2C7B5021F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C8535959-4426-4763-9B91-B24C15CF9C02}" type="pres">
      <dgm:prSet presAssocID="{331A1A4B-C38B-48BD-94DF-E9E2C7B5021F}" presName="RightText" presStyleLbl="revTx" presStyleIdx="0" presStyleCnt="0">
        <dgm:presLayoutVars>
          <dgm:bulletEnabled val="1"/>
        </dgm:presLayoutVars>
      </dgm:prSet>
      <dgm:spPr/>
    </dgm:pt>
    <dgm:pt modelId="{D7CA51DC-9700-4232-9729-795BE2126DB9}" type="pres">
      <dgm:prSet presAssocID="{331A1A4B-C38B-48BD-94DF-E9E2C7B5021F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6412B689-0653-4B5E-B100-E1DEB7CA996B}" type="pres">
      <dgm:prSet presAssocID="{331A1A4B-C38B-48BD-94DF-E9E2C7B5021F}" presName="TopArrow" presStyleLbl="node1" presStyleIdx="0" presStyleCnt="2"/>
      <dgm:spPr/>
    </dgm:pt>
    <dgm:pt modelId="{39EF5FE1-88C5-47A6-9DA1-E1657C05958E}" type="pres">
      <dgm:prSet presAssocID="{331A1A4B-C38B-48BD-94DF-E9E2C7B5021F}" presName="BottomArrow" presStyleLbl="node1" presStyleIdx="1" presStyleCnt="2"/>
      <dgm:spPr/>
    </dgm:pt>
  </dgm:ptLst>
  <dgm:cxnLst>
    <dgm:cxn modelId="{7AA4DD28-6529-460B-A286-0CB267DFC2FE}" srcId="{331A1A4B-C38B-48BD-94DF-E9E2C7B5021F}" destId="{27FDF673-1EAA-47ED-91FC-ED8CBFB2F507}" srcOrd="0" destOrd="0" parTransId="{2FB2CBF8-2EEA-47AF-A081-A4658920A11B}" sibTransId="{089D848B-374A-4649-ABDB-BDC5B1B2C69C}"/>
    <dgm:cxn modelId="{F6DB345C-3F92-4B75-8BDB-59D0DB28F957}" type="presOf" srcId="{27FDF673-1EAA-47ED-91FC-ED8CBFB2F507}" destId="{B9659240-9317-4CD8-AF42-2CBD63EB89E0}" srcOrd="0" destOrd="0" presId="urn:microsoft.com/office/officeart/2009/layout/ReverseList"/>
    <dgm:cxn modelId="{AFA52A47-3333-4DFA-81D2-A12CB22F5FC0}" type="presOf" srcId="{E86583D5-36AA-4681-918D-AF4ADFE9D0A8}" destId="{D7CA51DC-9700-4232-9729-795BE2126DB9}" srcOrd="1" destOrd="0" presId="urn:microsoft.com/office/officeart/2009/layout/ReverseList"/>
    <dgm:cxn modelId="{56A4AD76-772F-432C-845A-E63A4564A226}" srcId="{331A1A4B-C38B-48BD-94DF-E9E2C7B5021F}" destId="{E86583D5-36AA-4681-918D-AF4ADFE9D0A8}" srcOrd="1" destOrd="0" parTransId="{88538CB1-E68E-4D86-A1E2-622F89CB5C08}" sibTransId="{47BB3035-177A-49FC-BC4D-2CCE72AB39C3}"/>
    <dgm:cxn modelId="{4D2F677A-3F83-44BE-8590-DC383A1DC291}" type="presOf" srcId="{27FDF673-1EAA-47ED-91FC-ED8CBFB2F507}" destId="{B79E739C-FF5F-45D7-8BC6-7E65CF98622C}" srcOrd="1" destOrd="0" presId="urn:microsoft.com/office/officeart/2009/layout/ReverseList"/>
    <dgm:cxn modelId="{484BF892-5D7F-46D0-A326-6F1C1498DABE}" type="presOf" srcId="{331A1A4B-C38B-48BD-94DF-E9E2C7B5021F}" destId="{EEE3F787-E4E6-4FE3-992F-4EF9AF301791}" srcOrd="0" destOrd="0" presId="urn:microsoft.com/office/officeart/2009/layout/ReverseList"/>
    <dgm:cxn modelId="{62516C93-E578-45A0-AC4A-827BD664750E}" type="presOf" srcId="{E86583D5-36AA-4681-918D-AF4ADFE9D0A8}" destId="{C8535959-4426-4763-9B91-B24C15CF9C02}" srcOrd="0" destOrd="0" presId="urn:microsoft.com/office/officeart/2009/layout/ReverseList"/>
    <dgm:cxn modelId="{34F2CB07-4A4C-48D9-AADE-2B726D45D7DA}" type="presParOf" srcId="{EEE3F787-E4E6-4FE3-992F-4EF9AF301791}" destId="{B9659240-9317-4CD8-AF42-2CBD63EB89E0}" srcOrd="0" destOrd="0" presId="urn:microsoft.com/office/officeart/2009/layout/ReverseList"/>
    <dgm:cxn modelId="{AC14F954-87C0-4C72-ADA6-275BE1E20140}" type="presParOf" srcId="{EEE3F787-E4E6-4FE3-992F-4EF9AF301791}" destId="{B79E739C-FF5F-45D7-8BC6-7E65CF98622C}" srcOrd="1" destOrd="0" presId="urn:microsoft.com/office/officeart/2009/layout/ReverseList"/>
    <dgm:cxn modelId="{9E3E4990-F149-4FF6-A1ED-D210BF60AE78}" type="presParOf" srcId="{EEE3F787-E4E6-4FE3-992F-4EF9AF301791}" destId="{C8535959-4426-4763-9B91-B24C15CF9C02}" srcOrd="2" destOrd="0" presId="urn:microsoft.com/office/officeart/2009/layout/ReverseList"/>
    <dgm:cxn modelId="{7728E0CF-DB6E-4377-B885-846F9EE2B441}" type="presParOf" srcId="{EEE3F787-E4E6-4FE3-992F-4EF9AF301791}" destId="{D7CA51DC-9700-4232-9729-795BE2126DB9}" srcOrd="3" destOrd="0" presId="urn:microsoft.com/office/officeart/2009/layout/ReverseList"/>
    <dgm:cxn modelId="{F4D277B1-BCAD-4053-AE3F-03AB60BE0ABD}" type="presParOf" srcId="{EEE3F787-E4E6-4FE3-992F-4EF9AF301791}" destId="{6412B689-0653-4B5E-B100-E1DEB7CA996B}" srcOrd="4" destOrd="0" presId="urn:microsoft.com/office/officeart/2009/layout/ReverseList"/>
    <dgm:cxn modelId="{E206A245-123D-47A2-997B-C3925DC4B5E5}" type="presParOf" srcId="{EEE3F787-E4E6-4FE3-992F-4EF9AF301791}" destId="{39EF5FE1-88C5-47A6-9DA1-E1657C05958E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E739C-FF5F-45D7-8BC6-7E65CF98622C}">
      <dsp:nvSpPr>
        <dsp:cNvPr id="0" name=""/>
        <dsp:cNvSpPr/>
      </dsp:nvSpPr>
      <dsp:spPr>
        <a:xfrm rot="16200000">
          <a:off x="2082800" y="1247197"/>
          <a:ext cx="2640965" cy="16139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83820" tIns="139700" rIns="125730" bIns="139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Etudiant </a:t>
          </a:r>
          <a:r>
            <a:rPr lang="fr-FR" sz="2200" kern="1200" dirty="0" err="1"/>
            <a:t>Openclassrooms</a:t>
          </a:r>
          <a:endParaRPr lang="fr-FR" sz="2200" kern="1200" dirty="0"/>
        </a:p>
      </dsp:txBody>
      <dsp:txXfrm rot="5400000">
        <a:off x="2675127" y="812468"/>
        <a:ext cx="1535110" cy="2483367"/>
      </dsp:txXfrm>
    </dsp:sp>
    <dsp:sp modelId="{D7CA51DC-9700-4232-9729-795BE2126DB9}">
      <dsp:nvSpPr>
        <dsp:cNvPr id="0" name=""/>
        <dsp:cNvSpPr/>
      </dsp:nvSpPr>
      <dsp:spPr>
        <a:xfrm rot="5400000">
          <a:off x="3769994" y="1247197"/>
          <a:ext cx="2640965" cy="16139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25730" tIns="139700" rIns="83820" bIns="139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Mentor </a:t>
          </a:r>
          <a:r>
            <a:rPr lang="fr-FR" sz="2200" kern="1200" dirty="0" err="1"/>
            <a:t>Openclassrooms</a:t>
          </a:r>
          <a:endParaRPr lang="fr-FR" sz="2200" kern="1200" dirty="0"/>
        </a:p>
      </dsp:txBody>
      <dsp:txXfrm rot="-5400000">
        <a:off x="4283522" y="812469"/>
        <a:ext cx="1535110" cy="2483367"/>
      </dsp:txXfrm>
    </dsp:sp>
    <dsp:sp modelId="{6412B689-0653-4B5E-B100-E1DEB7CA996B}">
      <dsp:nvSpPr>
        <dsp:cNvPr id="0" name=""/>
        <dsp:cNvSpPr/>
      </dsp:nvSpPr>
      <dsp:spPr>
        <a:xfrm>
          <a:off x="3403117" y="0"/>
          <a:ext cx="1687194" cy="168711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5FE1-88C5-47A6-9DA1-E1657C05958E}">
      <dsp:nvSpPr>
        <dsp:cNvPr id="0" name=""/>
        <dsp:cNvSpPr/>
      </dsp:nvSpPr>
      <dsp:spPr>
        <a:xfrm rot="10800000">
          <a:off x="3403117" y="2420781"/>
          <a:ext cx="1687194" cy="168711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KPI à suivre pour vérifier le bon déroulé du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Coûts : montant dépensé sur l’objectif de 0€</a:t>
            </a:r>
          </a:p>
          <a:p>
            <a:pPr marL="91440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Délais : nombre de jours passés sur l’objectif de 30 jours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Qualité : répondre à la totalité des besoins client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Efficacité et avancement du projet : respect du retroplanning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E7542C-DBE3-70EC-6B66-936CC590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11220" cy="41898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des coûts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Logiciels :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Tableau Desktop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version gratuites aux fonctionnalités restreintes mais suffisantes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Support Portfolio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gratuit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Hébergement des fichiers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version gratuites aux fonctionnalités restreintes mais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sufffisantes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Logiciel à présenter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Suite Office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suite de logiciels au coût déjà amorti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Support des autres livrables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OBS (Open Broadcaster Software)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logiciel open-source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capture vidéo de l’écran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Openshot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Video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Editor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logiciel gratuit </a:t>
            </a:r>
            <a:r>
              <a:rPr lang="fr-FR" b="1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montage vidéo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Prix final : 0€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Projet final ayant pour objectif de se projeter dans la recherche d’emploi suite à l’acquisition des compétences en data.</a:t>
            </a: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 livrables souhaités par le client</a:t>
            </a: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des livrables réalisés au cours de la formation afin de justifier les connaissances acquises.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Besoins de l’entreprise/ du client 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Poste à pourvoir de Chef de projet en analyse data afin de les aider à optimiser leurs produits et leurs projets.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Raisons du besoin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Les données sont sensibles et ont besoin d’être bien stockées, bien protégées. L’analyse des données permet de garantir l’amélioration continue, tant au niveau des produits que des process internes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Objectifs SMART d’élaboration d’un portfolio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Spécifique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mise à disposition de tous les éléments souhaités pour répondre à l’offre d’emploi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Mesurable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11 projets dont 6 livrables liés au projet 11 (projet portfolio)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Atteignable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Restitution de toutes les compétences acquises au cours de cette formation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Réaliste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Tous les outils sont à disposition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Temporel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30 jours pour finir ce projet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Composition de l’équipe projet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5080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49C77D-DDB6-3F04-F517-37077CF06550}"/>
              </a:ext>
            </a:extLst>
          </p:cNvPr>
          <p:cNvGrpSpPr/>
          <p:nvPr/>
        </p:nvGrpSpPr>
        <p:grpSpPr>
          <a:xfrm>
            <a:off x="203200" y="2335022"/>
            <a:ext cx="9271000" cy="4295579"/>
            <a:chOff x="2032000" y="2250181"/>
            <a:chExt cx="9271000" cy="4295579"/>
          </a:xfrm>
        </p:grpSpPr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87684-97C4-FDFF-B755-803BBB0CDA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1617885"/>
                </p:ext>
              </p:extLst>
            </p:nvPr>
          </p:nvGraphicFramePr>
          <p:xfrm>
            <a:off x="2032000" y="2384981"/>
            <a:ext cx="8493760" cy="41078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Légende : flèche vers la gauche 2">
              <a:extLst>
                <a:ext uri="{FF2B5EF4-FFF2-40B4-BE49-F238E27FC236}">
                  <a16:creationId xmlns:a16="http://schemas.microsoft.com/office/drawing/2014/main" id="{FBE07F38-C216-0C8F-65B6-7782596CF571}"/>
                </a:ext>
              </a:extLst>
            </p:cNvPr>
            <p:cNvSpPr/>
            <p:nvPr/>
          </p:nvSpPr>
          <p:spPr>
            <a:xfrm>
              <a:off x="7574280" y="2250181"/>
              <a:ext cx="3728720" cy="1016000"/>
            </a:xfrm>
            <a:prstGeom prst="leftArrowCallou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Présente ses livrables</a:t>
              </a:r>
            </a:p>
          </p:txBody>
        </p:sp>
        <p:sp>
          <p:nvSpPr>
            <p:cNvPr id="4" name="Légende : flèche vers la gauche 3">
              <a:extLst>
                <a:ext uri="{FF2B5EF4-FFF2-40B4-BE49-F238E27FC236}">
                  <a16:creationId xmlns:a16="http://schemas.microsoft.com/office/drawing/2014/main" id="{83C49989-0C1C-7F65-ABA4-A4D485F66126}"/>
                </a:ext>
              </a:extLst>
            </p:cNvPr>
            <p:cNvSpPr/>
            <p:nvPr/>
          </p:nvSpPr>
          <p:spPr>
            <a:xfrm>
              <a:off x="7574280" y="5529760"/>
              <a:ext cx="3728720" cy="1016000"/>
            </a:xfrm>
            <a:prstGeom prst="leftArrowCallou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Donne des conseils en retour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sur un repository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de l’ensemble des livrables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readme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permettant d’avoir une vue d’ensemble des objectifs de chaque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 Repository :</a:t>
            </a: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Un regroupant l’ensemble des projets de la formation</a:t>
            </a:r>
          </a:p>
          <a:p>
            <a:pPr marL="1600200" lvl="3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Division en 11 projets + 1 fichier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readme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Un permettant la personnalisation de la page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des fonctionnalités qui vont être mises en place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 tous les livrables dans chaque dossier du repository de la formation</a:t>
            </a:r>
          </a:p>
          <a:p>
            <a:pPr marL="685800" lvl="1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liens hypertextes pour mener : 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la vidéo de formation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Youtube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mon profil sur Tableau Public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Exemples de choix techniques pour le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Nom de l'hébergeur :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Types d'appareils et navigateurs compatibles : Chrome / Edge / Firefox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Pratiques en sécurité et sauvegarde : pratiques confiées à l’hébergeur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RGPD : 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conservation des données uniquement à des fins de recherche d’emploi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dedonnées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fictives, confiées par l’organisme de formation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données issues du site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Kaggle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pour le tutoriel vidéo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Contraintes à prendre en compte 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Temps : 30 jours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Budget : 0 €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Règles fournies par le client : livrables essentiels + justification des acquis par la mise à disposition des livrables liés à la formation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chartes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demandes particulières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Référentiels qualité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Opquast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W3C...) 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Modalités de recette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628</Words>
  <Application>Microsoft Office PowerPoint</Application>
  <PresentationFormat>Grand écran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Montserrat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et 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 MINE</dc:creator>
  <cp:lastModifiedBy>Marine MINE</cp:lastModifiedBy>
  <cp:revision>12</cp:revision>
  <dcterms:modified xsi:type="dcterms:W3CDTF">2024-10-21T10:35:02Z</dcterms:modified>
</cp:coreProperties>
</file>