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73" r:id="rId2"/>
    <p:sldId id="257" r:id="rId3"/>
    <p:sldId id="266" r:id="rId4"/>
    <p:sldId id="267" r:id="rId5"/>
    <p:sldId id="269" r:id="rId6"/>
    <p:sldId id="268" r:id="rId7"/>
    <p:sldId id="271" r:id="rId8"/>
    <p:sldId id="270" r:id="rId9"/>
    <p:sldId id="259" r:id="rId10"/>
    <p:sldId id="275" r:id="rId11"/>
    <p:sldId id="260" r:id="rId12"/>
    <p:sldId id="277" r:id="rId13"/>
    <p:sldId id="272" r:id="rId14"/>
    <p:sldId id="261" r:id="rId15"/>
    <p:sldId id="274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Titillium Web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571"/>
    <a:srgbClr val="0B6374"/>
    <a:srgbClr val="01665E"/>
    <a:srgbClr val="BCC6C9"/>
    <a:srgbClr val="D8B365"/>
    <a:srgbClr val="8C510A"/>
    <a:srgbClr val="F6E8C3"/>
    <a:srgbClr val="C7EAE5"/>
    <a:srgbClr val="5AB4AC"/>
    <a:srgbClr val="DFC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690" autoAdjust="0"/>
  </p:normalViewPr>
  <p:slideViewPr>
    <p:cSldViewPr snapToGrid="0">
      <p:cViewPr varScale="1">
        <p:scale>
          <a:sx n="88" d="100"/>
          <a:sy n="88" d="100"/>
        </p:scale>
        <p:origin x="84" y="9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Marine\Documents\Gestion%20Quotidienne\Vie%20Pro\Formations\OPENCLASSROOMS\02_module2\Donne&#769;es+Primero+Bank+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dynamique4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latin typeface="Maven Pro" panose="020B0604020202020204" charset="0"/>
              </a:rPr>
              <a:t>Répartition de la situation maritale, par statut client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DIFFFERENCE!$C$6:$C$7</c:f>
              <c:strCache>
                <c:ptCount val="1"/>
                <c:pt idx="0">
                  <c:v>Célibataire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DIFFFERENCE!$B$8:$B$10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DIFFFERENCE!$C$8:$C$10</c:f>
              <c:numCache>
                <c:formatCode>0%</c:formatCode>
                <c:ptCount val="2"/>
                <c:pt idx="0">
                  <c:v>0.4282181132964315</c:v>
                </c:pt>
                <c:pt idx="1">
                  <c:v>0.27322738386308071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E-4DB9-9171-9535639F5A23}"/>
            </c:ext>
          </c:extLst>
        </c:ser>
        <c:ser>
          <c:idx val="1"/>
          <c:order val="1"/>
          <c:tx>
            <c:strRef>
              <c:f>DIFFFERENCE!$D$6:$D$7</c:f>
              <c:strCache>
                <c:ptCount val="1"/>
                <c:pt idx="0">
                  <c:v>Marié(e)</c:v>
                </c:pt>
              </c:strCache>
            </c:strRef>
          </c:tx>
          <c:spPr>
            <a:solidFill>
              <a:srgbClr val="80CDC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DIFFFERENCE!$B$8:$B$10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DIFFFERENCE!$D$8:$D$10</c:f>
              <c:numCache>
                <c:formatCode>0%</c:formatCode>
                <c:ptCount val="2"/>
                <c:pt idx="0">
                  <c:v>0.42515604757979036</c:v>
                </c:pt>
                <c:pt idx="1">
                  <c:v>0.5727383863080685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E-4DB9-9171-9535639F5A23}"/>
            </c:ext>
          </c:extLst>
        </c:ser>
        <c:ser>
          <c:idx val="2"/>
          <c:order val="2"/>
          <c:tx>
            <c:strRef>
              <c:f>DIFFFERENCE!$E$6:$E$7</c:f>
              <c:strCache>
                <c:ptCount val="1"/>
                <c:pt idx="0">
                  <c:v>Divorcé(e)</c:v>
                </c:pt>
              </c:strCache>
            </c:strRef>
          </c:tx>
          <c:spPr>
            <a:solidFill>
              <a:srgbClr val="DFC27D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DIFFFERENCE!$B$8:$B$10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DIFFFERENCE!$E$8:$E$10</c:f>
              <c:numCache>
                <c:formatCode>0%</c:formatCode>
                <c:ptCount val="2"/>
                <c:pt idx="0">
                  <c:v>7.3725120716052292E-2</c:v>
                </c:pt>
                <c:pt idx="1">
                  <c:v>7.45721271393643E-2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E-4DB9-9171-9535639F5A23}"/>
            </c:ext>
          </c:extLst>
        </c:ser>
        <c:ser>
          <c:idx val="3"/>
          <c:order val="3"/>
          <c:tx>
            <c:strRef>
              <c:f>DIFFFERENCE!$F$6:$F$7</c:f>
              <c:strCache>
                <c:ptCount val="1"/>
                <c:pt idx="0">
                  <c:v>Non connu</c:v>
                </c:pt>
              </c:strCache>
            </c:strRef>
          </c:tx>
          <c:spPr>
            <a:solidFill>
              <a:srgbClr val="A6611A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DIFFFERENCE!$B$8:$B$10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DIFFFERENCE!$F$8:$F$10</c:f>
              <c:numCache>
                <c:formatCode>0%</c:formatCode>
                <c:ptCount val="2"/>
                <c:pt idx="0">
                  <c:v>7.2900718407725829E-2</c:v>
                </c:pt>
                <c:pt idx="1">
                  <c:v>7.9462102689486558E-2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5E-4DB9-9171-9535639F5A2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567111280"/>
        <c:axId val="567057648"/>
      </c:barChart>
      <c:catAx>
        <c:axId val="56711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Statut client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567057648"/>
        <c:crosses val="autoZero"/>
        <c:auto val="1"/>
        <c:lblAlgn val="ctr"/>
        <c:lblOffset val="100"/>
        <c:noMultiLvlLbl val="0"/>
      </c:catAx>
      <c:valAx>
        <c:axId val="567057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 des</a:t>
                </a:r>
                <a:r>
                  <a:rPr lang="fr-FR" baseline="0" dirty="0">
                    <a:latin typeface="Maven Pro" panose="020B0604020202020204" charset="0"/>
                  </a:rPr>
                  <a:t> statuts maritaux (%)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56711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latin typeface="Maven Pro" panose="020B0604020202020204" charset="0"/>
              </a:rPr>
              <a:t>Répartition des</a:t>
            </a:r>
            <a:r>
              <a:rPr lang="fr-FR" b="1" baseline="0" dirty="0">
                <a:latin typeface="Maven Pro" panose="020B0604020202020204" charset="0"/>
              </a:rPr>
              <a:t> statuts clients par familles de revenus annuels</a:t>
            </a:r>
            <a:endParaRPr lang="fr-FR" b="1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DIFFFERENCE!$AE$6:$AE$7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DIFFFERENCE!$AD$8:$AD$13</c:f>
              <c:strCache>
                <c:ptCount val="5"/>
                <c:pt idx="0">
                  <c:v>Moins de €40K</c:v>
                </c:pt>
                <c:pt idx="1">
                  <c:v>€40K - €80K</c:v>
                </c:pt>
                <c:pt idx="2">
                  <c:v>€80K - €120K</c:v>
                </c:pt>
                <c:pt idx="3">
                  <c:v>€120K +</c:v>
                </c:pt>
                <c:pt idx="4">
                  <c:v>Non connu</c:v>
                </c:pt>
              </c:strCache>
            </c:strRef>
          </c:cat>
          <c:val>
            <c:numRef>
              <c:f>DIFFFERENCE!$AE$8:$AE$13</c:f>
              <c:numCache>
                <c:formatCode>0%</c:formatCode>
                <c:ptCount val="5"/>
                <c:pt idx="0">
                  <c:v>0.92648444863336477</c:v>
                </c:pt>
                <c:pt idx="1">
                  <c:v>0.77133973996608252</c:v>
                </c:pt>
                <c:pt idx="2">
                  <c:v>0.82345442957297643</c:v>
                </c:pt>
                <c:pt idx="3">
                  <c:v>0.82255845942228334</c:v>
                </c:pt>
                <c:pt idx="4">
                  <c:v>0.83153153153153159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B-4152-A2E8-950FE2037C0F}"/>
            </c:ext>
          </c:extLst>
        </c:ser>
        <c:ser>
          <c:idx val="1"/>
          <c:order val="1"/>
          <c:tx>
            <c:strRef>
              <c:f>DIFFFERENCE!$AF$6:$AF$7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DFC27D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DIFFFERENCE!$AD$8:$AD$13</c:f>
              <c:strCache>
                <c:ptCount val="5"/>
                <c:pt idx="0">
                  <c:v>Moins de €40K</c:v>
                </c:pt>
                <c:pt idx="1">
                  <c:v>€40K - €80K</c:v>
                </c:pt>
                <c:pt idx="2">
                  <c:v>€80K - €120K</c:v>
                </c:pt>
                <c:pt idx="3">
                  <c:v>€120K +</c:v>
                </c:pt>
                <c:pt idx="4">
                  <c:v>Non connu</c:v>
                </c:pt>
              </c:strCache>
            </c:strRef>
          </c:cat>
          <c:val>
            <c:numRef>
              <c:f>DIFFFERENCE!$AF$8:$AF$13</c:f>
              <c:numCache>
                <c:formatCode>0%</c:formatCode>
                <c:ptCount val="5"/>
                <c:pt idx="0">
                  <c:v>7.3515551366635248E-2</c:v>
                </c:pt>
                <c:pt idx="1">
                  <c:v>0.22866026003391746</c:v>
                </c:pt>
                <c:pt idx="2">
                  <c:v>0.17654557042702357</c:v>
                </c:pt>
                <c:pt idx="3">
                  <c:v>0.17744154057771663</c:v>
                </c:pt>
                <c:pt idx="4">
                  <c:v>0.16846846846846847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EB-4152-A2E8-950FE2037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1058224"/>
        <c:axId val="813458000"/>
      </c:barChart>
      <c:catAx>
        <c:axId val="821058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Familles</a:t>
                </a:r>
                <a:r>
                  <a:rPr lang="fr-FR" baseline="0" dirty="0">
                    <a:latin typeface="Maven Pro" panose="020B0604020202020204" charset="0"/>
                  </a:rPr>
                  <a:t> de revenus annuels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813458000"/>
        <c:crosses val="autoZero"/>
        <c:auto val="1"/>
        <c:lblAlgn val="ctr"/>
        <c:lblOffset val="100"/>
        <c:noMultiLvlLbl val="0"/>
      </c:catAx>
      <c:valAx>
        <c:axId val="8134580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 des statuts client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82105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dynamique20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r>
              <a:rPr lang="fr-FR" b="1">
                <a:latin typeface="Maven Pro" panose="020B0604020202020204" charset="0"/>
              </a:rPr>
              <a:t>Répartition</a:t>
            </a:r>
            <a:r>
              <a:rPr lang="fr-FR" b="1" baseline="0">
                <a:latin typeface="Maven Pro" panose="020B0604020202020204" charset="0"/>
              </a:rPr>
              <a:t> des statuts clients, par type de carte</a:t>
            </a:r>
            <a:endParaRPr lang="fr-FR" b="1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DIFFFERENCE!$AR$4:$AR$5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DIFFFERENCE!$AQ$6:$AQ$10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DIFFFERENCE!$AR$6:$AR$10</c:f>
              <c:numCache>
                <c:formatCode>0%</c:formatCode>
                <c:ptCount val="4"/>
                <c:pt idx="0">
                  <c:v>0.83902077151335308</c:v>
                </c:pt>
                <c:pt idx="1">
                  <c:v>0.85225225225225221</c:v>
                </c:pt>
                <c:pt idx="2">
                  <c:v>0.81896551724137934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D-4D75-A522-9E62BCC11924}"/>
            </c:ext>
          </c:extLst>
        </c:ser>
        <c:ser>
          <c:idx val="1"/>
          <c:order val="1"/>
          <c:tx>
            <c:strRef>
              <c:f>DIFFFERENCE!$AS$4:$AS$5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DFC27D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DIFFFERENCE!$AQ$6:$AQ$10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DIFFFERENCE!$AS$6:$AS$10</c:f>
              <c:numCache>
                <c:formatCode>0%</c:formatCode>
                <c:ptCount val="4"/>
                <c:pt idx="0">
                  <c:v>0.16097922848664689</c:v>
                </c:pt>
                <c:pt idx="1">
                  <c:v>0.14774774774774774</c:v>
                </c:pt>
                <c:pt idx="2">
                  <c:v>0.18103448275862069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D-4D75-A522-9E62BCC1192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60388576"/>
        <c:axId val="759239040"/>
      </c:barChart>
      <c:catAx>
        <c:axId val="76038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Type de</a:t>
                </a:r>
                <a:r>
                  <a:rPr lang="fr-FR" baseline="0" dirty="0">
                    <a:latin typeface="Maven Pro" panose="020B0604020202020204" charset="0"/>
                  </a:rPr>
                  <a:t> carte bancaire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759239040"/>
        <c:crosses val="autoZero"/>
        <c:auto val="1"/>
        <c:lblAlgn val="ctr"/>
        <c:lblOffset val="100"/>
        <c:noMultiLvlLbl val="0"/>
      </c:catAx>
      <c:valAx>
        <c:axId val="7592390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 des statuts clients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76038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dynamique12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latin typeface="Maven Pro" panose="020B0604020202020204" charset="0"/>
              </a:rPr>
              <a:t>Répartition</a:t>
            </a:r>
            <a:r>
              <a:rPr lang="fr-FR" b="1" baseline="0" dirty="0">
                <a:latin typeface="Maven Pro" panose="020B0604020202020204" charset="0"/>
              </a:rPr>
              <a:t> du montant des crédit renouvelés, par statut client</a:t>
            </a:r>
            <a:endParaRPr lang="fr-FR" b="1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DIFFFERENCE!$BQ$4:$BQ$5</c:f>
              <c:strCache>
                <c:ptCount val="1"/>
                <c:pt idx="0">
                  <c:v>0 €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DIFFFERENCE!$BP$6:$BP$8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DIFFFERENCE!$BQ$6:$BQ$8</c:f>
              <c:numCache>
                <c:formatCode>0%</c:formatCode>
                <c:ptCount val="2"/>
                <c:pt idx="0">
                  <c:v>0.18572606289011895</c:v>
                </c:pt>
                <c:pt idx="1">
                  <c:v>0.54584352078239606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5-4B9A-8FE8-CD3CA0BE9BF0}"/>
            </c:ext>
          </c:extLst>
        </c:ser>
        <c:ser>
          <c:idx val="1"/>
          <c:order val="1"/>
          <c:tx>
            <c:strRef>
              <c:f>DIFFFERENCE!$BR$4:$BR$5</c:f>
              <c:strCache>
                <c:ptCount val="1"/>
                <c:pt idx="0">
                  <c:v>1-1000 €</c:v>
                </c:pt>
              </c:strCache>
            </c:strRef>
          </c:tx>
          <c:spPr>
            <a:solidFill>
              <a:srgbClr val="5AB4A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CD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34-40E1-84EB-58846599B7FE}"/>
              </c:ext>
            </c:extLst>
          </c:dPt>
          <c:dPt>
            <c:idx val="1"/>
            <c:invertIfNegative val="0"/>
            <c:bubble3D val="0"/>
            <c:spPr>
              <a:solidFill>
                <a:srgbClr val="80CDC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E34-40E1-84EB-58846599B7FE}"/>
              </c:ext>
            </c:extLst>
          </c:dPt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DIFFFERENCE!$BP$6:$BP$8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DIFFFERENCE!$BR$6:$BR$8</c:f>
              <c:numCache>
                <c:formatCode>0%</c:formatCode>
                <c:ptCount val="2"/>
                <c:pt idx="0">
                  <c:v>0.13826404428218114</c:v>
                </c:pt>
                <c:pt idx="1">
                  <c:v>0.16442542787286063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25-4B9A-8FE8-CD3CA0BE9BF0}"/>
            </c:ext>
          </c:extLst>
        </c:ser>
        <c:ser>
          <c:idx val="2"/>
          <c:order val="2"/>
          <c:tx>
            <c:strRef>
              <c:f>DIFFFERENCE!$BS$4:$BS$5</c:f>
              <c:strCache>
                <c:ptCount val="1"/>
                <c:pt idx="0">
                  <c:v>1001-2000 €</c:v>
                </c:pt>
              </c:strCache>
            </c:strRef>
          </c:tx>
          <c:spPr>
            <a:solidFill>
              <a:srgbClr val="DFC27D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DIFFFERENCE!$BP$6:$BP$8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DIFFFERENCE!$BS$6:$BS$8</c:f>
              <c:numCache>
                <c:formatCode>0%</c:formatCode>
                <c:ptCount val="2"/>
                <c:pt idx="0">
                  <c:v>0.50995171357908375</c:v>
                </c:pt>
                <c:pt idx="1">
                  <c:v>0.13386308068459657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25-4B9A-8FE8-CD3CA0BE9BF0}"/>
            </c:ext>
          </c:extLst>
        </c:ser>
        <c:ser>
          <c:idx val="3"/>
          <c:order val="3"/>
          <c:tx>
            <c:strRef>
              <c:f>DIFFFERENCE!$BT$4:$BT$5</c:f>
              <c:strCache>
                <c:ptCount val="1"/>
                <c:pt idx="0">
                  <c:v>2001-3000 €</c:v>
                </c:pt>
              </c:strCache>
            </c:strRef>
          </c:tx>
          <c:spPr>
            <a:solidFill>
              <a:srgbClr val="A6611A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DIFFFERENCE!$BP$6:$BP$8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DIFFFERENCE!$BT$6:$BT$8</c:f>
              <c:numCache>
                <c:formatCode>0%</c:formatCode>
                <c:ptCount val="2"/>
                <c:pt idx="0">
                  <c:v>0.16605817924861618</c:v>
                </c:pt>
                <c:pt idx="1">
                  <c:v>0.15586797066014671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25-4B9A-8FE8-CD3CA0BE9B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11642112"/>
        <c:axId val="361627568"/>
      </c:barChart>
      <c:catAx>
        <c:axId val="51164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Statut</a:t>
                </a:r>
                <a:r>
                  <a:rPr lang="fr-FR" baseline="0" dirty="0">
                    <a:latin typeface="Maven Pro" panose="020B0604020202020204" charset="0"/>
                  </a:rPr>
                  <a:t> client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361627568"/>
        <c:crosses val="autoZero"/>
        <c:auto val="1"/>
        <c:lblAlgn val="ctr"/>
        <c:lblOffset val="100"/>
        <c:noMultiLvlLbl val="0"/>
      </c:catAx>
      <c:valAx>
        <c:axId val="361627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</a:t>
                </a:r>
                <a:r>
                  <a:rPr lang="fr-FR" baseline="0" dirty="0">
                    <a:latin typeface="Maven Pro" panose="020B0604020202020204" charset="0"/>
                  </a:rPr>
                  <a:t> du montant des crédits (%)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51164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dynamique16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latin typeface="Maven Pro" panose="020B0604020202020204" charset="0"/>
              </a:rPr>
              <a:t>Répartition du nombre</a:t>
            </a:r>
            <a:r>
              <a:rPr lang="fr-FR" b="1" baseline="0" dirty="0">
                <a:latin typeface="Maven Pro" panose="020B0604020202020204" charset="0"/>
              </a:rPr>
              <a:t> de transaction, par statut client</a:t>
            </a:r>
            <a:endParaRPr lang="fr-FR" b="1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DIFFFERENCE!$BX$5:$BX$6</c:f>
              <c:strCache>
                <c:ptCount val="1"/>
                <c:pt idx="0">
                  <c:v>0-50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DIFFFERENCE!$BW$7:$BW$9</c:f>
              <c:strCache>
                <c:ptCount val="2"/>
                <c:pt idx="0">
                  <c:v>Client perdu</c:v>
                </c:pt>
                <c:pt idx="1">
                  <c:v>Client actuel</c:v>
                </c:pt>
              </c:strCache>
            </c:strRef>
          </c:cat>
          <c:val>
            <c:numRef>
              <c:f>DIFFFERENCE!$BX$7:$BX$9</c:f>
              <c:numCache>
                <c:formatCode>0%</c:formatCode>
                <c:ptCount val="2"/>
                <c:pt idx="0">
                  <c:v>0.72677261613691935</c:v>
                </c:pt>
                <c:pt idx="1">
                  <c:v>0.22835943940643033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3-4C09-A0E6-5604F0BEDA3A}"/>
            </c:ext>
          </c:extLst>
        </c:ser>
        <c:ser>
          <c:idx val="1"/>
          <c:order val="1"/>
          <c:tx>
            <c:strRef>
              <c:f>DIFFFERENCE!$BY$5:$BY$6</c:f>
              <c:strCache>
                <c:ptCount val="1"/>
                <c:pt idx="0">
                  <c:v>51-100</c:v>
                </c:pt>
              </c:strCache>
            </c:strRef>
          </c:tx>
          <c:spPr>
            <a:solidFill>
              <a:srgbClr val="DFC27D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DIFFFERENCE!$BW$7:$BW$9</c:f>
              <c:strCache>
                <c:ptCount val="2"/>
                <c:pt idx="0">
                  <c:v>Client perdu</c:v>
                </c:pt>
                <c:pt idx="1">
                  <c:v>Client actuel</c:v>
                </c:pt>
              </c:strCache>
            </c:strRef>
          </c:cat>
          <c:val>
            <c:numRef>
              <c:f>DIFFFERENCE!$BY$7:$BY$9</c:f>
              <c:numCache>
                <c:formatCode>0%</c:formatCode>
                <c:ptCount val="2"/>
                <c:pt idx="0">
                  <c:v>0.27017114914425427</c:v>
                </c:pt>
                <c:pt idx="1">
                  <c:v>0.69579554822753509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3-4C09-A0E6-5604F0BEDA3A}"/>
            </c:ext>
          </c:extLst>
        </c:ser>
        <c:ser>
          <c:idx val="2"/>
          <c:order val="2"/>
          <c:tx>
            <c:strRef>
              <c:f>DIFFFERENCE!$BZ$5:$BZ$6</c:f>
              <c:strCache>
                <c:ptCount val="1"/>
                <c:pt idx="0">
                  <c:v>101-150</c:v>
                </c:pt>
              </c:strCache>
            </c:strRef>
          </c:tx>
          <c:spPr>
            <a:solidFill>
              <a:srgbClr val="A6611A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DIFFFERENCE!$BW$7:$BW$9</c:f>
              <c:strCache>
                <c:ptCount val="2"/>
                <c:pt idx="0">
                  <c:v>Client perdu</c:v>
                </c:pt>
                <c:pt idx="1">
                  <c:v>Client actuel</c:v>
                </c:pt>
              </c:strCache>
            </c:strRef>
          </c:cat>
          <c:val>
            <c:numRef>
              <c:f>DIFFFERENCE!$BZ$7:$BZ$9</c:f>
              <c:numCache>
                <c:formatCode>0%</c:formatCode>
                <c:ptCount val="2"/>
                <c:pt idx="0">
                  <c:v>3.0562347188264061E-3</c:v>
                </c:pt>
                <c:pt idx="1">
                  <c:v>7.5845012366034623E-2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B3-4C09-A0E6-5604F0BEDA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79386032"/>
        <c:axId val="759244000"/>
      </c:barChart>
      <c:catAx>
        <c:axId val="1979386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Statut client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759244000"/>
        <c:crosses val="autoZero"/>
        <c:auto val="1"/>
        <c:lblAlgn val="ctr"/>
        <c:lblOffset val="100"/>
        <c:noMultiLvlLbl val="0"/>
      </c:catAx>
      <c:valAx>
        <c:axId val="7592440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 du nombre de transaction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197938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latin typeface="Maven Pro" panose="020B0604020202020204" charset="0"/>
              </a:rPr>
              <a:t>Répartition du nombre de mois d’inactivité,</a:t>
            </a:r>
            <a:r>
              <a:rPr lang="fr-FR" b="1" baseline="0" dirty="0">
                <a:latin typeface="Maven Pro" panose="020B0604020202020204" charset="0"/>
              </a:rPr>
              <a:t> par statut de client</a:t>
            </a:r>
            <a:endParaRPr lang="fr-FR" b="1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DIFFFERENCE!$BI$4:$BI$5</c:f>
              <c:strCache>
                <c:ptCount val="1"/>
                <c:pt idx="0">
                  <c:v>0-2 mois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DIFFFERENCE!$BH$6:$BH$8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DIFFFERENCE!$BI$6:$BI$8</c:f>
              <c:numCache>
                <c:formatCode>0%</c:formatCode>
                <c:ptCount val="2"/>
                <c:pt idx="0">
                  <c:v>0.57920150747850663</c:v>
                </c:pt>
                <c:pt idx="1">
                  <c:v>0.38264058679706603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A-4C59-B3F2-78F9F82743AC}"/>
            </c:ext>
          </c:extLst>
        </c:ser>
        <c:ser>
          <c:idx val="1"/>
          <c:order val="1"/>
          <c:tx>
            <c:strRef>
              <c:f>DIFFFERENCE!$BJ$4:$BJ$5</c:f>
              <c:strCache>
                <c:ptCount val="1"/>
                <c:pt idx="0">
                  <c:v>3-5 mois</c:v>
                </c:pt>
              </c:strCache>
            </c:strRef>
          </c:tx>
          <c:spPr>
            <a:solidFill>
              <a:srgbClr val="DFC27D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DIFFFERENCE!$BH$6:$BH$8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DIFFFERENCE!$BJ$6:$BJ$8</c:f>
              <c:numCache>
                <c:formatCode>0%</c:formatCode>
                <c:ptCount val="2"/>
                <c:pt idx="0">
                  <c:v>0.40843245789659638</c:v>
                </c:pt>
                <c:pt idx="1">
                  <c:v>0.47249388753056237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A-4C59-B3F2-78F9F82743AC}"/>
            </c:ext>
          </c:extLst>
        </c:ser>
        <c:ser>
          <c:idx val="2"/>
          <c:order val="2"/>
          <c:tx>
            <c:strRef>
              <c:f>DIFFFERENCE!$BK$4:$BK$5</c:f>
              <c:strCache>
                <c:ptCount val="1"/>
                <c:pt idx="0">
                  <c:v>6-8 mois</c:v>
                </c:pt>
              </c:strCache>
            </c:strRef>
          </c:tx>
          <c:spPr>
            <a:solidFill>
              <a:srgbClr val="A6611A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DIFFFERENCE!$BH$6:$BH$8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DIFFFERENCE!$BK$6:$BK$8</c:f>
              <c:numCache>
                <c:formatCode>0%</c:formatCode>
                <c:ptCount val="2"/>
                <c:pt idx="0">
                  <c:v>1.236603462489695E-2</c:v>
                </c:pt>
                <c:pt idx="1">
                  <c:v>0.14486552567237163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CA-4C59-B3F2-78F9F82743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5251360"/>
        <c:axId val="78397824"/>
      </c:barChart>
      <c:catAx>
        <c:axId val="815251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Statut</a:t>
                </a:r>
                <a:r>
                  <a:rPr lang="fr-FR" baseline="0" dirty="0">
                    <a:latin typeface="Maven Pro" panose="020B0604020202020204" charset="0"/>
                  </a:rPr>
                  <a:t> client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78397824"/>
        <c:crosses val="autoZero"/>
        <c:auto val="1"/>
        <c:lblAlgn val="ctr"/>
        <c:lblOffset val="100"/>
        <c:noMultiLvlLbl val="0"/>
      </c:catAx>
      <c:valAx>
        <c:axId val="78397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 le l’inactivité </a:t>
                </a:r>
                <a:r>
                  <a:rPr lang="fr-FR" baseline="0" dirty="0">
                    <a:latin typeface="Maven Pro" panose="020B0604020202020204" charset="0"/>
                  </a:rPr>
                  <a:t>(%)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81525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[Données+Primero+Bank+.xlsx]DIFFFERENCE!Tableau croisé dynamique9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latin typeface="Maven Pro" panose="020B0604020202020204" charset="0"/>
              </a:rPr>
              <a:t>Répartition du nombre d’interaction avec la banque,</a:t>
            </a:r>
            <a:r>
              <a:rPr lang="fr-FR" b="1" baseline="0" dirty="0">
                <a:latin typeface="Maven Pro" panose="020B0604020202020204" charset="0"/>
              </a:rPr>
              <a:t> par statut client</a:t>
            </a:r>
            <a:endParaRPr lang="fr-FR" b="1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DIFFFERENCE!$CD$8:$CD$9</c:f>
              <c:strCache>
                <c:ptCount val="1"/>
                <c:pt idx="0">
                  <c:v>0-1</c:v>
                </c:pt>
              </c:strCache>
            </c:strRef>
          </c:tx>
          <c:spPr>
            <a:solidFill>
              <a:srgbClr val="01665E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DIFFFERENCE!$CC$10:$CC$12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DIFFFERENCE!$CD$10:$CD$12</c:f>
              <c:numCache>
                <c:formatCode>0%</c:formatCode>
                <c:ptCount val="2"/>
                <c:pt idx="0">
                  <c:v>0.20963372983158637</c:v>
                </c:pt>
                <c:pt idx="1">
                  <c:v>7.2127139364303178E-2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F-4D10-A140-5F11823AA9EB}"/>
            </c:ext>
          </c:extLst>
        </c:ser>
        <c:ser>
          <c:idx val="1"/>
          <c:order val="1"/>
          <c:tx>
            <c:strRef>
              <c:f>DIFFFERENCE!$CE$8:$CE$9</c:f>
              <c:strCache>
                <c:ptCount val="1"/>
                <c:pt idx="0">
                  <c:v>2-3</c:v>
                </c:pt>
              </c:strCache>
            </c:strRef>
          </c:tx>
          <c:spPr>
            <a:solidFill>
              <a:srgbClr val="5AB4AC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DIFFFERENCE!$CC$10:$CC$12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DIFFFERENCE!$CE$10:$CE$12</c:f>
              <c:numCache>
                <c:formatCode>0%</c:formatCode>
                <c:ptCount val="2"/>
                <c:pt idx="0">
                  <c:v>0.6498645624779178</c:v>
                </c:pt>
                <c:pt idx="1">
                  <c:v>0.66564792176039123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F-4D10-A140-5F11823AA9EB}"/>
            </c:ext>
          </c:extLst>
        </c:ser>
        <c:ser>
          <c:idx val="2"/>
          <c:order val="2"/>
          <c:tx>
            <c:strRef>
              <c:f>DIFFFERENCE!$CF$8:$CF$9</c:f>
              <c:strCache>
                <c:ptCount val="1"/>
                <c:pt idx="0">
                  <c:v>4-5</c:v>
                </c:pt>
              </c:strCache>
            </c:strRef>
          </c:tx>
          <c:spPr>
            <a:solidFill>
              <a:srgbClr val="C7EAE5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DIFFFERENCE!$CC$10:$CC$12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DIFFFERENCE!$CF$10:$CF$12</c:f>
              <c:numCache>
                <c:formatCode>0%</c:formatCode>
                <c:ptCount val="2"/>
                <c:pt idx="0">
                  <c:v>0.14050170769049583</c:v>
                </c:pt>
                <c:pt idx="1">
                  <c:v>8.6797066014669924E-2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F-4D10-A140-5F11823AA9EB}"/>
            </c:ext>
          </c:extLst>
        </c:ser>
        <c:ser>
          <c:idx val="3"/>
          <c:order val="3"/>
          <c:tx>
            <c:strRef>
              <c:f>DIFFFERENCE!$CG$8:$CG$9</c:f>
              <c:strCache>
                <c:ptCount val="1"/>
                <c:pt idx="0">
                  <c:v>6-7</c:v>
                </c:pt>
              </c:strCache>
            </c:strRef>
          </c:tx>
          <c:spPr>
            <a:solidFill>
              <a:srgbClr val="D8B365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DIFFFERENCE!$CC$10:$CC$12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DIFFFERENCE!$CG$10:$CG$12</c:f>
              <c:numCache>
                <c:formatCode>0%</c:formatCode>
                <c:ptCount val="2"/>
                <c:pt idx="0">
                  <c:v>0</c:v>
                </c:pt>
                <c:pt idx="1">
                  <c:v>0.1234718826405868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F-4D10-A140-5F11823AA9EB}"/>
            </c:ext>
          </c:extLst>
        </c:ser>
        <c:ser>
          <c:idx val="4"/>
          <c:order val="4"/>
          <c:tx>
            <c:strRef>
              <c:f>DIFFFERENCE!$CH$8:$CH$9</c:f>
              <c:strCache>
                <c:ptCount val="1"/>
                <c:pt idx="0">
                  <c:v>8-9</c:v>
                </c:pt>
              </c:strCache>
            </c:strRef>
          </c:tx>
          <c:spPr>
            <a:solidFill>
              <a:srgbClr val="8C510A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DIFFFERENCE!$CC$10:$CC$12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DIFFFERENCE!$CH$10:$CH$12</c:f>
              <c:numCache>
                <c:formatCode>0%</c:formatCode>
                <c:ptCount val="2"/>
                <c:pt idx="0">
                  <c:v>0</c:v>
                </c:pt>
                <c:pt idx="1">
                  <c:v>5.1955990220048903E-2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0F-4D10-A140-5F11823AA9E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0856064"/>
        <c:axId val="320051904"/>
      </c:barChart>
      <c:catAx>
        <c:axId val="530856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Statut</a:t>
                </a:r>
                <a:r>
                  <a:rPr lang="fr-FR" baseline="0" dirty="0">
                    <a:latin typeface="Maven Pro" panose="020B0604020202020204" charset="0"/>
                  </a:rPr>
                  <a:t> client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ven Pro" panose="020B0604020202020204" charset="0"/>
                <a:ea typeface="+mn-ea"/>
                <a:cs typeface="+mn-cs"/>
              </a:defRPr>
            </a:pPr>
            <a:endParaRPr lang="fr-FR"/>
          </a:p>
        </c:txPr>
        <c:crossAx val="320051904"/>
        <c:crosses val="autoZero"/>
        <c:auto val="1"/>
        <c:lblAlgn val="ctr"/>
        <c:lblOffset val="100"/>
        <c:noMultiLvlLbl val="0"/>
      </c:catAx>
      <c:valAx>
        <c:axId val="320051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Répartition du nombre d’interactions (%)</a:t>
                </a:r>
              </a:p>
            </c:rich>
          </c:tx>
          <c:layout>
            <c:manualLayout>
              <c:xMode val="edge"/>
              <c:yMode val="edge"/>
              <c:x val="2.5056952102479168E-2"/>
              <c:y val="0.22553491595746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53085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[Données+Primero+Bank+.xlsx]A RISQUES!Tableau croisé dynamique22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latin typeface="Maven Pro" panose="020B0604020202020204" charset="0"/>
              </a:rPr>
              <a:t>Répartition</a:t>
            </a:r>
            <a:r>
              <a:rPr lang="en-US" b="1" dirty="0">
                <a:latin typeface="Maven Pro" panose="020B0604020202020204" charset="0"/>
              </a:rPr>
              <a:t> de la clientèle </a:t>
            </a:r>
            <a:r>
              <a:rPr lang="en-US" b="1" dirty="0" err="1">
                <a:latin typeface="Maven Pro" panose="020B0604020202020204" charset="0"/>
              </a:rPr>
              <a:t>actuelle</a:t>
            </a:r>
            <a:endParaRPr lang="en-US" b="1" baseline="0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'A RISQUES'!$F$3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8B36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14-48DF-BBC8-7FB2178C1C5D}"/>
              </c:ext>
            </c:extLst>
          </c:dPt>
          <c:dPt>
            <c:idx val="1"/>
            <c:bubble3D val="0"/>
            <c:spPr>
              <a:solidFill>
                <a:srgbClr val="0185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14-48DF-BBC8-7FB2178C1C5D}"/>
              </c:ext>
            </c:extLst>
          </c:dPt>
          <c:dLbls>
            <c:spPr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 RISQUES'!$E$4:$E$6</c:f>
              <c:strCache>
                <c:ptCount val="2"/>
                <c:pt idx="0">
                  <c:v>Pas à risque</c:v>
                </c:pt>
                <c:pt idx="1">
                  <c:v>A risque</c:v>
                </c:pt>
              </c:strCache>
            </c:strRef>
          </c:cat>
          <c:val>
            <c:numRef>
              <c:f>'A RISQUES'!$F$4:$F$6</c:f>
              <c:numCache>
                <c:formatCode>General</c:formatCode>
                <c:ptCount val="2"/>
                <c:pt idx="0">
                  <c:v>1853</c:v>
                </c:pt>
                <c:pt idx="1">
                  <c:v>6638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14-48DF-BBC8-7FB2178C1C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ven Pro" panose="020B060402020202020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[Données+Primero+Bank+.xlsx]A RISQUES!Tableau croisé dynamique21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latin typeface="Maven Pro" panose="020B0604020202020204" charset="0"/>
              </a:rPr>
              <a:t>Répartition</a:t>
            </a:r>
            <a:r>
              <a:rPr lang="en-US" b="1" dirty="0">
                <a:latin typeface="Maven Pro" panose="020B0604020202020204" charset="0"/>
              </a:rPr>
              <a:t> de la clientèle</a:t>
            </a:r>
            <a:r>
              <a:rPr lang="en-US" b="1" baseline="0" dirty="0">
                <a:latin typeface="Maven Pro" panose="020B0604020202020204" charset="0"/>
              </a:rPr>
              <a:t> à </a:t>
            </a:r>
            <a:r>
              <a:rPr lang="en-US" b="1" baseline="0" dirty="0" err="1">
                <a:latin typeface="Maven Pro" panose="020B0604020202020204" charset="0"/>
              </a:rPr>
              <a:t>risque</a:t>
            </a:r>
            <a:r>
              <a:rPr lang="en-US" b="1" baseline="0" dirty="0">
                <a:latin typeface="Maven Pro" panose="020B0604020202020204" charset="0"/>
              </a:rPr>
              <a:t> par </a:t>
            </a:r>
            <a:r>
              <a:rPr lang="en-US" b="1" baseline="0" dirty="0" err="1">
                <a:latin typeface="Maven Pro" panose="020B0604020202020204" charset="0"/>
              </a:rPr>
              <a:t>nombre</a:t>
            </a:r>
            <a:r>
              <a:rPr lang="en-US" b="1" baseline="0" dirty="0">
                <a:latin typeface="Maven Pro" panose="020B0604020202020204" charset="0"/>
              </a:rPr>
              <a:t> de </a:t>
            </a:r>
            <a:r>
              <a:rPr lang="en-US" b="1" baseline="0" dirty="0" err="1">
                <a:latin typeface="Maven Pro" panose="020B0604020202020204" charset="0"/>
              </a:rPr>
              <a:t>critères</a:t>
            </a:r>
            <a:r>
              <a:rPr lang="en-US" b="1" baseline="0" dirty="0">
                <a:latin typeface="Maven Pro" panose="020B0604020202020204" charset="0"/>
              </a:rPr>
              <a:t> </a:t>
            </a:r>
            <a:r>
              <a:rPr lang="en-US" b="1" baseline="0" dirty="0" err="1">
                <a:latin typeface="Maven Pro" panose="020B0604020202020204" charset="0"/>
              </a:rPr>
              <a:t>cumulés</a:t>
            </a:r>
            <a:endParaRPr lang="en-US" b="1" baseline="0" dirty="0">
              <a:latin typeface="Maven Pro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 RISQUES'!$C$4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1857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 RISQUES'!$B$5:$B$11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'A RISQUES'!$C$5:$C$11</c:f>
              <c:numCache>
                <c:formatCode>General</c:formatCode>
                <c:ptCount val="6"/>
                <c:pt idx="0">
                  <c:v>3326</c:v>
                </c:pt>
                <c:pt idx="1">
                  <c:v>2299</c:v>
                </c:pt>
                <c:pt idx="2">
                  <c:v>833</c:v>
                </c:pt>
                <c:pt idx="3">
                  <c:v>165</c:v>
                </c:pt>
                <c:pt idx="4">
                  <c:v>14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B-4EFB-B718-0F44FBF2D9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979372112"/>
        <c:axId val="439853664"/>
      </c:barChart>
      <c:catAx>
        <c:axId val="197937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Nombre </a:t>
                </a:r>
                <a:r>
                  <a:rPr lang="fr-FR" baseline="0" dirty="0">
                    <a:latin typeface="Maven Pro" panose="020B0604020202020204" charset="0"/>
                  </a:rPr>
                  <a:t>de critères de risques cumulé</a:t>
                </a:r>
                <a:endParaRPr lang="fr-FR" dirty="0">
                  <a:latin typeface="Maven Pro" panose="020B060402020202020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9853664"/>
        <c:crosses val="autoZero"/>
        <c:auto val="1"/>
        <c:lblAlgn val="ctr"/>
        <c:lblOffset val="100"/>
        <c:noMultiLvlLbl val="0"/>
      </c:catAx>
      <c:valAx>
        <c:axId val="4398536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ven Pro" panose="020B0604020202020204" charset="0"/>
                    <a:ea typeface="+mn-ea"/>
                    <a:cs typeface="+mn-cs"/>
                  </a:defRPr>
                </a:pPr>
                <a:r>
                  <a:rPr lang="fr-FR" dirty="0">
                    <a:latin typeface="Maven Pro" panose="020B0604020202020204" charset="0"/>
                  </a:rPr>
                  <a:t>Nombre de client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ven Pro" panose="020B0604020202020204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crossAx val="197937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7309D-D7BC-4992-AABC-905056E9D75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6CFA81-9C72-4E8A-B0D2-DB714289F3BA}">
      <dgm:prSet phldrT="[Texte]"/>
      <dgm:spPr/>
      <dgm:t>
        <a:bodyPr/>
        <a:lstStyle/>
        <a:p>
          <a:r>
            <a:rPr lang="fr-FR" b="1" dirty="0">
              <a:solidFill>
                <a:srgbClr val="424242"/>
              </a:solidFill>
            </a:rPr>
            <a:t>Durée d’engagement</a:t>
          </a:r>
        </a:p>
      </dgm:t>
    </dgm:pt>
    <dgm:pt modelId="{81FD5D2E-6A06-4B92-833C-18F018A48C28}" type="parTrans" cxnId="{77C9368C-6E6A-4AB8-BA9C-12A33F108435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8088CEB4-B954-4FCB-9CED-C67006EBB69F}" type="sibTrans" cxnId="{77C9368C-6E6A-4AB8-BA9C-12A33F108435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EDFFCAA3-9864-4052-92A4-921BE690B30B}">
      <dgm:prSet phldrT="[Texte]"/>
      <dgm:spPr/>
      <dgm:t>
        <a:bodyPr/>
        <a:lstStyle/>
        <a:p>
          <a:r>
            <a:rPr lang="fr-FR" b="1" dirty="0">
              <a:solidFill>
                <a:srgbClr val="424242"/>
              </a:solidFill>
            </a:rPr>
            <a:t>Famille</a:t>
          </a:r>
        </a:p>
      </dgm:t>
    </dgm:pt>
    <dgm:pt modelId="{182CA309-62D2-4144-A058-A28484DADF71}" type="parTrans" cxnId="{D91CABBA-299C-4115-A455-2504F55C7751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B4AABC7F-B9DC-484E-A337-75BBBE26871E}" type="sibTrans" cxnId="{D91CABBA-299C-4115-A455-2504F55C7751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60BA9B7A-09A8-4D1B-9B05-F938F8F41A5E}">
      <dgm:prSet phldrT="[Texte]"/>
      <dgm:spPr/>
      <dgm:t>
        <a:bodyPr/>
        <a:lstStyle/>
        <a:p>
          <a:r>
            <a:rPr lang="fr-FR" b="1" dirty="0">
              <a:solidFill>
                <a:srgbClr val="424242"/>
              </a:solidFill>
            </a:rPr>
            <a:t>Âge</a:t>
          </a:r>
        </a:p>
      </dgm:t>
    </dgm:pt>
    <dgm:pt modelId="{9BAC3968-3B6A-4696-ACFF-C2A01F021143}" type="parTrans" cxnId="{34F161DD-8497-4D98-98A0-9AA1697D00E1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129635CE-5075-465A-ACB4-A2BAC1C0581A}" type="sibTrans" cxnId="{34F161DD-8497-4D98-98A0-9AA1697D00E1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428B8CCB-D668-4D86-94AC-D30FD64EA7A7}">
      <dgm:prSet phldrT="[Texte]"/>
      <dgm:spPr>
        <a:ln>
          <a:solidFill>
            <a:srgbClr val="018571"/>
          </a:solidFill>
        </a:ln>
      </dgm:spPr>
      <dgm:t>
        <a:bodyPr/>
        <a:lstStyle/>
        <a:p>
          <a:r>
            <a:rPr lang="fr-FR" b="1" dirty="0">
              <a:solidFill>
                <a:srgbClr val="424242"/>
              </a:solidFill>
            </a:rPr>
            <a:t>Sexe</a:t>
          </a:r>
        </a:p>
      </dgm:t>
    </dgm:pt>
    <dgm:pt modelId="{8E16CD05-3386-4756-A435-C6BBA3051750}" type="parTrans" cxnId="{6EA49967-B25C-454A-976D-A15E4C87B180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0DBE4A4B-8FA7-440F-8E97-AE84BBD2B297}" type="sibTrans" cxnId="{6EA49967-B25C-454A-976D-A15E4C87B180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A4FD0F7D-B4F8-4801-81F0-AD2AB3B45774}">
      <dgm:prSet phldrT="[Texte]"/>
      <dgm:spPr/>
      <dgm:t>
        <a:bodyPr/>
        <a:lstStyle/>
        <a:p>
          <a:r>
            <a:rPr lang="fr-FR" b="1" dirty="0">
              <a:solidFill>
                <a:srgbClr val="424242"/>
              </a:solidFill>
            </a:rPr>
            <a:t>Études</a:t>
          </a:r>
        </a:p>
      </dgm:t>
    </dgm:pt>
    <dgm:pt modelId="{6DE7A278-94E5-465C-A46C-2192BE0383FC}" type="parTrans" cxnId="{4A4800D0-B057-43C9-B7E9-2C9AAFF93F57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092A1B33-C0AB-4E61-BBF0-1A88DF693BD0}" type="sibTrans" cxnId="{4A4800D0-B057-43C9-B7E9-2C9AAFF93F57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CDFA2756-1FAC-4ED2-9691-6152B458D7D4}">
      <dgm:prSet phldrT="[Texte]"/>
      <dgm:spPr/>
      <dgm:t>
        <a:bodyPr/>
        <a:lstStyle/>
        <a:p>
          <a:r>
            <a:rPr lang="fr-FR" b="0" dirty="0">
              <a:solidFill>
                <a:srgbClr val="424242"/>
              </a:solidFill>
            </a:rPr>
            <a:t>Moyenne de </a:t>
          </a:r>
          <a:r>
            <a:rPr lang="fr-FR" b="1" dirty="0">
              <a:solidFill>
                <a:srgbClr val="424242"/>
              </a:solidFill>
            </a:rPr>
            <a:t>3 ans </a:t>
          </a:r>
          <a:r>
            <a:rPr lang="fr-FR" b="0" dirty="0">
              <a:solidFill>
                <a:srgbClr val="424242"/>
              </a:solidFill>
            </a:rPr>
            <a:t>de durée d’engagement</a:t>
          </a:r>
        </a:p>
      </dgm:t>
    </dgm:pt>
    <dgm:pt modelId="{1E533B32-C696-4908-BEB6-0E6D9435B5F2}" type="parTrans" cxnId="{C59C081B-7924-49EF-9EBA-CC5E09943056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AD6D3C3A-4F91-4AE3-A4B7-10C5230F7C5F}" type="sibTrans" cxnId="{C59C081B-7924-49EF-9EBA-CC5E09943056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8B14084F-9073-4028-AFE9-15A8B018F7FF}">
      <dgm:prSet phldrT="[Texte]"/>
      <dgm:spPr>
        <a:ln>
          <a:solidFill>
            <a:srgbClr val="018571"/>
          </a:solidFill>
        </a:ln>
      </dgm:spPr>
      <dgm:t>
        <a:bodyPr/>
        <a:lstStyle/>
        <a:p>
          <a:r>
            <a:rPr lang="fr-FR" b="1" dirty="0">
              <a:solidFill>
                <a:srgbClr val="424242"/>
              </a:solidFill>
            </a:rPr>
            <a:t>52% </a:t>
          </a:r>
          <a:r>
            <a:rPr lang="fr-FR" dirty="0">
              <a:solidFill>
                <a:srgbClr val="424242"/>
              </a:solidFill>
            </a:rPr>
            <a:t>des clients sont des femmes</a:t>
          </a:r>
        </a:p>
      </dgm:t>
    </dgm:pt>
    <dgm:pt modelId="{7A8992E5-1B5A-4743-8134-025B7E685723}" type="parTrans" cxnId="{F7E09749-97B6-42A7-8F12-85F108C69CB2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BE854458-7538-4F6E-829C-42E535B5DB0C}" type="sibTrans" cxnId="{F7E09749-97B6-42A7-8F12-85F108C69CB2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6479086D-5AE0-4DEC-BB68-6A646A0DAFA5}">
      <dgm:prSet phldrT="[Texte]"/>
      <dgm:spPr/>
      <dgm:t>
        <a:bodyPr/>
        <a:lstStyle/>
        <a:p>
          <a:r>
            <a:rPr lang="fr-FR" b="1" dirty="0">
              <a:solidFill>
                <a:srgbClr val="424242"/>
              </a:solidFill>
            </a:rPr>
            <a:t>78% </a:t>
          </a:r>
          <a:r>
            <a:rPr lang="fr-FR" dirty="0">
              <a:solidFill>
                <a:srgbClr val="424242"/>
              </a:solidFill>
            </a:rPr>
            <a:t>des clients ont entre </a:t>
          </a:r>
          <a:r>
            <a:rPr lang="fr-FR" b="1" dirty="0">
              <a:solidFill>
                <a:srgbClr val="424242"/>
              </a:solidFill>
            </a:rPr>
            <a:t>35 et 55 ans</a:t>
          </a:r>
          <a:r>
            <a:rPr lang="fr-FR" dirty="0">
              <a:solidFill>
                <a:srgbClr val="424242"/>
              </a:solidFill>
            </a:rPr>
            <a:t>.</a:t>
          </a:r>
        </a:p>
      </dgm:t>
    </dgm:pt>
    <dgm:pt modelId="{E4B97C26-5F09-4CA9-B809-A02E7085BACC}" type="parTrans" cxnId="{72A8365B-DF02-4306-9E99-DCAABD30A140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C1A2BAF9-779D-4050-9DBB-A5DB8F9E3458}" type="sibTrans" cxnId="{72A8365B-DF02-4306-9E99-DCAABD30A140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185C2678-C588-445F-90C2-0394A3CBA81C}">
      <dgm:prSet phldrT="[Texte]"/>
      <dgm:spPr/>
      <dgm:t>
        <a:bodyPr/>
        <a:lstStyle/>
        <a:p>
          <a:r>
            <a:rPr lang="fr-FR" dirty="0">
              <a:solidFill>
                <a:srgbClr val="424242"/>
              </a:solidFill>
            </a:rPr>
            <a:t>Moyenne de </a:t>
          </a:r>
          <a:r>
            <a:rPr lang="fr-FR" b="1" dirty="0">
              <a:solidFill>
                <a:srgbClr val="424242"/>
              </a:solidFill>
            </a:rPr>
            <a:t>2,3</a:t>
          </a:r>
          <a:r>
            <a:rPr lang="fr-FR" dirty="0">
              <a:solidFill>
                <a:srgbClr val="424242"/>
              </a:solidFill>
            </a:rPr>
            <a:t> personnes par foyer</a:t>
          </a:r>
        </a:p>
      </dgm:t>
    </dgm:pt>
    <dgm:pt modelId="{A7C5872A-A4A1-45C8-8CAF-92014018CF57}" type="parTrans" cxnId="{5BC2C4EE-7DF3-46B6-969C-8306E82914F6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311F5E82-4221-40B1-9ED1-F28D44A89EFD}" type="sibTrans" cxnId="{5BC2C4EE-7DF3-46B6-969C-8306E82914F6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C40A655B-A51C-4396-AFC8-0E6D818A1D64}">
      <dgm:prSet/>
      <dgm:spPr/>
      <dgm:t>
        <a:bodyPr/>
        <a:lstStyle/>
        <a:p>
          <a:r>
            <a:rPr lang="fr-FR" b="1" dirty="0">
              <a:solidFill>
                <a:srgbClr val="424242"/>
              </a:solidFill>
            </a:rPr>
            <a:t>30% </a:t>
          </a:r>
          <a:r>
            <a:rPr lang="fr-FR" dirty="0">
              <a:solidFill>
                <a:srgbClr val="424242"/>
              </a:solidFill>
            </a:rPr>
            <a:t>des clients ont un niveau d’études « </a:t>
          </a:r>
          <a:r>
            <a:rPr lang="fr-FR" b="1" dirty="0">
              <a:solidFill>
                <a:srgbClr val="424242"/>
              </a:solidFill>
            </a:rPr>
            <a:t>Licence »</a:t>
          </a:r>
        </a:p>
      </dgm:t>
    </dgm:pt>
    <dgm:pt modelId="{424EC82D-3D1F-49BD-A5E7-3E5F3EB67CBD}" type="parTrans" cxnId="{270B7D64-CFC3-4EE1-BD23-B3C0CCEE3308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BD8FCE59-16C5-4DBB-9CC4-1CD5538690B2}" type="sibTrans" cxnId="{270B7D64-CFC3-4EE1-BD23-B3C0CCEE3308}">
      <dgm:prSet/>
      <dgm:spPr/>
      <dgm:t>
        <a:bodyPr/>
        <a:lstStyle/>
        <a:p>
          <a:endParaRPr lang="fr-FR">
            <a:solidFill>
              <a:srgbClr val="424242"/>
            </a:solidFill>
          </a:endParaRPr>
        </a:p>
      </dgm:t>
    </dgm:pt>
    <dgm:pt modelId="{89E6BD7D-A099-4924-9E76-EEBC35CCFB57}" type="pres">
      <dgm:prSet presAssocID="{3647309D-D7BC-4992-AABC-905056E9D759}" presName="Name0" presStyleCnt="0">
        <dgm:presLayoutVars>
          <dgm:dir/>
          <dgm:resizeHandles val="exact"/>
        </dgm:presLayoutVars>
      </dgm:prSet>
      <dgm:spPr/>
    </dgm:pt>
    <dgm:pt modelId="{BEB1CF68-CEB7-46F0-AE29-B966CD343736}" type="pres">
      <dgm:prSet presAssocID="{428B8CCB-D668-4D86-94AC-D30FD64EA7A7}" presName="composite" presStyleCnt="0"/>
      <dgm:spPr/>
    </dgm:pt>
    <dgm:pt modelId="{48E6C1C1-C3E8-40D2-9DDB-4811B2B4FD3B}" type="pres">
      <dgm:prSet presAssocID="{428B8CCB-D668-4D86-94AC-D30FD64EA7A7}" presName="rect1" presStyleLbl="trAlignAcc1" presStyleIdx="0" presStyleCnt="5">
        <dgm:presLayoutVars>
          <dgm:bulletEnabled val="1"/>
        </dgm:presLayoutVars>
      </dgm:prSet>
      <dgm:spPr/>
    </dgm:pt>
    <dgm:pt modelId="{15E66EE5-3195-4A58-9655-476A014145B7}" type="pres">
      <dgm:prSet presAssocID="{428B8CCB-D668-4D86-94AC-D30FD64EA7A7}" presName="rect2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</dgm:spPr>
      <dgm:extLst>
        <a:ext uri="{E40237B7-FDA0-4F09-8148-C483321AD2D9}">
          <dgm14:cNvPr xmlns:dgm14="http://schemas.microsoft.com/office/drawing/2010/diagram" id="0" name="" descr="Sexe"/>
        </a:ext>
      </dgm:extLst>
    </dgm:pt>
    <dgm:pt modelId="{F17EF124-F442-4EDE-B566-C4C37628B62E}" type="pres">
      <dgm:prSet presAssocID="{0DBE4A4B-8FA7-440F-8E97-AE84BBD2B297}" presName="sibTrans" presStyleCnt="0"/>
      <dgm:spPr/>
    </dgm:pt>
    <dgm:pt modelId="{62EF6606-C312-4E7F-BA20-E33996B4B85C}" type="pres">
      <dgm:prSet presAssocID="{60BA9B7A-09A8-4D1B-9B05-F938F8F41A5E}" presName="composite" presStyleCnt="0"/>
      <dgm:spPr/>
    </dgm:pt>
    <dgm:pt modelId="{F86987D6-8EF8-4D71-8140-00D465BEA69B}" type="pres">
      <dgm:prSet presAssocID="{60BA9B7A-09A8-4D1B-9B05-F938F8F41A5E}" presName="rect1" presStyleLbl="trAlignAcc1" presStyleIdx="1" presStyleCnt="5">
        <dgm:presLayoutVars>
          <dgm:bulletEnabled val="1"/>
        </dgm:presLayoutVars>
      </dgm:prSet>
      <dgm:spPr/>
    </dgm:pt>
    <dgm:pt modelId="{EA455275-D1A3-4776-9EF6-D3FDA6A50435}" type="pres">
      <dgm:prSet presAssocID="{60BA9B7A-09A8-4D1B-9B05-F938F8F41A5E}" presName="rect2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F40E6C40-02A4-4A62-930C-F882E9AABD70}" type="pres">
      <dgm:prSet presAssocID="{129635CE-5075-465A-ACB4-A2BAC1C0581A}" presName="sibTrans" presStyleCnt="0"/>
      <dgm:spPr/>
    </dgm:pt>
    <dgm:pt modelId="{2D8F5F60-8E0D-45B8-AC4E-FD5B2126A34C}" type="pres">
      <dgm:prSet presAssocID="{EDFFCAA3-9864-4052-92A4-921BE690B30B}" presName="composite" presStyleCnt="0"/>
      <dgm:spPr/>
    </dgm:pt>
    <dgm:pt modelId="{45BD6625-24C4-487B-AE60-2843194A091F}" type="pres">
      <dgm:prSet presAssocID="{EDFFCAA3-9864-4052-92A4-921BE690B30B}" presName="rect1" presStyleLbl="trAlignAcc1" presStyleIdx="2" presStyleCnt="5">
        <dgm:presLayoutVars>
          <dgm:bulletEnabled val="1"/>
        </dgm:presLayoutVars>
      </dgm:prSet>
      <dgm:spPr/>
    </dgm:pt>
    <dgm:pt modelId="{FAC647A0-A039-4503-B84A-CF1F888CF2F5}" type="pres">
      <dgm:prSet presAssocID="{EDFFCAA3-9864-4052-92A4-921BE690B30B}" presName="rect2" presStyleLbl="fgImgPlace1" presStyleIdx="2" presStyleCnt="5" custScaleY="10127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6000" r="-26000"/>
          </a:stretch>
        </a:blipFill>
      </dgm:spPr>
      <dgm:extLst>
        <a:ext uri="{E40237B7-FDA0-4F09-8148-C483321AD2D9}">
          <dgm14:cNvPr xmlns:dgm14="http://schemas.microsoft.com/office/drawing/2010/diagram" id="0" name="" descr="Homme et femme"/>
        </a:ext>
      </dgm:extLst>
    </dgm:pt>
    <dgm:pt modelId="{80F221E1-CF14-4814-A305-A5A96F91E379}" type="pres">
      <dgm:prSet presAssocID="{B4AABC7F-B9DC-484E-A337-75BBBE26871E}" presName="sibTrans" presStyleCnt="0"/>
      <dgm:spPr/>
    </dgm:pt>
    <dgm:pt modelId="{36C42D15-4D7A-4E8C-A986-8A8C26ED66D9}" type="pres">
      <dgm:prSet presAssocID="{A4FD0F7D-B4F8-4801-81F0-AD2AB3B45774}" presName="composite" presStyleCnt="0"/>
      <dgm:spPr/>
    </dgm:pt>
    <dgm:pt modelId="{9A084E02-D9AD-4121-A83A-7013CB4C6D64}" type="pres">
      <dgm:prSet presAssocID="{A4FD0F7D-B4F8-4801-81F0-AD2AB3B45774}" presName="rect1" presStyleLbl="trAlignAcc1" presStyleIdx="3" presStyleCnt="5">
        <dgm:presLayoutVars>
          <dgm:bulletEnabled val="1"/>
        </dgm:presLayoutVars>
      </dgm:prSet>
      <dgm:spPr/>
    </dgm:pt>
    <dgm:pt modelId="{3B1C2A41-8B75-4248-8CE1-64B705BAA7F5}" type="pres">
      <dgm:prSet presAssocID="{A4FD0F7D-B4F8-4801-81F0-AD2AB3B45774}" presName="rect2" presStyleLbl="fgImgPlac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8F0AA7E0-7CA0-489C-9F1F-D4060C457A70}" type="pres">
      <dgm:prSet presAssocID="{092A1B33-C0AB-4E61-BBF0-1A88DF693BD0}" presName="sibTrans" presStyleCnt="0"/>
      <dgm:spPr/>
    </dgm:pt>
    <dgm:pt modelId="{464B429F-39E0-419D-8E5E-D03103123AAC}" type="pres">
      <dgm:prSet presAssocID="{3D6CFA81-9C72-4E8A-B0D2-DB714289F3BA}" presName="composite" presStyleCnt="0"/>
      <dgm:spPr/>
    </dgm:pt>
    <dgm:pt modelId="{A2627982-AC64-4799-9FEE-9A54D70CABD9}" type="pres">
      <dgm:prSet presAssocID="{3D6CFA81-9C72-4E8A-B0D2-DB714289F3BA}" presName="rect1" presStyleLbl="trAlignAcc1" presStyleIdx="4" presStyleCnt="5">
        <dgm:presLayoutVars>
          <dgm:bulletEnabled val="1"/>
        </dgm:presLayoutVars>
      </dgm:prSet>
      <dgm:spPr/>
    </dgm:pt>
    <dgm:pt modelId="{BED8D3C6-B209-46C6-A82D-349233C5A58D}" type="pres">
      <dgm:prSet presAssocID="{3D6CFA81-9C72-4E8A-B0D2-DB714289F3BA}" presName="rect2" presStyleLbl="fgImgPlace1" presStyleIdx="4" presStyleCnt="5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</dgm:ptLst>
  <dgm:cxnLst>
    <dgm:cxn modelId="{18055002-EDD8-457F-8D44-4B27DF602C6F}" type="presOf" srcId="{428B8CCB-D668-4D86-94AC-D30FD64EA7A7}" destId="{48E6C1C1-C3E8-40D2-9DDB-4811B2B4FD3B}" srcOrd="0" destOrd="0" presId="urn:microsoft.com/office/officeart/2008/layout/PictureStrips"/>
    <dgm:cxn modelId="{C59C081B-7924-49EF-9EBA-CC5E09943056}" srcId="{3D6CFA81-9C72-4E8A-B0D2-DB714289F3BA}" destId="{CDFA2756-1FAC-4ED2-9691-6152B458D7D4}" srcOrd="0" destOrd="0" parTransId="{1E533B32-C696-4908-BEB6-0E6D9435B5F2}" sibTransId="{AD6D3C3A-4F91-4AE3-A4B7-10C5230F7C5F}"/>
    <dgm:cxn modelId="{1E813935-81CB-479B-89B2-4200C223D8B9}" type="presOf" srcId="{6479086D-5AE0-4DEC-BB68-6A646A0DAFA5}" destId="{F86987D6-8EF8-4D71-8140-00D465BEA69B}" srcOrd="0" destOrd="1" presId="urn:microsoft.com/office/officeart/2008/layout/PictureStrips"/>
    <dgm:cxn modelId="{72A8365B-DF02-4306-9E99-DCAABD30A140}" srcId="{60BA9B7A-09A8-4D1B-9B05-F938F8F41A5E}" destId="{6479086D-5AE0-4DEC-BB68-6A646A0DAFA5}" srcOrd="0" destOrd="0" parTransId="{E4B97C26-5F09-4CA9-B809-A02E7085BACC}" sibTransId="{C1A2BAF9-779D-4050-9DBB-A5DB8F9E3458}"/>
    <dgm:cxn modelId="{270B7D64-CFC3-4EE1-BD23-B3C0CCEE3308}" srcId="{A4FD0F7D-B4F8-4801-81F0-AD2AB3B45774}" destId="{C40A655B-A51C-4396-AFC8-0E6D818A1D64}" srcOrd="0" destOrd="0" parTransId="{424EC82D-3D1F-49BD-A5E7-3E5F3EB67CBD}" sibTransId="{BD8FCE59-16C5-4DBB-9CC4-1CD5538690B2}"/>
    <dgm:cxn modelId="{6EA49967-B25C-454A-976D-A15E4C87B180}" srcId="{3647309D-D7BC-4992-AABC-905056E9D759}" destId="{428B8CCB-D668-4D86-94AC-D30FD64EA7A7}" srcOrd="0" destOrd="0" parTransId="{8E16CD05-3386-4756-A435-C6BBA3051750}" sibTransId="{0DBE4A4B-8FA7-440F-8E97-AE84BBD2B297}"/>
    <dgm:cxn modelId="{F7E09749-97B6-42A7-8F12-85F108C69CB2}" srcId="{428B8CCB-D668-4D86-94AC-D30FD64EA7A7}" destId="{8B14084F-9073-4028-AFE9-15A8B018F7FF}" srcOrd="0" destOrd="0" parTransId="{7A8992E5-1B5A-4743-8134-025B7E685723}" sibTransId="{BE854458-7538-4F6E-829C-42E535B5DB0C}"/>
    <dgm:cxn modelId="{62267D80-E822-4D9A-8529-1CEB00CD9D3E}" type="presOf" srcId="{CDFA2756-1FAC-4ED2-9691-6152B458D7D4}" destId="{A2627982-AC64-4799-9FEE-9A54D70CABD9}" srcOrd="0" destOrd="1" presId="urn:microsoft.com/office/officeart/2008/layout/PictureStrips"/>
    <dgm:cxn modelId="{8C079E85-1295-4310-9616-19AEB4578E7A}" type="presOf" srcId="{8B14084F-9073-4028-AFE9-15A8B018F7FF}" destId="{48E6C1C1-C3E8-40D2-9DDB-4811B2B4FD3B}" srcOrd="0" destOrd="1" presId="urn:microsoft.com/office/officeart/2008/layout/PictureStrips"/>
    <dgm:cxn modelId="{77C9368C-6E6A-4AB8-BA9C-12A33F108435}" srcId="{3647309D-D7BC-4992-AABC-905056E9D759}" destId="{3D6CFA81-9C72-4E8A-B0D2-DB714289F3BA}" srcOrd="4" destOrd="0" parTransId="{81FD5D2E-6A06-4B92-833C-18F018A48C28}" sibTransId="{8088CEB4-B954-4FCB-9CED-C67006EBB69F}"/>
    <dgm:cxn modelId="{06ABA790-D8C2-4FD0-BA5B-B2698384B6E9}" type="presOf" srcId="{A4FD0F7D-B4F8-4801-81F0-AD2AB3B45774}" destId="{9A084E02-D9AD-4121-A83A-7013CB4C6D64}" srcOrd="0" destOrd="0" presId="urn:microsoft.com/office/officeart/2008/layout/PictureStrips"/>
    <dgm:cxn modelId="{EC7B7291-CF3E-492E-9843-83E8083E4E1D}" type="presOf" srcId="{185C2678-C588-445F-90C2-0394A3CBA81C}" destId="{45BD6625-24C4-487B-AE60-2843194A091F}" srcOrd="0" destOrd="1" presId="urn:microsoft.com/office/officeart/2008/layout/PictureStrips"/>
    <dgm:cxn modelId="{8DF53D97-E0CF-4D36-B917-C44EDF02E0DC}" type="presOf" srcId="{3647309D-D7BC-4992-AABC-905056E9D759}" destId="{89E6BD7D-A099-4924-9E76-EEBC35CCFB57}" srcOrd="0" destOrd="0" presId="urn:microsoft.com/office/officeart/2008/layout/PictureStrips"/>
    <dgm:cxn modelId="{14FA8CBA-6904-4FB2-A12A-ACC837E38597}" type="presOf" srcId="{EDFFCAA3-9864-4052-92A4-921BE690B30B}" destId="{45BD6625-24C4-487B-AE60-2843194A091F}" srcOrd="0" destOrd="0" presId="urn:microsoft.com/office/officeart/2008/layout/PictureStrips"/>
    <dgm:cxn modelId="{D91CABBA-299C-4115-A455-2504F55C7751}" srcId="{3647309D-D7BC-4992-AABC-905056E9D759}" destId="{EDFFCAA3-9864-4052-92A4-921BE690B30B}" srcOrd="2" destOrd="0" parTransId="{182CA309-62D2-4144-A058-A28484DADF71}" sibTransId="{B4AABC7F-B9DC-484E-A337-75BBBE26871E}"/>
    <dgm:cxn modelId="{1D7CFCCA-762D-4A16-8F2B-EA172ACF113D}" type="presOf" srcId="{60BA9B7A-09A8-4D1B-9B05-F938F8F41A5E}" destId="{F86987D6-8EF8-4D71-8140-00D465BEA69B}" srcOrd="0" destOrd="0" presId="urn:microsoft.com/office/officeart/2008/layout/PictureStrips"/>
    <dgm:cxn modelId="{4A4800D0-B057-43C9-B7E9-2C9AAFF93F57}" srcId="{3647309D-D7BC-4992-AABC-905056E9D759}" destId="{A4FD0F7D-B4F8-4801-81F0-AD2AB3B45774}" srcOrd="3" destOrd="0" parTransId="{6DE7A278-94E5-465C-A46C-2192BE0383FC}" sibTransId="{092A1B33-C0AB-4E61-BBF0-1A88DF693BD0}"/>
    <dgm:cxn modelId="{6D05E9DA-B991-4C8D-B6B6-55286CB5AA25}" type="presOf" srcId="{C40A655B-A51C-4396-AFC8-0E6D818A1D64}" destId="{9A084E02-D9AD-4121-A83A-7013CB4C6D64}" srcOrd="0" destOrd="1" presId="urn:microsoft.com/office/officeart/2008/layout/PictureStrips"/>
    <dgm:cxn modelId="{34F161DD-8497-4D98-98A0-9AA1697D00E1}" srcId="{3647309D-D7BC-4992-AABC-905056E9D759}" destId="{60BA9B7A-09A8-4D1B-9B05-F938F8F41A5E}" srcOrd="1" destOrd="0" parTransId="{9BAC3968-3B6A-4696-ACFF-C2A01F021143}" sibTransId="{129635CE-5075-465A-ACB4-A2BAC1C0581A}"/>
    <dgm:cxn modelId="{5BC2C4EE-7DF3-46B6-969C-8306E82914F6}" srcId="{EDFFCAA3-9864-4052-92A4-921BE690B30B}" destId="{185C2678-C588-445F-90C2-0394A3CBA81C}" srcOrd="0" destOrd="0" parTransId="{A7C5872A-A4A1-45C8-8CAF-92014018CF57}" sibTransId="{311F5E82-4221-40B1-9ED1-F28D44A89EFD}"/>
    <dgm:cxn modelId="{4202A1F3-FA51-4972-896C-4A1724D8656D}" type="presOf" srcId="{3D6CFA81-9C72-4E8A-B0D2-DB714289F3BA}" destId="{A2627982-AC64-4799-9FEE-9A54D70CABD9}" srcOrd="0" destOrd="0" presId="urn:microsoft.com/office/officeart/2008/layout/PictureStrips"/>
    <dgm:cxn modelId="{1D005870-A5A2-4458-A3AA-E5CFE8B25AFA}" type="presParOf" srcId="{89E6BD7D-A099-4924-9E76-EEBC35CCFB57}" destId="{BEB1CF68-CEB7-46F0-AE29-B966CD343736}" srcOrd="0" destOrd="0" presId="urn:microsoft.com/office/officeart/2008/layout/PictureStrips"/>
    <dgm:cxn modelId="{5F7AA1E5-0275-4049-B4D3-5387675F2AE5}" type="presParOf" srcId="{BEB1CF68-CEB7-46F0-AE29-B966CD343736}" destId="{48E6C1C1-C3E8-40D2-9DDB-4811B2B4FD3B}" srcOrd="0" destOrd="0" presId="urn:microsoft.com/office/officeart/2008/layout/PictureStrips"/>
    <dgm:cxn modelId="{6E623A09-EF57-4C96-AAA5-F0F74D2CCD69}" type="presParOf" srcId="{BEB1CF68-CEB7-46F0-AE29-B966CD343736}" destId="{15E66EE5-3195-4A58-9655-476A014145B7}" srcOrd="1" destOrd="0" presId="urn:microsoft.com/office/officeart/2008/layout/PictureStrips"/>
    <dgm:cxn modelId="{4F307DBB-A008-45CE-A358-62D96CE9653E}" type="presParOf" srcId="{89E6BD7D-A099-4924-9E76-EEBC35CCFB57}" destId="{F17EF124-F442-4EDE-B566-C4C37628B62E}" srcOrd="1" destOrd="0" presId="urn:microsoft.com/office/officeart/2008/layout/PictureStrips"/>
    <dgm:cxn modelId="{056E55C3-FA7F-461C-B2C7-2651141DD27F}" type="presParOf" srcId="{89E6BD7D-A099-4924-9E76-EEBC35CCFB57}" destId="{62EF6606-C312-4E7F-BA20-E33996B4B85C}" srcOrd="2" destOrd="0" presId="urn:microsoft.com/office/officeart/2008/layout/PictureStrips"/>
    <dgm:cxn modelId="{0BC86CDB-CB62-4441-AF22-51EDA28F1235}" type="presParOf" srcId="{62EF6606-C312-4E7F-BA20-E33996B4B85C}" destId="{F86987D6-8EF8-4D71-8140-00D465BEA69B}" srcOrd="0" destOrd="0" presId="urn:microsoft.com/office/officeart/2008/layout/PictureStrips"/>
    <dgm:cxn modelId="{657BF7E0-04EA-440B-B1BB-1685FB627982}" type="presParOf" srcId="{62EF6606-C312-4E7F-BA20-E33996B4B85C}" destId="{EA455275-D1A3-4776-9EF6-D3FDA6A50435}" srcOrd="1" destOrd="0" presId="urn:microsoft.com/office/officeart/2008/layout/PictureStrips"/>
    <dgm:cxn modelId="{3D7C6A25-6215-4FAB-8B36-D7823141C977}" type="presParOf" srcId="{89E6BD7D-A099-4924-9E76-EEBC35CCFB57}" destId="{F40E6C40-02A4-4A62-930C-F882E9AABD70}" srcOrd="3" destOrd="0" presId="urn:microsoft.com/office/officeart/2008/layout/PictureStrips"/>
    <dgm:cxn modelId="{3D7ED68C-3142-4460-A5AE-EAE0BDEEFE81}" type="presParOf" srcId="{89E6BD7D-A099-4924-9E76-EEBC35CCFB57}" destId="{2D8F5F60-8E0D-45B8-AC4E-FD5B2126A34C}" srcOrd="4" destOrd="0" presId="urn:microsoft.com/office/officeart/2008/layout/PictureStrips"/>
    <dgm:cxn modelId="{AE74B852-0AC2-4596-A9D4-8D933E40ECBF}" type="presParOf" srcId="{2D8F5F60-8E0D-45B8-AC4E-FD5B2126A34C}" destId="{45BD6625-24C4-487B-AE60-2843194A091F}" srcOrd="0" destOrd="0" presId="urn:microsoft.com/office/officeart/2008/layout/PictureStrips"/>
    <dgm:cxn modelId="{319A4B65-C3EF-4B21-91B2-6017C90B86B1}" type="presParOf" srcId="{2D8F5F60-8E0D-45B8-AC4E-FD5B2126A34C}" destId="{FAC647A0-A039-4503-B84A-CF1F888CF2F5}" srcOrd="1" destOrd="0" presId="urn:microsoft.com/office/officeart/2008/layout/PictureStrips"/>
    <dgm:cxn modelId="{8B939337-9C90-4307-BF3F-574AAF9B5AC9}" type="presParOf" srcId="{89E6BD7D-A099-4924-9E76-EEBC35CCFB57}" destId="{80F221E1-CF14-4814-A305-A5A96F91E379}" srcOrd="5" destOrd="0" presId="urn:microsoft.com/office/officeart/2008/layout/PictureStrips"/>
    <dgm:cxn modelId="{599FFD07-5944-4D17-9F62-1D24CD7B3348}" type="presParOf" srcId="{89E6BD7D-A099-4924-9E76-EEBC35CCFB57}" destId="{36C42D15-4D7A-4E8C-A986-8A8C26ED66D9}" srcOrd="6" destOrd="0" presId="urn:microsoft.com/office/officeart/2008/layout/PictureStrips"/>
    <dgm:cxn modelId="{A1B5F386-2EDC-4F3D-BC56-1D9A85B0923F}" type="presParOf" srcId="{36C42D15-4D7A-4E8C-A986-8A8C26ED66D9}" destId="{9A084E02-D9AD-4121-A83A-7013CB4C6D64}" srcOrd="0" destOrd="0" presId="urn:microsoft.com/office/officeart/2008/layout/PictureStrips"/>
    <dgm:cxn modelId="{6B2E9C3E-8B11-4DA5-8ADC-BBF31C57D871}" type="presParOf" srcId="{36C42D15-4D7A-4E8C-A986-8A8C26ED66D9}" destId="{3B1C2A41-8B75-4248-8CE1-64B705BAA7F5}" srcOrd="1" destOrd="0" presId="urn:microsoft.com/office/officeart/2008/layout/PictureStrips"/>
    <dgm:cxn modelId="{2A5F082A-3D92-42A6-AE50-91D862BACEF3}" type="presParOf" srcId="{89E6BD7D-A099-4924-9E76-EEBC35CCFB57}" destId="{8F0AA7E0-7CA0-489C-9F1F-D4060C457A70}" srcOrd="7" destOrd="0" presId="urn:microsoft.com/office/officeart/2008/layout/PictureStrips"/>
    <dgm:cxn modelId="{E1749C7D-BFF4-41A9-8784-45855EFB9243}" type="presParOf" srcId="{89E6BD7D-A099-4924-9E76-EEBC35CCFB57}" destId="{464B429F-39E0-419D-8E5E-D03103123AAC}" srcOrd="8" destOrd="0" presId="urn:microsoft.com/office/officeart/2008/layout/PictureStrips"/>
    <dgm:cxn modelId="{966AFD15-DD51-4BED-B55D-CF250773AE3A}" type="presParOf" srcId="{464B429F-39E0-419D-8E5E-D03103123AAC}" destId="{A2627982-AC64-4799-9FEE-9A54D70CABD9}" srcOrd="0" destOrd="0" presId="urn:microsoft.com/office/officeart/2008/layout/PictureStrips"/>
    <dgm:cxn modelId="{3E6606F0-F053-40EF-84C9-F706355D8373}" type="presParOf" srcId="{464B429F-39E0-419D-8E5E-D03103123AAC}" destId="{BED8D3C6-B209-46C6-A82D-349233C5A58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65D7C-E86D-4728-847A-8C7E0DAB4E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8A8CD535-F644-48DC-A036-1C370D4DEECF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Client marié</a:t>
          </a:r>
        </a:p>
      </dgm:t>
    </dgm:pt>
    <dgm:pt modelId="{3FEBB1D7-4136-42CE-9EFF-98E06290541E}" type="parTrans" cxnId="{0B623A7D-5769-438D-AB9D-D922E143F2F1}">
      <dgm:prSet/>
      <dgm:spPr/>
      <dgm:t>
        <a:bodyPr/>
        <a:lstStyle/>
        <a:p>
          <a:endParaRPr lang="fr-FR"/>
        </a:p>
      </dgm:t>
    </dgm:pt>
    <dgm:pt modelId="{92FFED06-9987-4796-8D13-2C4EF38F0AFC}" type="sibTrans" cxnId="{0B623A7D-5769-438D-AB9D-D922E143F2F1}">
      <dgm:prSet/>
      <dgm:spPr/>
      <dgm:t>
        <a:bodyPr/>
        <a:lstStyle/>
        <a:p>
          <a:endParaRPr lang="fr-FR"/>
        </a:p>
      </dgm:t>
    </dgm:pt>
    <dgm:pt modelId="{FB8E5BDD-06F7-4AD4-A63B-94C91EC8F115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40-80K € de revenus</a:t>
          </a:r>
        </a:p>
      </dgm:t>
    </dgm:pt>
    <dgm:pt modelId="{AEC4A09D-3355-4E84-9791-0E59A4681E88}" type="parTrans" cxnId="{ED5DFA0F-6F28-4726-A151-9B31FBBBADC7}">
      <dgm:prSet/>
      <dgm:spPr/>
      <dgm:t>
        <a:bodyPr/>
        <a:lstStyle/>
        <a:p>
          <a:endParaRPr lang="fr-FR"/>
        </a:p>
      </dgm:t>
    </dgm:pt>
    <dgm:pt modelId="{378CE0F0-0BF8-4C80-AAA7-C08E1706DFF0}" type="sibTrans" cxnId="{ED5DFA0F-6F28-4726-A151-9B31FBBBADC7}">
      <dgm:prSet/>
      <dgm:spPr/>
      <dgm:t>
        <a:bodyPr/>
        <a:lstStyle/>
        <a:p>
          <a:endParaRPr lang="fr-FR"/>
        </a:p>
      </dgm:t>
    </dgm:pt>
    <dgm:pt modelId="{48EBBC7A-07DE-4F48-8AE5-1F7A37B2B8A2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Carte Platinum</a:t>
          </a:r>
        </a:p>
      </dgm:t>
    </dgm:pt>
    <dgm:pt modelId="{DACA810B-FC78-40EA-9FD8-E19FC1C2CCE1}" type="parTrans" cxnId="{BA3900B0-2A44-4408-83B9-4C09773254F5}">
      <dgm:prSet/>
      <dgm:spPr/>
      <dgm:t>
        <a:bodyPr/>
        <a:lstStyle/>
        <a:p>
          <a:endParaRPr lang="fr-FR"/>
        </a:p>
      </dgm:t>
    </dgm:pt>
    <dgm:pt modelId="{D70C82D4-25F4-4792-B39D-29D0C41511B6}" type="sibTrans" cxnId="{BA3900B0-2A44-4408-83B9-4C09773254F5}">
      <dgm:prSet/>
      <dgm:spPr/>
      <dgm:t>
        <a:bodyPr/>
        <a:lstStyle/>
        <a:p>
          <a:endParaRPr lang="fr-FR"/>
        </a:p>
      </dgm:t>
    </dgm:pt>
    <dgm:pt modelId="{405AB02B-268E-4076-90CF-766FA01C16A6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Pas de renouvellement de crédit</a:t>
          </a:r>
        </a:p>
      </dgm:t>
    </dgm:pt>
    <dgm:pt modelId="{9ABE2E16-CBD6-4A09-AD2D-76A48399F48C}" type="parTrans" cxnId="{8D1D267B-ACE3-49A5-9E16-E0FBE3D532C0}">
      <dgm:prSet/>
      <dgm:spPr/>
      <dgm:t>
        <a:bodyPr/>
        <a:lstStyle/>
        <a:p>
          <a:endParaRPr lang="fr-FR"/>
        </a:p>
      </dgm:t>
    </dgm:pt>
    <dgm:pt modelId="{6F276D7D-C880-44F7-A205-C79268BF8AD0}" type="sibTrans" cxnId="{8D1D267B-ACE3-49A5-9E16-E0FBE3D532C0}">
      <dgm:prSet/>
      <dgm:spPr/>
      <dgm:t>
        <a:bodyPr/>
        <a:lstStyle/>
        <a:p>
          <a:endParaRPr lang="fr-FR"/>
        </a:p>
      </dgm:t>
    </dgm:pt>
    <dgm:pt modelId="{45F3C955-4F97-4F71-B418-32A8BBBA9A4F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6 mois ou + d’inactivité</a:t>
          </a:r>
        </a:p>
      </dgm:t>
    </dgm:pt>
    <dgm:pt modelId="{FE631AA7-193E-45DC-99DA-4F437CF4057E}" type="parTrans" cxnId="{266D9F8D-A87C-4E84-93AD-C5F010C8C8F1}">
      <dgm:prSet/>
      <dgm:spPr/>
      <dgm:t>
        <a:bodyPr/>
        <a:lstStyle/>
        <a:p>
          <a:endParaRPr lang="fr-FR"/>
        </a:p>
      </dgm:t>
    </dgm:pt>
    <dgm:pt modelId="{057379D9-A924-4DC8-A442-EED648774A2E}" type="sibTrans" cxnId="{266D9F8D-A87C-4E84-93AD-C5F010C8C8F1}">
      <dgm:prSet/>
      <dgm:spPr/>
      <dgm:t>
        <a:bodyPr/>
        <a:lstStyle/>
        <a:p>
          <a:endParaRPr lang="fr-FR"/>
        </a:p>
      </dgm:t>
    </dgm:pt>
    <dgm:pt modelId="{543BA459-25C2-48A3-9069-E55CE500C7A9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Moins de 50 transactions</a:t>
          </a:r>
        </a:p>
      </dgm:t>
    </dgm:pt>
    <dgm:pt modelId="{C660EF48-9793-445F-9326-23277C3C2306}" type="parTrans" cxnId="{24BBD165-E131-435B-8B9B-365C24F3C515}">
      <dgm:prSet/>
      <dgm:spPr/>
      <dgm:t>
        <a:bodyPr/>
        <a:lstStyle/>
        <a:p>
          <a:endParaRPr lang="fr-FR"/>
        </a:p>
      </dgm:t>
    </dgm:pt>
    <dgm:pt modelId="{3049B199-43E8-41D5-8500-5BA8F149CFC7}" type="sibTrans" cxnId="{24BBD165-E131-435B-8B9B-365C24F3C515}">
      <dgm:prSet/>
      <dgm:spPr/>
      <dgm:t>
        <a:bodyPr/>
        <a:lstStyle/>
        <a:p>
          <a:endParaRPr lang="fr-FR"/>
        </a:p>
      </dgm:t>
    </dgm:pt>
    <dgm:pt modelId="{01D39CB2-F577-4170-A910-6F437C2E3376}">
      <dgm:prSet phldrT="[Texte]"/>
      <dgm:spPr/>
      <dgm:t>
        <a:bodyPr/>
        <a:lstStyle/>
        <a:p>
          <a:r>
            <a:rPr lang="fr-FR" dirty="0">
              <a:latin typeface="Maven Pro" panose="020B0604020202020204" charset="0"/>
            </a:rPr>
            <a:t>A partir de 4-5 interactions</a:t>
          </a:r>
        </a:p>
      </dgm:t>
    </dgm:pt>
    <dgm:pt modelId="{6B0C9908-CCFA-423D-8BF8-791795EB1EA4}" type="parTrans" cxnId="{5D95248D-68DD-462A-8FC6-E7708B4BFD6B}">
      <dgm:prSet/>
      <dgm:spPr/>
      <dgm:t>
        <a:bodyPr/>
        <a:lstStyle/>
        <a:p>
          <a:endParaRPr lang="fr-FR"/>
        </a:p>
      </dgm:t>
    </dgm:pt>
    <dgm:pt modelId="{72DD22D0-A187-42B1-BFF2-62BA4832373C}" type="sibTrans" cxnId="{5D95248D-68DD-462A-8FC6-E7708B4BFD6B}">
      <dgm:prSet/>
      <dgm:spPr/>
      <dgm:t>
        <a:bodyPr/>
        <a:lstStyle/>
        <a:p>
          <a:endParaRPr lang="fr-FR"/>
        </a:p>
      </dgm:t>
    </dgm:pt>
    <dgm:pt modelId="{2461F648-BE78-473D-B00A-50A37F9541A5}" type="pres">
      <dgm:prSet presAssocID="{3FD65D7C-E86D-4728-847A-8C7E0DAB4E42}" presName="Name0" presStyleCnt="0">
        <dgm:presLayoutVars>
          <dgm:chMax val="7"/>
          <dgm:chPref val="7"/>
          <dgm:dir/>
        </dgm:presLayoutVars>
      </dgm:prSet>
      <dgm:spPr/>
    </dgm:pt>
    <dgm:pt modelId="{847FBEAF-66D8-4DD6-A80C-6A019ED5FE9E}" type="pres">
      <dgm:prSet presAssocID="{3FD65D7C-E86D-4728-847A-8C7E0DAB4E42}" presName="Name1" presStyleCnt="0"/>
      <dgm:spPr/>
    </dgm:pt>
    <dgm:pt modelId="{7ECE8A2D-A256-4D09-9785-A81C5D945D87}" type="pres">
      <dgm:prSet presAssocID="{3FD65D7C-E86D-4728-847A-8C7E0DAB4E42}" presName="cycle" presStyleCnt="0"/>
      <dgm:spPr/>
    </dgm:pt>
    <dgm:pt modelId="{DC75B373-3D2E-416A-8734-C92956A7D422}" type="pres">
      <dgm:prSet presAssocID="{3FD65D7C-E86D-4728-847A-8C7E0DAB4E42}" presName="srcNode" presStyleLbl="node1" presStyleIdx="0" presStyleCnt="7"/>
      <dgm:spPr/>
    </dgm:pt>
    <dgm:pt modelId="{22A49EF0-93BC-4088-96AB-DA7FD69B0580}" type="pres">
      <dgm:prSet presAssocID="{3FD65D7C-E86D-4728-847A-8C7E0DAB4E42}" presName="conn" presStyleLbl="parChTrans1D2" presStyleIdx="0" presStyleCnt="1"/>
      <dgm:spPr/>
    </dgm:pt>
    <dgm:pt modelId="{C22270FA-7B97-44A7-A910-C5B4D853C4EF}" type="pres">
      <dgm:prSet presAssocID="{3FD65D7C-E86D-4728-847A-8C7E0DAB4E42}" presName="extraNode" presStyleLbl="node1" presStyleIdx="0" presStyleCnt="7"/>
      <dgm:spPr/>
    </dgm:pt>
    <dgm:pt modelId="{C75B62C8-1693-4FCF-998F-E3B055682FC1}" type="pres">
      <dgm:prSet presAssocID="{3FD65D7C-E86D-4728-847A-8C7E0DAB4E42}" presName="dstNode" presStyleLbl="node1" presStyleIdx="0" presStyleCnt="7"/>
      <dgm:spPr/>
    </dgm:pt>
    <dgm:pt modelId="{3E5A9473-114C-4C21-A042-351BC97445CB}" type="pres">
      <dgm:prSet presAssocID="{8A8CD535-F644-48DC-A036-1C370D4DEECF}" presName="text_1" presStyleLbl="node1" presStyleIdx="0" presStyleCnt="7">
        <dgm:presLayoutVars>
          <dgm:bulletEnabled val="1"/>
        </dgm:presLayoutVars>
      </dgm:prSet>
      <dgm:spPr/>
    </dgm:pt>
    <dgm:pt modelId="{197F67A6-28E8-454B-B56D-9044F7577092}" type="pres">
      <dgm:prSet presAssocID="{8A8CD535-F644-48DC-A036-1C370D4DEECF}" presName="accent_1" presStyleCnt="0"/>
      <dgm:spPr/>
    </dgm:pt>
    <dgm:pt modelId="{F050D7A2-6B0B-4C16-842C-29FD7ACF4EA4}" type="pres">
      <dgm:prSet presAssocID="{8A8CD535-F644-48DC-A036-1C370D4DEECF}" presName="accentRepeatNode" presStyleLbl="solidFgAcc1" presStyleIdx="0" presStyleCnt="7"/>
      <dgm:spPr/>
    </dgm:pt>
    <dgm:pt modelId="{74B91A38-D6AB-4E29-B40D-A3C2C5939237}" type="pres">
      <dgm:prSet presAssocID="{FB8E5BDD-06F7-4AD4-A63B-94C91EC8F115}" presName="text_2" presStyleLbl="node1" presStyleIdx="1" presStyleCnt="7">
        <dgm:presLayoutVars>
          <dgm:bulletEnabled val="1"/>
        </dgm:presLayoutVars>
      </dgm:prSet>
      <dgm:spPr/>
    </dgm:pt>
    <dgm:pt modelId="{57F70606-75DB-46FB-B83B-23A932E1F0E4}" type="pres">
      <dgm:prSet presAssocID="{FB8E5BDD-06F7-4AD4-A63B-94C91EC8F115}" presName="accent_2" presStyleCnt="0"/>
      <dgm:spPr/>
    </dgm:pt>
    <dgm:pt modelId="{EA2D257F-5455-443E-84D8-9D427ADF93DF}" type="pres">
      <dgm:prSet presAssocID="{FB8E5BDD-06F7-4AD4-A63B-94C91EC8F115}" presName="accentRepeatNode" presStyleLbl="solidFgAcc1" presStyleIdx="1" presStyleCnt="7"/>
      <dgm:spPr/>
    </dgm:pt>
    <dgm:pt modelId="{926B3427-8973-4420-95C5-D71EEA17F51D}" type="pres">
      <dgm:prSet presAssocID="{543BA459-25C2-48A3-9069-E55CE500C7A9}" presName="text_3" presStyleLbl="node1" presStyleIdx="2" presStyleCnt="7">
        <dgm:presLayoutVars>
          <dgm:bulletEnabled val="1"/>
        </dgm:presLayoutVars>
      </dgm:prSet>
      <dgm:spPr/>
    </dgm:pt>
    <dgm:pt modelId="{810B0BF1-DC26-4B96-B755-C340774FACD6}" type="pres">
      <dgm:prSet presAssocID="{543BA459-25C2-48A3-9069-E55CE500C7A9}" presName="accent_3" presStyleCnt="0"/>
      <dgm:spPr/>
    </dgm:pt>
    <dgm:pt modelId="{1E378EB2-3D46-41BF-91AE-55E3761A4FD6}" type="pres">
      <dgm:prSet presAssocID="{543BA459-25C2-48A3-9069-E55CE500C7A9}" presName="accentRepeatNode" presStyleLbl="solidFgAcc1" presStyleIdx="2" presStyleCnt="7"/>
      <dgm:spPr/>
    </dgm:pt>
    <dgm:pt modelId="{7171E6FA-BEB8-48B6-8E8D-44881B9119AE}" type="pres">
      <dgm:prSet presAssocID="{405AB02B-268E-4076-90CF-766FA01C16A6}" presName="text_4" presStyleLbl="node1" presStyleIdx="3" presStyleCnt="7">
        <dgm:presLayoutVars>
          <dgm:bulletEnabled val="1"/>
        </dgm:presLayoutVars>
      </dgm:prSet>
      <dgm:spPr/>
    </dgm:pt>
    <dgm:pt modelId="{D4EF0645-AC7C-4413-B487-8D28F5DFA064}" type="pres">
      <dgm:prSet presAssocID="{405AB02B-268E-4076-90CF-766FA01C16A6}" presName="accent_4" presStyleCnt="0"/>
      <dgm:spPr/>
    </dgm:pt>
    <dgm:pt modelId="{A9F6A619-88E8-452D-B4C7-EB4B601777F9}" type="pres">
      <dgm:prSet presAssocID="{405AB02B-268E-4076-90CF-766FA01C16A6}" presName="accentRepeatNode" presStyleLbl="solidFgAcc1" presStyleIdx="3" presStyleCnt="7"/>
      <dgm:spPr/>
    </dgm:pt>
    <dgm:pt modelId="{2A78BD06-53BB-4FBF-A150-3CC8522E38B9}" type="pres">
      <dgm:prSet presAssocID="{01D39CB2-F577-4170-A910-6F437C2E3376}" presName="text_5" presStyleLbl="node1" presStyleIdx="4" presStyleCnt="7">
        <dgm:presLayoutVars>
          <dgm:bulletEnabled val="1"/>
        </dgm:presLayoutVars>
      </dgm:prSet>
      <dgm:spPr/>
    </dgm:pt>
    <dgm:pt modelId="{93C8964A-D681-4F9D-9FD9-93468BCC1EC1}" type="pres">
      <dgm:prSet presAssocID="{01D39CB2-F577-4170-A910-6F437C2E3376}" presName="accent_5" presStyleCnt="0"/>
      <dgm:spPr/>
    </dgm:pt>
    <dgm:pt modelId="{0F527A62-00B4-4C78-9690-C72C2D0D9FCA}" type="pres">
      <dgm:prSet presAssocID="{01D39CB2-F577-4170-A910-6F437C2E3376}" presName="accentRepeatNode" presStyleLbl="solidFgAcc1" presStyleIdx="4" presStyleCnt="7"/>
      <dgm:spPr/>
    </dgm:pt>
    <dgm:pt modelId="{96AFB4B5-4B85-486E-AD81-012CF2CD636C}" type="pres">
      <dgm:prSet presAssocID="{45F3C955-4F97-4F71-B418-32A8BBBA9A4F}" presName="text_6" presStyleLbl="node1" presStyleIdx="5" presStyleCnt="7">
        <dgm:presLayoutVars>
          <dgm:bulletEnabled val="1"/>
        </dgm:presLayoutVars>
      </dgm:prSet>
      <dgm:spPr/>
    </dgm:pt>
    <dgm:pt modelId="{1EBBF196-F120-4777-9A83-AA6FCF2348AB}" type="pres">
      <dgm:prSet presAssocID="{45F3C955-4F97-4F71-B418-32A8BBBA9A4F}" presName="accent_6" presStyleCnt="0"/>
      <dgm:spPr/>
    </dgm:pt>
    <dgm:pt modelId="{0428B36D-6076-4BD9-A10B-DC639F7F8A0B}" type="pres">
      <dgm:prSet presAssocID="{45F3C955-4F97-4F71-B418-32A8BBBA9A4F}" presName="accentRepeatNode" presStyleLbl="solidFgAcc1" presStyleIdx="5" presStyleCnt="7"/>
      <dgm:spPr/>
    </dgm:pt>
    <dgm:pt modelId="{B2706F1C-B327-4945-9DCD-006D36DF38A1}" type="pres">
      <dgm:prSet presAssocID="{48EBBC7A-07DE-4F48-8AE5-1F7A37B2B8A2}" presName="text_7" presStyleLbl="node1" presStyleIdx="6" presStyleCnt="7">
        <dgm:presLayoutVars>
          <dgm:bulletEnabled val="1"/>
        </dgm:presLayoutVars>
      </dgm:prSet>
      <dgm:spPr/>
    </dgm:pt>
    <dgm:pt modelId="{99035717-A18D-4F09-8C52-A320E0B3F78F}" type="pres">
      <dgm:prSet presAssocID="{48EBBC7A-07DE-4F48-8AE5-1F7A37B2B8A2}" presName="accent_7" presStyleCnt="0"/>
      <dgm:spPr/>
    </dgm:pt>
    <dgm:pt modelId="{433B9512-6A3F-40B4-98CA-84700E13AECC}" type="pres">
      <dgm:prSet presAssocID="{48EBBC7A-07DE-4F48-8AE5-1F7A37B2B8A2}" presName="accentRepeatNode" presStyleLbl="solidFgAcc1" presStyleIdx="6" presStyleCnt="7"/>
      <dgm:spPr/>
    </dgm:pt>
  </dgm:ptLst>
  <dgm:cxnLst>
    <dgm:cxn modelId="{ED5DFA0F-6F28-4726-A151-9B31FBBBADC7}" srcId="{3FD65D7C-E86D-4728-847A-8C7E0DAB4E42}" destId="{FB8E5BDD-06F7-4AD4-A63B-94C91EC8F115}" srcOrd="1" destOrd="0" parTransId="{AEC4A09D-3355-4E84-9791-0E59A4681E88}" sibTransId="{378CE0F0-0BF8-4C80-AAA7-C08E1706DFF0}"/>
    <dgm:cxn modelId="{2A716E2C-69E4-4553-B836-3194D3690690}" type="presOf" srcId="{01D39CB2-F577-4170-A910-6F437C2E3376}" destId="{2A78BD06-53BB-4FBF-A150-3CC8522E38B9}" srcOrd="0" destOrd="0" presId="urn:microsoft.com/office/officeart/2008/layout/VerticalCurvedList"/>
    <dgm:cxn modelId="{24BBD165-E131-435B-8B9B-365C24F3C515}" srcId="{3FD65D7C-E86D-4728-847A-8C7E0DAB4E42}" destId="{543BA459-25C2-48A3-9069-E55CE500C7A9}" srcOrd="2" destOrd="0" parTransId="{C660EF48-9793-445F-9326-23277C3C2306}" sibTransId="{3049B199-43E8-41D5-8500-5BA8F149CFC7}"/>
    <dgm:cxn modelId="{D5C85770-651E-43BF-9FB7-9AF4A18CA6C8}" type="presOf" srcId="{48EBBC7A-07DE-4F48-8AE5-1F7A37B2B8A2}" destId="{B2706F1C-B327-4945-9DCD-006D36DF38A1}" srcOrd="0" destOrd="0" presId="urn:microsoft.com/office/officeart/2008/layout/VerticalCurvedList"/>
    <dgm:cxn modelId="{DBCE7B5A-06C5-4619-856F-937FDA4D7174}" type="presOf" srcId="{FB8E5BDD-06F7-4AD4-A63B-94C91EC8F115}" destId="{74B91A38-D6AB-4E29-B40D-A3C2C5939237}" srcOrd="0" destOrd="0" presId="urn:microsoft.com/office/officeart/2008/layout/VerticalCurvedList"/>
    <dgm:cxn modelId="{8D1D267B-ACE3-49A5-9E16-E0FBE3D532C0}" srcId="{3FD65D7C-E86D-4728-847A-8C7E0DAB4E42}" destId="{405AB02B-268E-4076-90CF-766FA01C16A6}" srcOrd="3" destOrd="0" parTransId="{9ABE2E16-CBD6-4A09-AD2D-76A48399F48C}" sibTransId="{6F276D7D-C880-44F7-A205-C79268BF8AD0}"/>
    <dgm:cxn modelId="{0B623A7D-5769-438D-AB9D-D922E143F2F1}" srcId="{3FD65D7C-E86D-4728-847A-8C7E0DAB4E42}" destId="{8A8CD535-F644-48DC-A036-1C370D4DEECF}" srcOrd="0" destOrd="0" parTransId="{3FEBB1D7-4136-42CE-9EFF-98E06290541E}" sibTransId="{92FFED06-9987-4796-8D13-2C4EF38F0AFC}"/>
    <dgm:cxn modelId="{9928E77D-F35A-42D1-A9B7-7946FF2DDA0D}" type="presOf" srcId="{3FD65D7C-E86D-4728-847A-8C7E0DAB4E42}" destId="{2461F648-BE78-473D-B00A-50A37F9541A5}" srcOrd="0" destOrd="0" presId="urn:microsoft.com/office/officeart/2008/layout/VerticalCurvedList"/>
    <dgm:cxn modelId="{C5F2737F-BBAB-48F3-939F-8588F4616E75}" type="presOf" srcId="{8A8CD535-F644-48DC-A036-1C370D4DEECF}" destId="{3E5A9473-114C-4C21-A042-351BC97445CB}" srcOrd="0" destOrd="0" presId="urn:microsoft.com/office/officeart/2008/layout/VerticalCurvedList"/>
    <dgm:cxn modelId="{3F00A982-5884-4349-A3FD-A97BB33C0D08}" type="presOf" srcId="{45F3C955-4F97-4F71-B418-32A8BBBA9A4F}" destId="{96AFB4B5-4B85-486E-AD81-012CF2CD636C}" srcOrd="0" destOrd="0" presId="urn:microsoft.com/office/officeart/2008/layout/VerticalCurvedList"/>
    <dgm:cxn modelId="{5D95248D-68DD-462A-8FC6-E7708B4BFD6B}" srcId="{3FD65D7C-E86D-4728-847A-8C7E0DAB4E42}" destId="{01D39CB2-F577-4170-A910-6F437C2E3376}" srcOrd="4" destOrd="0" parTransId="{6B0C9908-CCFA-423D-8BF8-791795EB1EA4}" sibTransId="{72DD22D0-A187-42B1-BFF2-62BA4832373C}"/>
    <dgm:cxn modelId="{266D9F8D-A87C-4E84-93AD-C5F010C8C8F1}" srcId="{3FD65D7C-E86D-4728-847A-8C7E0DAB4E42}" destId="{45F3C955-4F97-4F71-B418-32A8BBBA9A4F}" srcOrd="5" destOrd="0" parTransId="{FE631AA7-193E-45DC-99DA-4F437CF4057E}" sibTransId="{057379D9-A924-4DC8-A442-EED648774A2E}"/>
    <dgm:cxn modelId="{0211FBAD-0895-4C44-A81D-47D442F944E4}" type="presOf" srcId="{543BA459-25C2-48A3-9069-E55CE500C7A9}" destId="{926B3427-8973-4420-95C5-D71EEA17F51D}" srcOrd="0" destOrd="0" presId="urn:microsoft.com/office/officeart/2008/layout/VerticalCurvedList"/>
    <dgm:cxn modelId="{BA3900B0-2A44-4408-83B9-4C09773254F5}" srcId="{3FD65D7C-E86D-4728-847A-8C7E0DAB4E42}" destId="{48EBBC7A-07DE-4F48-8AE5-1F7A37B2B8A2}" srcOrd="6" destOrd="0" parTransId="{DACA810B-FC78-40EA-9FD8-E19FC1C2CCE1}" sibTransId="{D70C82D4-25F4-4792-B39D-29D0C41511B6}"/>
    <dgm:cxn modelId="{EB9C0DD6-E859-4FE1-888F-3D77578BF150}" type="presOf" srcId="{405AB02B-268E-4076-90CF-766FA01C16A6}" destId="{7171E6FA-BEB8-48B6-8E8D-44881B9119AE}" srcOrd="0" destOrd="0" presId="urn:microsoft.com/office/officeart/2008/layout/VerticalCurvedList"/>
    <dgm:cxn modelId="{91F9ADE6-1789-4F3B-954B-C93FD1516F33}" type="presOf" srcId="{92FFED06-9987-4796-8D13-2C4EF38F0AFC}" destId="{22A49EF0-93BC-4088-96AB-DA7FD69B0580}" srcOrd="0" destOrd="0" presId="urn:microsoft.com/office/officeart/2008/layout/VerticalCurvedList"/>
    <dgm:cxn modelId="{C594F789-BC4A-4557-8CE5-EE5E05632E76}" type="presParOf" srcId="{2461F648-BE78-473D-B00A-50A37F9541A5}" destId="{847FBEAF-66D8-4DD6-A80C-6A019ED5FE9E}" srcOrd="0" destOrd="0" presId="urn:microsoft.com/office/officeart/2008/layout/VerticalCurvedList"/>
    <dgm:cxn modelId="{0DB72ECB-9FDD-4316-A1E3-63D8C6230883}" type="presParOf" srcId="{847FBEAF-66D8-4DD6-A80C-6A019ED5FE9E}" destId="{7ECE8A2D-A256-4D09-9785-A81C5D945D87}" srcOrd="0" destOrd="0" presId="urn:microsoft.com/office/officeart/2008/layout/VerticalCurvedList"/>
    <dgm:cxn modelId="{34DC5288-6D04-4884-8CDE-02C5BBBB7CEB}" type="presParOf" srcId="{7ECE8A2D-A256-4D09-9785-A81C5D945D87}" destId="{DC75B373-3D2E-416A-8734-C92956A7D422}" srcOrd="0" destOrd="0" presId="urn:microsoft.com/office/officeart/2008/layout/VerticalCurvedList"/>
    <dgm:cxn modelId="{7CD0351F-80DD-4463-86BB-9340A562F70C}" type="presParOf" srcId="{7ECE8A2D-A256-4D09-9785-A81C5D945D87}" destId="{22A49EF0-93BC-4088-96AB-DA7FD69B0580}" srcOrd="1" destOrd="0" presId="urn:microsoft.com/office/officeart/2008/layout/VerticalCurvedList"/>
    <dgm:cxn modelId="{73736F9E-91CF-49C0-A737-AA5A2A88E204}" type="presParOf" srcId="{7ECE8A2D-A256-4D09-9785-A81C5D945D87}" destId="{C22270FA-7B97-44A7-A910-C5B4D853C4EF}" srcOrd="2" destOrd="0" presId="urn:microsoft.com/office/officeart/2008/layout/VerticalCurvedList"/>
    <dgm:cxn modelId="{0A7606DC-4409-4318-95C9-2C3A94A4D9D1}" type="presParOf" srcId="{7ECE8A2D-A256-4D09-9785-A81C5D945D87}" destId="{C75B62C8-1693-4FCF-998F-E3B055682FC1}" srcOrd="3" destOrd="0" presId="urn:microsoft.com/office/officeart/2008/layout/VerticalCurvedList"/>
    <dgm:cxn modelId="{BCF6E5D7-2D1F-4284-8F70-5011F9AEE6BE}" type="presParOf" srcId="{847FBEAF-66D8-4DD6-A80C-6A019ED5FE9E}" destId="{3E5A9473-114C-4C21-A042-351BC97445CB}" srcOrd="1" destOrd="0" presId="urn:microsoft.com/office/officeart/2008/layout/VerticalCurvedList"/>
    <dgm:cxn modelId="{A2B86B56-4830-47DF-AA3F-769EBC6BC05C}" type="presParOf" srcId="{847FBEAF-66D8-4DD6-A80C-6A019ED5FE9E}" destId="{197F67A6-28E8-454B-B56D-9044F7577092}" srcOrd="2" destOrd="0" presId="urn:microsoft.com/office/officeart/2008/layout/VerticalCurvedList"/>
    <dgm:cxn modelId="{8C3FB42A-8535-454F-A4B8-3C67A8684B49}" type="presParOf" srcId="{197F67A6-28E8-454B-B56D-9044F7577092}" destId="{F050D7A2-6B0B-4C16-842C-29FD7ACF4EA4}" srcOrd="0" destOrd="0" presId="urn:microsoft.com/office/officeart/2008/layout/VerticalCurvedList"/>
    <dgm:cxn modelId="{E5B126CE-C186-47CA-86E6-79558D3084E0}" type="presParOf" srcId="{847FBEAF-66D8-4DD6-A80C-6A019ED5FE9E}" destId="{74B91A38-D6AB-4E29-B40D-A3C2C5939237}" srcOrd="3" destOrd="0" presId="urn:microsoft.com/office/officeart/2008/layout/VerticalCurvedList"/>
    <dgm:cxn modelId="{4EA694A4-CFF1-49CE-9510-815C813F5532}" type="presParOf" srcId="{847FBEAF-66D8-4DD6-A80C-6A019ED5FE9E}" destId="{57F70606-75DB-46FB-B83B-23A932E1F0E4}" srcOrd="4" destOrd="0" presId="urn:microsoft.com/office/officeart/2008/layout/VerticalCurvedList"/>
    <dgm:cxn modelId="{7476CF39-4B4A-409A-8ADB-B3E9DBCE9FA1}" type="presParOf" srcId="{57F70606-75DB-46FB-B83B-23A932E1F0E4}" destId="{EA2D257F-5455-443E-84D8-9D427ADF93DF}" srcOrd="0" destOrd="0" presId="urn:microsoft.com/office/officeart/2008/layout/VerticalCurvedList"/>
    <dgm:cxn modelId="{9500E454-720F-41A5-AC45-978712B294C0}" type="presParOf" srcId="{847FBEAF-66D8-4DD6-A80C-6A019ED5FE9E}" destId="{926B3427-8973-4420-95C5-D71EEA17F51D}" srcOrd="5" destOrd="0" presId="urn:microsoft.com/office/officeart/2008/layout/VerticalCurvedList"/>
    <dgm:cxn modelId="{F18E27D7-3D96-4C5A-AF53-B41B651FD74C}" type="presParOf" srcId="{847FBEAF-66D8-4DD6-A80C-6A019ED5FE9E}" destId="{810B0BF1-DC26-4B96-B755-C340774FACD6}" srcOrd="6" destOrd="0" presId="urn:microsoft.com/office/officeart/2008/layout/VerticalCurvedList"/>
    <dgm:cxn modelId="{5C706159-A568-451A-80E2-DAA4C87B5F34}" type="presParOf" srcId="{810B0BF1-DC26-4B96-B755-C340774FACD6}" destId="{1E378EB2-3D46-41BF-91AE-55E3761A4FD6}" srcOrd="0" destOrd="0" presId="urn:microsoft.com/office/officeart/2008/layout/VerticalCurvedList"/>
    <dgm:cxn modelId="{42539EFA-35E0-471D-958C-8A9C18255E50}" type="presParOf" srcId="{847FBEAF-66D8-4DD6-A80C-6A019ED5FE9E}" destId="{7171E6FA-BEB8-48B6-8E8D-44881B9119AE}" srcOrd="7" destOrd="0" presId="urn:microsoft.com/office/officeart/2008/layout/VerticalCurvedList"/>
    <dgm:cxn modelId="{015E5448-33B1-4213-954D-1EF02E2074C7}" type="presParOf" srcId="{847FBEAF-66D8-4DD6-A80C-6A019ED5FE9E}" destId="{D4EF0645-AC7C-4413-B487-8D28F5DFA064}" srcOrd="8" destOrd="0" presId="urn:microsoft.com/office/officeart/2008/layout/VerticalCurvedList"/>
    <dgm:cxn modelId="{30B70F9A-C230-4EDF-9E37-F23B86862AAE}" type="presParOf" srcId="{D4EF0645-AC7C-4413-B487-8D28F5DFA064}" destId="{A9F6A619-88E8-452D-B4C7-EB4B601777F9}" srcOrd="0" destOrd="0" presId="urn:microsoft.com/office/officeart/2008/layout/VerticalCurvedList"/>
    <dgm:cxn modelId="{BC0F0FA7-F909-4EF6-BC86-1C08C6079A98}" type="presParOf" srcId="{847FBEAF-66D8-4DD6-A80C-6A019ED5FE9E}" destId="{2A78BD06-53BB-4FBF-A150-3CC8522E38B9}" srcOrd="9" destOrd="0" presId="urn:microsoft.com/office/officeart/2008/layout/VerticalCurvedList"/>
    <dgm:cxn modelId="{3FB127C6-EB9D-4205-8586-51DC0E546B2B}" type="presParOf" srcId="{847FBEAF-66D8-4DD6-A80C-6A019ED5FE9E}" destId="{93C8964A-D681-4F9D-9FD9-93468BCC1EC1}" srcOrd="10" destOrd="0" presId="urn:microsoft.com/office/officeart/2008/layout/VerticalCurvedList"/>
    <dgm:cxn modelId="{DFB30698-6210-48DE-B9A3-CAA8168897DE}" type="presParOf" srcId="{93C8964A-D681-4F9D-9FD9-93468BCC1EC1}" destId="{0F527A62-00B4-4C78-9690-C72C2D0D9FCA}" srcOrd="0" destOrd="0" presId="urn:microsoft.com/office/officeart/2008/layout/VerticalCurvedList"/>
    <dgm:cxn modelId="{E5C33EB1-67C1-4BC5-8C37-8A6E7EC21558}" type="presParOf" srcId="{847FBEAF-66D8-4DD6-A80C-6A019ED5FE9E}" destId="{96AFB4B5-4B85-486E-AD81-012CF2CD636C}" srcOrd="11" destOrd="0" presId="urn:microsoft.com/office/officeart/2008/layout/VerticalCurvedList"/>
    <dgm:cxn modelId="{77149539-6AB8-4A09-8431-7E5B776EB3D1}" type="presParOf" srcId="{847FBEAF-66D8-4DD6-A80C-6A019ED5FE9E}" destId="{1EBBF196-F120-4777-9A83-AA6FCF2348AB}" srcOrd="12" destOrd="0" presId="urn:microsoft.com/office/officeart/2008/layout/VerticalCurvedList"/>
    <dgm:cxn modelId="{EC0DD862-EC46-4290-9281-2CC2038B95D3}" type="presParOf" srcId="{1EBBF196-F120-4777-9A83-AA6FCF2348AB}" destId="{0428B36D-6076-4BD9-A10B-DC639F7F8A0B}" srcOrd="0" destOrd="0" presId="urn:microsoft.com/office/officeart/2008/layout/VerticalCurvedList"/>
    <dgm:cxn modelId="{2CAB0ED9-F42F-44B8-9A50-3BF4DA676923}" type="presParOf" srcId="{847FBEAF-66D8-4DD6-A80C-6A019ED5FE9E}" destId="{B2706F1C-B327-4945-9DCD-006D36DF38A1}" srcOrd="13" destOrd="0" presId="urn:microsoft.com/office/officeart/2008/layout/VerticalCurvedList"/>
    <dgm:cxn modelId="{E70B660D-5814-404F-ADD8-6CEA8A82D571}" type="presParOf" srcId="{847FBEAF-66D8-4DD6-A80C-6A019ED5FE9E}" destId="{99035717-A18D-4F09-8C52-A320E0B3F78F}" srcOrd="14" destOrd="0" presId="urn:microsoft.com/office/officeart/2008/layout/VerticalCurvedList"/>
    <dgm:cxn modelId="{537F80E2-B9EF-4CF6-AEE3-B53610721EC2}" type="presParOf" srcId="{99035717-A18D-4F09-8C52-A320E0B3F78F}" destId="{433B9512-6A3F-40B4-98CA-84700E13AE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65D7C-E86D-4728-847A-8C7E0DAB4E42}" type="doc">
      <dgm:prSet loTypeId="urn:microsoft.com/office/officeart/2005/8/layout/pyramid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8A8CD535-F644-48DC-A036-1C370D4DEECF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Client marié</a:t>
          </a:r>
        </a:p>
      </dgm:t>
    </dgm:pt>
    <dgm:pt modelId="{3FEBB1D7-4136-42CE-9EFF-98E06290541E}" type="parTrans" cxnId="{0B623A7D-5769-438D-AB9D-D922E143F2F1}">
      <dgm:prSet/>
      <dgm:spPr/>
      <dgm:t>
        <a:bodyPr/>
        <a:lstStyle/>
        <a:p>
          <a:endParaRPr lang="fr-FR"/>
        </a:p>
      </dgm:t>
    </dgm:pt>
    <dgm:pt modelId="{92FFED06-9987-4796-8D13-2C4EF38F0AFC}" type="sibTrans" cxnId="{0B623A7D-5769-438D-AB9D-D922E143F2F1}">
      <dgm:prSet/>
      <dgm:spPr/>
      <dgm:t>
        <a:bodyPr/>
        <a:lstStyle/>
        <a:p>
          <a:endParaRPr lang="fr-FR"/>
        </a:p>
      </dgm:t>
    </dgm:pt>
    <dgm:pt modelId="{FB8E5BDD-06F7-4AD4-A63B-94C91EC8F115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40-80K € de revenus</a:t>
          </a:r>
        </a:p>
      </dgm:t>
    </dgm:pt>
    <dgm:pt modelId="{AEC4A09D-3355-4E84-9791-0E59A4681E88}" type="parTrans" cxnId="{ED5DFA0F-6F28-4726-A151-9B31FBBBADC7}">
      <dgm:prSet/>
      <dgm:spPr/>
      <dgm:t>
        <a:bodyPr/>
        <a:lstStyle/>
        <a:p>
          <a:endParaRPr lang="fr-FR"/>
        </a:p>
      </dgm:t>
    </dgm:pt>
    <dgm:pt modelId="{378CE0F0-0BF8-4C80-AAA7-C08E1706DFF0}" type="sibTrans" cxnId="{ED5DFA0F-6F28-4726-A151-9B31FBBBADC7}">
      <dgm:prSet/>
      <dgm:spPr/>
      <dgm:t>
        <a:bodyPr/>
        <a:lstStyle/>
        <a:p>
          <a:endParaRPr lang="fr-FR"/>
        </a:p>
      </dgm:t>
    </dgm:pt>
    <dgm:pt modelId="{48EBBC7A-07DE-4F48-8AE5-1F7A37B2B8A2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Carte Platinum</a:t>
          </a:r>
        </a:p>
      </dgm:t>
    </dgm:pt>
    <dgm:pt modelId="{DACA810B-FC78-40EA-9FD8-E19FC1C2CCE1}" type="parTrans" cxnId="{BA3900B0-2A44-4408-83B9-4C09773254F5}">
      <dgm:prSet/>
      <dgm:spPr/>
      <dgm:t>
        <a:bodyPr/>
        <a:lstStyle/>
        <a:p>
          <a:endParaRPr lang="fr-FR"/>
        </a:p>
      </dgm:t>
    </dgm:pt>
    <dgm:pt modelId="{D70C82D4-25F4-4792-B39D-29D0C41511B6}" type="sibTrans" cxnId="{BA3900B0-2A44-4408-83B9-4C09773254F5}">
      <dgm:prSet/>
      <dgm:spPr/>
      <dgm:t>
        <a:bodyPr/>
        <a:lstStyle/>
        <a:p>
          <a:endParaRPr lang="fr-FR"/>
        </a:p>
      </dgm:t>
    </dgm:pt>
    <dgm:pt modelId="{405AB02B-268E-4076-90CF-766FA01C16A6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Pas de renouvellement de crédit</a:t>
          </a:r>
        </a:p>
      </dgm:t>
    </dgm:pt>
    <dgm:pt modelId="{9ABE2E16-CBD6-4A09-AD2D-76A48399F48C}" type="parTrans" cxnId="{8D1D267B-ACE3-49A5-9E16-E0FBE3D532C0}">
      <dgm:prSet/>
      <dgm:spPr/>
      <dgm:t>
        <a:bodyPr/>
        <a:lstStyle/>
        <a:p>
          <a:endParaRPr lang="fr-FR"/>
        </a:p>
      </dgm:t>
    </dgm:pt>
    <dgm:pt modelId="{6F276D7D-C880-44F7-A205-C79268BF8AD0}" type="sibTrans" cxnId="{8D1D267B-ACE3-49A5-9E16-E0FBE3D532C0}">
      <dgm:prSet/>
      <dgm:spPr/>
      <dgm:t>
        <a:bodyPr/>
        <a:lstStyle/>
        <a:p>
          <a:endParaRPr lang="fr-FR"/>
        </a:p>
      </dgm:t>
    </dgm:pt>
    <dgm:pt modelId="{45F3C955-4F97-4F71-B418-32A8BBBA9A4F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6 mois ou + d’inactivité</a:t>
          </a:r>
        </a:p>
      </dgm:t>
    </dgm:pt>
    <dgm:pt modelId="{FE631AA7-193E-45DC-99DA-4F437CF4057E}" type="parTrans" cxnId="{266D9F8D-A87C-4E84-93AD-C5F010C8C8F1}">
      <dgm:prSet/>
      <dgm:spPr/>
      <dgm:t>
        <a:bodyPr/>
        <a:lstStyle/>
        <a:p>
          <a:endParaRPr lang="fr-FR"/>
        </a:p>
      </dgm:t>
    </dgm:pt>
    <dgm:pt modelId="{057379D9-A924-4DC8-A442-EED648774A2E}" type="sibTrans" cxnId="{266D9F8D-A87C-4E84-93AD-C5F010C8C8F1}">
      <dgm:prSet/>
      <dgm:spPr/>
      <dgm:t>
        <a:bodyPr/>
        <a:lstStyle/>
        <a:p>
          <a:endParaRPr lang="fr-FR"/>
        </a:p>
      </dgm:t>
    </dgm:pt>
    <dgm:pt modelId="{543BA459-25C2-48A3-9069-E55CE500C7A9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Moins de 50 transactions</a:t>
          </a:r>
        </a:p>
      </dgm:t>
    </dgm:pt>
    <dgm:pt modelId="{C660EF48-9793-445F-9326-23277C3C2306}" type="parTrans" cxnId="{24BBD165-E131-435B-8B9B-365C24F3C515}">
      <dgm:prSet/>
      <dgm:spPr/>
      <dgm:t>
        <a:bodyPr/>
        <a:lstStyle/>
        <a:p>
          <a:endParaRPr lang="fr-FR"/>
        </a:p>
      </dgm:t>
    </dgm:pt>
    <dgm:pt modelId="{3049B199-43E8-41D5-8500-5BA8F149CFC7}" type="sibTrans" cxnId="{24BBD165-E131-435B-8B9B-365C24F3C515}">
      <dgm:prSet/>
      <dgm:spPr/>
      <dgm:t>
        <a:bodyPr/>
        <a:lstStyle/>
        <a:p>
          <a:endParaRPr lang="fr-FR"/>
        </a:p>
      </dgm:t>
    </dgm:pt>
    <dgm:pt modelId="{01D39CB2-F577-4170-A910-6F437C2E3376}">
      <dgm:prSet phldrT="[Texte]"/>
      <dgm:spPr/>
      <dgm:t>
        <a:bodyPr/>
        <a:lstStyle/>
        <a:p>
          <a:r>
            <a:rPr lang="fr-FR" b="1" dirty="0">
              <a:solidFill>
                <a:schemeClr val="bg2"/>
              </a:solidFill>
              <a:latin typeface="Maven Pro" panose="020B0604020202020204" charset="0"/>
            </a:rPr>
            <a:t>A partir de 4-5 interactions</a:t>
          </a:r>
        </a:p>
      </dgm:t>
    </dgm:pt>
    <dgm:pt modelId="{6B0C9908-CCFA-423D-8BF8-791795EB1EA4}" type="parTrans" cxnId="{5D95248D-68DD-462A-8FC6-E7708B4BFD6B}">
      <dgm:prSet/>
      <dgm:spPr/>
      <dgm:t>
        <a:bodyPr/>
        <a:lstStyle/>
        <a:p>
          <a:endParaRPr lang="fr-FR"/>
        </a:p>
      </dgm:t>
    </dgm:pt>
    <dgm:pt modelId="{72DD22D0-A187-42B1-BFF2-62BA4832373C}" type="sibTrans" cxnId="{5D95248D-68DD-462A-8FC6-E7708B4BFD6B}">
      <dgm:prSet/>
      <dgm:spPr/>
      <dgm:t>
        <a:bodyPr/>
        <a:lstStyle/>
        <a:p>
          <a:endParaRPr lang="fr-FR"/>
        </a:p>
      </dgm:t>
    </dgm:pt>
    <dgm:pt modelId="{301B95EC-1DBA-47B6-9B26-1525D67F7CCB}" type="pres">
      <dgm:prSet presAssocID="{3FD65D7C-E86D-4728-847A-8C7E0DAB4E42}" presName="compositeShape" presStyleCnt="0">
        <dgm:presLayoutVars>
          <dgm:dir/>
          <dgm:resizeHandles/>
        </dgm:presLayoutVars>
      </dgm:prSet>
      <dgm:spPr/>
    </dgm:pt>
    <dgm:pt modelId="{93427485-8DFD-4517-B4D6-0F43569EA35B}" type="pres">
      <dgm:prSet presAssocID="{3FD65D7C-E86D-4728-847A-8C7E0DAB4E42}" presName="pyramid" presStyleLbl="node1" presStyleIdx="0" presStyleCnt="1" custAng="10800000"/>
      <dgm:spPr/>
    </dgm:pt>
    <dgm:pt modelId="{27C0BA00-A986-49FF-8159-28F6C6E0DEAE}" type="pres">
      <dgm:prSet presAssocID="{3FD65D7C-E86D-4728-847A-8C7E0DAB4E42}" presName="theList" presStyleCnt="0"/>
      <dgm:spPr/>
    </dgm:pt>
    <dgm:pt modelId="{F62C9825-C640-4F49-AB9D-1EE016A622E5}" type="pres">
      <dgm:prSet presAssocID="{8A8CD535-F644-48DC-A036-1C370D4DEECF}" presName="aNode" presStyleLbl="fgAcc1" presStyleIdx="0" presStyleCnt="7">
        <dgm:presLayoutVars>
          <dgm:bulletEnabled val="1"/>
        </dgm:presLayoutVars>
      </dgm:prSet>
      <dgm:spPr/>
    </dgm:pt>
    <dgm:pt modelId="{CE4D0908-9E0B-44FE-B681-2F1E5402B288}" type="pres">
      <dgm:prSet presAssocID="{8A8CD535-F644-48DC-A036-1C370D4DEECF}" presName="aSpace" presStyleCnt="0"/>
      <dgm:spPr/>
    </dgm:pt>
    <dgm:pt modelId="{C9D9E3DE-88A0-46DC-AD01-049959054DA3}" type="pres">
      <dgm:prSet presAssocID="{FB8E5BDD-06F7-4AD4-A63B-94C91EC8F115}" presName="aNode" presStyleLbl="fgAcc1" presStyleIdx="1" presStyleCnt="7">
        <dgm:presLayoutVars>
          <dgm:bulletEnabled val="1"/>
        </dgm:presLayoutVars>
      </dgm:prSet>
      <dgm:spPr/>
    </dgm:pt>
    <dgm:pt modelId="{28CA9529-8904-4FCF-B9AA-41DA8C18FCB9}" type="pres">
      <dgm:prSet presAssocID="{FB8E5BDD-06F7-4AD4-A63B-94C91EC8F115}" presName="aSpace" presStyleCnt="0"/>
      <dgm:spPr/>
    </dgm:pt>
    <dgm:pt modelId="{33B977C2-4614-4F69-8E4E-7AEFFEDA8C20}" type="pres">
      <dgm:prSet presAssocID="{543BA459-25C2-48A3-9069-E55CE500C7A9}" presName="aNode" presStyleLbl="fgAcc1" presStyleIdx="2" presStyleCnt="7">
        <dgm:presLayoutVars>
          <dgm:bulletEnabled val="1"/>
        </dgm:presLayoutVars>
      </dgm:prSet>
      <dgm:spPr/>
    </dgm:pt>
    <dgm:pt modelId="{D36C9B13-0AF8-4139-9352-BC5B03D5C0E8}" type="pres">
      <dgm:prSet presAssocID="{543BA459-25C2-48A3-9069-E55CE500C7A9}" presName="aSpace" presStyleCnt="0"/>
      <dgm:spPr/>
    </dgm:pt>
    <dgm:pt modelId="{D290BCB4-C3D2-4DF8-B43C-CD1584CDEA2D}" type="pres">
      <dgm:prSet presAssocID="{01D39CB2-F577-4170-A910-6F437C2E3376}" presName="aNode" presStyleLbl="fgAcc1" presStyleIdx="3" presStyleCnt="7">
        <dgm:presLayoutVars>
          <dgm:bulletEnabled val="1"/>
        </dgm:presLayoutVars>
      </dgm:prSet>
      <dgm:spPr/>
    </dgm:pt>
    <dgm:pt modelId="{920BA513-ECFC-4AE8-94E3-08FE177065B8}" type="pres">
      <dgm:prSet presAssocID="{01D39CB2-F577-4170-A910-6F437C2E3376}" presName="aSpace" presStyleCnt="0"/>
      <dgm:spPr/>
    </dgm:pt>
    <dgm:pt modelId="{F6A1B3F6-72F4-4D92-BC7C-62DDC68790B9}" type="pres">
      <dgm:prSet presAssocID="{405AB02B-268E-4076-90CF-766FA01C16A6}" presName="aNode" presStyleLbl="fgAcc1" presStyleIdx="4" presStyleCnt="7">
        <dgm:presLayoutVars>
          <dgm:bulletEnabled val="1"/>
        </dgm:presLayoutVars>
      </dgm:prSet>
      <dgm:spPr/>
    </dgm:pt>
    <dgm:pt modelId="{F5B76D06-42F9-4569-85A5-F1C2C918FBFA}" type="pres">
      <dgm:prSet presAssocID="{405AB02B-268E-4076-90CF-766FA01C16A6}" presName="aSpace" presStyleCnt="0"/>
      <dgm:spPr/>
    </dgm:pt>
    <dgm:pt modelId="{C977E59D-2221-4A2D-852C-3CEAFAF56746}" type="pres">
      <dgm:prSet presAssocID="{45F3C955-4F97-4F71-B418-32A8BBBA9A4F}" presName="aNode" presStyleLbl="fgAcc1" presStyleIdx="5" presStyleCnt="7">
        <dgm:presLayoutVars>
          <dgm:bulletEnabled val="1"/>
        </dgm:presLayoutVars>
      </dgm:prSet>
      <dgm:spPr/>
    </dgm:pt>
    <dgm:pt modelId="{DC0E03BF-7A87-4CDD-8F03-23BD8E2B6E87}" type="pres">
      <dgm:prSet presAssocID="{45F3C955-4F97-4F71-B418-32A8BBBA9A4F}" presName="aSpace" presStyleCnt="0"/>
      <dgm:spPr/>
    </dgm:pt>
    <dgm:pt modelId="{992EDD37-A954-4DF8-8B3B-FEC14FC96532}" type="pres">
      <dgm:prSet presAssocID="{48EBBC7A-07DE-4F48-8AE5-1F7A37B2B8A2}" presName="aNode" presStyleLbl="fgAcc1" presStyleIdx="6" presStyleCnt="7">
        <dgm:presLayoutVars>
          <dgm:bulletEnabled val="1"/>
        </dgm:presLayoutVars>
      </dgm:prSet>
      <dgm:spPr/>
    </dgm:pt>
    <dgm:pt modelId="{F3D16ACB-262A-47AF-AB71-1D5BA7B57C53}" type="pres">
      <dgm:prSet presAssocID="{48EBBC7A-07DE-4F48-8AE5-1F7A37B2B8A2}" presName="aSpace" presStyleCnt="0"/>
      <dgm:spPr/>
    </dgm:pt>
  </dgm:ptLst>
  <dgm:cxnLst>
    <dgm:cxn modelId="{ED5DFA0F-6F28-4726-A151-9B31FBBBADC7}" srcId="{3FD65D7C-E86D-4728-847A-8C7E0DAB4E42}" destId="{FB8E5BDD-06F7-4AD4-A63B-94C91EC8F115}" srcOrd="1" destOrd="0" parTransId="{AEC4A09D-3355-4E84-9791-0E59A4681E88}" sibTransId="{378CE0F0-0BF8-4C80-AAA7-C08E1706DFF0}"/>
    <dgm:cxn modelId="{671DA230-BCED-481A-82E3-79E9ACFFA4F3}" type="presOf" srcId="{FB8E5BDD-06F7-4AD4-A63B-94C91EC8F115}" destId="{C9D9E3DE-88A0-46DC-AD01-049959054DA3}" srcOrd="0" destOrd="0" presId="urn:microsoft.com/office/officeart/2005/8/layout/pyramid2"/>
    <dgm:cxn modelId="{24BBD165-E131-435B-8B9B-365C24F3C515}" srcId="{3FD65D7C-E86D-4728-847A-8C7E0DAB4E42}" destId="{543BA459-25C2-48A3-9069-E55CE500C7A9}" srcOrd="2" destOrd="0" parTransId="{C660EF48-9793-445F-9326-23277C3C2306}" sibTransId="{3049B199-43E8-41D5-8500-5BA8F149CFC7}"/>
    <dgm:cxn modelId="{0B6EDB6A-F1E2-40B6-9C2B-2CBF7D1E7FAC}" type="presOf" srcId="{45F3C955-4F97-4F71-B418-32A8BBBA9A4F}" destId="{C977E59D-2221-4A2D-852C-3CEAFAF56746}" srcOrd="0" destOrd="0" presId="urn:microsoft.com/office/officeart/2005/8/layout/pyramid2"/>
    <dgm:cxn modelId="{48E7D74B-EE68-425B-8FE2-4D345946BCE9}" type="presOf" srcId="{8A8CD535-F644-48DC-A036-1C370D4DEECF}" destId="{F62C9825-C640-4F49-AB9D-1EE016A622E5}" srcOrd="0" destOrd="0" presId="urn:microsoft.com/office/officeart/2005/8/layout/pyramid2"/>
    <dgm:cxn modelId="{F6F8294D-3337-4EA3-97B5-806187115CC9}" type="presOf" srcId="{3FD65D7C-E86D-4728-847A-8C7E0DAB4E42}" destId="{301B95EC-1DBA-47B6-9B26-1525D67F7CCB}" srcOrd="0" destOrd="0" presId="urn:microsoft.com/office/officeart/2005/8/layout/pyramid2"/>
    <dgm:cxn modelId="{8D1D267B-ACE3-49A5-9E16-E0FBE3D532C0}" srcId="{3FD65D7C-E86D-4728-847A-8C7E0DAB4E42}" destId="{405AB02B-268E-4076-90CF-766FA01C16A6}" srcOrd="4" destOrd="0" parTransId="{9ABE2E16-CBD6-4A09-AD2D-76A48399F48C}" sibTransId="{6F276D7D-C880-44F7-A205-C79268BF8AD0}"/>
    <dgm:cxn modelId="{0B623A7D-5769-438D-AB9D-D922E143F2F1}" srcId="{3FD65D7C-E86D-4728-847A-8C7E0DAB4E42}" destId="{8A8CD535-F644-48DC-A036-1C370D4DEECF}" srcOrd="0" destOrd="0" parTransId="{3FEBB1D7-4136-42CE-9EFF-98E06290541E}" sibTransId="{92FFED06-9987-4796-8D13-2C4EF38F0AFC}"/>
    <dgm:cxn modelId="{5D95248D-68DD-462A-8FC6-E7708B4BFD6B}" srcId="{3FD65D7C-E86D-4728-847A-8C7E0DAB4E42}" destId="{01D39CB2-F577-4170-A910-6F437C2E3376}" srcOrd="3" destOrd="0" parTransId="{6B0C9908-CCFA-423D-8BF8-791795EB1EA4}" sibTransId="{72DD22D0-A187-42B1-BFF2-62BA4832373C}"/>
    <dgm:cxn modelId="{266D9F8D-A87C-4E84-93AD-C5F010C8C8F1}" srcId="{3FD65D7C-E86D-4728-847A-8C7E0DAB4E42}" destId="{45F3C955-4F97-4F71-B418-32A8BBBA9A4F}" srcOrd="5" destOrd="0" parTransId="{FE631AA7-193E-45DC-99DA-4F437CF4057E}" sibTransId="{057379D9-A924-4DC8-A442-EED648774A2E}"/>
    <dgm:cxn modelId="{2A3DEEA5-1D24-40BA-97B1-240849BE02C3}" type="presOf" srcId="{01D39CB2-F577-4170-A910-6F437C2E3376}" destId="{D290BCB4-C3D2-4DF8-B43C-CD1584CDEA2D}" srcOrd="0" destOrd="0" presId="urn:microsoft.com/office/officeart/2005/8/layout/pyramid2"/>
    <dgm:cxn modelId="{CB33A9AE-D98A-4A95-A309-0F1B13519DF2}" type="presOf" srcId="{48EBBC7A-07DE-4F48-8AE5-1F7A37B2B8A2}" destId="{992EDD37-A954-4DF8-8B3B-FEC14FC96532}" srcOrd="0" destOrd="0" presId="urn:microsoft.com/office/officeart/2005/8/layout/pyramid2"/>
    <dgm:cxn modelId="{BA3900B0-2A44-4408-83B9-4C09773254F5}" srcId="{3FD65D7C-E86D-4728-847A-8C7E0DAB4E42}" destId="{48EBBC7A-07DE-4F48-8AE5-1F7A37B2B8A2}" srcOrd="6" destOrd="0" parTransId="{DACA810B-FC78-40EA-9FD8-E19FC1C2CCE1}" sibTransId="{D70C82D4-25F4-4792-B39D-29D0C41511B6}"/>
    <dgm:cxn modelId="{D8B58DEE-D352-44D8-BA73-8695FB4C6357}" type="presOf" srcId="{405AB02B-268E-4076-90CF-766FA01C16A6}" destId="{F6A1B3F6-72F4-4D92-BC7C-62DDC68790B9}" srcOrd="0" destOrd="0" presId="urn:microsoft.com/office/officeart/2005/8/layout/pyramid2"/>
    <dgm:cxn modelId="{420FCAF7-6205-432A-A886-1A0CB24CDDC0}" type="presOf" srcId="{543BA459-25C2-48A3-9069-E55CE500C7A9}" destId="{33B977C2-4614-4F69-8E4E-7AEFFEDA8C20}" srcOrd="0" destOrd="0" presId="urn:microsoft.com/office/officeart/2005/8/layout/pyramid2"/>
    <dgm:cxn modelId="{562B004D-F9A2-4B13-9B65-3CC4864E88E3}" type="presParOf" srcId="{301B95EC-1DBA-47B6-9B26-1525D67F7CCB}" destId="{93427485-8DFD-4517-B4D6-0F43569EA35B}" srcOrd="0" destOrd="0" presId="urn:microsoft.com/office/officeart/2005/8/layout/pyramid2"/>
    <dgm:cxn modelId="{DB062FD6-A8C4-4C40-AE55-C58AB0DF8EAB}" type="presParOf" srcId="{301B95EC-1DBA-47B6-9B26-1525D67F7CCB}" destId="{27C0BA00-A986-49FF-8159-28F6C6E0DEAE}" srcOrd="1" destOrd="0" presId="urn:microsoft.com/office/officeart/2005/8/layout/pyramid2"/>
    <dgm:cxn modelId="{7EABB628-9F41-4A45-B9DC-FA001B79E361}" type="presParOf" srcId="{27C0BA00-A986-49FF-8159-28F6C6E0DEAE}" destId="{F62C9825-C640-4F49-AB9D-1EE016A622E5}" srcOrd="0" destOrd="0" presId="urn:microsoft.com/office/officeart/2005/8/layout/pyramid2"/>
    <dgm:cxn modelId="{A5B97794-3C5A-4232-AE75-5B152F7FD504}" type="presParOf" srcId="{27C0BA00-A986-49FF-8159-28F6C6E0DEAE}" destId="{CE4D0908-9E0B-44FE-B681-2F1E5402B288}" srcOrd="1" destOrd="0" presId="urn:microsoft.com/office/officeart/2005/8/layout/pyramid2"/>
    <dgm:cxn modelId="{8C086B13-3708-48C1-B7BF-0828926E3E42}" type="presParOf" srcId="{27C0BA00-A986-49FF-8159-28F6C6E0DEAE}" destId="{C9D9E3DE-88A0-46DC-AD01-049959054DA3}" srcOrd="2" destOrd="0" presId="urn:microsoft.com/office/officeart/2005/8/layout/pyramid2"/>
    <dgm:cxn modelId="{67FF8C10-E704-4963-B9C4-7F87FB024822}" type="presParOf" srcId="{27C0BA00-A986-49FF-8159-28F6C6E0DEAE}" destId="{28CA9529-8904-4FCF-B9AA-41DA8C18FCB9}" srcOrd="3" destOrd="0" presId="urn:microsoft.com/office/officeart/2005/8/layout/pyramid2"/>
    <dgm:cxn modelId="{23F1D2B7-7FE1-4E66-8ADD-BA24EAC1697A}" type="presParOf" srcId="{27C0BA00-A986-49FF-8159-28F6C6E0DEAE}" destId="{33B977C2-4614-4F69-8E4E-7AEFFEDA8C20}" srcOrd="4" destOrd="0" presId="urn:microsoft.com/office/officeart/2005/8/layout/pyramid2"/>
    <dgm:cxn modelId="{B89D83ED-0EAE-4802-8C70-094B6A52D917}" type="presParOf" srcId="{27C0BA00-A986-49FF-8159-28F6C6E0DEAE}" destId="{D36C9B13-0AF8-4139-9352-BC5B03D5C0E8}" srcOrd="5" destOrd="0" presId="urn:microsoft.com/office/officeart/2005/8/layout/pyramid2"/>
    <dgm:cxn modelId="{B6FA0B2C-2B99-4D9A-AA8B-66E4CCCB0DA6}" type="presParOf" srcId="{27C0BA00-A986-49FF-8159-28F6C6E0DEAE}" destId="{D290BCB4-C3D2-4DF8-B43C-CD1584CDEA2D}" srcOrd="6" destOrd="0" presId="urn:microsoft.com/office/officeart/2005/8/layout/pyramid2"/>
    <dgm:cxn modelId="{60694F9B-EBD0-4B33-B2FF-051B8EF850A3}" type="presParOf" srcId="{27C0BA00-A986-49FF-8159-28F6C6E0DEAE}" destId="{920BA513-ECFC-4AE8-94E3-08FE177065B8}" srcOrd="7" destOrd="0" presId="urn:microsoft.com/office/officeart/2005/8/layout/pyramid2"/>
    <dgm:cxn modelId="{FB7F4039-CAE8-4F7D-9105-473A03DF0FA7}" type="presParOf" srcId="{27C0BA00-A986-49FF-8159-28F6C6E0DEAE}" destId="{F6A1B3F6-72F4-4D92-BC7C-62DDC68790B9}" srcOrd="8" destOrd="0" presId="urn:microsoft.com/office/officeart/2005/8/layout/pyramid2"/>
    <dgm:cxn modelId="{1C2535A7-58F9-48CB-BBD4-2B768247D4C5}" type="presParOf" srcId="{27C0BA00-A986-49FF-8159-28F6C6E0DEAE}" destId="{F5B76D06-42F9-4569-85A5-F1C2C918FBFA}" srcOrd="9" destOrd="0" presId="urn:microsoft.com/office/officeart/2005/8/layout/pyramid2"/>
    <dgm:cxn modelId="{29824429-21BE-4D79-96D9-9B72FED9B90C}" type="presParOf" srcId="{27C0BA00-A986-49FF-8159-28F6C6E0DEAE}" destId="{C977E59D-2221-4A2D-852C-3CEAFAF56746}" srcOrd="10" destOrd="0" presId="urn:microsoft.com/office/officeart/2005/8/layout/pyramid2"/>
    <dgm:cxn modelId="{1DF7B432-2311-47DE-AD9D-98A746FA209C}" type="presParOf" srcId="{27C0BA00-A986-49FF-8159-28F6C6E0DEAE}" destId="{DC0E03BF-7A87-4CDD-8F03-23BD8E2B6E87}" srcOrd="11" destOrd="0" presId="urn:microsoft.com/office/officeart/2005/8/layout/pyramid2"/>
    <dgm:cxn modelId="{024BADBD-AB6B-4818-8650-D0A698CD37E8}" type="presParOf" srcId="{27C0BA00-A986-49FF-8159-28F6C6E0DEAE}" destId="{992EDD37-A954-4DF8-8B3B-FEC14FC96532}" srcOrd="12" destOrd="0" presId="urn:microsoft.com/office/officeart/2005/8/layout/pyramid2"/>
    <dgm:cxn modelId="{4DFEE229-15B1-4DE3-8AC6-29095C825372}" type="presParOf" srcId="{27C0BA00-A986-49FF-8159-28F6C6E0DEAE}" destId="{F3D16ACB-262A-47AF-AB71-1D5BA7B57C53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6C1C1-C3E8-40D2-9DDB-4811B2B4FD3B}">
      <dsp:nvSpPr>
        <dsp:cNvPr id="0" name=""/>
        <dsp:cNvSpPr/>
      </dsp:nvSpPr>
      <dsp:spPr>
        <a:xfrm>
          <a:off x="108534" y="366410"/>
          <a:ext cx="2599901" cy="812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1857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12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424242"/>
              </a:solidFill>
            </a:rPr>
            <a:t>Sexe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kern="1200" dirty="0">
              <a:solidFill>
                <a:srgbClr val="424242"/>
              </a:solidFill>
            </a:rPr>
            <a:t>52% </a:t>
          </a:r>
          <a:r>
            <a:rPr lang="fr-FR" sz="1100" kern="1200" dirty="0">
              <a:solidFill>
                <a:srgbClr val="424242"/>
              </a:solidFill>
            </a:rPr>
            <a:t>des clients sont des femmes</a:t>
          </a:r>
        </a:p>
      </dsp:txBody>
      <dsp:txXfrm>
        <a:off x="108534" y="366410"/>
        <a:ext cx="2599901" cy="812469"/>
      </dsp:txXfrm>
    </dsp:sp>
    <dsp:sp modelId="{15E66EE5-3195-4A58-9655-476A014145B7}">
      <dsp:nvSpPr>
        <dsp:cNvPr id="0" name=""/>
        <dsp:cNvSpPr/>
      </dsp:nvSpPr>
      <dsp:spPr>
        <a:xfrm>
          <a:off x="204" y="249053"/>
          <a:ext cx="568728" cy="85309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987D6-8EF8-4D71-8140-00D465BEA69B}">
      <dsp:nvSpPr>
        <dsp:cNvPr id="0" name=""/>
        <dsp:cNvSpPr/>
      </dsp:nvSpPr>
      <dsp:spPr>
        <a:xfrm>
          <a:off x="2985448" y="366410"/>
          <a:ext cx="2599901" cy="812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12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424242"/>
              </a:solidFill>
            </a:rPr>
            <a:t>Âge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kern="1200" dirty="0">
              <a:solidFill>
                <a:srgbClr val="424242"/>
              </a:solidFill>
            </a:rPr>
            <a:t>78% </a:t>
          </a:r>
          <a:r>
            <a:rPr lang="fr-FR" sz="1100" kern="1200" dirty="0">
              <a:solidFill>
                <a:srgbClr val="424242"/>
              </a:solidFill>
            </a:rPr>
            <a:t>des clients ont entre </a:t>
          </a:r>
          <a:r>
            <a:rPr lang="fr-FR" sz="1100" b="1" kern="1200" dirty="0">
              <a:solidFill>
                <a:srgbClr val="424242"/>
              </a:solidFill>
            </a:rPr>
            <a:t>35 et 55 ans</a:t>
          </a:r>
          <a:r>
            <a:rPr lang="fr-FR" sz="1100" kern="1200" dirty="0">
              <a:solidFill>
                <a:srgbClr val="424242"/>
              </a:solidFill>
            </a:rPr>
            <a:t>.</a:t>
          </a:r>
        </a:p>
      </dsp:txBody>
      <dsp:txXfrm>
        <a:off x="2985448" y="366410"/>
        <a:ext cx="2599901" cy="812469"/>
      </dsp:txXfrm>
    </dsp:sp>
    <dsp:sp modelId="{EA455275-D1A3-4776-9EF6-D3FDA6A50435}">
      <dsp:nvSpPr>
        <dsp:cNvPr id="0" name=""/>
        <dsp:cNvSpPr/>
      </dsp:nvSpPr>
      <dsp:spPr>
        <a:xfrm>
          <a:off x="2877119" y="249053"/>
          <a:ext cx="568728" cy="85309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D6625-24C4-487B-AE60-2843194A091F}">
      <dsp:nvSpPr>
        <dsp:cNvPr id="0" name=""/>
        <dsp:cNvSpPr/>
      </dsp:nvSpPr>
      <dsp:spPr>
        <a:xfrm>
          <a:off x="108534" y="1394674"/>
          <a:ext cx="2599901" cy="812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12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424242"/>
              </a:solidFill>
            </a:rPr>
            <a:t>Famille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>
              <a:solidFill>
                <a:srgbClr val="424242"/>
              </a:solidFill>
            </a:rPr>
            <a:t>Moyenne de </a:t>
          </a:r>
          <a:r>
            <a:rPr lang="fr-FR" sz="1100" b="1" kern="1200" dirty="0">
              <a:solidFill>
                <a:srgbClr val="424242"/>
              </a:solidFill>
            </a:rPr>
            <a:t>2,3</a:t>
          </a:r>
          <a:r>
            <a:rPr lang="fr-FR" sz="1100" kern="1200" dirty="0">
              <a:solidFill>
                <a:srgbClr val="424242"/>
              </a:solidFill>
            </a:rPr>
            <a:t> personnes par foyer</a:t>
          </a:r>
        </a:p>
      </dsp:txBody>
      <dsp:txXfrm>
        <a:off x="108534" y="1394674"/>
        <a:ext cx="2599901" cy="812469"/>
      </dsp:txXfrm>
    </dsp:sp>
    <dsp:sp modelId="{FAC647A0-A039-4503-B84A-CF1F888CF2F5}">
      <dsp:nvSpPr>
        <dsp:cNvPr id="0" name=""/>
        <dsp:cNvSpPr/>
      </dsp:nvSpPr>
      <dsp:spPr>
        <a:xfrm>
          <a:off x="204" y="1271862"/>
          <a:ext cx="568728" cy="86400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84E02-D9AD-4121-A83A-7013CB4C6D64}">
      <dsp:nvSpPr>
        <dsp:cNvPr id="0" name=""/>
        <dsp:cNvSpPr/>
      </dsp:nvSpPr>
      <dsp:spPr>
        <a:xfrm>
          <a:off x="2985448" y="1391946"/>
          <a:ext cx="2599901" cy="812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12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424242"/>
              </a:solidFill>
            </a:rPr>
            <a:t>Études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1" kern="1200" dirty="0">
              <a:solidFill>
                <a:srgbClr val="424242"/>
              </a:solidFill>
            </a:rPr>
            <a:t>30% </a:t>
          </a:r>
          <a:r>
            <a:rPr lang="fr-FR" sz="1100" kern="1200" dirty="0">
              <a:solidFill>
                <a:srgbClr val="424242"/>
              </a:solidFill>
            </a:rPr>
            <a:t>des clients ont un niveau d’études « </a:t>
          </a:r>
          <a:r>
            <a:rPr lang="fr-FR" sz="1100" b="1" kern="1200" dirty="0">
              <a:solidFill>
                <a:srgbClr val="424242"/>
              </a:solidFill>
            </a:rPr>
            <a:t>Licence »</a:t>
          </a:r>
        </a:p>
      </dsp:txBody>
      <dsp:txXfrm>
        <a:off x="2985448" y="1391946"/>
        <a:ext cx="2599901" cy="812469"/>
      </dsp:txXfrm>
    </dsp:sp>
    <dsp:sp modelId="{3B1C2A41-8B75-4248-8CE1-64B705BAA7F5}">
      <dsp:nvSpPr>
        <dsp:cNvPr id="0" name=""/>
        <dsp:cNvSpPr/>
      </dsp:nvSpPr>
      <dsp:spPr>
        <a:xfrm>
          <a:off x="2877119" y="1274590"/>
          <a:ext cx="568728" cy="85309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27982-AC64-4799-9FEE-9A54D70CABD9}">
      <dsp:nvSpPr>
        <dsp:cNvPr id="0" name=""/>
        <dsp:cNvSpPr/>
      </dsp:nvSpPr>
      <dsp:spPr>
        <a:xfrm>
          <a:off x="1546991" y="2417482"/>
          <a:ext cx="2599901" cy="812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12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rgbClr val="424242"/>
              </a:solidFill>
            </a:rPr>
            <a:t>Durée d’engagement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kern="1200" dirty="0">
              <a:solidFill>
                <a:srgbClr val="424242"/>
              </a:solidFill>
            </a:rPr>
            <a:t>Moyenne de </a:t>
          </a:r>
          <a:r>
            <a:rPr lang="fr-FR" sz="1100" b="1" kern="1200" dirty="0">
              <a:solidFill>
                <a:srgbClr val="424242"/>
              </a:solidFill>
            </a:rPr>
            <a:t>3 ans </a:t>
          </a:r>
          <a:r>
            <a:rPr lang="fr-FR" sz="1100" b="0" kern="1200" dirty="0">
              <a:solidFill>
                <a:srgbClr val="424242"/>
              </a:solidFill>
            </a:rPr>
            <a:t>de durée d’engagement</a:t>
          </a:r>
        </a:p>
      </dsp:txBody>
      <dsp:txXfrm>
        <a:off x="1546991" y="2417482"/>
        <a:ext cx="2599901" cy="812469"/>
      </dsp:txXfrm>
    </dsp:sp>
    <dsp:sp modelId="{BED8D3C6-B209-46C6-A82D-349233C5A58D}">
      <dsp:nvSpPr>
        <dsp:cNvPr id="0" name=""/>
        <dsp:cNvSpPr/>
      </dsp:nvSpPr>
      <dsp:spPr>
        <a:xfrm>
          <a:off x="1438662" y="2300126"/>
          <a:ext cx="568728" cy="85309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49EF0-93BC-4088-96AB-DA7FD69B0580}">
      <dsp:nvSpPr>
        <dsp:cNvPr id="0" name=""/>
        <dsp:cNvSpPr/>
      </dsp:nvSpPr>
      <dsp:spPr>
        <a:xfrm>
          <a:off x="-3949555" y="-606384"/>
          <a:ext cx="4706863" cy="4706863"/>
        </a:xfrm>
        <a:prstGeom prst="blockArc">
          <a:avLst>
            <a:gd name="adj1" fmla="val 18900000"/>
            <a:gd name="adj2" fmla="val 2700000"/>
            <a:gd name="adj3" fmla="val 459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A9473-114C-4C21-A042-351BC97445CB}">
      <dsp:nvSpPr>
        <dsp:cNvPr id="0" name=""/>
        <dsp:cNvSpPr/>
      </dsp:nvSpPr>
      <dsp:spPr>
        <a:xfrm>
          <a:off x="245571" y="158841"/>
          <a:ext cx="2756243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Client marié</a:t>
          </a:r>
        </a:p>
      </dsp:txBody>
      <dsp:txXfrm>
        <a:off x="245571" y="158841"/>
        <a:ext cx="2756243" cy="317543"/>
      </dsp:txXfrm>
    </dsp:sp>
    <dsp:sp modelId="{F050D7A2-6B0B-4C16-842C-29FD7ACF4EA4}">
      <dsp:nvSpPr>
        <dsp:cNvPr id="0" name=""/>
        <dsp:cNvSpPr/>
      </dsp:nvSpPr>
      <dsp:spPr>
        <a:xfrm>
          <a:off x="47106" y="119148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91A38-D6AB-4E29-B40D-A3C2C5939237}">
      <dsp:nvSpPr>
        <dsp:cNvPr id="0" name=""/>
        <dsp:cNvSpPr/>
      </dsp:nvSpPr>
      <dsp:spPr>
        <a:xfrm>
          <a:off x="533135" y="635436"/>
          <a:ext cx="2468679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40-80K € de revenus</a:t>
          </a:r>
        </a:p>
      </dsp:txBody>
      <dsp:txXfrm>
        <a:off x="533135" y="635436"/>
        <a:ext cx="2468679" cy="317543"/>
      </dsp:txXfrm>
    </dsp:sp>
    <dsp:sp modelId="{EA2D257F-5455-443E-84D8-9D427ADF93DF}">
      <dsp:nvSpPr>
        <dsp:cNvPr id="0" name=""/>
        <dsp:cNvSpPr/>
      </dsp:nvSpPr>
      <dsp:spPr>
        <a:xfrm>
          <a:off x="334670" y="595743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B3427-8973-4420-95C5-D71EEA17F51D}">
      <dsp:nvSpPr>
        <dsp:cNvPr id="0" name=""/>
        <dsp:cNvSpPr/>
      </dsp:nvSpPr>
      <dsp:spPr>
        <a:xfrm>
          <a:off x="690719" y="1111681"/>
          <a:ext cx="2311095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Moins de 50 transactions</a:t>
          </a:r>
        </a:p>
      </dsp:txBody>
      <dsp:txXfrm>
        <a:off x="690719" y="1111681"/>
        <a:ext cx="2311095" cy="317543"/>
      </dsp:txXfrm>
    </dsp:sp>
    <dsp:sp modelId="{1E378EB2-3D46-41BF-91AE-55E3761A4FD6}">
      <dsp:nvSpPr>
        <dsp:cNvPr id="0" name=""/>
        <dsp:cNvSpPr/>
      </dsp:nvSpPr>
      <dsp:spPr>
        <a:xfrm>
          <a:off x="492254" y="1071988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E6FA-BEB8-48B6-8E8D-44881B9119AE}">
      <dsp:nvSpPr>
        <dsp:cNvPr id="0" name=""/>
        <dsp:cNvSpPr/>
      </dsp:nvSpPr>
      <dsp:spPr>
        <a:xfrm>
          <a:off x="741034" y="1588275"/>
          <a:ext cx="2260780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Pas de renouvellement de crédit</a:t>
          </a:r>
        </a:p>
      </dsp:txBody>
      <dsp:txXfrm>
        <a:off x="741034" y="1588275"/>
        <a:ext cx="2260780" cy="317543"/>
      </dsp:txXfrm>
    </dsp:sp>
    <dsp:sp modelId="{A9F6A619-88E8-452D-B4C7-EB4B601777F9}">
      <dsp:nvSpPr>
        <dsp:cNvPr id="0" name=""/>
        <dsp:cNvSpPr/>
      </dsp:nvSpPr>
      <dsp:spPr>
        <a:xfrm>
          <a:off x="542569" y="1548582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8BD06-53BB-4FBF-A150-3CC8522E38B9}">
      <dsp:nvSpPr>
        <dsp:cNvPr id="0" name=""/>
        <dsp:cNvSpPr/>
      </dsp:nvSpPr>
      <dsp:spPr>
        <a:xfrm>
          <a:off x="690719" y="2064870"/>
          <a:ext cx="2311095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A partir de 4-5 interactions</a:t>
          </a:r>
        </a:p>
      </dsp:txBody>
      <dsp:txXfrm>
        <a:off x="690719" y="2064870"/>
        <a:ext cx="2311095" cy="317543"/>
      </dsp:txXfrm>
    </dsp:sp>
    <dsp:sp modelId="{0F527A62-00B4-4C78-9690-C72C2D0D9FCA}">
      <dsp:nvSpPr>
        <dsp:cNvPr id="0" name=""/>
        <dsp:cNvSpPr/>
      </dsp:nvSpPr>
      <dsp:spPr>
        <a:xfrm>
          <a:off x="492254" y="2025177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FB4B5-4B85-486E-AD81-012CF2CD636C}">
      <dsp:nvSpPr>
        <dsp:cNvPr id="0" name=""/>
        <dsp:cNvSpPr/>
      </dsp:nvSpPr>
      <dsp:spPr>
        <a:xfrm>
          <a:off x="533135" y="2541115"/>
          <a:ext cx="2468679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6 mois ou + d’inactivité</a:t>
          </a:r>
        </a:p>
      </dsp:txBody>
      <dsp:txXfrm>
        <a:off x="533135" y="2541115"/>
        <a:ext cx="2468679" cy="317543"/>
      </dsp:txXfrm>
    </dsp:sp>
    <dsp:sp modelId="{0428B36D-6076-4BD9-A10B-DC639F7F8A0B}">
      <dsp:nvSpPr>
        <dsp:cNvPr id="0" name=""/>
        <dsp:cNvSpPr/>
      </dsp:nvSpPr>
      <dsp:spPr>
        <a:xfrm>
          <a:off x="334670" y="2501422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06F1C-B327-4945-9DCD-006D36DF38A1}">
      <dsp:nvSpPr>
        <dsp:cNvPr id="0" name=""/>
        <dsp:cNvSpPr/>
      </dsp:nvSpPr>
      <dsp:spPr>
        <a:xfrm>
          <a:off x="245571" y="3017710"/>
          <a:ext cx="2756243" cy="31754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05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Maven Pro" panose="020B0604020202020204" charset="0"/>
            </a:rPr>
            <a:t>Carte Platinum</a:t>
          </a:r>
        </a:p>
      </dsp:txBody>
      <dsp:txXfrm>
        <a:off x="245571" y="3017710"/>
        <a:ext cx="2756243" cy="317543"/>
      </dsp:txXfrm>
    </dsp:sp>
    <dsp:sp modelId="{433B9512-6A3F-40B4-98CA-84700E13AECC}">
      <dsp:nvSpPr>
        <dsp:cNvPr id="0" name=""/>
        <dsp:cNvSpPr/>
      </dsp:nvSpPr>
      <dsp:spPr>
        <a:xfrm>
          <a:off x="47106" y="2978017"/>
          <a:ext cx="396929" cy="3969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27485-8DFD-4517-B4D6-0F43569EA35B}">
      <dsp:nvSpPr>
        <dsp:cNvPr id="0" name=""/>
        <dsp:cNvSpPr/>
      </dsp:nvSpPr>
      <dsp:spPr>
        <a:xfrm rot="10800000">
          <a:off x="0" y="0"/>
          <a:ext cx="2650434" cy="3241535"/>
        </a:xfrm>
        <a:prstGeom prst="triangl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C9825-C640-4F49-AB9D-1EE016A622E5}">
      <dsp:nvSpPr>
        <dsp:cNvPr id="0" name=""/>
        <dsp:cNvSpPr/>
      </dsp:nvSpPr>
      <dsp:spPr>
        <a:xfrm>
          <a:off x="1325217" y="324470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Client marié</a:t>
          </a:r>
        </a:p>
      </dsp:txBody>
      <dsp:txXfrm>
        <a:off x="1341288" y="340541"/>
        <a:ext cx="1690640" cy="297076"/>
      </dsp:txXfrm>
    </dsp:sp>
    <dsp:sp modelId="{C9D9E3DE-88A0-46DC-AD01-049959054DA3}">
      <dsp:nvSpPr>
        <dsp:cNvPr id="0" name=""/>
        <dsp:cNvSpPr/>
      </dsp:nvSpPr>
      <dsp:spPr>
        <a:xfrm>
          <a:off x="1325217" y="694840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40-80K € de revenus</a:t>
          </a:r>
        </a:p>
      </dsp:txBody>
      <dsp:txXfrm>
        <a:off x="1341288" y="710911"/>
        <a:ext cx="1690640" cy="297076"/>
      </dsp:txXfrm>
    </dsp:sp>
    <dsp:sp modelId="{33B977C2-4614-4F69-8E4E-7AEFFEDA8C20}">
      <dsp:nvSpPr>
        <dsp:cNvPr id="0" name=""/>
        <dsp:cNvSpPr/>
      </dsp:nvSpPr>
      <dsp:spPr>
        <a:xfrm>
          <a:off x="1325217" y="1065211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Moins de 50 transactions</a:t>
          </a:r>
        </a:p>
      </dsp:txBody>
      <dsp:txXfrm>
        <a:off x="1341288" y="1081282"/>
        <a:ext cx="1690640" cy="297076"/>
      </dsp:txXfrm>
    </dsp:sp>
    <dsp:sp modelId="{D290BCB4-C3D2-4DF8-B43C-CD1584CDEA2D}">
      <dsp:nvSpPr>
        <dsp:cNvPr id="0" name=""/>
        <dsp:cNvSpPr/>
      </dsp:nvSpPr>
      <dsp:spPr>
        <a:xfrm>
          <a:off x="1325217" y="1435582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A partir de 4-5 interactions</a:t>
          </a:r>
        </a:p>
      </dsp:txBody>
      <dsp:txXfrm>
        <a:off x="1341288" y="1451653"/>
        <a:ext cx="1690640" cy="297076"/>
      </dsp:txXfrm>
    </dsp:sp>
    <dsp:sp modelId="{F6A1B3F6-72F4-4D92-BC7C-62DDC68790B9}">
      <dsp:nvSpPr>
        <dsp:cNvPr id="0" name=""/>
        <dsp:cNvSpPr/>
      </dsp:nvSpPr>
      <dsp:spPr>
        <a:xfrm>
          <a:off x="1325217" y="1805952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Pas de renouvellement de crédit</a:t>
          </a:r>
        </a:p>
      </dsp:txBody>
      <dsp:txXfrm>
        <a:off x="1341288" y="1822023"/>
        <a:ext cx="1690640" cy="297076"/>
      </dsp:txXfrm>
    </dsp:sp>
    <dsp:sp modelId="{C977E59D-2221-4A2D-852C-3CEAFAF56746}">
      <dsp:nvSpPr>
        <dsp:cNvPr id="0" name=""/>
        <dsp:cNvSpPr/>
      </dsp:nvSpPr>
      <dsp:spPr>
        <a:xfrm>
          <a:off x="1325217" y="2176323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6 mois ou + d’inactivité</a:t>
          </a:r>
        </a:p>
      </dsp:txBody>
      <dsp:txXfrm>
        <a:off x="1341288" y="2192394"/>
        <a:ext cx="1690640" cy="297076"/>
      </dsp:txXfrm>
    </dsp:sp>
    <dsp:sp modelId="{992EDD37-A954-4DF8-8B3B-FEC14FC96532}">
      <dsp:nvSpPr>
        <dsp:cNvPr id="0" name=""/>
        <dsp:cNvSpPr/>
      </dsp:nvSpPr>
      <dsp:spPr>
        <a:xfrm>
          <a:off x="1325217" y="2546694"/>
          <a:ext cx="1722782" cy="3292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/>
              </a:solidFill>
              <a:latin typeface="Maven Pro" panose="020B0604020202020204" charset="0"/>
            </a:rPr>
            <a:t>Carte Platinum</a:t>
          </a:r>
        </a:p>
      </dsp:txBody>
      <dsp:txXfrm>
        <a:off x="1341288" y="2562765"/>
        <a:ext cx="1690640" cy="29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87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982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36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96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38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1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47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5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10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5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83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3" name="Google Shape;3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4" name="Google Shape;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9" name="Google Shape;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5" name="Google Shape;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0" name="Google Shape;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4" name="Google Shape;5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60" name="Google Shape;6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65" name="Google Shape;6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69" name="Google Shape;6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5" name="Google Shape;7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80" name="Google Shape;8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85" name="Google Shape;8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89" name="Google Shape;8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94" name="Google Shape;9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5" name="Google Shape;10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10" name="Google Shape;11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14" name="Google Shape;11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25" name="Google Shape;12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30" name="Google Shape;13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A0E18-1614-7054-A2F6-2B9DEAA2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80" y="1388440"/>
            <a:ext cx="5857800" cy="3573300"/>
          </a:xfrm>
        </p:spPr>
        <p:txBody>
          <a:bodyPr>
            <a:normAutofit/>
          </a:bodyPr>
          <a:lstStyle/>
          <a:p>
            <a:r>
              <a:rPr lang="fr-FR" sz="4000" b="0" dirty="0">
                <a:latin typeface="Titillium Web" panose="00000500000000000000" pitchFamily="2" charset="0"/>
              </a:rPr>
              <a:t>ANALYSE DU PORTEFEUILLE CLIENT PRIMERO BANK</a:t>
            </a:r>
          </a:p>
        </p:txBody>
      </p:sp>
    </p:spTree>
    <p:extLst>
      <p:ext uri="{BB962C8B-B14F-4D97-AF65-F5344CB8AC3E}">
        <p14:creationId xmlns:p14="http://schemas.microsoft.com/office/powerpoint/2010/main" val="395518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Interactions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300" name="Google Shape;300;p4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1" name="Google Shape;301;p4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4"/>
            <p:cNvSpPr txBox="1"/>
            <p:nvPr/>
          </p:nvSpPr>
          <p:spPr>
            <a:xfrm rot="21340197">
              <a:off x="6541156" y="1582385"/>
              <a:ext cx="2000250" cy="2118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A partir de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6 interactions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le client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quitte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la banque,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Une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alerte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peut avoir lieu à partir de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4 à 5 interactions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Entre </a:t>
              </a:r>
              <a:r>
                <a:rPr lang="fr-FR" sz="1200" b="1" dirty="0">
                  <a:latin typeface="Maven Pro"/>
                  <a:sym typeface="Maven Pro"/>
                </a:rPr>
                <a:t>0 à 2 interactions</a:t>
              </a:r>
              <a:r>
                <a:rPr lang="fr-FR" sz="1200" dirty="0">
                  <a:latin typeface="Maven Pro"/>
                  <a:sym typeface="Maven Pro"/>
                </a:rPr>
                <a:t> le client a tendance à </a:t>
              </a:r>
              <a:r>
                <a:rPr lang="fr-FR" sz="1200" b="1" dirty="0">
                  <a:latin typeface="Maven Pro"/>
                  <a:sym typeface="Maven Pro"/>
                </a:rPr>
                <a:t>rester</a:t>
              </a:r>
              <a:endParaRPr b="1" dirty="0"/>
            </a:p>
          </p:txBody>
        </p:sp>
      </p:grpSp>
      <p:graphicFrame>
        <p:nvGraphicFramePr>
          <p:cNvPr id="6" name="Graphique 5" descr="histogramme empilé représentant la répartition des client, d'un côté les actuels, et de l'autre les partis, sur la base du nombre d'interaction avec la banque">
            <a:extLst>
              <a:ext uri="{FF2B5EF4-FFF2-40B4-BE49-F238E27FC236}">
                <a16:creationId xmlns:a16="http://schemas.microsoft.com/office/drawing/2014/main" id="{B1448A30-BF76-A26B-F7B8-E86A86976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68724"/>
              </p:ext>
            </p:extLst>
          </p:nvPr>
        </p:nvGraphicFramePr>
        <p:xfrm>
          <a:off x="216000" y="1512000"/>
          <a:ext cx="6084000" cy="34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935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Calcul des clients à risques</a:t>
            </a:r>
            <a:br>
              <a:rPr lang="fr-FR" dirty="0"/>
            </a:br>
            <a:r>
              <a:rPr lang="fr-FR" sz="2000" b="0" dirty="0"/>
              <a:t>Critères – Critères uniques</a:t>
            </a:r>
            <a:br>
              <a:rPr lang="fr-FR" dirty="0"/>
            </a:br>
            <a:endParaRPr b="0" dirty="0"/>
          </a:p>
        </p:txBody>
      </p:sp>
      <p:grpSp>
        <p:nvGrpSpPr>
          <p:cNvPr id="308" name="Google Shape;308;p5" descr="Post-it précisant à quel moment un client actuel est un client à risque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9" name="Google Shape;309;p5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5"/>
            <p:cNvSpPr txBox="1"/>
            <p:nvPr/>
          </p:nvSpPr>
          <p:spPr>
            <a:xfrm rot="21340388">
              <a:off x="6555169" y="2319460"/>
              <a:ext cx="2000101" cy="1013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Le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client actuel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 aurait un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profil à risque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doit répondre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1 ou plusieurs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des critères ci-contre</a:t>
              </a:r>
              <a:endParaRPr dirty="0"/>
            </a:p>
          </p:txBody>
        </p:sp>
      </p:grpSp>
      <p:graphicFrame>
        <p:nvGraphicFramePr>
          <p:cNvPr id="4" name="Diagramme 3" descr="Smartart résumant l'ensemble des critères de risques détectés dans les précédents graphiques">
            <a:extLst>
              <a:ext uri="{FF2B5EF4-FFF2-40B4-BE49-F238E27FC236}">
                <a16:creationId xmlns:a16="http://schemas.microsoft.com/office/drawing/2014/main" id="{744467DF-905F-336A-122D-E177A9030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494217"/>
              </p:ext>
            </p:extLst>
          </p:nvPr>
        </p:nvGraphicFramePr>
        <p:xfrm>
          <a:off x="1219201" y="1436067"/>
          <a:ext cx="3048000" cy="349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Légende : flèche vers la gauche 4">
            <a:extLst>
              <a:ext uri="{FF2B5EF4-FFF2-40B4-BE49-F238E27FC236}">
                <a16:creationId xmlns:a16="http://schemas.microsoft.com/office/drawing/2014/main" id="{EA86C645-D616-F06B-90B2-0016DD1D4642}"/>
              </a:ext>
            </a:extLst>
          </p:cNvPr>
          <p:cNvSpPr/>
          <p:nvPr/>
        </p:nvSpPr>
        <p:spPr>
          <a:xfrm>
            <a:off x="4376055" y="1597875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3610 clients</a:t>
            </a:r>
          </a:p>
        </p:txBody>
      </p:sp>
      <p:sp>
        <p:nvSpPr>
          <p:cNvPr id="6" name="Légende : flèche vers la gauche 5">
            <a:extLst>
              <a:ext uri="{FF2B5EF4-FFF2-40B4-BE49-F238E27FC236}">
                <a16:creationId xmlns:a16="http://schemas.microsoft.com/office/drawing/2014/main" id="{F55200E3-F040-54AE-E1AC-5445856A1349}"/>
              </a:ext>
            </a:extLst>
          </p:cNvPr>
          <p:cNvSpPr/>
          <p:nvPr/>
        </p:nvSpPr>
        <p:spPr>
          <a:xfrm>
            <a:off x="4376055" y="2074329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2729 clients</a:t>
            </a:r>
          </a:p>
        </p:txBody>
      </p:sp>
      <p:sp>
        <p:nvSpPr>
          <p:cNvPr id="7" name="Légende : flèche vers la gauche 6">
            <a:extLst>
              <a:ext uri="{FF2B5EF4-FFF2-40B4-BE49-F238E27FC236}">
                <a16:creationId xmlns:a16="http://schemas.microsoft.com/office/drawing/2014/main" id="{3048AAC0-FDF0-C187-A0C6-446C3879FE4D}"/>
              </a:ext>
            </a:extLst>
          </p:cNvPr>
          <p:cNvSpPr/>
          <p:nvPr/>
        </p:nvSpPr>
        <p:spPr>
          <a:xfrm>
            <a:off x="4376055" y="3027237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1577 clients</a:t>
            </a:r>
          </a:p>
        </p:txBody>
      </p:sp>
      <p:sp>
        <p:nvSpPr>
          <p:cNvPr id="8" name="Légende : flèche vers la gauche 7">
            <a:extLst>
              <a:ext uri="{FF2B5EF4-FFF2-40B4-BE49-F238E27FC236}">
                <a16:creationId xmlns:a16="http://schemas.microsoft.com/office/drawing/2014/main" id="{08B663C4-F196-FD69-8909-E2D9FCEADC11}"/>
              </a:ext>
            </a:extLst>
          </p:cNvPr>
          <p:cNvSpPr/>
          <p:nvPr/>
        </p:nvSpPr>
        <p:spPr>
          <a:xfrm>
            <a:off x="4376055" y="2550783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1939 clients</a:t>
            </a:r>
          </a:p>
        </p:txBody>
      </p:sp>
      <p:sp>
        <p:nvSpPr>
          <p:cNvPr id="9" name="Légende : flèche vers la gauche 8">
            <a:extLst>
              <a:ext uri="{FF2B5EF4-FFF2-40B4-BE49-F238E27FC236}">
                <a16:creationId xmlns:a16="http://schemas.microsoft.com/office/drawing/2014/main" id="{E8A0A98E-FC21-A706-DF5E-2EBAB517E76D}"/>
              </a:ext>
            </a:extLst>
          </p:cNvPr>
          <p:cNvSpPr/>
          <p:nvPr/>
        </p:nvSpPr>
        <p:spPr>
          <a:xfrm>
            <a:off x="4375384" y="3503691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1193 clients</a:t>
            </a:r>
          </a:p>
        </p:txBody>
      </p:sp>
      <p:sp>
        <p:nvSpPr>
          <p:cNvPr id="10" name="Légende : flèche vers la gauche 9">
            <a:extLst>
              <a:ext uri="{FF2B5EF4-FFF2-40B4-BE49-F238E27FC236}">
                <a16:creationId xmlns:a16="http://schemas.microsoft.com/office/drawing/2014/main" id="{82C7A4D9-3FDC-B78A-3E64-660699838FB4}"/>
              </a:ext>
            </a:extLst>
          </p:cNvPr>
          <p:cNvSpPr/>
          <p:nvPr/>
        </p:nvSpPr>
        <p:spPr>
          <a:xfrm>
            <a:off x="4375384" y="4456600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6 clients</a:t>
            </a:r>
          </a:p>
        </p:txBody>
      </p:sp>
      <p:sp>
        <p:nvSpPr>
          <p:cNvPr id="2" name="Légende : flèche vers la gauche 1">
            <a:extLst>
              <a:ext uri="{FF2B5EF4-FFF2-40B4-BE49-F238E27FC236}">
                <a16:creationId xmlns:a16="http://schemas.microsoft.com/office/drawing/2014/main" id="{4F743B88-CFC1-AB4D-B766-C40617D216E4}"/>
              </a:ext>
            </a:extLst>
          </p:cNvPr>
          <p:cNvSpPr/>
          <p:nvPr/>
        </p:nvSpPr>
        <p:spPr>
          <a:xfrm>
            <a:off x="4375384" y="3980145"/>
            <a:ext cx="1439818" cy="316800"/>
          </a:xfrm>
          <a:prstGeom prst="left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1050" dirty="0">
                <a:latin typeface="Maven Pro" panose="020B0604020202020204" charset="0"/>
              </a:rPr>
              <a:t>105 client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Calcul des clients à risques</a:t>
            </a:r>
            <a:br>
              <a:rPr lang="fr-FR" dirty="0"/>
            </a:br>
            <a:r>
              <a:rPr lang="fr-FR" sz="2000" b="0" dirty="0"/>
              <a:t>Critères – Critères cumulés en entonnoir</a:t>
            </a:r>
            <a:br>
              <a:rPr lang="fr-FR" dirty="0"/>
            </a:br>
            <a:endParaRPr b="0" dirty="0"/>
          </a:p>
        </p:txBody>
      </p:sp>
      <p:grpSp>
        <p:nvGrpSpPr>
          <p:cNvPr id="308" name="Google Shape;308;p5" descr="Post-it précisant à quel moment un client actuel est un client à risque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9" name="Google Shape;309;p5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5"/>
            <p:cNvSpPr txBox="1"/>
            <p:nvPr/>
          </p:nvSpPr>
          <p:spPr>
            <a:xfrm rot="21340388">
              <a:off x="6555169" y="2135255"/>
              <a:ext cx="2000101" cy="1381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Sur les 3610 clients à risques, il est utile de se focaliser sur les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97 clients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qui sont plus à enclins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partir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du fait d’un cumul de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4 critères</a:t>
              </a:r>
              <a:endParaRPr b="1" dirty="0"/>
            </a:p>
          </p:txBody>
        </p:sp>
      </p:grpSp>
      <p:graphicFrame>
        <p:nvGraphicFramePr>
          <p:cNvPr id="4" name="Diagramme 3" descr="Smartart résumant l'ensemble des critères de risques détectés dans les précédents graphiques, classés en entonnoir au vu du nombre de critères">
            <a:extLst>
              <a:ext uri="{FF2B5EF4-FFF2-40B4-BE49-F238E27FC236}">
                <a16:creationId xmlns:a16="http://schemas.microsoft.com/office/drawing/2014/main" id="{744467DF-905F-336A-122D-E177A9030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32756"/>
              </p:ext>
            </p:extLst>
          </p:nvPr>
        </p:nvGraphicFramePr>
        <p:xfrm>
          <a:off x="1173528" y="1597875"/>
          <a:ext cx="3048000" cy="324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Légende : flèche vers le bas 4">
            <a:extLst>
              <a:ext uri="{FF2B5EF4-FFF2-40B4-BE49-F238E27FC236}">
                <a16:creationId xmlns:a16="http://schemas.microsoft.com/office/drawing/2014/main" id="{EA86C645-D616-F06B-90B2-0016DD1D4642}"/>
              </a:ext>
            </a:extLst>
          </p:cNvPr>
          <p:cNvSpPr/>
          <p:nvPr/>
        </p:nvSpPr>
        <p:spPr>
          <a:xfrm>
            <a:off x="4375384" y="1970540"/>
            <a:ext cx="1439818" cy="324000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3610 clients</a:t>
            </a:r>
          </a:p>
        </p:txBody>
      </p:sp>
      <p:sp>
        <p:nvSpPr>
          <p:cNvPr id="6" name="Légende : flèche vers le bas 5">
            <a:extLst>
              <a:ext uri="{FF2B5EF4-FFF2-40B4-BE49-F238E27FC236}">
                <a16:creationId xmlns:a16="http://schemas.microsoft.com/office/drawing/2014/main" id="{F55200E3-F040-54AE-E1AC-5445856A1349}"/>
              </a:ext>
            </a:extLst>
          </p:cNvPr>
          <p:cNvSpPr/>
          <p:nvPr/>
        </p:nvSpPr>
        <p:spPr>
          <a:xfrm>
            <a:off x="4375384" y="2339105"/>
            <a:ext cx="1439818" cy="324000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1187 clients</a:t>
            </a:r>
          </a:p>
        </p:txBody>
      </p:sp>
      <p:sp>
        <p:nvSpPr>
          <p:cNvPr id="7" name="Légende : flèche vers le bas 6">
            <a:extLst>
              <a:ext uri="{FF2B5EF4-FFF2-40B4-BE49-F238E27FC236}">
                <a16:creationId xmlns:a16="http://schemas.microsoft.com/office/drawing/2014/main" id="{3048AAC0-FDF0-C187-A0C6-446C3879FE4D}"/>
              </a:ext>
            </a:extLst>
          </p:cNvPr>
          <p:cNvSpPr/>
          <p:nvPr/>
        </p:nvSpPr>
        <p:spPr>
          <a:xfrm>
            <a:off x="4375384" y="3076235"/>
            <a:ext cx="1439818" cy="324000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97 clients</a:t>
            </a:r>
          </a:p>
        </p:txBody>
      </p:sp>
      <p:sp>
        <p:nvSpPr>
          <p:cNvPr id="8" name="Légende : flèche vers le bas 7">
            <a:extLst>
              <a:ext uri="{FF2B5EF4-FFF2-40B4-BE49-F238E27FC236}">
                <a16:creationId xmlns:a16="http://schemas.microsoft.com/office/drawing/2014/main" id="{08B663C4-F196-FD69-8909-E2D9FCEADC11}"/>
              </a:ext>
            </a:extLst>
          </p:cNvPr>
          <p:cNvSpPr/>
          <p:nvPr/>
        </p:nvSpPr>
        <p:spPr>
          <a:xfrm>
            <a:off x="4376055" y="2707670"/>
            <a:ext cx="1439818" cy="324000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398 clients</a:t>
            </a:r>
          </a:p>
        </p:txBody>
      </p:sp>
      <p:sp>
        <p:nvSpPr>
          <p:cNvPr id="9" name="Légende : flèche vers le bas 8">
            <a:extLst>
              <a:ext uri="{FF2B5EF4-FFF2-40B4-BE49-F238E27FC236}">
                <a16:creationId xmlns:a16="http://schemas.microsoft.com/office/drawing/2014/main" id="{E8A0A98E-FC21-A706-DF5E-2EBAB517E76D}"/>
              </a:ext>
            </a:extLst>
          </p:cNvPr>
          <p:cNvSpPr/>
          <p:nvPr/>
        </p:nvSpPr>
        <p:spPr>
          <a:xfrm>
            <a:off x="4375384" y="3444800"/>
            <a:ext cx="1439818" cy="324000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15 clients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7A4D9-3FDC-B78A-3E64-660699838FB4}"/>
              </a:ext>
            </a:extLst>
          </p:cNvPr>
          <p:cNvSpPr/>
          <p:nvPr/>
        </p:nvSpPr>
        <p:spPr>
          <a:xfrm>
            <a:off x="4375384" y="4181930"/>
            <a:ext cx="1439818" cy="2132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0 client</a:t>
            </a:r>
          </a:p>
        </p:txBody>
      </p:sp>
      <p:sp>
        <p:nvSpPr>
          <p:cNvPr id="2" name="Légende : flèche vers le bas 1">
            <a:extLst>
              <a:ext uri="{FF2B5EF4-FFF2-40B4-BE49-F238E27FC236}">
                <a16:creationId xmlns:a16="http://schemas.microsoft.com/office/drawing/2014/main" id="{4F743B88-CFC1-AB4D-B766-C40617D216E4}"/>
              </a:ext>
            </a:extLst>
          </p:cNvPr>
          <p:cNvSpPr/>
          <p:nvPr/>
        </p:nvSpPr>
        <p:spPr>
          <a:xfrm>
            <a:off x="4375384" y="3813365"/>
            <a:ext cx="1439818" cy="324000"/>
          </a:xfrm>
          <a:prstGeom prst="downArrowCallo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Maven Pro" panose="020B0604020202020204" charset="0"/>
              </a:rPr>
              <a:t>1 client</a:t>
            </a:r>
          </a:p>
        </p:txBody>
      </p:sp>
    </p:spTree>
    <p:extLst>
      <p:ext uri="{BB962C8B-B14F-4D97-AF65-F5344CB8AC3E}">
        <p14:creationId xmlns:p14="http://schemas.microsoft.com/office/powerpoint/2010/main" val="263070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Calcul des clients à risques</a:t>
            </a:r>
            <a:br>
              <a:rPr lang="fr-FR" dirty="0"/>
            </a:br>
            <a:r>
              <a:rPr lang="fr-FR" sz="2000" b="0" dirty="0"/>
              <a:t>Critères – Critères cumulés</a:t>
            </a:r>
            <a:br>
              <a:rPr lang="fr-FR" dirty="0"/>
            </a:br>
            <a:endParaRPr b="0" dirty="0"/>
          </a:p>
        </p:txBody>
      </p:sp>
      <p:grpSp>
        <p:nvGrpSpPr>
          <p:cNvPr id="308" name="Google Shape;308;p5" descr="Post-it résumant le graphique ci-contre et mettant en lumière les informations invisibles car statistiquement non représentables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9" name="Google Shape;309;p5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5"/>
            <p:cNvSpPr txBox="1"/>
            <p:nvPr/>
          </p:nvSpPr>
          <p:spPr>
            <a:xfrm rot="21340388">
              <a:off x="6555169" y="1858947"/>
              <a:ext cx="2000101" cy="1934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dirty="0">
                  <a:latin typeface="Maven Pro"/>
                  <a:sym typeface="Maven Pro"/>
                </a:rPr>
                <a:t>22% </a:t>
              </a:r>
              <a:r>
                <a:rPr lang="fr-FR" sz="1200" dirty="0">
                  <a:latin typeface="Maven Pro"/>
                  <a:sym typeface="Maven Pro"/>
                </a:rPr>
                <a:t>de la clientèle actuelle n’est pas à risque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dirty="0">
                  <a:latin typeface="Maven Pro"/>
                  <a:sym typeface="Maven Pro"/>
                </a:rPr>
                <a:t>15% </a:t>
              </a:r>
              <a:r>
                <a:rPr lang="fr-FR" sz="1200" dirty="0">
                  <a:latin typeface="Maven Pro"/>
                  <a:sym typeface="Maven Pro"/>
                </a:rPr>
                <a:t>de la clientèle à risque détient minimum </a:t>
              </a:r>
              <a:r>
                <a:rPr lang="fr-FR" sz="1200" b="1" dirty="0">
                  <a:latin typeface="Maven Pro"/>
                  <a:sym typeface="Maven Pro"/>
                </a:rPr>
                <a:t>3</a:t>
              </a:r>
              <a:r>
                <a:rPr lang="fr-FR" sz="1200" dirty="0">
                  <a:latin typeface="Maven Pro"/>
                  <a:sym typeface="Maven Pro"/>
                </a:rPr>
                <a:t> critères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dirty="0">
                  <a:latin typeface="Maven Pro"/>
                  <a:sym typeface="Maven Pro"/>
                </a:rPr>
                <a:t>Aucun </a:t>
              </a:r>
              <a:r>
                <a:rPr lang="fr-FR" sz="1200" dirty="0">
                  <a:latin typeface="Maven Pro"/>
                  <a:sym typeface="Maven Pro"/>
                </a:rPr>
                <a:t>client ne cumule </a:t>
              </a:r>
              <a:r>
                <a:rPr lang="fr-FR" sz="1200" b="1" dirty="0">
                  <a:latin typeface="Maven Pro"/>
                  <a:sym typeface="Maven Pro"/>
                </a:rPr>
                <a:t>7 </a:t>
              </a:r>
              <a:r>
                <a:rPr lang="fr-FR" sz="1200" dirty="0">
                  <a:latin typeface="Maven Pro"/>
                  <a:sym typeface="Maven Pro"/>
                </a:rPr>
                <a:t>critères</a:t>
              </a:r>
              <a:endParaRPr dirty="0"/>
            </a:p>
          </p:txBody>
        </p:sp>
      </p:grpSp>
      <p:graphicFrame>
        <p:nvGraphicFramePr>
          <p:cNvPr id="3" name="Graphique 2" descr="Graphique en secteur représentant la part des clients à riques et ceux qui ne sont pas à risque parmi les clients actuels">
            <a:extLst>
              <a:ext uri="{FF2B5EF4-FFF2-40B4-BE49-F238E27FC236}">
                <a16:creationId xmlns:a16="http://schemas.microsoft.com/office/drawing/2014/main" id="{03B87D41-B4A7-6651-06CD-71F2AF9B9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73467"/>
              </p:ext>
            </p:extLst>
          </p:nvPr>
        </p:nvGraphicFramePr>
        <p:xfrm>
          <a:off x="236231" y="1858875"/>
          <a:ext cx="2135137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phique 4" descr="Histogramme représentant le nombre de client par nombre de critères cumulés détectés">
            <a:extLst>
              <a:ext uri="{FF2B5EF4-FFF2-40B4-BE49-F238E27FC236}">
                <a16:creationId xmlns:a16="http://schemas.microsoft.com/office/drawing/2014/main" id="{51E11567-C79A-D811-67F3-928A0D01A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684984"/>
              </p:ext>
            </p:extLst>
          </p:nvPr>
        </p:nvGraphicFramePr>
        <p:xfrm>
          <a:off x="2256971" y="1858875"/>
          <a:ext cx="4012854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4244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Bilan et recommandations</a:t>
            </a:r>
            <a:br>
              <a:rPr lang="fr-FR" dirty="0"/>
            </a:br>
            <a:endParaRPr b="0" dirty="0"/>
          </a:p>
        </p:txBody>
      </p:sp>
      <p:sp>
        <p:nvSpPr>
          <p:cNvPr id="3" name="Google Shape;283;p2">
            <a:extLst>
              <a:ext uri="{FF2B5EF4-FFF2-40B4-BE49-F238E27FC236}">
                <a16:creationId xmlns:a16="http://schemas.microsoft.com/office/drawing/2014/main" id="{1C4BEF1D-09D7-B3A6-33E2-3A864D7F8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200" y="1990800"/>
            <a:ext cx="70308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dirty="0"/>
              <a:t>Au vu de l’analyse réalisée, ESNDATA vous préconise les actions suivantes :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-FR" sz="1500" b="1" dirty="0"/>
              <a:t>Se focaliser sur les clients ayant le plus de critères de risque. 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SzPts val="1300"/>
              <a:buFont typeface="Wingdings" panose="05000000000000000000" pitchFamily="2" charset="2"/>
              <a:buChar char="Ø"/>
            </a:pPr>
            <a:r>
              <a:rPr lang="fr-FR" sz="1200" dirty="0"/>
              <a:t>Bien qu’ils soient moins nombreux, ils sont plus à risque de quitter l’établissement bancaire qu’un client n’ayant qu’un seul critère.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500" b="1" dirty="0"/>
              <a:t>Revoir la nouvelle carte bancaire Platinum pour impacter la fidélisation.</a:t>
            </a:r>
            <a:r>
              <a:rPr lang="fr-FR" sz="1500" dirty="0"/>
              <a:t> </a:t>
            </a:r>
          </a:p>
          <a:p>
            <a:pPr lvl="1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SzPts val="1300"/>
              <a:buFont typeface="Wingdings" panose="05000000000000000000" pitchFamily="2" charset="2"/>
              <a:buChar char="Ø"/>
            </a:pPr>
            <a:r>
              <a:rPr lang="fr-FR" sz="1200" dirty="0"/>
              <a:t>La carte Platinum, bien que récente, n’obtient pas l’adhésion client souhaitée.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sz="1500" b="1" dirty="0"/>
              <a:t>Mettre en place un questionnaire de satisfaction client </a:t>
            </a:r>
          </a:p>
          <a:p>
            <a:pPr lvl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SzPts val="1300"/>
              <a:buFont typeface="Wingdings" panose="05000000000000000000" pitchFamily="2" charset="2"/>
              <a:buChar char="Ø"/>
            </a:pPr>
            <a:r>
              <a:rPr lang="fr-FR" sz="1200" dirty="0"/>
              <a:t>Ce questionnaire permet de sonder au mieux les besoins et mécontentement des clients, tant au cours du contrat en vigueur que suite à un départ. </a:t>
            </a:r>
            <a:endParaRPr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11DA58-3A4E-FD3A-4C59-46076A01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00" y="1926000"/>
            <a:ext cx="5691600" cy="493200"/>
          </a:xfrm>
        </p:spPr>
        <p:txBody>
          <a:bodyPr>
            <a:normAutofit/>
          </a:bodyPr>
          <a:lstStyle/>
          <a:p>
            <a:pPr algn="l"/>
            <a:r>
              <a:rPr lang="fr-FR" sz="2000" b="0" dirty="0">
                <a:latin typeface="Titillium Web" panose="00000500000000000000" pitchFamily="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2162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Notre compréhension de vos enjeux</a:t>
            </a:r>
            <a:endParaRPr dirty="0"/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1303200" y="1990800"/>
            <a:ext cx="70308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dirty="0" err="1"/>
              <a:t>Primero</a:t>
            </a:r>
            <a:r>
              <a:rPr lang="fr-FR" dirty="0"/>
              <a:t> Bank s’inquiète suite au départ de </a:t>
            </a:r>
            <a:r>
              <a:rPr lang="fr-FR" b="1" dirty="0"/>
              <a:t>16% </a:t>
            </a:r>
            <a:r>
              <a:rPr lang="fr-FR" dirty="0"/>
              <a:t>de ses clients.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-FR" b="1" dirty="0"/>
              <a:t>Enjeux du client : </a:t>
            </a:r>
            <a:r>
              <a:rPr lang="fr-FR" dirty="0" err="1"/>
              <a:t>Primero</a:t>
            </a:r>
            <a:r>
              <a:rPr lang="fr-FR" dirty="0"/>
              <a:t> Bank souhaite comprendre les raisons attachées à ce phénomène et mettre en place un plan d’action afin d’éviter de nouveaux départs.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b="1" dirty="0"/>
              <a:t>Les objectifs du rapport d’analyse</a:t>
            </a:r>
          </a:p>
          <a:p>
            <a:pPr lvl="1" indent="-311150">
              <a:buSzPts val="1300"/>
              <a:buFont typeface="Wingdings" panose="05000000000000000000" pitchFamily="2" charset="2"/>
              <a:buChar char="Ø"/>
            </a:pPr>
            <a:r>
              <a:rPr lang="fr-FR" dirty="0"/>
              <a:t>Identifier le profil des client quittant l’établissement bancaire</a:t>
            </a:r>
          </a:p>
          <a:p>
            <a:pPr lvl="1" indent="-311150">
              <a:buSzPts val="1300"/>
              <a:buFont typeface="Wingdings" panose="05000000000000000000" pitchFamily="2" charset="2"/>
              <a:buChar char="Ø"/>
            </a:pPr>
            <a:r>
              <a:rPr lang="fr-FR" dirty="0"/>
              <a:t>Déduire les raisons de départ desdits clients</a:t>
            </a:r>
          </a:p>
          <a:p>
            <a:pPr lvl="1" indent="-311150">
              <a:buSzPts val="1300"/>
              <a:buFont typeface="Wingdings" panose="05000000000000000000" pitchFamily="2" charset="2"/>
              <a:buChar char="Ø"/>
            </a:pPr>
            <a:r>
              <a:rPr lang="fr-FR" dirty="0"/>
              <a:t>Identifier la part de la clientèle actuelle à risque de quitter l’établissement bancaire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Profil type de la clientèle </a:t>
            </a:r>
            <a:r>
              <a:rPr lang="fr-FR" sz="2200" dirty="0" err="1"/>
              <a:t>Primero</a:t>
            </a:r>
            <a:r>
              <a:rPr lang="fr-FR" sz="2200" dirty="0"/>
              <a:t> Bank</a:t>
            </a:r>
            <a:br>
              <a:rPr lang="fr-FR" dirty="0"/>
            </a:br>
            <a:r>
              <a:rPr lang="fr-FR" sz="2000" b="0" dirty="0"/>
              <a:t>L’analyse des données – Profilage général</a:t>
            </a:r>
            <a:br>
              <a:rPr lang="fr-FR" dirty="0"/>
            </a:br>
            <a:endParaRPr b="0" dirty="0"/>
          </a:p>
        </p:txBody>
      </p:sp>
      <p:grpSp>
        <p:nvGrpSpPr>
          <p:cNvPr id="300" name="Google Shape;300;p4" descr="Image de post-it indiquant que le profilage présenté concerne tant les clients actuels que les clients partis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1" name="Google Shape;301;p4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4"/>
            <p:cNvSpPr txBox="1"/>
            <p:nvPr/>
          </p:nvSpPr>
          <p:spPr>
            <a:xfrm rot="21340197">
              <a:off x="6541156" y="2227103"/>
              <a:ext cx="2000250" cy="828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La répartition est </a:t>
              </a:r>
              <a:r>
                <a:rPr lang="fr-FR" sz="1200" b="1" dirty="0">
                  <a:latin typeface="Maven Pro"/>
                  <a:ea typeface="Maven Pro"/>
                  <a:cs typeface="Maven Pro"/>
                  <a:sym typeface="Maven Pro"/>
                </a:rPr>
                <a:t>équivalente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entre les clients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actuels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et les clients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partis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.</a:t>
              </a:r>
              <a:endParaRPr dirty="0"/>
            </a:p>
          </p:txBody>
        </p:sp>
      </p:grpSp>
      <p:graphicFrame>
        <p:nvGraphicFramePr>
          <p:cNvPr id="2" name="Diagramme 1" descr="Infographie présentant le profilage client : ancienneté, sexe, âge, composition de la famille, niveau d'études">
            <a:extLst>
              <a:ext uri="{FF2B5EF4-FFF2-40B4-BE49-F238E27FC236}">
                <a16:creationId xmlns:a16="http://schemas.microsoft.com/office/drawing/2014/main" id="{A30ABA3D-ACAA-37C2-1C72-6DF1D236F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763763"/>
              </p:ext>
            </p:extLst>
          </p:nvPr>
        </p:nvGraphicFramePr>
        <p:xfrm>
          <a:off x="386620" y="1464469"/>
          <a:ext cx="5585555" cy="347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04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 par situation maritale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289" name="Google Shape;289;p3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290" name="Google Shape;290;p3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"/>
            <p:cNvSpPr txBox="1"/>
            <p:nvPr/>
          </p:nvSpPr>
          <p:spPr>
            <a:xfrm rot="21340197">
              <a:off x="6541156" y="1766590"/>
              <a:ext cx="2000250" cy="1749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Les clients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mariés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ont d’avantage eu tendance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quitter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l’établissement.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A contrario, les clients </a:t>
              </a:r>
              <a:r>
                <a:rPr lang="fr-FR" sz="1200" b="1" dirty="0">
                  <a:latin typeface="Maven Pro"/>
                  <a:sym typeface="Maven Pro"/>
                </a:rPr>
                <a:t>célibataires</a:t>
              </a:r>
              <a:r>
                <a:rPr lang="fr-FR" sz="1200" dirty="0">
                  <a:latin typeface="Maven Pro"/>
                  <a:sym typeface="Maven Pro"/>
                </a:rPr>
                <a:t> ont tendance à </a:t>
              </a:r>
              <a:r>
                <a:rPr lang="fr-FR" sz="1200" b="1" dirty="0">
                  <a:latin typeface="Maven Pro"/>
                  <a:sym typeface="Maven Pro"/>
                </a:rPr>
                <a:t>rester</a:t>
              </a:r>
              <a:r>
                <a:rPr lang="fr-FR" sz="1200" dirty="0">
                  <a:latin typeface="Maven Pro"/>
                  <a:sym typeface="Maven Pro"/>
                </a:rPr>
                <a:t> au sein de l’établissement</a:t>
              </a:r>
              <a:endParaRPr dirty="0"/>
            </a:p>
          </p:txBody>
        </p:sp>
      </p:grpSp>
      <p:graphicFrame>
        <p:nvGraphicFramePr>
          <p:cNvPr id="5" name="Graphique 4" descr="histogramme empilé représentant la répartition des client, d'un côté les actuels, et de l'autre les partis, sur la base de la situation maritale.">
            <a:extLst>
              <a:ext uri="{FF2B5EF4-FFF2-40B4-BE49-F238E27FC236}">
                <a16:creationId xmlns:a16="http://schemas.microsoft.com/office/drawing/2014/main" id="{0F0B53EC-42ED-4D01-8416-3AA4CAF1D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779927"/>
              </p:ext>
            </p:extLst>
          </p:nvPr>
        </p:nvGraphicFramePr>
        <p:xfrm>
          <a:off x="216000" y="1516652"/>
          <a:ext cx="6084000" cy="34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370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 par revenus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289" name="Google Shape;289;p3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290" name="Google Shape;290;p3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"/>
            <p:cNvSpPr txBox="1"/>
            <p:nvPr/>
          </p:nvSpPr>
          <p:spPr>
            <a:xfrm rot="21340197">
              <a:off x="6541156" y="1674487"/>
              <a:ext cx="2000250" cy="1934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Les clients percevant un salaire compris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entre 40K€ et 80K€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ont tendance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quitter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l’établissement.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A contrario, les clients aux revenus </a:t>
              </a:r>
              <a:r>
                <a:rPr lang="fr-FR" sz="1200" b="1" dirty="0">
                  <a:latin typeface="Maven Pro"/>
                  <a:sym typeface="Maven Pro"/>
                </a:rPr>
                <a:t>inférieurs à 40K€</a:t>
              </a:r>
              <a:r>
                <a:rPr lang="fr-FR" sz="1200" dirty="0">
                  <a:latin typeface="Maven Pro"/>
                  <a:sym typeface="Maven Pro"/>
                </a:rPr>
                <a:t> sont ont tendance à </a:t>
              </a:r>
              <a:r>
                <a:rPr lang="fr-FR" sz="1200" b="1" dirty="0">
                  <a:latin typeface="Maven Pro"/>
                  <a:sym typeface="Maven Pro"/>
                </a:rPr>
                <a:t>rester</a:t>
              </a:r>
              <a:endParaRPr b="1" dirty="0"/>
            </a:p>
          </p:txBody>
        </p:sp>
      </p:grpSp>
      <p:graphicFrame>
        <p:nvGraphicFramePr>
          <p:cNvPr id="4" name="Graphique 3" descr="histogramme empilé représentant la répartition des clients par famille de revenus. ">
            <a:extLst>
              <a:ext uri="{FF2B5EF4-FFF2-40B4-BE49-F238E27FC236}">
                <a16:creationId xmlns:a16="http://schemas.microsoft.com/office/drawing/2014/main" id="{5F152807-68C1-0B4A-B4B0-AF812BE04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07502"/>
              </p:ext>
            </p:extLst>
          </p:nvPr>
        </p:nvGraphicFramePr>
        <p:xfrm>
          <a:off x="144000" y="1404000"/>
          <a:ext cx="576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027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 par type de carte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289" name="Google Shape;289;p3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290" name="Google Shape;290;p3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"/>
            <p:cNvSpPr txBox="1"/>
            <p:nvPr/>
          </p:nvSpPr>
          <p:spPr>
            <a:xfrm rot="21340197">
              <a:off x="6541156" y="1766590"/>
              <a:ext cx="2000250" cy="1749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70%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des clients en possession d’une carte Platinum ont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quittés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l’établissement bancaire.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b="1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Les autres type de carte n’ont pas d’influence particulière</a:t>
              </a:r>
              <a:endParaRPr dirty="0"/>
            </a:p>
          </p:txBody>
        </p:sp>
      </p:grpSp>
      <p:graphicFrame>
        <p:nvGraphicFramePr>
          <p:cNvPr id="11" name="Graphique 10" descr="histogramme empilé représentant la répartition des clients par type de carte. ">
            <a:extLst>
              <a:ext uri="{FF2B5EF4-FFF2-40B4-BE49-F238E27FC236}">
                <a16:creationId xmlns:a16="http://schemas.microsoft.com/office/drawing/2014/main" id="{6C21D05B-EDE9-A08D-1C74-CFA231A2A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232500"/>
              </p:ext>
            </p:extLst>
          </p:nvPr>
        </p:nvGraphicFramePr>
        <p:xfrm>
          <a:off x="144000" y="1404000"/>
          <a:ext cx="5760000" cy="34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157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Crédit renouvelé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300" name="Google Shape;300;p4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8"/>
            <a:chOff x="6011400" y="1320800"/>
            <a:chExt cx="2923050" cy="2733840"/>
          </a:xfrm>
        </p:grpSpPr>
        <p:pic>
          <p:nvPicPr>
            <p:cNvPr id="301" name="Google Shape;301;p4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4"/>
            <p:cNvSpPr txBox="1"/>
            <p:nvPr/>
          </p:nvSpPr>
          <p:spPr>
            <a:xfrm rot="21340197">
              <a:off x="6541156" y="1490282"/>
              <a:ext cx="2000250" cy="2302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Les clients n’ayant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pas de crédit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ou n’ayant pas fait </a:t>
              </a:r>
              <a:r>
                <a:rPr lang="fr-FR" sz="1200" b="1" dirty="0">
                  <a:latin typeface="Maven Pro"/>
                  <a:ea typeface="Maven Pro"/>
                  <a:cs typeface="Maven Pro"/>
                  <a:sym typeface="Maven Pro"/>
                </a:rPr>
                <a:t>de renouvellement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ont tendance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quitter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l’établissement.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Les clients dont le montant renouvelé est compris </a:t>
              </a:r>
              <a:r>
                <a:rPr lang="fr-FR" sz="1200" b="1" dirty="0">
                  <a:latin typeface="Maven Pro"/>
                  <a:sym typeface="Maven Pro"/>
                </a:rPr>
                <a:t>entre 1000 et 2000 € </a:t>
              </a:r>
              <a:r>
                <a:rPr lang="fr-FR" sz="1200" dirty="0">
                  <a:latin typeface="Maven Pro"/>
                  <a:sym typeface="Maven Pro"/>
                </a:rPr>
                <a:t>ont tendance à </a:t>
              </a:r>
              <a:r>
                <a:rPr lang="fr-FR" sz="1200" b="1" dirty="0">
                  <a:latin typeface="Maven Pro"/>
                  <a:sym typeface="Maven Pro"/>
                </a:rPr>
                <a:t>rester</a:t>
              </a:r>
              <a:endParaRPr b="1" dirty="0"/>
            </a:p>
          </p:txBody>
        </p:sp>
      </p:grpSp>
      <p:graphicFrame>
        <p:nvGraphicFramePr>
          <p:cNvPr id="5" name="Graphique 4" descr="histogramme empilé représentant la répartition des client, d'un côté les actuels, et de l'autre les partis, sur la base du montant de crédit renouvelé.">
            <a:extLst>
              <a:ext uri="{FF2B5EF4-FFF2-40B4-BE49-F238E27FC236}">
                <a16:creationId xmlns:a16="http://schemas.microsoft.com/office/drawing/2014/main" id="{646C4A6F-FFA9-4284-A7E9-B32D8AE32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251171"/>
              </p:ext>
            </p:extLst>
          </p:nvPr>
        </p:nvGraphicFramePr>
        <p:xfrm>
          <a:off x="216000" y="1512000"/>
          <a:ext cx="6084000" cy="34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658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Transactions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300" name="Google Shape;300;p4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1" name="Google Shape;301;p4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4"/>
            <p:cNvSpPr txBox="1"/>
            <p:nvPr/>
          </p:nvSpPr>
          <p:spPr>
            <a:xfrm rot="21340197">
              <a:off x="6541156" y="1582385"/>
              <a:ext cx="2000250" cy="2118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Les clients réalisant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moins de 50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transactions ont tendance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quitter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l’établissement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Les clients réalisant </a:t>
              </a:r>
              <a:r>
                <a:rPr lang="fr-FR" sz="1200" b="1" dirty="0">
                  <a:latin typeface="Maven Pro"/>
                  <a:sym typeface="Maven Pro"/>
                </a:rPr>
                <a:t>plus de 50</a:t>
              </a:r>
              <a:r>
                <a:rPr lang="fr-FR" sz="1200" dirty="0">
                  <a:latin typeface="Maven Pro"/>
                  <a:sym typeface="Maven Pro"/>
                </a:rPr>
                <a:t> transactions ont tendance à rester. Au-delà de 100 ils restent.</a:t>
              </a:r>
              <a:endParaRPr dirty="0"/>
            </a:p>
          </p:txBody>
        </p:sp>
      </p:grpSp>
      <p:graphicFrame>
        <p:nvGraphicFramePr>
          <p:cNvPr id="3" name="Graphique 2" descr="histogramme empilé à l'horizontal représentant la répartition des client, d'un côté les actuels, et de l'autre les partis, sur la base du nombre de transactions">
            <a:extLst>
              <a:ext uri="{FF2B5EF4-FFF2-40B4-BE49-F238E27FC236}">
                <a16:creationId xmlns:a16="http://schemas.microsoft.com/office/drawing/2014/main" id="{14DA464F-E7AF-C0A0-D147-724A121EF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554775"/>
              </p:ext>
            </p:extLst>
          </p:nvPr>
        </p:nvGraphicFramePr>
        <p:xfrm>
          <a:off x="108000" y="2016000"/>
          <a:ext cx="61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924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Inactivité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300" name="Google Shape;300;p4" descr="Post-it résumant les résultats du graphique et précisant les habitudes des clients qui partent et les habitudes des clients qui restent"/>
          <p:cNvGrpSpPr/>
          <p:nvPr/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1" name="Google Shape;301;p4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3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4"/>
            <p:cNvSpPr txBox="1"/>
            <p:nvPr/>
          </p:nvSpPr>
          <p:spPr>
            <a:xfrm rot="21340197">
              <a:off x="6541156" y="1674487"/>
              <a:ext cx="2000250" cy="1934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A partir de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6 mois 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d’inactivité du compte, le client à tendance à </a:t>
              </a: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quitter</a:t>
              </a:r>
              <a:r>
                <a:rPr lang="fr-FR" sz="1200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 l’établissement bancaire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lang="fr-FR" sz="1200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dirty="0">
                  <a:latin typeface="Maven Pro"/>
                  <a:sym typeface="Maven Pro"/>
                </a:rPr>
                <a:t>Une inactivité entre </a:t>
              </a:r>
              <a:r>
                <a:rPr lang="fr-FR" sz="1200" b="1" dirty="0">
                  <a:latin typeface="Maven Pro"/>
                  <a:sym typeface="Maven Pro"/>
                </a:rPr>
                <a:t>0 à 2 mois </a:t>
              </a:r>
              <a:r>
                <a:rPr lang="fr-FR" sz="1200" dirty="0">
                  <a:latin typeface="Maven Pro"/>
                  <a:sym typeface="Maven Pro"/>
                </a:rPr>
                <a:t>est plutôt courante pour les </a:t>
              </a:r>
              <a:r>
                <a:rPr lang="fr-FR" sz="1200" b="1" dirty="0">
                  <a:latin typeface="Maven Pro"/>
                  <a:sym typeface="Maven Pro"/>
                </a:rPr>
                <a:t>clients actuels</a:t>
              </a:r>
              <a:endParaRPr b="1" dirty="0"/>
            </a:p>
          </p:txBody>
        </p:sp>
      </p:grpSp>
      <p:graphicFrame>
        <p:nvGraphicFramePr>
          <p:cNvPr id="3" name="Graphique 2" descr="histogramme empilé représentant la répartition des client, d'un côté les actuels, et de l'autre les partis, sur la base de la durée d'inactivité du compte bancaire">
            <a:extLst>
              <a:ext uri="{FF2B5EF4-FFF2-40B4-BE49-F238E27FC236}">
                <a16:creationId xmlns:a16="http://schemas.microsoft.com/office/drawing/2014/main" id="{F3F0BB9A-BF66-4824-A7E6-1A36A0FE0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150977"/>
              </p:ext>
            </p:extLst>
          </p:nvPr>
        </p:nvGraphicFramePr>
        <p:xfrm>
          <a:off x="216000" y="1512000"/>
          <a:ext cx="6084000" cy="34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931</Words>
  <Application>Microsoft Office PowerPoint</Application>
  <PresentationFormat>Affichage à l'écran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Nunito</vt:lpstr>
      <vt:lpstr>Arial</vt:lpstr>
      <vt:lpstr>Wingdings</vt:lpstr>
      <vt:lpstr>Titillium Web</vt:lpstr>
      <vt:lpstr>Maven Pro</vt:lpstr>
      <vt:lpstr>Momentum</vt:lpstr>
      <vt:lpstr>ANALYSE DU PORTEFEUILLE CLIENT PRIMERO BANK</vt:lpstr>
      <vt:lpstr>Notre compréhension de vos enjeux</vt:lpstr>
      <vt:lpstr>Profil type de la clientèle Primero Bank L’analyse des données – Profilage général </vt:lpstr>
      <vt:lpstr>Répartition des clients par situation maritale L’analyse des données – Profil client </vt:lpstr>
      <vt:lpstr>Répartition des clients par revenus L’analyse des données – Profil client </vt:lpstr>
      <vt:lpstr>Répartition des clients par type de carte L’analyse des données – Profil client </vt:lpstr>
      <vt:lpstr>Crédit renouvelé chez les clients actuels et perdus L’analyse des données – habitude d’utilisation </vt:lpstr>
      <vt:lpstr>Transactions chez les clients actuels et perdus L’analyse des données – habitude d’utilisation </vt:lpstr>
      <vt:lpstr>Inactivité chez les clients actuels et perdus L’analyse des données – habitude d’utilisation </vt:lpstr>
      <vt:lpstr>Interactions chez les clients actuels et perdus L’analyse des données – habitude d’utilisation </vt:lpstr>
      <vt:lpstr>Calcul des clients à risques Critères – Critères uniques </vt:lpstr>
      <vt:lpstr>Calcul des clients à risques Critères – Critères cumulés en entonnoir </vt:lpstr>
      <vt:lpstr>Calcul des clients à risques Critères – Critères cumulés </vt:lpstr>
      <vt:lpstr>Bilan et recommandations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JeYjEy</dc:creator>
  <cp:lastModifiedBy>Marine MINE</cp:lastModifiedBy>
  <cp:revision>42</cp:revision>
  <dcterms:modified xsi:type="dcterms:W3CDTF">2023-12-16T17:06:46Z</dcterms:modified>
</cp:coreProperties>
</file>