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4" r:id="rId4"/>
    <p:sldId id="265" r:id="rId5"/>
    <p:sldId id="266" r:id="rId6"/>
    <p:sldId id="276" r:id="rId7"/>
    <p:sldId id="275" r:id="rId8"/>
    <p:sldId id="274" r:id="rId9"/>
    <p:sldId id="260" r:id="rId10"/>
    <p:sldId id="280" r:id="rId11"/>
    <p:sldId id="271" r:id="rId12"/>
    <p:sldId id="277" r:id="rId13"/>
    <p:sldId id="272" r:id="rId14"/>
    <p:sldId id="278" r:id="rId15"/>
    <p:sldId id="284" r:id="rId16"/>
    <p:sldId id="270" r:id="rId17"/>
    <p:sldId id="273" r:id="rId18"/>
    <p:sldId id="261" r:id="rId19"/>
    <p:sldId id="285" r:id="rId20"/>
    <p:sldId id="262" r:id="rId21"/>
    <p:sldId id="282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A9E74B26-6448-D9C8-CF8C-CB32FEBA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2CA06E8C-A038-911F-97A3-40F91DFFC5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B29DD081-7CD6-CE6C-F28D-CFC0F7313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32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6ADE4597-921F-06A1-5D37-B8FBEF7C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788ADB4F-8F82-1CEF-84AA-8104DBD78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C7E2560A-B1F7-1A23-F003-4A3D7A4234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688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0B9394DD-CC70-06BF-0D47-40343D0C5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A008BD39-8A69-5DA4-20CB-5D4B109250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4732F170-2B27-90BA-B7C5-C8008840D2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708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080140D8-EF31-DF82-FE84-E3DD066BE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80C1FA54-7AE3-064C-17D4-D126A49CBC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DACDF091-4B96-F908-10F1-BCD0EE09F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819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A7392116-0A9E-8845-5BF2-BB52BF04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1482BC3F-B4D0-C172-D875-172EB09198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F6481202-82B5-6412-23A8-0C96B7F48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017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FCC24251-C64B-89EB-1FBD-8EAA12E53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F329B1D4-6C03-0400-CA1C-CF987E181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BCF10807-A371-8018-8195-2BB93E531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77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00ADAB99-2BAA-F04D-A118-5EE79A2B5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81295260-34C2-3036-1261-80AEF662FC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BEEF093B-5C45-9AA3-A100-7E12DC6D29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098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9BCE0772-4EF6-9A51-8734-E8B993B57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290F847A-2ED6-4877-5D77-FC9DCCAA8F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77A93765-39DF-8477-CDD6-47821B72D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129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A38C8C8-F73C-60D2-C81B-5C8718544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610372F9-8C85-2DA4-8B97-95D3BBB076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78395D01-5799-5DC1-DCC8-ED2822695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73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74244C3-625F-33BE-678E-E66D25577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E23E8691-153C-E2D6-FA24-DAF5671E6C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644FB5E4-48A7-4FE1-3BD3-CBBF51F225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144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F266A7D-5369-1618-D841-3946204E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id="{B344481D-3C69-4EC6-A339-ABCFD2EB66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id="{C82352E1-4332-6BE2-8E93-7531B67B36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3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EB0A5F1-CE3F-1AAB-0B3C-171EB422A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EAFB2899-C1C2-3729-5FFA-A04E6888D7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DD3AEFE3-2468-A40E-EBD3-22042F2F3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45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B811356-4B8D-EC8E-308F-71AB8FE52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>
            <a:extLst>
              <a:ext uri="{FF2B5EF4-FFF2-40B4-BE49-F238E27FC236}">
                <a16:creationId xmlns:a16="http://schemas.microsoft.com/office/drawing/2014/main" id="{847B0E6E-A0B5-D151-9217-899F094E51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>
            <a:extLst>
              <a:ext uri="{FF2B5EF4-FFF2-40B4-BE49-F238E27FC236}">
                <a16:creationId xmlns:a16="http://schemas.microsoft.com/office/drawing/2014/main" id="{678008C7-7070-815F-0DE7-A7B7BD18BE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78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D95021FB-EA50-2B34-EA5B-91BC02E6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F76596AD-92EA-79BA-3457-A424B55B5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34E70FFB-0FA3-10C6-E0AC-DA0B1F1524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099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E879E459-B79C-DBF8-0687-59D58753D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7AA8ACBA-A914-62A4-F2D1-345965B9CE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8421E1A4-9F99-5702-DFBD-BF1C8CC62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285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EA6FB0A3-A2C6-2BFF-ACAD-358DC4B0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B25BC001-7569-78EB-3DD4-EB19E90F8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6C11F81E-2732-5F12-9BCE-59522BD21A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01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5EF66BD1-511B-F329-69C4-1F682112A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BD72AA49-E93B-51DF-C319-E34B64C34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E34D9A7D-D473-1F8A-42F5-8765FFF1C8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528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Bottleneck</a:t>
            </a: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MINE Marine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Business Intelligence Analyst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05/03/2024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94157A63-0862-69D1-AB7A-167E611D0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0D4DF6A4-C91F-E401-A1A0-D2DC2BF84563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13B65D84-96FB-5FC0-5097-2473917DF51A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du Chiffre d’Affaires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9A32DB9F-D896-6332-9DE9-D1CA35BD4069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CF284316-6E28-5004-9D8E-C5761BCF4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3432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produit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4352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 un chiffre d’affaire 2 fois supérieur au 2</a:t>
            </a:r>
            <a:r>
              <a:rPr lang="fr-FR" i="1" baseline="3000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ème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produit au plus grand chiffre d’affaires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Ne suit pas la loi de Pareto :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60,64%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des produits représentent 80% du chiffre d’affaires global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B14013-FC23-ADE2-840E-C668629F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16" y="3470919"/>
            <a:ext cx="5041525" cy="16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9EC8E9-DC85-C9E3-5980-DA0AD4D2D2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40" b="6483"/>
          <a:stretch/>
        </p:blipFill>
        <p:spPr>
          <a:xfrm>
            <a:off x="4437528" y="1390200"/>
            <a:ext cx="4383029" cy="20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0F83E4D8-1132-7440-3A5B-184865C2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F3A2916D-B5DB-CC6F-1A06-DBDCCF8D61CB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37C968EC-372E-F8AA-47F7-3478329B6397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des quantités vendues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4CAE48A3-F95D-E10D-3C0F-19F12428A7B9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8642FC9B-77FD-55AE-A157-B65B336669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26791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Seul le vin est présent dans les 20 produits les plus vendus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Ne suit pas la loi de Pareto :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60,64%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des produits représentent 80% des références vendues</a:t>
            </a: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BE36A83-F105-C03D-8451-AA76A63C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73499"/>
            <a:ext cx="4705350" cy="160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B9CA4EC-DEE5-185B-D883-052F346C7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02" b="5515"/>
          <a:stretch/>
        </p:blipFill>
        <p:spPr>
          <a:xfrm>
            <a:off x="4821173" y="1459403"/>
            <a:ext cx="4110475" cy="19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8F7388BF-4EE9-F5C4-45E7-5040C6B07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8FE2B40B-EC0B-0B35-F4D1-EFB19D394249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DA00C0D0-550B-8E72-D3D9-15DFC73D9BCF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Relation chiffre d’affaires / quantités vendues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CEA00E82-553B-D9BD-617C-812861B66AC0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71F86206-1C61-A8C6-81EE-C382B1E53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15747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Ce ne sont pas les produits les plus vendus qui rapportent le plus grand chiffre d’affaires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Ce ne sont pas les produits les plus chers qui rapportent le plus grand chiffre d’affaires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vin représente la majeure partie des ventes</a:t>
            </a: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143F1F-B974-C17A-B678-C96C68193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857375"/>
            <a:ext cx="5361975" cy="28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A83413F7-7DD3-7E02-CF53-DEEEF3EA8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B4C3EAE6-0DD3-F862-4D52-8C19BA4A196C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E3B4D125-1E0B-C8F8-F724-C32B14F249DC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du stock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80E0CF00-9866-F13E-133D-1B474B913F41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084576F2-6A6F-6EDF-E832-1EB7E3D0AA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80" y="1528607"/>
            <a:ext cx="308603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La moyenne globale du nombre de mois de stockage est de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3,27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mois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L’huile d’olive et le champagne ont une rotation de stock plus lente que la moyenne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whisky, le cognac et le gin restent moins d’un mois en stock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A32B52-DCC6-51DD-431A-72631E04B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22" y="1420610"/>
            <a:ext cx="2080113" cy="139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5B2EF6-0DCC-2A24-EED3-6F01660108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14" b="5066"/>
          <a:stretch/>
        </p:blipFill>
        <p:spPr>
          <a:xfrm>
            <a:off x="4221955" y="2841220"/>
            <a:ext cx="4779603" cy="21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5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741C3380-30B2-56CB-1734-CFB96BC05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98A2917B-CD1E-7318-521B-A1EBE5F0A6E6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2DDE1CB3-B52E-1425-0E20-F8D3CF6D3F55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du stock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8D425516-C054-EE5D-CFE3-716353F55CC4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37FA51A7-1F9E-BA95-F81D-8B873DA3B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80" y="1528607"/>
            <a:ext cx="290743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Certains produits ont une rotation de stock assez lente, restant jusqu’à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15 mois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en stock avant d’être vendus.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Les produits ayant un faible taux de rotation sont majoritairement les vins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BA7B7A-4499-15D0-0F47-BD24E8FF5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765" y="1666077"/>
            <a:ext cx="5798235" cy="31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8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0D6F3222-8C2A-9DFB-1F0E-938904BB9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6EA9E69D-70F1-DF54-5F34-AA1F54BDB1AF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3384204A-6900-DFB6-506B-E89B4F990A38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du stock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47F32B8F-5132-D0C9-2FFB-182454D10151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7795F6B6-A29E-8FA7-2C53-052321B69A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80" y="1528607"/>
            <a:ext cx="290743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Ce sont les produits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les moins chers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qui ont un taux de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rotation faible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Il y a beaucoup de références de vin en stock, mais le stock est plus important pour chaque référence de champagne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AB90F9-5E33-5EDF-077C-93BF5EAD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17" y="1828801"/>
            <a:ext cx="5469090" cy="29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7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AC76BF3D-2817-2F3D-562A-DD23EA95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A5338451-DF82-F947-B134-F219D4112262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3C544DF1-CA78-CC05-54D3-87E069330F6D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du taux de marge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2CCC8F31-1401-2B8A-EDE7-0825A120350B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9ED98E2D-B009-420F-4240-426D407AC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71468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Marge brute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= prix hors taxe - prix d’achat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Taux de marge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= (marge brute / prix d’achat) x 100</a:t>
            </a: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cognac et le whisky ont tous deux un taux de marge supérieur à 70%</a:t>
            </a:r>
            <a:endParaRPr lang="fr-FR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Le vin, produit le plus vendu, a un taux de marge de 55%</a:t>
            </a: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Seuls </a:t>
            </a:r>
            <a:r>
              <a:rPr lang="fr-FR" b="1" i="1" dirty="0">
                <a:solidFill>
                  <a:srgbClr val="999999"/>
                </a:solidFill>
                <a:latin typeface="Montserrat"/>
                <a:sym typeface="Montserrat"/>
              </a:rPr>
              <a:t>3</a:t>
            </a: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 produits ont une marge inférieure à 30%</a:t>
            </a: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    1 produit a un taux de marge négatif : </a:t>
            </a:r>
            <a:r>
              <a:rPr lang="fr-FR" b="1" i="1" dirty="0">
                <a:solidFill>
                  <a:srgbClr val="999999"/>
                </a:solidFill>
                <a:latin typeface="Montserrat"/>
                <a:sym typeface="Montserrat"/>
              </a:rPr>
              <a:t>4355</a:t>
            </a: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 avec une marge de </a:t>
            </a:r>
            <a:r>
              <a:rPr lang="fr-FR" b="1" i="1" dirty="0">
                <a:solidFill>
                  <a:srgbClr val="999999"/>
                </a:solidFill>
                <a:latin typeface="Montserrat"/>
                <a:sym typeface="Montserrat"/>
              </a:rPr>
              <a:t>-86%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0F95A1-6237-54CF-5B73-3F3FAC3B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50" y="3900977"/>
            <a:ext cx="2827265" cy="10440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EE43FF-AE74-C199-D491-977B4555D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465" y="1483515"/>
            <a:ext cx="4356114" cy="2324146"/>
          </a:xfrm>
          <a:prstGeom prst="rect">
            <a:avLst/>
          </a:prstGeom>
        </p:spPr>
      </p:pic>
      <p:pic>
        <p:nvPicPr>
          <p:cNvPr id="10" name="Graphique 9" descr="Avertissement">
            <a:extLst>
              <a:ext uri="{FF2B5EF4-FFF2-40B4-BE49-F238E27FC236}">
                <a16:creationId xmlns:a16="http://schemas.microsoft.com/office/drawing/2014/main" id="{A03BF9C4-5E23-CB25-0C82-AE22F1FF4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071" y="4047021"/>
            <a:ext cx="202251" cy="2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2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220725B9-00EF-CE39-5A8B-25687327C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09DA26D2-B77E-E549-7C0D-F9212FE87114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3F05FDA5-78FB-E7FD-2049-420F1AA8191E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Corrélations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DFDB9510-0828-9910-5B26-6596756B90CB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7BBAAA07-165F-8671-6282-F585186619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8" y="1528607"/>
            <a:ext cx="367182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Forte corrélation positive : 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Plus le prix d’achat augmente, plus le prix de vente augmente : garantie d’une rentabilité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Moyenne corrélation positive :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Plus il y a de ventes, plus le stock augmente</a:t>
            </a: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Moyenne corrélation négative</a:t>
            </a: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 :</a:t>
            </a:r>
          </a:p>
          <a:p>
            <a:pPr lvl="1">
              <a:buClr>
                <a:srgbClr val="999999"/>
              </a:buClr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Plus il y a de stock, plus le taux de marge baisse</a:t>
            </a:r>
          </a:p>
          <a:p>
            <a:pPr lvl="1">
              <a:buClr>
                <a:srgbClr val="999999"/>
              </a:buClr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Plus il y a de vente, plus le prix baisse (achat et vente)</a:t>
            </a:r>
          </a:p>
          <a:p>
            <a:pPr>
              <a:buClr>
                <a:srgbClr val="999999"/>
              </a:buClr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4C73548-A353-0F1B-29AB-17FBC793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27" y="1586205"/>
            <a:ext cx="4200161" cy="341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53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L’analyse reste limitée par l’échantillonnage inégal entre le vin et les autres alcools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Pour la gestion des stocks : faire un inventaire du stock début et fin de période.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Améliorer la table de correspondance entre les données entre les 3 sources afin de limiter les pertes lors de la jointure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Product_id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id_web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Comprendre la raison et résoudre les problèmes suivants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Les stocks négatifs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La non correspondance du stock et du statut de stock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Les prix négatifs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Manque d’harmonie dans le format des codes SKU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Marge négative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Absence de codes SKU dans la table Web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Regrouper sur la même ligne les produits et pièces jointes pour limiter les lignes en doublon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FC0CAA65-FAA3-5F0E-E0D6-07F5578F1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B5901D62-88D1-0C22-86FE-42353DCCBD43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661F3D73-F7DB-8B3D-D3DB-1BF80F7AB28A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Données non prises en compte</a:t>
            </a:r>
            <a:endParaRPr dirty="0"/>
          </a:p>
        </p:txBody>
      </p:sp>
      <p:sp>
        <p:nvSpPr>
          <p:cNvPr id="97" name="Google Shape;97;g13f9e8f1567_0_0">
            <a:extLst>
              <a:ext uri="{FF2B5EF4-FFF2-40B4-BE49-F238E27FC236}">
                <a16:creationId xmlns:a16="http://schemas.microsoft.com/office/drawing/2014/main" id="{2DEE25BF-1ED0-ABD2-2EF1-85D115BCF7A1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>
            <a:extLst>
              <a:ext uri="{FF2B5EF4-FFF2-40B4-BE49-F238E27FC236}">
                <a16:creationId xmlns:a16="http://schemas.microsoft.com/office/drawing/2014/main" id="{3DD20B1A-2E52-CA8F-43DE-B22918CA6F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353609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Lors de la fusion des bases de données, 111 produits ont été exclus.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(1) 20 produits ont un </a:t>
            </a:r>
            <a:r>
              <a:rPr lang="fr-FR" i="1" dirty="0" err="1">
                <a:solidFill>
                  <a:srgbClr val="999999"/>
                </a:solidFill>
                <a:latin typeface="Montserrat"/>
                <a:sym typeface="Montserrat"/>
              </a:rPr>
              <a:t>id_web</a:t>
            </a: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 mais ne sont pas en ligne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(2) 3 produits sont sensés être en ligne mais n’ont pas d’</a:t>
            </a:r>
            <a:r>
              <a:rPr lang="fr-FR" i="1" dirty="0" err="1">
                <a:solidFill>
                  <a:srgbClr val="999999"/>
                </a:solidFill>
                <a:latin typeface="Montserrat"/>
                <a:sym typeface="Montserrat"/>
              </a:rPr>
              <a:t>ID_web</a:t>
            </a:r>
            <a:endParaRPr lang="fr-FR" i="1" dirty="0">
              <a:solidFill>
                <a:srgbClr val="999999"/>
              </a:solidFill>
              <a:latin typeface="Montserrat"/>
              <a:sym typeface="Montserra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(3) 6 produits ont un taux de marge négatifs, dont 3 produits avec un prix de vente négatif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(4) 4 produits feraient partis des </a:t>
            </a:r>
            <a:r>
              <a:rPr lang="fr-FR" i="1" dirty="0" err="1">
                <a:solidFill>
                  <a:srgbClr val="999999"/>
                </a:solidFill>
                <a:latin typeface="Montserrat"/>
                <a:sym typeface="Montserrat"/>
              </a:rPr>
              <a:t>outliers</a:t>
            </a: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 de la base </a:t>
            </a:r>
            <a:r>
              <a:rPr lang="fr-FR" i="1" dirty="0" err="1">
                <a:solidFill>
                  <a:srgbClr val="999999"/>
                </a:solidFill>
                <a:latin typeface="Montserrat"/>
                <a:sym typeface="Montserrat"/>
              </a:rPr>
              <a:t>df_merge</a:t>
            </a:r>
            <a:endParaRPr lang="fr-FR" i="1" dirty="0">
              <a:solidFill>
                <a:srgbClr val="999999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>
              <a:solidFill>
                <a:srgbClr val="999999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>
              <a:solidFill>
                <a:srgbClr val="999999"/>
              </a:solidFill>
              <a:latin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930F6C-DB6C-CD2E-99B9-F4E503A1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17" y="1528600"/>
            <a:ext cx="1791116" cy="35131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ECB10C-AD79-0FD8-3A6D-4CB6B2DC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563" y="1390200"/>
            <a:ext cx="1577477" cy="9297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3D49B5-FACD-2E24-12F5-FA34D2B0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907" y="2449803"/>
            <a:ext cx="1884792" cy="13902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9ED3F3-063E-C126-ABFF-524850D21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874" y="3919880"/>
            <a:ext cx="1348857" cy="110499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FDBDF511-5199-90CB-1A56-5F17AE716B41}"/>
              </a:ext>
            </a:extLst>
          </p:cNvPr>
          <p:cNvSpPr/>
          <p:nvPr/>
        </p:nvSpPr>
        <p:spPr>
          <a:xfrm>
            <a:off x="5816327" y="1491706"/>
            <a:ext cx="285812" cy="2357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6CFD6B3-98F3-1263-4229-BA35BCDC6EA0}"/>
              </a:ext>
            </a:extLst>
          </p:cNvPr>
          <p:cNvSpPr/>
          <p:nvPr/>
        </p:nvSpPr>
        <p:spPr>
          <a:xfrm>
            <a:off x="7825097" y="1410728"/>
            <a:ext cx="285812" cy="2357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2E10D4-478C-33B1-B946-0EE078D8368B}"/>
              </a:ext>
            </a:extLst>
          </p:cNvPr>
          <p:cNvSpPr/>
          <p:nvPr/>
        </p:nvSpPr>
        <p:spPr>
          <a:xfrm>
            <a:off x="8004040" y="2449803"/>
            <a:ext cx="285812" cy="2357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B08635A-DC7B-6D1C-76CF-3D04D0ED7AB0}"/>
              </a:ext>
            </a:extLst>
          </p:cNvPr>
          <p:cNvSpPr/>
          <p:nvPr/>
        </p:nvSpPr>
        <p:spPr>
          <a:xfrm>
            <a:off x="7825097" y="3919880"/>
            <a:ext cx="285812" cy="2357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465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15973B77-D960-73EB-AF96-0E308F1A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E6772A9F-2636-E1D8-72ED-441B10128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05559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 bases de données : 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ERP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: Issu du logiciel, gère les produits et leur stock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29 colonnes, 1428 lignes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Web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:  Issu du site web, gère les produits en lignes et les commandes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6 colonnes, 825 lignes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Liaison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: Table de correspondance entre les données issues de l’ERP et celles du site web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 colonnes, 734 lignes</a:t>
            </a: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F38E59A6-7B8D-D087-BBE4-C0508BFB90A5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C7C61CE3-3CAF-2AF9-0A12-6786DC134E77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EF4E3A1C-447A-B84E-8A4D-04D36D7FF37F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291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qui s’est bien passé pour vous dans ce travail de nettoyage ?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Les colonnes calculées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filtrage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que vous avez trouvé le plus difficile ?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choix de traitement sur les données manquantes ou abérentes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Sur quelles tâches est-ce que vous pensez avoir besoin de plus d'entraînement ?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nterprétations de certaines analyses (Z-index, heatmap)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Personnalisation plus poussée </a:t>
            </a: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de graphiques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1984E554-BF0D-182B-8787-6786ACFF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>
            <a:extLst>
              <a:ext uri="{FF2B5EF4-FFF2-40B4-BE49-F238E27FC236}">
                <a16:creationId xmlns:a16="http://schemas.microsoft.com/office/drawing/2014/main" id="{552FC3BE-2E72-AAAA-62FF-891B06C0B6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>
            <a:extLst>
              <a:ext uri="{FF2B5EF4-FFF2-40B4-BE49-F238E27FC236}">
                <a16:creationId xmlns:a16="http://schemas.microsoft.com/office/drawing/2014/main" id="{D4337975-45E1-1AD9-0F8C-763F8084429A}"/>
              </a:ext>
            </a:extLst>
          </p:cNvPr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Merci pour votre attention</a:t>
            </a: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626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C6FB1BE-552B-08A8-419B-188448B92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B1DE719A-0A7C-58C8-25F6-E4AC92ACB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05559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Traitements réalisés :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Suppression de lignes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cellules vides (absence de codes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mauvais format de données (codes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en format texte)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Doublons (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id_web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de type « pièce jointes » en laissant les fiches produit)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Suppression de colonnes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Suppression des colonnes totalement vides afin d’alléger la base de données finale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Suppression des colonnes de test (ex: la colonnes du test de stock)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Remplacement de données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Mise à jour du statut du stock en cas d’erreur</a:t>
            </a:r>
          </a:p>
          <a:p>
            <a:pPr lvl="2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Remplacement des valeurs négatives de stock par 0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0894A148-32A6-77E2-5B27-AA752B2218AD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F6B45858-C404-DF46-EEB1-552BAB1C268B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3B9BD31E-47E2-0D50-140B-A7E9B9D7C7E2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26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8A9EE22C-9C69-C98B-9C2A-0566CE043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>
            <a:extLst>
              <a:ext uri="{FF2B5EF4-FFF2-40B4-BE49-F238E27FC236}">
                <a16:creationId xmlns:a16="http://schemas.microsoft.com/office/drawing/2014/main" id="{7B4BBFE9-7C54-9095-81EC-6CA485752D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62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Jointure ERP / Liaison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ERP :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product_id</a:t>
            </a: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Liaison :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product_id</a:t>
            </a: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Type de jointure : externe – Exclusion des références n’ayant pas de de code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id_web</a:t>
            </a: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Wingdings" panose="05000000000000000000" pitchFamily="2" charset="2"/>
              <a:buChar char="Ø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Création du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« </a:t>
            </a:r>
            <a:r>
              <a:rPr lang="fr-FR" b="1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df_merge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</a:rPr>
              <a:t>Jointure </a:t>
            </a:r>
            <a:r>
              <a:rPr lang="fr-FR" b="1" i="1" dirty="0" err="1">
                <a:solidFill>
                  <a:srgbClr val="999999"/>
                </a:solidFill>
                <a:latin typeface="Montserrat"/>
              </a:rPr>
              <a:t>Df_merge</a:t>
            </a:r>
            <a:r>
              <a:rPr lang="fr-FR" b="1" i="1" dirty="0">
                <a:solidFill>
                  <a:srgbClr val="999999"/>
                </a:solidFill>
                <a:latin typeface="Montserrat"/>
              </a:rPr>
              <a:t> / Web</a:t>
            </a:r>
          </a:p>
          <a:p>
            <a:pPr lvl="1">
              <a:buClr>
                <a:srgbClr val="999999"/>
              </a:buClr>
              <a:buFont typeface="Montserrat"/>
              <a:buChar char="●"/>
            </a:pPr>
            <a:r>
              <a:rPr lang="fr-FR" i="1" dirty="0" err="1">
                <a:solidFill>
                  <a:srgbClr val="999999"/>
                </a:solidFill>
                <a:latin typeface="Montserrat"/>
              </a:rPr>
              <a:t>df_merge</a:t>
            </a:r>
            <a:r>
              <a:rPr lang="fr-FR" i="1" dirty="0">
                <a:solidFill>
                  <a:srgbClr val="999999"/>
                </a:solidFill>
                <a:latin typeface="Montserrat"/>
              </a:rPr>
              <a:t> : </a:t>
            </a:r>
            <a:r>
              <a:rPr lang="fr-FR" i="1" dirty="0" err="1">
                <a:solidFill>
                  <a:srgbClr val="999999"/>
                </a:solidFill>
                <a:latin typeface="Montserrat"/>
              </a:rPr>
              <a:t>id_web</a:t>
            </a:r>
            <a:endParaRPr lang="fr-FR" i="1" dirty="0">
              <a:solidFill>
                <a:srgbClr val="999999"/>
              </a:solidFill>
              <a:latin typeface="Montserrat"/>
            </a:endParaRPr>
          </a:p>
          <a:p>
            <a:pPr lvl="1">
              <a:buClr>
                <a:srgbClr val="999999"/>
              </a:buClr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</a:rPr>
              <a:t>Web : </a:t>
            </a:r>
            <a:r>
              <a:rPr lang="fr-FR" i="1" dirty="0" err="1">
                <a:solidFill>
                  <a:srgbClr val="999999"/>
                </a:solidFill>
                <a:latin typeface="Montserrat"/>
              </a:rPr>
              <a:t>sku</a:t>
            </a:r>
            <a:endParaRPr lang="fr-FR" i="1" dirty="0">
              <a:solidFill>
                <a:srgbClr val="999999"/>
              </a:solidFill>
              <a:latin typeface="Montserrat"/>
            </a:endParaRPr>
          </a:p>
          <a:p>
            <a:pPr lvl="1">
              <a:buClr>
                <a:srgbClr val="999999"/>
              </a:buClr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Type de jointure : externe – Exclusion des références n’ayant pas de code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>
              <a:buClr>
                <a:srgbClr val="999999"/>
              </a:buClr>
              <a:buFont typeface="Wingdings" panose="05000000000000000000" pitchFamily="2" charset="2"/>
              <a:buChar char="Ø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Mise à jour du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« </a:t>
            </a:r>
            <a:r>
              <a:rPr lang="fr-FR" b="1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df_merge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 lang="fr-FR" i="1" dirty="0">
              <a:solidFill>
                <a:srgbClr val="999999"/>
              </a:solidFill>
              <a:latin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>
            <a:extLst>
              <a:ext uri="{FF2B5EF4-FFF2-40B4-BE49-F238E27FC236}">
                <a16:creationId xmlns:a16="http://schemas.microsoft.com/office/drawing/2014/main" id="{F740FC1E-8785-9176-DE07-E73CB58892F4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>
            <a:extLst>
              <a:ext uri="{FF2B5EF4-FFF2-40B4-BE49-F238E27FC236}">
                <a16:creationId xmlns:a16="http://schemas.microsoft.com/office/drawing/2014/main" id="{A157D00F-5F23-DCC9-438A-D659B81B5B16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>
            <a:extLst>
              <a:ext uri="{FF2B5EF4-FFF2-40B4-BE49-F238E27FC236}">
                <a16:creationId xmlns:a16="http://schemas.microsoft.com/office/drawing/2014/main" id="{D93AABA8-BE5D-6C6D-F4C5-5B9D4E415D4D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86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6CA2DC53-583C-05C0-C4B8-87333BE61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>
            <a:extLst>
              <a:ext uri="{FF2B5EF4-FFF2-40B4-BE49-F238E27FC236}">
                <a16:creationId xmlns:a16="http://schemas.microsoft.com/office/drawing/2014/main" id="{D48A46E6-F802-77B6-A280-1389A7BF8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4432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Minimum : 5,2 €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Maximum : 225 €</a:t>
            </a: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Q1 : 14,05 €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Médiane:  23,45 €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Q3 : 42,10 €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31 produits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ont des prix supérieurs à 83,7€. Ce sont des </a:t>
            </a:r>
            <a:r>
              <a:rPr lang="fr-FR" b="1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80" name="Google Shape;80;p6">
            <a:extLst>
              <a:ext uri="{FF2B5EF4-FFF2-40B4-BE49-F238E27FC236}">
                <a16:creationId xmlns:a16="http://schemas.microsoft.com/office/drawing/2014/main" id="{FB15A739-FB40-73EA-DADB-9319C071427D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08B5A4F3-B2E2-89D5-C9CB-AA4F83F5C6AA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univariée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EC8645BF-D39D-C511-1890-6C39D9CEE680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00868A-387C-0749-842A-D1EEBC870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61" y="1907381"/>
            <a:ext cx="5281639" cy="28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2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E4DA374A-DE59-8230-AF0B-507D7A33E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>
            <a:extLst>
              <a:ext uri="{FF2B5EF4-FFF2-40B4-BE49-F238E27FC236}">
                <a16:creationId xmlns:a16="http://schemas.microsoft.com/office/drawing/2014/main" id="{AF117A27-0B66-E86B-7029-961395791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42218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Les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31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produits représentent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4,34%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d’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parmi les ventes du mois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18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Vins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Champagnes </a:t>
            </a:r>
          </a:p>
          <a:p>
            <a:pPr lvl="1">
              <a:buClr>
                <a:srgbClr val="999999"/>
              </a:buClr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sym typeface="Montserrat"/>
              </a:rPr>
              <a:t>4</a:t>
            </a: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 Cognac 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Whisky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Les spiritueux tels que le cognac, le whisky et le champagne coûtent généralement plus cher que du vin</a:t>
            </a: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Présence de termes tels que « </a:t>
            </a:r>
            <a:r>
              <a:rPr lang="fr-FR" b="1" i="1" dirty="0">
                <a:solidFill>
                  <a:srgbClr val="999999"/>
                </a:solidFill>
                <a:latin typeface="Montserrat"/>
                <a:sym typeface="Montserrat"/>
              </a:rPr>
              <a:t>Grand cru </a:t>
            </a: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», « </a:t>
            </a:r>
            <a:r>
              <a:rPr lang="fr-FR" b="1" i="1" dirty="0">
                <a:solidFill>
                  <a:srgbClr val="999999"/>
                </a:solidFill>
                <a:latin typeface="Montserrat"/>
                <a:sym typeface="Montserrat"/>
              </a:rPr>
              <a:t>1</a:t>
            </a:r>
            <a:r>
              <a:rPr lang="fr-FR" b="1" i="1" baseline="30000" dirty="0">
                <a:solidFill>
                  <a:srgbClr val="999999"/>
                </a:solidFill>
                <a:latin typeface="Montserrat"/>
                <a:sym typeface="Montserrat"/>
              </a:rPr>
              <a:t>er</a:t>
            </a:r>
            <a:r>
              <a:rPr lang="fr-FR" b="1" i="1" dirty="0">
                <a:solidFill>
                  <a:srgbClr val="999999"/>
                </a:solidFill>
                <a:latin typeface="Montserrat"/>
                <a:sym typeface="Montserrat"/>
              </a:rPr>
              <a:t> Cru </a:t>
            </a: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», « </a:t>
            </a:r>
            <a:r>
              <a:rPr lang="fr-FR" b="1" i="1" dirty="0">
                <a:solidFill>
                  <a:srgbClr val="999999"/>
                </a:solidFill>
                <a:latin typeface="Montserrat"/>
                <a:sym typeface="Montserrat"/>
              </a:rPr>
              <a:t>XO</a:t>
            </a: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 », « </a:t>
            </a:r>
            <a:r>
              <a:rPr lang="fr-FR" b="1" i="1" dirty="0">
                <a:solidFill>
                  <a:srgbClr val="999999"/>
                </a:solidFill>
                <a:latin typeface="Montserrat"/>
                <a:sym typeface="Montserrat"/>
              </a:rPr>
              <a:t>XX ans d’âge</a:t>
            </a:r>
            <a:r>
              <a:rPr lang="fr-FR" i="1" dirty="0">
                <a:solidFill>
                  <a:srgbClr val="999999"/>
                </a:solidFill>
                <a:latin typeface="Montserrat"/>
                <a:sym typeface="Montserrat"/>
              </a:rPr>
              <a:t> » qui peuvent justifier des prix élevés.</a:t>
            </a:r>
          </a:p>
        </p:txBody>
      </p:sp>
      <p:sp>
        <p:nvSpPr>
          <p:cNvPr id="80" name="Google Shape;80;p6">
            <a:extLst>
              <a:ext uri="{FF2B5EF4-FFF2-40B4-BE49-F238E27FC236}">
                <a16:creationId xmlns:a16="http://schemas.microsoft.com/office/drawing/2014/main" id="{E2F59D67-4868-79B4-08BD-806693D9EBCC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95B4D7E2-92E7-DFBE-EE69-C02A854224A4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multivariée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B164BFB0-C3F8-C6AF-C841-06245A37B035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60A25C-CE66-4FE2-0449-3E47AF53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62" y="1528607"/>
            <a:ext cx="3449161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3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103842D4-E704-22FF-84FA-9500180CC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>
            <a:extLst>
              <a:ext uri="{FF2B5EF4-FFF2-40B4-BE49-F238E27FC236}">
                <a16:creationId xmlns:a16="http://schemas.microsoft.com/office/drawing/2014/main" id="{CDB4AD91-F0C1-8086-8D4B-F92B91B59E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4432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Aucun produit ne respecte une répartition normale des prix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 L’échantillonnage n’est en revanche pas suffisant pour une analyse fiable (moins de 100 produits)</a:t>
            </a:r>
          </a:p>
        </p:txBody>
      </p:sp>
      <p:sp>
        <p:nvSpPr>
          <p:cNvPr id="80" name="Google Shape;80;p6">
            <a:extLst>
              <a:ext uri="{FF2B5EF4-FFF2-40B4-BE49-F238E27FC236}">
                <a16:creationId xmlns:a16="http://schemas.microsoft.com/office/drawing/2014/main" id="{A62B7AB0-32C9-E7CE-B53A-E93BFEB12F83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9AE3F793-8A73-B36F-CB9D-56C05D294718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multivariée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3232FF43-A90E-FF42-0F12-16B1C56841CF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que 2" descr="Avertissement">
            <a:extLst>
              <a:ext uri="{FF2B5EF4-FFF2-40B4-BE49-F238E27FC236}">
                <a16:creationId xmlns:a16="http://schemas.microsoft.com/office/drawing/2014/main" id="{17714B69-9EA0-81F6-747A-AA830975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075" y="2917240"/>
            <a:ext cx="233154" cy="2331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90B2FE-B496-F950-3975-6BAEB930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06" y="1549783"/>
            <a:ext cx="4445374" cy="34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2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9AE0FF8D-55E5-1AEF-ED6B-DA0FEDE0D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>
            <a:extLst>
              <a:ext uri="{FF2B5EF4-FFF2-40B4-BE49-F238E27FC236}">
                <a16:creationId xmlns:a16="http://schemas.microsoft.com/office/drawing/2014/main" id="{1D1B0C05-B067-12EE-BA48-A8C76B80E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4432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De nombreux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pour le vin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Pas d’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pour le cognac, le gin et l’huile d’olive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Le nombre d’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diffère en fonction de la répartition des prix générale et la répartition des prix par type de produits. 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>
            <a:extLst>
              <a:ext uri="{FF2B5EF4-FFF2-40B4-BE49-F238E27FC236}">
                <a16:creationId xmlns:a16="http://schemas.microsoft.com/office/drawing/2014/main" id="{1D9F0578-30E9-D851-1EBD-28B40A8E0C8A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B7DC1D96-0720-E256-B063-2DF3B1A8CCEF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multivariée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C186E039-7E30-8789-A2A5-C2540379FBC4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raphique 1" descr="Avertissement">
            <a:extLst>
              <a:ext uri="{FF2B5EF4-FFF2-40B4-BE49-F238E27FC236}">
                <a16:creationId xmlns:a16="http://schemas.microsoft.com/office/drawing/2014/main" id="{B3336DF7-3313-59AD-F0BC-AC5E06FD7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182" y="2982221"/>
            <a:ext cx="233154" cy="2331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54CF6E1-08E8-D298-B989-1C050E90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85" y="1528607"/>
            <a:ext cx="4410636" cy="345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4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du Chiffre d’Affaires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3432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Chiffre d’affaires global de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143.680,10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€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Vin représente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86%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du chiffre d’affaire, soit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123.518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€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cognac, le whisky, le gin et l’huile d’olive représentent 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4,9%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du chiffre d’affaires global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E27988-6302-97B3-6E51-54526CE2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19" y="1528606"/>
            <a:ext cx="3343209" cy="25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9C7116-7B6A-A2EF-2440-21DFE6EDE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637" y="3242505"/>
            <a:ext cx="2152551" cy="1707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1165</Words>
  <Application>Microsoft Office PowerPoint</Application>
  <PresentationFormat>Affichage à l'écran (16:9)</PresentationFormat>
  <Paragraphs>143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Wingdings</vt:lpstr>
      <vt:lpstr>Montserrat</vt:lpstr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Marine MINE</cp:lastModifiedBy>
  <cp:revision>24</cp:revision>
  <dcterms:modified xsi:type="dcterms:W3CDTF">2024-02-29T15:38:27Z</dcterms:modified>
</cp:coreProperties>
</file>