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9b41f6ad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9b41f6ad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9b41f6ad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9b41f6ad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9b41f6ad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9b41f6ad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media-ffhb-fdm.ffhandball.fr/fdm/U/A/F/J/UAFJKLY.pdf" TargetMode="External"/><Relationship Id="rId4" Type="http://schemas.openxmlformats.org/officeDocument/2006/relationships/hyperlink" Target="https://media-ffhb-fdm.ffhandball.fr/fdm/U/A/F/J/UAFJKLY.pdf" TargetMode="External"/><Relationship Id="rId5" Type="http://schemas.openxmlformats.org/officeDocument/2006/relationships/hyperlink" Target="https://media-ffhb-fdm.ffhandball.fr/fdm/U/A/F/J/UAFJKLY.pdf" TargetMode="External"/><Relationship Id="rId6" Type="http://schemas.openxmlformats.org/officeDocument/2006/relationships/hyperlink" Target="https://www.ffhandball.fr/competitions/saison-2024-2025-20/national/liqui-moly-starligue-2024-25-25798/poule-147541/rencontre-2126219/" TargetMode="External"/><Relationship Id="rId7" Type="http://schemas.openxmlformats.org/officeDocument/2006/relationships/hyperlink" Target="https://www.ffhandball.fr/competitions/saison-2024-2025-20/national/liqui-moly-starligue-2024-25-25798/poule-147541/rencontre-2126219/" TargetMode="External"/><Relationship Id="rId8" Type="http://schemas.openxmlformats.org/officeDocument/2006/relationships/hyperlink" Target="https://www.ffhandball.fr/competitions/saison-2024-2025-20/national/liqui-moly-starligue-2024-25-25798/poule-147541/rencontre-21262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2000"/>
              <a:t>Téléchargement des feuilles de match par web scraping</a:t>
            </a:r>
            <a:endParaRPr sz="2000"/>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1"/>
              </a:buClr>
              <a:buSzPts val="1300"/>
              <a:buChar char="-"/>
            </a:pPr>
            <a:r>
              <a:rPr lang="fr" sz="1300">
                <a:solidFill>
                  <a:schemeClr val="dk1"/>
                </a:solidFill>
              </a:rPr>
              <a:t>pas possible de télécharger les pdf avec leur URL car on a besoin du code de la rencontre dont on ne comprends pas la logique </a:t>
            </a:r>
            <a:r>
              <a:rPr lang="fr" sz="1300" u="sng">
                <a:solidFill>
                  <a:schemeClr val="accent1"/>
                </a:solidFill>
                <a:hlinkClick r:id="rId3">
                  <a:extLst>
                    <a:ext uri="{A12FA001-AC4F-418D-AE19-62706E023703}">
                      <ahyp:hlinkClr val="tx"/>
                    </a:ext>
                  </a:extLst>
                </a:hlinkClick>
              </a:rPr>
              <a:t>https://media-ffhb-fdm.ffhandball.fr/fdm/U/A/F/J/</a:t>
            </a:r>
            <a:r>
              <a:rPr lang="fr" sz="1300" u="sng">
                <a:solidFill>
                  <a:srgbClr val="FF0000"/>
                </a:solidFill>
                <a:hlinkClick r:id="rId4">
                  <a:extLst>
                    <a:ext uri="{A12FA001-AC4F-418D-AE19-62706E023703}">
                      <ahyp:hlinkClr val="tx"/>
                    </a:ext>
                  </a:extLst>
                </a:hlinkClick>
              </a:rPr>
              <a:t>UAFJKLY</a:t>
            </a:r>
            <a:r>
              <a:rPr lang="fr" sz="1300" u="sng">
                <a:solidFill>
                  <a:schemeClr val="accent1"/>
                </a:solidFill>
                <a:hlinkClick r:id="rId5">
                  <a:extLst>
                    <a:ext uri="{A12FA001-AC4F-418D-AE19-62706E023703}">
                      <ahyp:hlinkClr val="tx"/>
                    </a:ext>
                  </a:extLst>
                </a:hlinkClick>
              </a:rPr>
              <a:t>.pdf</a:t>
            </a:r>
            <a:r>
              <a:rPr lang="fr" sz="1300" u="sng">
                <a:solidFill>
                  <a:schemeClr val="accent1"/>
                </a:solidFill>
              </a:rPr>
              <a:t> </a:t>
            </a:r>
            <a:endParaRPr sz="1300" u="sng">
              <a:solidFill>
                <a:schemeClr val="accent1"/>
              </a:solidFil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fr" sz="1300">
                <a:solidFill>
                  <a:schemeClr val="dk1"/>
                </a:solidFill>
              </a:rPr>
              <a:t>donc on a décidé de télécharger le fichier pdf présent sur la page web du match : </a:t>
            </a:r>
            <a:r>
              <a:rPr lang="fr" sz="1300" u="sng">
                <a:solidFill>
                  <a:schemeClr val="accent1"/>
                </a:solidFill>
                <a:hlinkClick r:id="rId6">
                  <a:extLst>
                    <a:ext uri="{A12FA001-AC4F-418D-AE19-62706E023703}">
                      <ahyp:hlinkClr val="tx"/>
                    </a:ext>
                  </a:extLst>
                </a:hlinkClick>
              </a:rPr>
              <a:t>https://www.ffhandball.fr/competitions/saison-2024-2025-20/national/liqui-moly-starligue-2024-25-25798/poule-147541/rencontre-2126</a:t>
            </a:r>
            <a:r>
              <a:rPr lang="fr" sz="1300" u="sng">
                <a:solidFill>
                  <a:srgbClr val="FF0000"/>
                </a:solidFill>
                <a:hlinkClick r:id="rId7">
                  <a:extLst>
                    <a:ext uri="{A12FA001-AC4F-418D-AE19-62706E023703}">
                      <ahyp:hlinkClr val="tx"/>
                    </a:ext>
                  </a:extLst>
                </a:hlinkClick>
              </a:rPr>
              <a:t>219</a:t>
            </a:r>
            <a:r>
              <a:rPr lang="fr" sz="1300" u="sng">
                <a:solidFill>
                  <a:schemeClr val="accent1"/>
                </a:solidFill>
                <a:hlinkClick r:id="rId8">
                  <a:extLst>
                    <a:ext uri="{A12FA001-AC4F-418D-AE19-62706E023703}">
                      <ahyp:hlinkClr val="tx"/>
                    </a:ext>
                  </a:extLst>
                </a:hlinkClick>
              </a:rPr>
              <a:t>/</a:t>
            </a:r>
            <a:r>
              <a:rPr lang="fr" sz="1300">
                <a:solidFill>
                  <a:schemeClr val="dk1"/>
                </a:solidFill>
              </a:rPr>
              <a:t>   Seulement les 3 derniers chiffres changent, dans l’odre croissant </a:t>
            </a:r>
            <a:endParaRPr sz="13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fr" sz="1300">
                <a:solidFill>
                  <a:schemeClr val="dk1"/>
                </a:solidFill>
              </a:rPr>
              <a:t>Impossible d’utiliser le package rvest car ce ne sont pas des pages web statiques.</a:t>
            </a:r>
            <a:endParaRPr sz="1300">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fr" sz="1300">
                <a:solidFill>
                  <a:schemeClr val="dk1"/>
                </a:solidFill>
              </a:rPr>
              <a:t>Donc utilisation de </a:t>
            </a:r>
            <a:r>
              <a:rPr lang="fr" sz="1300">
                <a:solidFill>
                  <a:srgbClr val="FF0000"/>
                </a:solidFill>
              </a:rPr>
              <a:t>RSelenium</a:t>
            </a:r>
            <a:r>
              <a:rPr lang="fr" sz="1300">
                <a:solidFill>
                  <a:schemeClr val="dk1"/>
                </a:solidFill>
              </a:rPr>
              <a:t>. RSelenium permet d'interagir avec un véritable navigateur (comme Chrome, Firefox, etc.) via une interface WebDriver. Cela permet d'exécuter des actions comme charger des pages, remplir des champs de formulaire, cliquer sur des éléments, et récupérer des données après que des scripts JavaScript aient été exécutés.</a:t>
            </a:r>
            <a:endParaRPr sz="13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fr" sz="1300">
                <a:solidFill>
                  <a:schemeClr val="dk1"/>
                </a:solidFill>
              </a:rPr>
              <a:t>On a réussi à </a:t>
            </a:r>
            <a:r>
              <a:rPr b="1" lang="fr" sz="1300">
                <a:solidFill>
                  <a:schemeClr val="dk1"/>
                </a:solidFill>
              </a:rPr>
              <a:t>télécharger toutes les feuilles de match de la saison en cours.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84650" y="9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Bibliographie</a:t>
            </a:r>
            <a:endParaRPr b="1"/>
          </a:p>
        </p:txBody>
      </p:sp>
      <p:pic>
        <p:nvPicPr>
          <p:cNvPr id="61" name="Google Shape;61;p14"/>
          <p:cNvPicPr preferRelativeResize="0"/>
          <p:nvPr/>
        </p:nvPicPr>
        <p:blipFill>
          <a:blip r:embed="rId3">
            <a:alphaModFix/>
          </a:blip>
          <a:stretch>
            <a:fillRect/>
          </a:stretch>
        </p:blipFill>
        <p:spPr>
          <a:xfrm>
            <a:off x="3771250" y="1358175"/>
            <a:ext cx="5061052" cy="3663498"/>
          </a:xfrm>
          <a:prstGeom prst="rect">
            <a:avLst/>
          </a:prstGeom>
          <a:noFill/>
          <a:ln>
            <a:noFill/>
          </a:ln>
        </p:spPr>
      </p:pic>
      <p:sp>
        <p:nvSpPr>
          <p:cNvPr id="62" name="Google Shape;62;p14"/>
          <p:cNvSpPr txBox="1"/>
          <p:nvPr/>
        </p:nvSpPr>
        <p:spPr>
          <a:xfrm>
            <a:off x="311700" y="2354475"/>
            <a:ext cx="2679000" cy="25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u="sng">
                <a:solidFill>
                  <a:schemeClr val="dk1"/>
                </a:solidFill>
              </a:rPr>
              <a:t>Régression linéaire multiple </a:t>
            </a:r>
            <a:r>
              <a:rPr lang="fr" sz="1000" u="sng">
                <a:solidFill>
                  <a:schemeClr val="dk1"/>
                </a:solidFill>
              </a:rPr>
              <a:t>:</a:t>
            </a:r>
            <a:endParaRPr sz="1000" u="sng">
              <a:solidFill>
                <a:schemeClr val="dk1"/>
              </a:solidFill>
            </a:endParaRPr>
          </a:p>
          <a:p>
            <a:pPr indent="0" lvl="0" marL="0" rtl="0" algn="l">
              <a:spcBef>
                <a:spcPts val="0"/>
              </a:spcBef>
              <a:spcAft>
                <a:spcPts val="0"/>
              </a:spcAft>
              <a:buNone/>
            </a:pPr>
            <a:r>
              <a:rPr lang="fr" sz="1000">
                <a:solidFill>
                  <a:schemeClr val="dk1"/>
                </a:solidFill>
              </a:rPr>
              <a:t> </a:t>
            </a:r>
            <a:endParaRPr sz="1000">
              <a:solidFill>
                <a:schemeClr val="dk1"/>
              </a:solidFill>
            </a:endParaRPr>
          </a:p>
          <a:p>
            <a:pPr indent="0" lvl="0" marL="0" rtl="0" algn="l">
              <a:spcBef>
                <a:spcPts val="0"/>
              </a:spcBef>
              <a:spcAft>
                <a:spcPts val="0"/>
              </a:spcAft>
              <a:buNone/>
            </a:pPr>
            <a:r>
              <a:rPr b="1" lang="fr" sz="1000">
                <a:solidFill>
                  <a:schemeClr val="dk1"/>
                </a:solidFill>
              </a:rPr>
              <a:t>GD = β0 + β1 - TTO + β2 - MS + β3 - GL + β4 - QO + β5 - GP + ε</a:t>
            </a:r>
            <a:endParaRPr b="1" sz="1000">
              <a:solidFill>
                <a:schemeClr val="dk1"/>
              </a:solidFill>
            </a:endParaRPr>
          </a:p>
          <a:p>
            <a:pPr indent="0" lvl="0" marL="0" rtl="0" algn="l">
              <a:spcBef>
                <a:spcPts val="0"/>
              </a:spcBef>
              <a:spcAft>
                <a:spcPts val="0"/>
              </a:spcAft>
              <a:buNone/>
            </a:pPr>
            <a:r>
              <a:rPr lang="fr" sz="1000">
                <a:solidFill>
                  <a:schemeClr val="dk1"/>
                </a:solidFill>
              </a:rPr>
              <a:t>où : GD = la différence entre les buts marqués et les buts encaissés par l'équipe</a:t>
            </a:r>
            <a:endParaRPr sz="1000">
              <a:solidFill>
                <a:schemeClr val="dk1"/>
              </a:solidFill>
            </a:endParaRPr>
          </a:p>
          <a:p>
            <a:pPr indent="0" lvl="0" marL="0" rtl="0" algn="l">
              <a:spcBef>
                <a:spcPts val="0"/>
              </a:spcBef>
              <a:spcAft>
                <a:spcPts val="0"/>
              </a:spcAft>
              <a:buNone/>
            </a:pPr>
            <a:r>
              <a:rPr lang="fr" sz="1000">
                <a:solidFill>
                  <a:schemeClr val="dk1"/>
                </a:solidFill>
              </a:rPr>
              <a:t> TTO = temps mort, variable muette indiquant si les buts ont été marqués et encaissés avant (TTO = 0) ou après (TTO = 1) le temps mort </a:t>
            </a:r>
            <a:endParaRPr sz="1000">
              <a:solidFill>
                <a:schemeClr val="dk1"/>
              </a:solidFill>
            </a:endParaRPr>
          </a:p>
          <a:p>
            <a:pPr indent="0" lvl="0" marL="0" rtl="0" algn="l">
              <a:spcBef>
                <a:spcPts val="0"/>
              </a:spcBef>
              <a:spcAft>
                <a:spcPts val="0"/>
              </a:spcAft>
              <a:buNone/>
            </a:pPr>
            <a:r>
              <a:rPr lang="fr" sz="1000">
                <a:solidFill>
                  <a:schemeClr val="dk1"/>
                </a:solidFill>
              </a:rPr>
              <a:t>MS = statut du match</a:t>
            </a:r>
            <a:endParaRPr sz="1000">
              <a:solidFill>
                <a:schemeClr val="dk1"/>
              </a:solidFill>
            </a:endParaRPr>
          </a:p>
          <a:p>
            <a:pPr indent="0" lvl="0" marL="0" rtl="0" algn="l">
              <a:spcBef>
                <a:spcPts val="0"/>
              </a:spcBef>
              <a:spcAft>
                <a:spcPts val="0"/>
              </a:spcAft>
              <a:buNone/>
            </a:pPr>
            <a:r>
              <a:rPr lang="fr" sz="1000">
                <a:solidFill>
                  <a:schemeClr val="dk1"/>
                </a:solidFill>
              </a:rPr>
              <a:t>GL = lieu du match</a:t>
            </a:r>
            <a:endParaRPr sz="1000">
              <a:solidFill>
                <a:schemeClr val="dk1"/>
              </a:solidFill>
            </a:endParaRPr>
          </a:p>
          <a:p>
            <a:pPr indent="0" lvl="0" marL="0" rtl="0" algn="l">
              <a:spcBef>
                <a:spcPts val="0"/>
              </a:spcBef>
              <a:spcAft>
                <a:spcPts val="0"/>
              </a:spcAft>
              <a:buNone/>
            </a:pPr>
            <a:r>
              <a:rPr lang="fr" sz="1000">
                <a:solidFill>
                  <a:schemeClr val="dk1"/>
                </a:solidFill>
              </a:rPr>
              <a:t>QO = qualité de l'opposition</a:t>
            </a:r>
            <a:endParaRPr sz="1000">
              <a:solidFill>
                <a:schemeClr val="dk1"/>
              </a:solidFill>
            </a:endParaRPr>
          </a:p>
          <a:p>
            <a:pPr indent="0" lvl="0" marL="0" rtl="0" algn="l">
              <a:spcBef>
                <a:spcPts val="0"/>
              </a:spcBef>
              <a:spcAft>
                <a:spcPts val="0"/>
              </a:spcAft>
              <a:buNone/>
            </a:pPr>
            <a:r>
              <a:rPr lang="fr" sz="1000">
                <a:solidFill>
                  <a:schemeClr val="dk1"/>
                </a:solidFill>
              </a:rPr>
              <a:t>GP = période du match</a:t>
            </a:r>
            <a:endParaRPr sz="1000">
              <a:solidFill>
                <a:schemeClr val="dk1"/>
              </a:solidFill>
            </a:endParaRPr>
          </a:p>
        </p:txBody>
      </p:sp>
      <p:sp>
        <p:nvSpPr>
          <p:cNvPr id="63" name="Google Shape;63;p14"/>
          <p:cNvSpPr txBox="1"/>
          <p:nvPr/>
        </p:nvSpPr>
        <p:spPr>
          <a:xfrm>
            <a:off x="84650" y="664888"/>
            <a:ext cx="92394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u="sng">
                <a:solidFill>
                  <a:schemeClr val="dk1"/>
                </a:solidFill>
              </a:rPr>
              <a:t>1er article :</a:t>
            </a:r>
            <a:r>
              <a:rPr b="1" lang="fr" sz="1300">
                <a:solidFill>
                  <a:schemeClr val="dk1"/>
                </a:solidFill>
              </a:rPr>
              <a:t> </a:t>
            </a:r>
            <a:r>
              <a:rPr b="1" lang="fr" sz="1300">
                <a:solidFill>
                  <a:schemeClr val="dk1"/>
                </a:solidFill>
              </a:rPr>
              <a:t>effects of team timeouts on the teams’ scoring performance in elite handball close games</a:t>
            </a:r>
            <a:endParaRPr b="1" sz="1600">
              <a:solidFill>
                <a:schemeClr val="dk2"/>
              </a:solidFill>
            </a:endParaRPr>
          </a:p>
        </p:txBody>
      </p:sp>
      <p:sp>
        <p:nvSpPr>
          <p:cNvPr id="64" name="Google Shape;64;p14"/>
          <p:cNvSpPr txBox="1"/>
          <p:nvPr/>
        </p:nvSpPr>
        <p:spPr>
          <a:xfrm>
            <a:off x="410150" y="1420050"/>
            <a:ext cx="2257500" cy="8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dk1"/>
                </a:solidFill>
              </a:rPr>
              <a:t>utilisation des k-means pour faire 3 classes de matchs en fonction de la différence de score finale. Ils ne s’intéressent qu’aux scores </a:t>
            </a:r>
            <a:r>
              <a:rPr lang="fr" sz="1000">
                <a:solidFill>
                  <a:schemeClr val="dk1"/>
                </a:solidFill>
              </a:rPr>
              <a:t>serrés (0 à 5 buts d’écart) </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104400" y="220613"/>
            <a:ext cx="92394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u="sng">
                <a:solidFill>
                  <a:schemeClr val="dk1"/>
                </a:solidFill>
              </a:rPr>
              <a:t>2ème</a:t>
            </a:r>
            <a:r>
              <a:rPr b="1" lang="fr" sz="1300" u="sng">
                <a:solidFill>
                  <a:schemeClr val="dk1"/>
                </a:solidFill>
              </a:rPr>
              <a:t> article :</a:t>
            </a:r>
            <a:r>
              <a:rPr b="1" lang="fr" sz="1300">
                <a:solidFill>
                  <a:schemeClr val="dk1"/>
                </a:solidFill>
              </a:rPr>
              <a:t> </a:t>
            </a:r>
            <a:r>
              <a:rPr lang="fr" sz="1500">
                <a:solidFill>
                  <a:schemeClr val="dk1"/>
                </a:solidFill>
              </a:rPr>
              <a:t>An Examination of Timeout Value, Strategy, and Momentum in NCAA Division 1 Men’s Basketball</a:t>
            </a:r>
            <a:br>
              <a:rPr lang="fr" sz="1700">
                <a:solidFill>
                  <a:schemeClr val="dk1"/>
                </a:solidFill>
              </a:rPr>
            </a:br>
            <a:endParaRPr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fr"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fr" sz="1100">
                <a:solidFill>
                  <a:schemeClr val="dk1"/>
                </a:solidFill>
              </a:rPr>
              <a:t>		</a:t>
            </a:r>
            <a:endParaRPr sz="1100">
              <a:solidFill>
                <a:schemeClr val="dk1"/>
              </a:solidFill>
            </a:endParaRPr>
          </a:p>
          <a:p>
            <a:pPr indent="0" lvl="0" marL="0" rtl="0" algn="l">
              <a:spcBef>
                <a:spcPts val="0"/>
              </a:spcBef>
              <a:spcAft>
                <a:spcPts val="0"/>
              </a:spcAft>
              <a:buNone/>
            </a:pPr>
            <a:r>
              <a:t/>
            </a:r>
            <a:endParaRPr b="1" sz="1300">
              <a:solidFill>
                <a:schemeClr val="dk1"/>
              </a:solidFill>
            </a:endParaRPr>
          </a:p>
        </p:txBody>
      </p:sp>
      <p:pic>
        <p:nvPicPr>
          <p:cNvPr id="70" name="Google Shape;70;p15"/>
          <p:cNvPicPr preferRelativeResize="0"/>
          <p:nvPr/>
        </p:nvPicPr>
        <p:blipFill>
          <a:blip r:embed="rId3">
            <a:alphaModFix/>
          </a:blip>
          <a:stretch>
            <a:fillRect/>
          </a:stretch>
        </p:blipFill>
        <p:spPr>
          <a:xfrm>
            <a:off x="858900" y="1573950"/>
            <a:ext cx="2418150" cy="997800"/>
          </a:xfrm>
          <a:prstGeom prst="rect">
            <a:avLst/>
          </a:prstGeom>
          <a:noFill/>
          <a:ln>
            <a:noFill/>
          </a:ln>
        </p:spPr>
      </p:pic>
      <p:sp>
        <p:nvSpPr>
          <p:cNvPr id="71" name="Google Shape;71;p15"/>
          <p:cNvSpPr txBox="1"/>
          <p:nvPr/>
        </p:nvSpPr>
        <p:spPr>
          <a:xfrm>
            <a:off x="325775" y="1194550"/>
            <a:ext cx="38613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chemeClr val="dk1"/>
                </a:solidFill>
              </a:rPr>
              <a:t>Modèle de régression logistique lissé avec LOESS :</a:t>
            </a:r>
            <a:endParaRPr sz="1900">
              <a:solidFill>
                <a:schemeClr val="dk2"/>
              </a:solidFill>
            </a:endParaRPr>
          </a:p>
        </p:txBody>
      </p:sp>
      <p:sp>
        <p:nvSpPr>
          <p:cNvPr id="72" name="Google Shape;72;p15"/>
          <p:cNvSpPr txBox="1"/>
          <p:nvPr/>
        </p:nvSpPr>
        <p:spPr>
          <a:xfrm>
            <a:off x="858900" y="2625350"/>
            <a:ext cx="3336900" cy="13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dk1"/>
                </a:solidFill>
              </a:rPr>
              <a:t>avec </a:t>
            </a:r>
            <a:endParaRPr sz="1000">
              <a:solidFill>
                <a:schemeClr val="dk1"/>
              </a:solidFill>
            </a:endParaRPr>
          </a:p>
          <a:p>
            <a:pPr indent="0" lvl="0" marL="0" rtl="0" algn="l">
              <a:spcBef>
                <a:spcPts val="0"/>
              </a:spcBef>
              <a:spcAft>
                <a:spcPts val="0"/>
              </a:spcAft>
              <a:buNone/>
            </a:pPr>
            <a:r>
              <a:rPr lang="fr" sz="1000">
                <a:solidFill>
                  <a:schemeClr val="dk1"/>
                </a:solidFill>
              </a:rPr>
              <a:t>-pikt la probabilité pour l’équipe i de gagner le match k avec t </a:t>
            </a:r>
            <a:r>
              <a:rPr lang="fr" sz="1000">
                <a:solidFill>
                  <a:schemeClr val="dk1"/>
                </a:solidFill>
              </a:rPr>
              <a:t>temps</a:t>
            </a:r>
            <a:r>
              <a:rPr lang="fr" sz="1000">
                <a:solidFill>
                  <a:schemeClr val="dk1"/>
                </a:solidFill>
              </a:rPr>
              <a:t> restant </a:t>
            </a:r>
            <a:endParaRPr sz="1000">
              <a:solidFill>
                <a:schemeClr val="dk1"/>
              </a:solidFill>
            </a:endParaRPr>
          </a:p>
          <a:p>
            <a:pPr indent="0" lvl="0" marL="0" rtl="0" algn="l">
              <a:spcBef>
                <a:spcPts val="0"/>
              </a:spcBef>
              <a:spcAft>
                <a:spcPts val="0"/>
              </a:spcAft>
              <a:buNone/>
            </a:pPr>
            <a:r>
              <a:rPr lang="fr" sz="1000">
                <a:solidFill>
                  <a:schemeClr val="dk1"/>
                </a:solidFill>
              </a:rPr>
              <a:t>-Yik = 1 si l’equipe i gagne le match k, 0 sinon </a:t>
            </a:r>
            <a:endParaRPr sz="1000">
              <a:solidFill>
                <a:schemeClr val="dk1"/>
              </a:solidFill>
            </a:endParaRPr>
          </a:p>
          <a:p>
            <a:pPr indent="0" lvl="0" marL="0" rtl="0" algn="l">
              <a:spcBef>
                <a:spcPts val="0"/>
              </a:spcBef>
              <a:spcAft>
                <a:spcPts val="0"/>
              </a:spcAft>
              <a:buNone/>
            </a:pPr>
            <a:r>
              <a:rPr lang="fr" sz="1000">
                <a:solidFill>
                  <a:schemeClr val="dk1"/>
                </a:solidFill>
              </a:rPr>
              <a:t>- Xikt est un vecteur de variables explicatives dont certaines n’ont pas de liaison linéaire avec le </a:t>
            </a:r>
            <a:r>
              <a:rPr lang="fr" sz="1000">
                <a:solidFill>
                  <a:schemeClr val="dk1"/>
                </a:solidFill>
              </a:rPr>
              <a:t>temps, c’est pourquoi il faut discrétiser les données </a:t>
            </a:r>
            <a:endParaRPr sz="1000">
              <a:solidFill>
                <a:schemeClr val="dk1"/>
              </a:solidFill>
            </a:endParaRPr>
          </a:p>
          <a:p>
            <a:pPr indent="0" lvl="0" marL="0" rtl="0" algn="l">
              <a:spcBef>
                <a:spcPts val="0"/>
              </a:spcBef>
              <a:spcAft>
                <a:spcPts val="0"/>
              </a:spcAft>
              <a:buNone/>
            </a:pPr>
            <a:r>
              <a:rPr lang="fr" sz="1000">
                <a:solidFill>
                  <a:schemeClr val="dk1"/>
                </a:solidFill>
              </a:rPr>
              <a:t> </a:t>
            </a:r>
            <a:endParaRPr sz="1000">
              <a:solidFill>
                <a:schemeClr val="dk1"/>
              </a:solidFill>
            </a:endParaRPr>
          </a:p>
        </p:txBody>
      </p:sp>
      <p:pic>
        <p:nvPicPr>
          <p:cNvPr id="73" name="Google Shape;73;p15"/>
          <p:cNvPicPr preferRelativeResize="0"/>
          <p:nvPr/>
        </p:nvPicPr>
        <p:blipFill>
          <a:blip r:embed="rId4">
            <a:alphaModFix/>
          </a:blip>
          <a:stretch>
            <a:fillRect/>
          </a:stretch>
        </p:blipFill>
        <p:spPr>
          <a:xfrm>
            <a:off x="4251650" y="749513"/>
            <a:ext cx="4643397" cy="3024809"/>
          </a:xfrm>
          <a:prstGeom prst="rect">
            <a:avLst/>
          </a:prstGeom>
          <a:noFill/>
          <a:ln>
            <a:noFill/>
          </a:ln>
        </p:spPr>
      </p:pic>
      <p:sp>
        <p:nvSpPr>
          <p:cNvPr id="74" name="Google Shape;74;p15"/>
          <p:cNvSpPr txBox="1"/>
          <p:nvPr/>
        </p:nvSpPr>
        <p:spPr>
          <a:xfrm>
            <a:off x="4454050" y="3774325"/>
            <a:ext cx="4530300" cy="13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800">
                <a:solidFill>
                  <a:schemeClr val="dk1"/>
                </a:solidFill>
              </a:rPr>
              <a:t>timeout_ind :</a:t>
            </a:r>
            <a:r>
              <a:rPr lang="fr" sz="800">
                <a:solidFill>
                  <a:schemeClr val="dk1"/>
                </a:solidFill>
              </a:rPr>
              <a:t>						</a:t>
            </a:r>
            <a:endParaRPr sz="800">
              <a:solidFill>
                <a:schemeClr val="dk1"/>
              </a:solidFill>
            </a:endParaRPr>
          </a:p>
          <a:p>
            <a:pPr indent="0" lvl="0" marL="0" rtl="0" algn="l">
              <a:spcBef>
                <a:spcPts val="0"/>
              </a:spcBef>
              <a:spcAft>
                <a:spcPts val="0"/>
              </a:spcAft>
              <a:buNone/>
            </a:pPr>
            <a:r>
              <a:rPr lang="fr" sz="800">
                <a:solidFill>
                  <a:schemeClr val="dk1"/>
                </a:solidFill>
              </a:rPr>
              <a:t>- 1 si l'équipe a pris un temps mort dans les 60 secondes précédentes du temps de jeu et que l'adversaire ne l'a pas fait.</a:t>
            </a:r>
            <a:endParaRPr sz="800">
              <a:solidFill>
                <a:schemeClr val="dk1"/>
              </a:solidFill>
            </a:endParaRPr>
          </a:p>
          <a:p>
            <a:pPr indent="0" lvl="0" marL="0" rtl="0" algn="l">
              <a:spcBef>
                <a:spcPts val="0"/>
              </a:spcBef>
              <a:spcAft>
                <a:spcPts val="0"/>
              </a:spcAft>
              <a:buNone/>
            </a:pPr>
            <a:r>
              <a:rPr lang="fr" sz="800">
                <a:solidFill>
                  <a:schemeClr val="dk1"/>
                </a:solidFill>
              </a:rPr>
              <a:t> - -1 si l'adversaire a pris un temps mort dans les 60 secondes précédentes du temps de jeu et que l'équipe ne l'a pas fait.</a:t>
            </a:r>
            <a:endParaRPr sz="800">
              <a:solidFill>
                <a:schemeClr val="dk1"/>
              </a:solidFill>
            </a:endParaRPr>
          </a:p>
          <a:p>
            <a:pPr indent="0" lvl="0" marL="0" rtl="0" algn="l">
              <a:spcBef>
                <a:spcPts val="0"/>
              </a:spcBef>
              <a:spcAft>
                <a:spcPts val="0"/>
              </a:spcAft>
              <a:buNone/>
            </a:pPr>
            <a:r>
              <a:rPr lang="fr" sz="800">
                <a:solidFill>
                  <a:schemeClr val="dk1"/>
                </a:solidFill>
              </a:rPr>
              <a:t> - 0 si les deux équipes ont pris un temps mort dans les 60 secondes précédentes du temps de jeu ou si aucune équipe n'a pris un temps mort dans les 60 secondes précédentes du temps de jeu.</a:t>
            </a:r>
            <a:endParaRPr sz="800">
              <a:solidFill>
                <a:schemeClr val="dk1"/>
              </a:solidFill>
            </a:endParaRPr>
          </a:p>
          <a:p>
            <a:pPr indent="0" lvl="0" marL="0" rtl="0" algn="l">
              <a:spcBef>
                <a:spcPts val="0"/>
              </a:spcBef>
              <a:spcAft>
                <a:spcPts val="0"/>
              </a:spcAft>
              <a:buNone/>
            </a:pPr>
            <a:r>
              <a:rPr b="1" lang="fr" sz="800">
                <a:solidFill>
                  <a:schemeClr val="dk1"/>
                </a:solidFill>
              </a:rPr>
              <a:t>timeout_diff : </a:t>
            </a:r>
            <a:r>
              <a:rPr lang="fr" sz="800">
                <a:solidFill>
                  <a:schemeClr val="dk1"/>
                </a:solidFill>
              </a:rPr>
              <a:t>Différence entre le nombre de temps morts restants de l'équipe et celui de l'adversa</a:t>
            </a:r>
            <a:r>
              <a:rPr lang="fr" sz="800">
                <a:solidFill>
                  <a:schemeClr val="dk1"/>
                </a:solidFill>
              </a:rPr>
              <a:t>ire.</a:t>
            </a:r>
            <a:endParaRPr sz="16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