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3"/>
  </p:normalViewPr>
  <p:slideViewPr>
    <p:cSldViewPr snapToGrid="0">
      <p:cViewPr varScale="1">
        <p:scale>
          <a:sx n="143" d="100"/>
          <a:sy n="143" d="100"/>
        </p:scale>
        <p:origin x="760"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19b41f6ad0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19b41f6ad0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19b41f6ad0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19b41f6ad0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19b41f6ad0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19b41f6ad0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edia-ffhb-fdm.ffhandball.fr/fdm/U/A/F/J/UAFJKLY.pdf"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https://www.ffhandball.fr/competitions/saison-2024-2025-20/national/liqui-moly-starligue-2024-25-25798/poule-147541/rencontre-2126219/"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2000" b="1"/>
              <a:t>Téléchargement des feuilles de match par web scraping</a:t>
            </a:r>
            <a:endParaRPr sz="2000"/>
          </a:p>
        </p:txBody>
      </p:sp>
      <p:sp>
        <p:nvSpPr>
          <p:cNvPr id="55" name="Google Shape;55;p1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1150" algn="l" rtl="0">
              <a:lnSpc>
                <a:spcPct val="100000"/>
              </a:lnSpc>
              <a:spcBef>
                <a:spcPts val="0"/>
              </a:spcBef>
              <a:spcAft>
                <a:spcPts val="0"/>
              </a:spcAft>
              <a:buClr>
                <a:schemeClr val="dk1"/>
              </a:buClr>
              <a:buSzPts val="1300"/>
              <a:buChar char="-"/>
            </a:pPr>
            <a:r>
              <a:rPr lang="fr" sz="1300">
                <a:solidFill>
                  <a:schemeClr val="dk1"/>
                </a:solidFill>
              </a:rPr>
              <a:t>pas possible de télécharger les pdf avec leur URL car on a besoin du code de la rencontre dont on ne comprends pas la logique </a:t>
            </a:r>
            <a:r>
              <a:rPr lang="fr" sz="1300" u="sng">
                <a:solidFill>
                  <a:schemeClr val="accent1"/>
                </a:solidFill>
                <a:hlinkClick r:id="rId3">
                  <a:extLst>
                    <a:ext uri="{A12FA001-AC4F-418D-AE19-62706E023703}">
                      <ahyp:hlinkClr xmlns:ahyp="http://schemas.microsoft.com/office/drawing/2018/hyperlinkcolor" val="tx"/>
                    </a:ext>
                  </a:extLst>
                </a:hlinkClick>
              </a:rPr>
              <a:t>https://media-ffhb-fdm.ffhandball.fr/fdm/U/A/F/J/</a:t>
            </a:r>
            <a:r>
              <a:rPr lang="fr" sz="1300" u="sng">
                <a:solidFill>
                  <a:srgbClr val="FF0000"/>
                </a:solidFill>
                <a:hlinkClick r:id="rId3">
                  <a:extLst>
                    <a:ext uri="{A12FA001-AC4F-418D-AE19-62706E023703}">
                      <ahyp:hlinkClr xmlns:ahyp="http://schemas.microsoft.com/office/drawing/2018/hyperlinkcolor" val="tx"/>
                    </a:ext>
                  </a:extLst>
                </a:hlinkClick>
              </a:rPr>
              <a:t>UAFJKLY</a:t>
            </a:r>
            <a:r>
              <a:rPr lang="fr" sz="1300" u="sng">
                <a:solidFill>
                  <a:schemeClr val="accent1"/>
                </a:solidFill>
                <a:hlinkClick r:id="rId3">
                  <a:extLst>
                    <a:ext uri="{A12FA001-AC4F-418D-AE19-62706E023703}">
                      <ahyp:hlinkClr xmlns:ahyp="http://schemas.microsoft.com/office/drawing/2018/hyperlinkcolor" val="tx"/>
                    </a:ext>
                  </a:extLst>
                </a:hlinkClick>
              </a:rPr>
              <a:t>.pdf</a:t>
            </a:r>
            <a:r>
              <a:rPr lang="fr" sz="1300" u="sng">
                <a:solidFill>
                  <a:schemeClr val="accent1"/>
                </a:solidFill>
              </a:rPr>
              <a:t> </a:t>
            </a:r>
            <a:endParaRPr sz="1300" u="sng">
              <a:solidFill>
                <a:schemeClr val="accent1"/>
              </a:solidFill>
            </a:endParaRPr>
          </a:p>
          <a:p>
            <a:pPr marL="0" lvl="0" indent="0" algn="l" rtl="0">
              <a:lnSpc>
                <a:spcPct val="100000"/>
              </a:lnSpc>
              <a:spcBef>
                <a:spcPts val="0"/>
              </a:spcBef>
              <a:spcAft>
                <a:spcPts val="0"/>
              </a:spcAft>
              <a:buClr>
                <a:schemeClr val="dk1"/>
              </a:buClr>
              <a:buSzPts val="1100"/>
              <a:buFont typeface="Arial"/>
              <a:buNone/>
            </a:pPr>
            <a:endParaRPr sz="1300">
              <a:solidFill>
                <a:schemeClr val="dk1"/>
              </a:solidFill>
            </a:endParaRPr>
          </a:p>
          <a:p>
            <a:pPr marL="457200" lvl="0" indent="-311150" algn="l" rtl="0">
              <a:lnSpc>
                <a:spcPct val="100000"/>
              </a:lnSpc>
              <a:spcBef>
                <a:spcPts val="0"/>
              </a:spcBef>
              <a:spcAft>
                <a:spcPts val="0"/>
              </a:spcAft>
              <a:buClr>
                <a:schemeClr val="dk1"/>
              </a:buClr>
              <a:buSzPts val="1300"/>
              <a:buChar char="-"/>
            </a:pPr>
            <a:r>
              <a:rPr lang="fr" sz="1300">
                <a:solidFill>
                  <a:schemeClr val="dk1"/>
                </a:solidFill>
              </a:rPr>
              <a:t>donc on a décidé de télécharger le fichier pdf présent sur la page web du match : </a:t>
            </a:r>
            <a:r>
              <a:rPr lang="fr" sz="1300" u="sng">
                <a:solidFill>
                  <a:schemeClr val="accent1"/>
                </a:solidFill>
                <a:hlinkClick r:id="rId4">
                  <a:extLst>
                    <a:ext uri="{A12FA001-AC4F-418D-AE19-62706E023703}">
                      <ahyp:hlinkClr xmlns:ahyp="http://schemas.microsoft.com/office/drawing/2018/hyperlinkcolor" val="tx"/>
                    </a:ext>
                  </a:extLst>
                </a:hlinkClick>
              </a:rPr>
              <a:t>https://www.ffhandball.fr/competitions/saison-2024-2025-20/national/liqui-moly-starligue-2024-25-25798/poule-147541/rencontre-2126</a:t>
            </a:r>
            <a:r>
              <a:rPr lang="fr" sz="1300" u="sng">
                <a:solidFill>
                  <a:srgbClr val="FF0000"/>
                </a:solidFill>
                <a:hlinkClick r:id="rId4">
                  <a:extLst>
                    <a:ext uri="{A12FA001-AC4F-418D-AE19-62706E023703}">
                      <ahyp:hlinkClr xmlns:ahyp="http://schemas.microsoft.com/office/drawing/2018/hyperlinkcolor" val="tx"/>
                    </a:ext>
                  </a:extLst>
                </a:hlinkClick>
              </a:rPr>
              <a:t>219</a:t>
            </a:r>
            <a:r>
              <a:rPr lang="fr" sz="1300" u="sng">
                <a:solidFill>
                  <a:schemeClr val="accent1"/>
                </a:solidFill>
                <a:hlinkClick r:id="rId4">
                  <a:extLst>
                    <a:ext uri="{A12FA001-AC4F-418D-AE19-62706E023703}">
                      <ahyp:hlinkClr xmlns:ahyp="http://schemas.microsoft.com/office/drawing/2018/hyperlinkcolor" val="tx"/>
                    </a:ext>
                  </a:extLst>
                </a:hlinkClick>
              </a:rPr>
              <a:t>/</a:t>
            </a:r>
            <a:r>
              <a:rPr lang="fr" sz="1300">
                <a:solidFill>
                  <a:schemeClr val="dk1"/>
                </a:solidFill>
              </a:rPr>
              <a:t>   Seulement les 3 derniers chiffres changent, dans l’odre croissant </a:t>
            </a:r>
            <a:endParaRPr sz="130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1300">
              <a:solidFill>
                <a:schemeClr val="dk1"/>
              </a:solidFill>
            </a:endParaRPr>
          </a:p>
          <a:p>
            <a:pPr marL="457200" lvl="0" indent="-311150" algn="l" rtl="0">
              <a:lnSpc>
                <a:spcPct val="100000"/>
              </a:lnSpc>
              <a:spcBef>
                <a:spcPts val="0"/>
              </a:spcBef>
              <a:spcAft>
                <a:spcPts val="0"/>
              </a:spcAft>
              <a:buClr>
                <a:schemeClr val="dk1"/>
              </a:buClr>
              <a:buSzPts val="1300"/>
              <a:buChar char="-"/>
            </a:pPr>
            <a:r>
              <a:rPr lang="fr" sz="1300">
                <a:solidFill>
                  <a:schemeClr val="dk1"/>
                </a:solidFill>
              </a:rPr>
              <a:t>Impossible d’utiliser le package rvest car ce ne sont pas des pages web statiques.</a:t>
            </a:r>
            <a:endParaRPr sz="1300">
              <a:solidFill>
                <a:schemeClr val="dk1"/>
              </a:solidFill>
            </a:endParaRPr>
          </a:p>
          <a:p>
            <a:pPr marL="457200" lvl="0" indent="0" algn="l" rtl="0">
              <a:lnSpc>
                <a:spcPct val="100000"/>
              </a:lnSpc>
              <a:spcBef>
                <a:spcPts val="0"/>
              </a:spcBef>
              <a:spcAft>
                <a:spcPts val="0"/>
              </a:spcAft>
              <a:buClr>
                <a:schemeClr val="dk1"/>
              </a:buClr>
              <a:buSzPts val="1100"/>
              <a:buFont typeface="Arial"/>
              <a:buNone/>
            </a:pPr>
            <a:r>
              <a:rPr lang="fr" sz="1300">
                <a:solidFill>
                  <a:schemeClr val="dk1"/>
                </a:solidFill>
              </a:rPr>
              <a:t>Donc utilisation de </a:t>
            </a:r>
            <a:r>
              <a:rPr lang="fr" sz="1300">
                <a:solidFill>
                  <a:srgbClr val="FF0000"/>
                </a:solidFill>
              </a:rPr>
              <a:t>RSelenium</a:t>
            </a:r>
            <a:r>
              <a:rPr lang="fr" sz="1300">
                <a:solidFill>
                  <a:schemeClr val="dk1"/>
                </a:solidFill>
              </a:rPr>
              <a:t>. RSelenium permet d'interagir avec un véritable navigateur (comme Chrome, Firefox, etc.) via une interface WebDriver. Cela permet d'exécuter des actions comme charger des pages, remplir des champs de formulaire, cliquer sur des éléments, et récupérer des données après que des scripts JavaScript aient été exécutés.</a:t>
            </a:r>
            <a:endParaRPr sz="1300">
              <a:solidFill>
                <a:schemeClr val="dk1"/>
              </a:solidFill>
            </a:endParaRPr>
          </a:p>
          <a:p>
            <a:pPr marL="457200" lvl="0" indent="0" algn="l" rtl="0">
              <a:lnSpc>
                <a:spcPct val="100000"/>
              </a:lnSpc>
              <a:spcBef>
                <a:spcPts val="0"/>
              </a:spcBef>
              <a:spcAft>
                <a:spcPts val="0"/>
              </a:spcAft>
              <a:buClr>
                <a:schemeClr val="dk1"/>
              </a:buClr>
              <a:buSzPts val="1100"/>
              <a:buFont typeface="Arial"/>
              <a:buNone/>
            </a:pPr>
            <a:endParaRPr sz="1300">
              <a:solidFill>
                <a:schemeClr val="dk1"/>
              </a:solidFill>
            </a:endParaRPr>
          </a:p>
          <a:p>
            <a:pPr marL="457200" lvl="0" indent="-311150" algn="l" rtl="0">
              <a:lnSpc>
                <a:spcPct val="100000"/>
              </a:lnSpc>
              <a:spcBef>
                <a:spcPts val="0"/>
              </a:spcBef>
              <a:spcAft>
                <a:spcPts val="0"/>
              </a:spcAft>
              <a:buClr>
                <a:schemeClr val="dk1"/>
              </a:buClr>
              <a:buSzPts val="1300"/>
              <a:buChar char="-"/>
            </a:pPr>
            <a:r>
              <a:rPr lang="fr" sz="1300">
                <a:solidFill>
                  <a:schemeClr val="dk1"/>
                </a:solidFill>
              </a:rPr>
              <a:t>On a réussi à </a:t>
            </a:r>
            <a:r>
              <a:rPr lang="fr" sz="1300" b="1">
                <a:solidFill>
                  <a:schemeClr val="dk1"/>
                </a:solidFill>
              </a:rPr>
              <a:t>télécharger toutes les feuilles de match de la saison en cours.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84650" y="922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b="1"/>
              <a:t>Bibliographie</a:t>
            </a:r>
            <a:endParaRPr b="1"/>
          </a:p>
        </p:txBody>
      </p:sp>
      <p:pic>
        <p:nvPicPr>
          <p:cNvPr id="61" name="Google Shape;61;p14"/>
          <p:cNvPicPr preferRelativeResize="0"/>
          <p:nvPr/>
        </p:nvPicPr>
        <p:blipFill>
          <a:blip r:embed="rId3">
            <a:alphaModFix/>
          </a:blip>
          <a:stretch>
            <a:fillRect/>
          </a:stretch>
        </p:blipFill>
        <p:spPr>
          <a:xfrm>
            <a:off x="3771250" y="1358175"/>
            <a:ext cx="5061052" cy="3663498"/>
          </a:xfrm>
          <a:prstGeom prst="rect">
            <a:avLst/>
          </a:prstGeom>
          <a:noFill/>
          <a:ln>
            <a:noFill/>
          </a:ln>
        </p:spPr>
      </p:pic>
      <p:sp>
        <p:nvSpPr>
          <p:cNvPr id="62" name="Google Shape;62;p14"/>
          <p:cNvSpPr txBox="1"/>
          <p:nvPr/>
        </p:nvSpPr>
        <p:spPr>
          <a:xfrm>
            <a:off x="311700" y="2354475"/>
            <a:ext cx="2679000" cy="250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u="sng">
                <a:solidFill>
                  <a:schemeClr val="dk1"/>
                </a:solidFill>
              </a:rPr>
              <a:t>Régression linéaire multiple </a:t>
            </a:r>
            <a:r>
              <a:rPr lang="fr" sz="1000" u="sng">
                <a:solidFill>
                  <a:schemeClr val="dk1"/>
                </a:solidFill>
              </a:rPr>
              <a:t>:</a:t>
            </a:r>
            <a:endParaRPr sz="1000" u="sng">
              <a:solidFill>
                <a:schemeClr val="dk1"/>
              </a:solidFill>
            </a:endParaRPr>
          </a:p>
          <a:p>
            <a:pPr marL="0" lvl="0" indent="0" algn="l" rtl="0">
              <a:spcBef>
                <a:spcPts val="0"/>
              </a:spcBef>
              <a:spcAft>
                <a:spcPts val="0"/>
              </a:spcAft>
              <a:buNone/>
            </a:pPr>
            <a:r>
              <a:rPr lang="fr" sz="1000">
                <a:solidFill>
                  <a:schemeClr val="dk1"/>
                </a:solidFill>
              </a:rPr>
              <a:t> </a:t>
            </a:r>
            <a:endParaRPr sz="1000">
              <a:solidFill>
                <a:schemeClr val="dk1"/>
              </a:solidFill>
            </a:endParaRPr>
          </a:p>
          <a:p>
            <a:pPr marL="0" lvl="0" indent="0" algn="l" rtl="0">
              <a:spcBef>
                <a:spcPts val="0"/>
              </a:spcBef>
              <a:spcAft>
                <a:spcPts val="0"/>
              </a:spcAft>
              <a:buNone/>
            </a:pPr>
            <a:r>
              <a:rPr lang="fr" sz="1000" b="1">
                <a:solidFill>
                  <a:schemeClr val="dk1"/>
                </a:solidFill>
              </a:rPr>
              <a:t>GD = β0 + β1 - TTO + β2 - MS + β3 - GL + β4 - QO + β5 - GP + ε</a:t>
            </a:r>
            <a:endParaRPr sz="1000" b="1">
              <a:solidFill>
                <a:schemeClr val="dk1"/>
              </a:solidFill>
            </a:endParaRPr>
          </a:p>
          <a:p>
            <a:pPr marL="0" lvl="0" indent="0" algn="l" rtl="0">
              <a:spcBef>
                <a:spcPts val="0"/>
              </a:spcBef>
              <a:spcAft>
                <a:spcPts val="0"/>
              </a:spcAft>
              <a:buNone/>
            </a:pPr>
            <a:r>
              <a:rPr lang="fr" sz="1000">
                <a:solidFill>
                  <a:schemeClr val="dk1"/>
                </a:solidFill>
              </a:rPr>
              <a:t>où : GD = la différence entre les buts marqués et les buts encaissés par l'équipe</a:t>
            </a:r>
            <a:endParaRPr sz="1000">
              <a:solidFill>
                <a:schemeClr val="dk1"/>
              </a:solidFill>
            </a:endParaRPr>
          </a:p>
          <a:p>
            <a:pPr marL="0" lvl="0" indent="0" algn="l" rtl="0">
              <a:spcBef>
                <a:spcPts val="0"/>
              </a:spcBef>
              <a:spcAft>
                <a:spcPts val="0"/>
              </a:spcAft>
              <a:buNone/>
            </a:pPr>
            <a:r>
              <a:rPr lang="fr" sz="1000">
                <a:solidFill>
                  <a:schemeClr val="dk1"/>
                </a:solidFill>
              </a:rPr>
              <a:t> TTO = temps mort, variable muette indiquant si les buts ont été marqués et encaissés avant (TTO = 0) ou après (TTO = 1) le temps mort </a:t>
            </a:r>
            <a:endParaRPr sz="1000">
              <a:solidFill>
                <a:schemeClr val="dk1"/>
              </a:solidFill>
            </a:endParaRPr>
          </a:p>
          <a:p>
            <a:pPr marL="0" lvl="0" indent="0" algn="l" rtl="0">
              <a:spcBef>
                <a:spcPts val="0"/>
              </a:spcBef>
              <a:spcAft>
                <a:spcPts val="0"/>
              </a:spcAft>
              <a:buNone/>
            </a:pPr>
            <a:r>
              <a:rPr lang="fr" sz="1000">
                <a:solidFill>
                  <a:schemeClr val="dk1"/>
                </a:solidFill>
              </a:rPr>
              <a:t>MS = statut du match</a:t>
            </a:r>
            <a:endParaRPr sz="1000">
              <a:solidFill>
                <a:schemeClr val="dk1"/>
              </a:solidFill>
            </a:endParaRPr>
          </a:p>
          <a:p>
            <a:pPr marL="0" lvl="0" indent="0" algn="l" rtl="0">
              <a:spcBef>
                <a:spcPts val="0"/>
              </a:spcBef>
              <a:spcAft>
                <a:spcPts val="0"/>
              </a:spcAft>
              <a:buNone/>
            </a:pPr>
            <a:r>
              <a:rPr lang="fr" sz="1000">
                <a:solidFill>
                  <a:schemeClr val="dk1"/>
                </a:solidFill>
              </a:rPr>
              <a:t>GL = lieu du match</a:t>
            </a:r>
            <a:endParaRPr sz="1000">
              <a:solidFill>
                <a:schemeClr val="dk1"/>
              </a:solidFill>
            </a:endParaRPr>
          </a:p>
          <a:p>
            <a:pPr marL="0" lvl="0" indent="0" algn="l" rtl="0">
              <a:spcBef>
                <a:spcPts val="0"/>
              </a:spcBef>
              <a:spcAft>
                <a:spcPts val="0"/>
              </a:spcAft>
              <a:buNone/>
            </a:pPr>
            <a:r>
              <a:rPr lang="fr" sz="1000">
                <a:solidFill>
                  <a:schemeClr val="dk1"/>
                </a:solidFill>
              </a:rPr>
              <a:t>QO = qualité de l'opposition</a:t>
            </a:r>
            <a:endParaRPr sz="1000">
              <a:solidFill>
                <a:schemeClr val="dk1"/>
              </a:solidFill>
            </a:endParaRPr>
          </a:p>
          <a:p>
            <a:pPr marL="0" lvl="0" indent="0" algn="l" rtl="0">
              <a:spcBef>
                <a:spcPts val="0"/>
              </a:spcBef>
              <a:spcAft>
                <a:spcPts val="0"/>
              </a:spcAft>
              <a:buNone/>
            </a:pPr>
            <a:r>
              <a:rPr lang="fr" sz="1000">
                <a:solidFill>
                  <a:schemeClr val="dk1"/>
                </a:solidFill>
              </a:rPr>
              <a:t>GP = période du match</a:t>
            </a:r>
            <a:endParaRPr sz="1000">
              <a:solidFill>
                <a:schemeClr val="dk1"/>
              </a:solidFill>
            </a:endParaRPr>
          </a:p>
        </p:txBody>
      </p:sp>
      <p:sp>
        <p:nvSpPr>
          <p:cNvPr id="63" name="Google Shape;63;p14"/>
          <p:cNvSpPr txBox="1"/>
          <p:nvPr/>
        </p:nvSpPr>
        <p:spPr>
          <a:xfrm>
            <a:off x="84650" y="664888"/>
            <a:ext cx="9239400" cy="52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b="1" u="sng">
                <a:solidFill>
                  <a:schemeClr val="dk1"/>
                </a:solidFill>
              </a:rPr>
              <a:t>1er article :</a:t>
            </a:r>
            <a:r>
              <a:rPr lang="fr" sz="1300" b="1">
                <a:solidFill>
                  <a:schemeClr val="dk1"/>
                </a:solidFill>
              </a:rPr>
              <a:t> effects of team timeouts on the teams’ scoring performance in elite handball close games</a:t>
            </a:r>
            <a:endParaRPr sz="1600" b="1">
              <a:solidFill>
                <a:schemeClr val="dk2"/>
              </a:solidFill>
            </a:endParaRPr>
          </a:p>
        </p:txBody>
      </p:sp>
      <p:sp>
        <p:nvSpPr>
          <p:cNvPr id="64" name="Google Shape;64;p14"/>
          <p:cNvSpPr txBox="1"/>
          <p:nvPr/>
        </p:nvSpPr>
        <p:spPr>
          <a:xfrm>
            <a:off x="410150" y="1420050"/>
            <a:ext cx="2257500" cy="81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000">
                <a:solidFill>
                  <a:schemeClr val="dk1"/>
                </a:solidFill>
              </a:rPr>
              <a:t>utilisation des k-means pour faire 3 classes de matchs en fonction de la différence de score finale. Ils ne s’intéressent qu’aux scores serrés (0 à 5 buts d’écart) </a:t>
            </a:r>
            <a:endParaRPr sz="1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p:nvPr/>
        </p:nvSpPr>
        <p:spPr>
          <a:xfrm>
            <a:off x="104400" y="220613"/>
            <a:ext cx="9239400" cy="52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b="1" u="sng">
                <a:solidFill>
                  <a:schemeClr val="dk1"/>
                </a:solidFill>
              </a:rPr>
              <a:t>2ème article :</a:t>
            </a:r>
            <a:r>
              <a:rPr lang="fr" sz="1300" b="1">
                <a:solidFill>
                  <a:schemeClr val="dk1"/>
                </a:solidFill>
              </a:rPr>
              <a:t> </a:t>
            </a:r>
            <a:r>
              <a:rPr lang="fr" sz="1500">
                <a:solidFill>
                  <a:schemeClr val="dk1"/>
                </a:solidFill>
              </a:rPr>
              <a:t>An Examination of Timeout Value, Strategy, and Momentum in NCAA Division 1 Men’s Basketball</a:t>
            </a:r>
            <a:br>
              <a:rPr lang="fr" sz="1700">
                <a:solidFill>
                  <a:schemeClr val="dk1"/>
                </a:solidFill>
              </a:rPr>
            </a:br>
            <a:endParaRPr sz="17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fr"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a:buNone/>
            </a:pPr>
            <a:r>
              <a:rPr lang="fr"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a:buNone/>
            </a:pPr>
            <a:r>
              <a:rPr lang="fr" sz="1100">
                <a:solidFill>
                  <a:schemeClr val="dk1"/>
                </a:solidFill>
              </a:rPr>
              <a:t>		</a:t>
            </a:r>
            <a:endParaRPr sz="1100">
              <a:solidFill>
                <a:schemeClr val="dk1"/>
              </a:solidFill>
            </a:endParaRPr>
          </a:p>
          <a:p>
            <a:pPr marL="0" lvl="0" indent="0" algn="l" rtl="0">
              <a:spcBef>
                <a:spcPts val="0"/>
              </a:spcBef>
              <a:spcAft>
                <a:spcPts val="0"/>
              </a:spcAft>
              <a:buNone/>
            </a:pPr>
            <a:endParaRPr sz="1300" b="1">
              <a:solidFill>
                <a:schemeClr val="dk1"/>
              </a:solidFill>
            </a:endParaRPr>
          </a:p>
        </p:txBody>
      </p:sp>
      <p:pic>
        <p:nvPicPr>
          <p:cNvPr id="70" name="Google Shape;70;p15"/>
          <p:cNvPicPr preferRelativeResize="0"/>
          <p:nvPr/>
        </p:nvPicPr>
        <p:blipFill>
          <a:blip r:embed="rId3">
            <a:alphaModFix/>
          </a:blip>
          <a:stretch>
            <a:fillRect/>
          </a:stretch>
        </p:blipFill>
        <p:spPr>
          <a:xfrm>
            <a:off x="858900" y="1573950"/>
            <a:ext cx="2418150" cy="997800"/>
          </a:xfrm>
          <a:prstGeom prst="rect">
            <a:avLst/>
          </a:prstGeom>
          <a:noFill/>
          <a:ln>
            <a:noFill/>
          </a:ln>
        </p:spPr>
      </p:pic>
      <p:sp>
        <p:nvSpPr>
          <p:cNvPr id="71" name="Google Shape;71;p15"/>
          <p:cNvSpPr txBox="1"/>
          <p:nvPr/>
        </p:nvSpPr>
        <p:spPr>
          <a:xfrm>
            <a:off x="325775" y="1194550"/>
            <a:ext cx="3861300" cy="3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sz="1200">
                <a:solidFill>
                  <a:schemeClr val="dk1"/>
                </a:solidFill>
              </a:rPr>
              <a:t>Modèle de régression logistique lissé avec LOESS :</a:t>
            </a:r>
            <a:endParaRPr sz="1900">
              <a:solidFill>
                <a:schemeClr val="dk2"/>
              </a:solidFill>
            </a:endParaRPr>
          </a:p>
        </p:txBody>
      </p:sp>
      <p:sp>
        <p:nvSpPr>
          <p:cNvPr id="72" name="Google Shape;72;p15"/>
          <p:cNvSpPr txBox="1"/>
          <p:nvPr/>
        </p:nvSpPr>
        <p:spPr>
          <a:xfrm>
            <a:off x="858900" y="2625350"/>
            <a:ext cx="3336900" cy="130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000">
                <a:solidFill>
                  <a:schemeClr val="dk1"/>
                </a:solidFill>
              </a:rPr>
              <a:t>avec </a:t>
            </a:r>
            <a:endParaRPr sz="1000">
              <a:solidFill>
                <a:schemeClr val="dk1"/>
              </a:solidFill>
            </a:endParaRPr>
          </a:p>
          <a:p>
            <a:pPr marL="0" lvl="0" indent="0" algn="l" rtl="0">
              <a:spcBef>
                <a:spcPts val="0"/>
              </a:spcBef>
              <a:spcAft>
                <a:spcPts val="0"/>
              </a:spcAft>
              <a:buNone/>
            </a:pPr>
            <a:r>
              <a:rPr lang="fr" sz="1000">
                <a:solidFill>
                  <a:schemeClr val="dk1"/>
                </a:solidFill>
              </a:rPr>
              <a:t>-pikt la probabilité pour l’équipe i de gagner le match k avec t temps restant </a:t>
            </a:r>
            <a:endParaRPr sz="1000">
              <a:solidFill>
                <a:schemeClr val="dk1"/>
              </a:solidFill>
            </a:endParaRPr>
          </a:p>
          <a:p>
            <a:pPr marL="0" lvl="0" indent="0" algn="l" rtl="0">
              <a:spcBef>
                <a:spcPts val="0"/>
              </a:spcBef>
              <a:spcAft>
                <a:spcPts val="0"/>
              </a:spcAft>
              <a:buNone/>
            </a:pPr>
            <a:r>
              <a:rPr lang="fr" sz="1000">
                <a:solidFill>
                  <a:schemeClr val="dk1"/>
                </a:solidFill>
              </a:rPr>
              <a:t>-Yik = 1 si l’equipe i gagne le match k, 0 sinon </a:t>
            </a:r>
            <a:endParaRPr sz="1000">
              <a:solidFill>
                <a:schemeClr val="dk1"/>
              </a:solidFill>
            </a:endParaRPr>
          </a:p>
          <a:p>
            <a:pPr marL="0" lvl="0" indent="0" algn="l" rtl="0">
              <a:spcBef>
                <a:spcPts val="0"/>
              </a:spcBef>
              <a:spcAft>
                <a:spcPts val="0"/>
              </a:spcAft>
              <a:buNone/>
            </a:pPr>
            <a:r>
              <a:rPr lang="fr" sz="1000">
                <a:solidFill>
                  <a:schemeClr val="dk1"/>
                </a:solidFill>
              </a:rPr>
              <a:t>- Xikt est un vecteur de variables explicatives dont certaines n’ont pas de liaison linéaire avec le temps, c’est pourquoi il faut discrétiser les données </a:t>
            </a:r>
            <a:endParaRPr sz="1000">
              <a:solidFill>
                <a:schemeClr val="dk1"/>
              </a:solidFill>
            </a:endParaRPr>
          </a:p>
          <a:p>
            <a:pPr marL="0" lvl="0" indent="0" algn="l" rtl="0">
              <a:spcBef>
                <a:spcPts val="0"/>
              </a:spcBef>
              <a:spcAft>
                <a:spcPts val="0"/>
              </a:spcAft>
              <a:buNone/>
            </a:pPr>
            <a:r>
              <a:rPr lang="fr" sz="1000">
                <a:solidFill>
                  <a:schemeClr val="dk1"/>
                </a:solidFill>
              </a:rPr>
              <a:t> </a:t>
            </a:r>
            <a:endParaRPr sz="1000">
              <a:solidFill>
                <a:schemeClr val="dk1"/>
              </a:solidFill>
            </a:endParaRPr>
          </a:p>
        </p:txBody>
      </p:sp>
      <p:pic>
        <p:nvPicPr>
          <p:cNvPr id="73" name="Google Shape;73;p15"/>
          <p:cNvPicPr preferRelativeResize="0"/>
          <p:nvPr/>
        </p:nvPicPr>
        <p:blipFill>
          <a:blip r:embed="rId4">
            <a:alphaModFix/>
          </a:blip>
          <a:stretch>
            <a:fillRect/>
          </a:stretch>
        </p:blipFill>
        <p:spPr>
          <a:xfrm>
            <a:off x="4251650" y="749513"/>
            <a:ext cx="4643397" cy="3024809"/>
          </a:xfrm>
          <a:prstGeom prst="rect">
            <a:avLst/>
          </a:prstGeom>
          <a:noFill/>
          <a:ln>
            <a:noFill/>
          </a:ln>
        </p:spPr>
      </p:pic>
      <p:sp>
        <p:nvSpPr>
          <p:cNvPr id="74" name="Google Shape;74;p15"/>
          <p:cNvSpPr txBox="1"/>
          <p:nvPr/>
        </p:nvSpPr>
        <p:spPr>
          <a:xfrm>
            <a:off x="4454050" y="3774325"/>
            <a:ext cx="4530300" cy="130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800" b="1">
                <a:solidFill>
                  <a:schemeClr val="dk1"/>
                </a:solidFill>
              </a:rPr>
              <a:t>timeout_ind :</a:t>
            </a:r>
            <a:r>
              <a:rPr lang="fr" sz="800">
                <a:solidFill>
                  <a:schemeClr val="dk1"/>
                </a:solidFill>
              </a:rPr>
              <a:t>						</a:t>
            </a:r>
            <a:endParaRPr sz="800">
              <a:solidFill>
                <a:schemeClr val="dk1"/>
              </a:solidFill>
            </a:endParaRPr>
          </a:p>
          <a:p>
            <a:pPr marL="0" lvl="0" indent="0" algn="l" rtl="0">
              <a:spcBef>
                <a:spcPts val="0"/>
              </a:spcBef>
              <a:spcAft>
                <a:spcPts val="0"/>
              </a:spcAft>
              <a:buNone/>
            </a:pPr>
            <a:r>
              <a:rPr lang="fr" sz="800">
                <a:solidFill>
                  <a:schemeClr val="dk1"/>
                </a:solidFill>
              </a:rPr>
              <a:t>- 1 si l'équipe a pris un temps mort dans les 60 secondes précédentes du temps de jeu et que l'adversaire ne l'a pas fait.</a:t>
            </a:r>
            <a:endParaRPr sz="800">
              <a:solidFill>
                <a:schemeClr val="dk1"/>
              </a:solidFill>
            </a:endParaRPr>
          </a:p>
          <a:p>
            <a:pPr marL="0" lvl="0" indent="0" algn="l" rtl="0">
              <a:spcBef>
                <a:spcPts val="0"/>
              </a:spcBef>
              <a:spcAft>
                <a:spcPts val="0"/>
              </a:spcAft>
              <a:buNone/>
            </a:pPr>
            <a:r>
              <a:rPr lang="fr" sz="800">
                <a:solidFill>
                  <a:schemeClr val="dk1"/>
                </a:solidFill>
              </a:rPr>
              <a:t> - -1 si l'adversaire a pris un temps mort dans les 60 secondes précédentes du temps de jeu et que l'équipe ne l'a pas fait.</a:t>
            </a:r>
            <a:endParaRPr sz="800">
              <a:solidFill>
                <a:schemeClr val="dk1"/>
              </a:solidFill>
            </a:endParaRPr>
          </a:p>
          <a:p>
            <a:pPr marL="0" lvl="0" indent="0" algn="l" rtl="0">
              <a:spcBef>
                <a:spcPts val="0"/>
              </a:spcBef>
              <a:spcAft>
                <a:spcPts val="0"/>
              </a:spcAft>
              <a:buNone/>
            </a:pPr>
            <a:r>
              <a:rPr lang="fr" sz="800">
                <a:solidFill>
                  <a:schemeClr val="dk1"/>
                </a:solidFill>
              </a:rPr>
              <a:t> - 0 si les deux équipes ont pris un temps mort dans les 60 secondes précédentes du temps de jeu ou si aucune équipe n'a pris un temps mort dans les 60 secondes précédentes du temps de jeu.</a:t>
            </a:r>
            <a:endParaRPr sz="800">
              <a:solidFill>
                <a:schemeClr val="dk1"/>
              </a:solidFill>
            </a:endParaRPr>
          </a:p>
          <a:p>
            <a:pPr marL="0" lvl="0" indent="0" algn="l" rtl="0">
              <a:spcBef>
                <a:spcPts val="0"/>
              </a:spcBef>
              <a:spcAft>
                <a:spcPts val="0"/>
              </a:spcAft>
              <a:buNone/>
            </a:pPr>
            <a:r>
              <a:rPr lang="fr" sz="800" b="1">
                <a:solidFill>
                  <a:schemeClr val="dk1"/>
                </a:solidFill>
              </a:rPr>
              <a:t>timeout_diff : </a:t>
            </a:r>
            <a:r>
              <a:rPr lang="fr" sz="800">
                <a:solidFill>
                  <a:schemeClr val="dk1"/>
                </a:solidFill>
              </a:rPr>
              <a:t>Différence entre le nombre de temps morts restants de l'équipe et celui de l'adversaire.</a:t>
            </a:r>
            <a:endParaRPr sz="16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6D3130-C2C5-D6ED-B620-D3037E30F269}"/>
              </a:ext>
            </a:extLst>
          </p:cNvPr>
          <p:cNvSpPr>
            <a:spLocks noGrp="1"/>
          </p:cNvSpPr>
          <p:nvPr>
            <p:ph type="title"/>
          </p:nvPr>
        </p:nvSpPr>
        <p:spPr/>
        <p:txBody>
          <a:bodyPr>
            <a:normAutofit fontScale="90000"/>
          </a:bodyPr>
          <a:lstStyle/>
          <a:p>
            <a:r>
              <a:rPr lang="fr-FR" dirty="0"/>
              <a:t>Modèle test </a:t>
            </a:r>
          </a:p>
        </p:txBody>
      </p:sp>
      <p:sp>
        <p:nvSpPr>
          <p:cNvPr id="3" name="Espace réservé du texte 2">
            <a:extLst>
              <a:ext uri="{FF2B5EF4-FFF2-40B4-BE49-F238E27FC236}">
                <a16:creationId xmlns:a16="http://schemas.microsoft.com/office/drawing/2014/main" id="{1E15393A-6D0A-DCF0-2810-B788640FBC93}"/>
              </a:ext>
            </a:extLst>
          </p:cNvPr>
          <p:cNvSpPr>
            <a:spLocks noGrp="1"/>
          </p:cNvSpPr>
          <p:nvPr>
            <p:ph type="body" idx="1"/>
          </p:nvPr>
        </p:nvSpPr>
        <p:spPr/>
        <p:txBody>
          <a:bodyPr>
            <a:normAutofit fontScale="92500" lnSpcReduction="20000"/>
          </a:bodyPr>
          <a:lstStyle/>
          <a:p>
            <a:pPr marL="114300" indent="0">
              <a:buNone/>
            </a:pPr>
            <a:r>
              <a:rPr lang="fr-FR" dirty="0">
                <a:solidFill>
                  <a:schemeClr val="tx1"/>
                </a:solidFill>
              </a:rPr>
              <a:t>Sous jeu de données :</a:t>
            </a:r>
          </a:p>
          <a:p>
            <a:pPr marL="114300" indent="0">
              <a:buNone/>
            </a:pPr>
            <a:r>
              <a:rPr lang="fr-FR" dirty="0">
                <a:solidFill>
                  <a:schemeClr val="tx1"/>
                </a:solidFill>
              </a:rPr>
              <a:t>- matchs serrés</a:t>
            </a:r>
          </a:p>
          <a:p>
            <a:pPr>
              <a:buFontTx/>
              <a:buChar char="-"/>
            </a:pPr>
            <a:r>
              <a:rPr lang="fr-FR" dirty="0">
                <a:solidFill>
                  <a:schemeClr val="tx1"/>
                </a:solidFill>
              </a:rPr>
              <a:t>On s’intéresse aux équipes qui sont en train de perdre à 59 min </a:t>
            </a:r>
          </a:p>
          <a:p>
            <a:pPr>
              <a:buFontTx/>
              <a:buChar char="-"/>
            </a:pPr>
            <a:endParaRPr lang="fr-FR" dirty="0">
              <a:solidFill>
                <a:schemeClr val="tx1"/>
              </a:solidFill>
            </a:endParaRPr>
          </a:p>
          <a:p>
            <a:pPr marL="114300" indent="0">
              <a:buNone/>
            </a:pPr>
            <a:r>
              <a:rPr lang="fr-FR" dirty="0">
                <a:solidFill>
                  <a:schemeClr val="tx1"/>
                </a:solidFill>
              </a:rPr>
              <a:t>Variable réponse : Y = 1 si l’équipe finit par gagner (ou égalité)</a:t>
            </a:r>
          </a:p>
          <a:p>
            <a:pPr marL="114300" indent="0">
              <a:buNone/>
            </a:pPr>
            <a:r>
              <a:rPr lang="fr-FR" dirty="0">
                <a:solidFill>
                  <a:schemeClr val="tx1"/>
                </a:solidFill>
              </a:rPr>
              <a:t>		Y = 0 si l’équipe finit par perdre</a:t>
            </a:r>
          </a:p>
          <a:p>
            <a:pPr marL="114300" indent="0">
              <a:buNone/>
            </a:pPr>
            <a:endParaRPr lang="fr-FR" dirty="0">
              <a:solidFill>
                <a:schemeClr val="tx1"/>
              </a:solidFill>
            </a:endParaRPr>
          </a:p>
          <a:p>
            <a:pPr marL="114300" indent="0">
              <a:buNone/>
            </a:pPr>
            <a:r>
              <a:rPr lang="fr-FR" dirty="0" err="1">
                <a:solidFill>
                  <a:schemeClr val="tx1"/>
                </a:solidFill>
              </a:rPr>
              <a:t>Covariables</a:t>
            </a:r>
            <a:r>
              <a:rPr lang="fr-FR" dirty="0">
                <a:solidFill>
                  <a:schemeClr val="tx1"/>
                </a:solidFill>
              </a:rPr>
              <a:t> : - Temps mort ou pas à la dernière minute </a:t>
            </a:r>
          </a:p>
          <a:p>
            <a:pPr>
              <a:buFontTx/>
              <a:buChar char="-"/>
            </a:pPr>
            <a:r>
              <a:rPr lang="fr-FR" dirty="0">
                <a:solidFill>
                  <a:schemeClr val="tx1"/>
                </a:solidFill>
              </a:rPr>
              <a:t>Equipe </a:t>
            </a:r>
            <a:r>
              <a:rPr lang="fr-FR" dirty="0" err="1">
                <a:solidFill>
                  <a:schemeClr val="tx1"/>
                </a:solidFill>
              </a:rPr>
              <a:t>recevante</a:t>
            </a:r>
            <a:r>
              <a:rPr lang="fr-FR" dirty="0">
                <a:solidFill>
                  <a:schemeClr val="tx1"/>
                </a:solidFill>
              </a:rPr>
              <a:t> ou visiteur </a:t>
            </a:r>
          </a:p>
          <a:p>
            <a:pPr>
              <a:buFontTx/>
              <a:buChar char="-"/>
            </a:pPr>
            <a:r>
              <a:rPr lang="fr-FR" dirty="0">
                <a:solidFill>
                  <a:schemeClr val="tx1"/>
                </a:solidFill>
              </a:rPr>
              <a:t>Écart de score à 59 min </a:t>
            </a:r>
          </a:p>
          <a:p>
            <a:pPr>
              <a:buFontTx/>
              <a:buChar char="-"/>
            </a:pPr>
            <a:r>
              <a:rPr lang="fr-FR" dirty="0">
                <a:solidFill>
                  <a:schemeClr val="tx1"/>
                </a:solidFill>
              </a:rPr>
              <a:t>Différence de classement entre les 2 équipes </a:t>
            </a:r>
          </a:p>
          <a:p>
            <a:pPr>
              <a:buFontTx/>
              <a:buChar char="-"/>
            </a:pPr>
            <a:endParaRPr lang="fr-FR" dirty="0"/>
          </a:p>
          <a:p>
            <a:pPr marL="114300" indent="0">
              <a:buNone/>
            </a:pPr>
            <a:r>
              <a:rPr lang="fr-FR" dirty="0"/>
              <a:t>	</a:t>
            </a:r>
          </a:p>
        </p:txBody>
      </p:sp>
    </p:spTree>
    <p:extLst>
      <p:ext uri="{BB962C8B-B14F-4D97-AF65-F5344CB8AC3E}">
        <p14:creationId xmlns:p14="http://schemas.microsoft.com/office/powerpoint/2010/main" val="328839846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634</Words>
  <Application>Microsoft Macintosh PowerPoint</Application>
  <PresentationFormat>Affichage à l'écran (16:9)</PresentationFormat>
  <Paragraphs>50</Paragraphs>
  <Slides>4</Slides>
  <Notes>3</Notes>
  <HiddenSlides>0</HiddenSlides>
  <MMClips>0</MMClips>
  <ScaleCrop>false</ScaleCrop>
  <HeadingPairs>
    <vt:vector size="6" baseType="variant">
      <vt:variant>
        <vt:lpstr>Polices utilisées</vt:lpstr>
      </vt:variant>
      <vt:variant>
        <vt:i4>1</vt:i4>
      </vt:variant>
      <vt:variant>
        <vt:lpstr>Thème</vt:lpstr>
      </vt:variant>
      <vt:variant>
        <vt:i4>1</vt:i4>
      </vt:variant>
      <vt:variant>
        <vt:lpstr>Titres des diapositives</vt:lpstr>
      </vt:variant>
      <vt:variant>
        <vt:i4>4</vt:i4>
      </vt:variant>
    </vt:vector>
  </HeadingPairs>
  <TitlesOfParts>
    <vt:vector size="6" baseType="lpstr">
      <vt:lpstr>Arial</vt:lpstr>
      <vt:lpstr>Simple Light</vt:lpstr>
      <vt:lpstr>Téléchargement des feuilles de match par web scraping</vt:lpstr>
      <vt:lpstr>Bibliographie</vt:lpstr>
      <vt:lpstr>Présentation PowerPoint</vt:lpstr>
      <vt:lpstr>Modèle test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Marine Lebreton</cp:lastModifiedBy>
  <cp:revision>1</cp:revision>
  <dcterms:modified xsi:type="dcterms:W3CDTF">2024-12-04T21:26:43Z</dcterms:modified>
</cp:coreProperties>
</file>