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273" r:id="rId7"/>
    <p:sldId id="264" r:id="rId8"/>
    <p:sldId id="261" r:id="rId9"/>
    <p:sldId id="259" r:id="rId10"/>
    <p:sldId id="262" r:id="rId11"/>
    <p:sldId id="267" r:id="rId12"/>
    <p:sldId id="265" r:id="rId13"/>
    <p:sldId id="270" r:id="rId14"/>
    <p:sldId id="263" r:id="rId15"/>
    <p:sldId id="271" r:id="rId16"/>
    <p:sldId id="268" r:id="rId17"/>
    <p:sldId id="274" r:id="rId18"/>
    <p:sldId id="313" r:id="rId19"/>
    <p:sldId id="314" r:id="rId20"/>
    <p:sldId id="275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43602-0066-40FB-A62F-82D131E2C2C5}" v="10" dt="2021-03-03T08:15:41.067"/>
    <p1510:client id="{9998B40D-D345-3F57-29FA-DD6E499BD841}" v="3415" dt="2021-03-02T14:33:30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02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3A399-0449-42D8-AB3B-A1FC299D69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C74D-7DC8-4C77-9EBB-0B619DF6B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some of the attributes are: -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Martial status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Entry point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strategy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5C74D-7DC8-4C77-9EBB-0B619DF6B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eligibility screeners on additional questions to ask during screening.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recommendations on testing screening &amp; strategies at county level.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Deployment of the HTS Model Web application will be used to elicit interest in predicting testing outcome.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5C74D-7DC8-4C77-9EBB-0B619DF6B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Positive cases vs the number of tested clients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eligibility screeners on additional questions to ask during screening.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recommendations on testing screening &amp; strategies at county level.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Deployment of the HTS Model Web application will be used to elicit interest in predicting testing outcome.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5C74D-7DC8-4C77-9EBB-0B619DF6B4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eligibility screeners on additional questions to ask during screening.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recommendations on testing screening &amp; strategies at county level.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Deployment of the HTS Model Web application will be used to elicit interest in predicting testing outcome.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5C74D-7DC8-4C77-9EBB-0B619DF6B4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eligibility screeners on additional questions to ask during screening.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recommendations on testing screening &amp; strategies at county level.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Deployment of the HTS Model Web application will be used to elicit interest in predicting testing outcome.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5C74D-7DC8-4C77-9EBB-0B619DF6B4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eligibility screeners on additional questions to ask during screening.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to guide recommendations on testing screening &amp; strategies at county level.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Deployment of the HTS Model Web application will be used to elicit interest in predicting testing outcome.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5C74D-7DC8-4C77-9EBB-0B619DF6B4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D04C-DD5B-4A33-AA0C-5AA81FFE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2821-55AF-420F-9334-4F793794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D439-2675-4DA6-9349-2E4D7C4F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CE64-8A3A-427E-A7BD-325F5FB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8FD6-C08D-49DD-93BB-4688FEEB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E7E7-1C1A-4E66-A036-E7A892D9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21AF0-5473-4799-ACEB-7FE543E2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0289-47EC-43AD-9F8D-79840100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F2F5-419F-4D7D-A776-DAA1537F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0415-E41F-4E7A-81C9-D9349289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12ED9-0BCD-4961-941B-8BB304D8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6AB80-761E-4783-A52E-B498307CA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109D-2EE9-4250-931D-3648E668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784B-4398-4D3C-B945-633D8CA6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CD24-E65C-4AA5-BCF8-6B1F2FDA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01" y="1393200"/>
            <a:ext cx="11521785" cy="5106212"/>
          </a:xfrm>
        </p:spPr>
        <p:txBody>
          <a:bodyPr/>
          <a:lstStyle>
            <a:lvl1pPr marL="457209" indent="-457209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609639" indent="-342906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808134" indent="-26673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151041" indent="-342906">
              <a:buClr>
                <a:schemeClr val="accent4"/>
              </a:buClr>
              <a:buFont typeface="Arial" panose="020B0604020202020204" pitchFamily="34" charset="0"/>
              <a:buChar char="•"/>
              <a:defRPr/>
            </a:lvl4pPr>
            <a:lvl5pPr marL="1340010" indent="-265144">
              <a:buClr>
                <a:schemeClr val="accent5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4801" y="334803"/>
            <a:ext cx="11521785" cy="3043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Standard Slide - Click to change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1873" y="6654089"/>
            <a:ext cx="645169" cy="141167"/>
          </a:xfrm>
          <a:prstGeom prst="rect">
            <a:avLst/>
          </a:prstGeom>
        </p:spPr>
        <p:txBody>
          <a:bodyPr anchor="ctr"/>
          <a:lstStyle>
            <a:lvl1pPr algn="r">
              <a:defRPr sz="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- </a:t>
            </a:r>
            <a:fld id="{C05884CA-5403-4569-B873-2F7B596D59BB}" type="slidenum">
              <a:rPr lang="en-GB" smtClean="0"/>
              <a:pPr/>
              <a:t>‹#›</a:t>
            </a:fld>
            <a:r>
              <a:rPr lang="en-GB" dirty="0"/>
              <a:t> -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801" y="681550"/>
            <a:ext cx="11521785" cy="416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66732" indent="0">
              <a:buNone/>
              <a:defRPr/>
            </a:lvl2pPr>
            <a:lvl3pPr marL="541405" indent="0">
              <a:buNone/>
              <a:defRPr/>
            </a:lvl3pPr>
            <a:lvl4pPr marL="808135" indent="0">
              <a:buNone/>
              <a:defRPr/>
            </a:lvl4pPr>
            <a:lvl5pPr marL="1074865" indent="0">
              <a:buNone/>
              <a:defRPr/>
            </a:lvl5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57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9CAA-89EB-4153-B1A5-36A39F2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D94C-DB45-4F18-BFFD-5338B88C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1079-6761-4423-A6EF-F824550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6042-CA77-4066-9E89-F7DB7177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C493-54AA-434D-8C46-302D8D1B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3862-5B89-44AB-820A-55C4824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D968-7EC5-40E7-86D6-B8335C37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A445-D4BC-4F0F-9E41-53DA4786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0289-08B2-4771-B696-5D4AA793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82A9-EB30-4EED-899A-77DC5B9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A87E-2F57-42E3-8D9D-BE1B1E6F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EA8B-B424-4649-B49E-55BAD276A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36D70-D2B7-45CB-B1E3-FEDE51D07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4539B-1398-4211-89D3-8C9CC063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2B2C-047B-480A-A8C3-9F3FE4D8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E0C21-0422-4A53-B61B-F0095DC0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14F2-668D-4727-B9E6-A87E3EB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0F11F-7294-4E57-893C-69E0C1BD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9D86B-AF91-41B8-81CC-CB10E060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DA162-5AE2-4CD7-B2A4-93789032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F8484-CDCD-4477-AA10-B3A01B706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12D10-3504-4E74-9A01-4D665F6B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53561-5C07-492B-AF78-011D6CB9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2C5DE-6FD8-45FE-8F51-2765BCE9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0F4A-AD6C-40B7-9E70-A466CDCF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39F57-6C20-48EA-8AAD-423663A4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DFD7-4443-4F56-9911-66317391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EE6C-43E4-4CE6-880E-30434E19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6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FFBE-820E-45E3-B9BB-9385E791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A6F16-BF6F-455F-8C93-FF09A565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54844-922A-4EF7-BD7B-E1EE64DF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3A5D-7394-49EE-A4D6-98AB5C8C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FA-EB78-42F9-9FDA-4F0BA0B7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F392-467B-4A21-99C0-84544EFD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0A8B-CE1C-45FE-906A-3379F753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CE44-5148-4E95-BDD2-E9EBFC36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CDC0-E9C2-48FD-8826-F1F13FE2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302-9886-4AF8-9D4A-7D27F7F3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74119-B796-4778-B956-F0B8E8EA8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10D4-08AB-4D43-AEFE-B03C040B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677FF-D573-48E5-ADEB-8CA4C5C6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4CA9-B104-4773-8068-7420A41F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B8C5-A272-4CB1-9358-45BCDFE9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0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37934-6E76-4B76-9A0A-409BEA26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EAC5-F3E5-44ED-939F-CA78CB03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3F27-6F03-4872-B3EB-F71AD7FB7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56B0-29AD-4978-9C64-0116D8187E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C340-58F6-4427-A116-26239D50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E0DC-E1C6-423A-A48F-5226D5F8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43A5-5ECA-4540-83F7-E4013027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kenyahmis.org:383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E968-F38C-4EB3-891F-D6B782B99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HTS Machine Learning Showcase </a:t>
            </a:r>
          </a:p>
        </p:txBody>
      </p:sp>
    </p:spTree>
    <p:extLst>
      <p:ext uri="{BB962C8B-B14F-4D97-AF65-F5344CB8AC3E}">
        <p14:creationId xmlns:p14="http://schemas.microsoft.com/office/powerpoint/2010/main" val="191297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395C-DF3F-4305-8E3D-A6596FA0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Evaluation – Understand Predictions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DC92F-525A-4C1B-AF6B-849132C02DE2}"/>
              </a:ext>
            </a:extLst>
          </p:cNvPr>
          <p:cNvSpPr txBox="1"/>
          <p:nvPr/>
        </p:nvSpPr>
        <p:spPr>
          <a:xfrm>
            <a:off x="984584" y="1393878"/>
            <a:ext cx="1036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Predictions are not binary "positive" or "negative"; rather, they are numbers between 0-1 akin to probabilities.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D5126-24C4-4EBD-A543-4D3AE5836EC8}"/>
              </a:ext>
            </a:extLst>
          </p:cNvPr>
          <p:cNvSpPr txBox="1"/>
          <p:nvPr/>
        </p:nvSpPr>
        <p:spPr>
          <a:xfrm>
            <a:off x="984584" y="5757111"/>
            <a:ext cx="49352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With a low threshold of 0.4, we treat a .55 prediction as a "positive"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A66C2-3C8C-4E75-8F57-6B5456A14D7F}"/>
              </a:ext>
            </a:extLst>
          </p:cNvPr>
          <p:cNvSpPr txBox="1"/>
          <p:nvPr/>
        </p:nvSpPr>
        <p:spPr>
          <a:xfrm>
            <a:off x="6412528" y="5757111"/>
            <a:ext cx="49352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With a high threshold of 0.6, we treat a .55 prediction as a "negative" prediction</a:t>
            </a:r>
          </a:p>
        </p:txBody>
      </p:sp>
      <p:pic>
        <p:nvPicPr>
          <p:cNvPr id="9" name="Picture 7" descr="Chart&#10;&#10;Description automatically generated">
            <a:extLst>
              <a:ext uri="{FF2B5EF4-FFF2-40B4-BE49-F238E27FC236}">
                <a16:creationId xmlns:a16="http://schemas.microsoft.com/office/drawing/2014/main" id="{1AE0510B-1457-4A41-A7AD-46498FBF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59" y="2424919"/>
            <a:ext cx="2743200" cy="3219012"/>
          </a:xfrm>
          <a:prstGeom prst="rect">
            <a:avLst/>
          </a:prstGeom>
        </p:spPr>
      </p:pic>
      <p:pic>
        <p:nvPicPr>
          <p:cNvPr id="11" name="Picture 8" descr="Chart&#10;&#10;Description automatically generated">
            <a:extLst>
              <a:ext uri="{FF2B5EF4-FFF2-40B4-BE49-F238E27FC236}">
                <a16:creationId xmlns:a16="http://schemas.microsoft.com/office/drawing/2014/main" id="{EC93BC54-93B3-4894-A45E-696CD3DD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60" y="2424918"/>
            <a:ext cx="2743200" cy="32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395C-DF3F-4305-8E3D-A6596FA0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Evaluation – Precision and Recall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DC92F-525A-4C1B-AF6B-849132C02DE2}"/>
              </a:ext>
            </a:extLst>
          </p:cNvPr>
          <p:cNvSpPr txBox="1"/>
          <p:nvPr/>
        </p:nvSpPr>
        <p:spPr>
          <a:xfrm>
            <a:off x="984584" y="1769659"/>
            <a:ext cx="1036319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 panose="020F0502020204030204"/>
              </a:rPr>
              <a:t>Precision: #predicted positives that are in fact positive / #predicted positive</a:t>
            </a:r>
            <a:endParaRPr lang="en-US" sz="2800" dirty="0">
              <a:cs typeface="Calibri"/>
            </a:endParaRPr>
          </a:p>
          <a:p>
            <a:endParaRPr lang="en-US" sz="2800" b="1" dirty="0">
              <a:cs typeface="Calibri" panose="020F0502020204030204"/>
            </a:endParaRPr>
          </a:p>
          <a:p>
            <a:r>
              <a:rPr lang="en-US" sz="2800" b="1" dirty="0">
                <a:cs typeface="Calibri" panose="020F0502020204030204"/>
              </a:rPr>
              <a:t>Recall: #predicted positives that are in fact positive / #actual positives</a:t>
            </a:r>
          </a:p>
          <a:p>
            <a:endParaRPr lang="en-US" sz="28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42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395C-DF3F-4305-8E3D-A6596FA0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Evaluation – Precision and Recall</a:t>
            </a:r>
            <a:endParaRPr lang="en-US"/>
          </a:p>
        </p:txBody>
      </p:sp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235DE8D1-93F4-439A-AD28-87C7AE72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59" y="1600289"/>
            <a:ext cx="2743200" cy="3219012"/>
          </a:xfrm>
          <a:prstGeom prst="rect">
            <a:avLst/>
          </a:prstGeom>
        </p:spPr>
      </p:pic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6591065E-3A43-441A-9242-152BF4E5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60" y="1600288"/>
            <a:ext cx="2743200" cy="3219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2472C-6847-4FCD-9A37-A818DBBF486B}"/>
              </a:ext>
            </a:extLst>
          </p:cNvPr>
          <p:cNvSpPr txBox="1"/>
          <p:nvPr/>
        </p:nvSpPr>
        <p:spPr>
          <a:xfrm>
            <a:off x="4787030" y="2041742"/>
            <a:ext cx="225259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cs typeface="Calibri"/>
              </a:rPr>
              <a:t>If the 0.55 prediction is in fact negative:</a:t>
            </a:r>
            <a:endParaRPr lang="en-US" sz="28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B5793-1C4F-4EFD-A41C-53088A4D0AD9}"/>
              </a:ext>
            </a:extLst>
          </p:cNvPr>
          <p:cNvSpPr txBox="1"/>
          <p:nvPr/>
        </p:nvSpPr>
        <p:spPr>
          <a:xfrm>
            <a:off x="1787960" y="509691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Precision:</a:t>
            </a:r>
            <a:r>
              <a:rPr lang="en-US"/>
              <a:t> 50% (1 / 2)</a:t>
            </a:r>
          </a:p>
          <a:p>
            <a:r>
              <a:rPr lang="en-US" b="1">
                <a:cs typeface="Calibri"/>
              </a:rPr>
              <a:t>Recall:</a:t>
            </a:r>
            <a:r>
              <a:rPr lang="en-US">
                <a:cs typeface="Calibri"/>
              </a:rPr>
              <a:t> 100% (1 /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7D533-1128-4923-A145-70A4677B7269}"/>
              </a:ext>
            </a:extLst>
          </p:cNvPr>
          <p:cNvSpPr txBox="1"/>
          <p:nvPr/>
        </p:nvSpPr>
        <p:spPr>
          <a:xfrm>
            <a:off x="7529056" y="497165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Precision:</a:t>
            </a:r>
            <a:r>
              <a:rPr lang="en-US"/>
              <a:t> 100% (1 / 1)</a:t>
            </a:r>
          </a:p>
          <a:p>
            <a:r>
              <a:rPr lang="en-US" b="1">
                <a:cs typeface="Calibri"/>
              </a:rPr>
              <a:t>Recall:</a:t>
            </a:r>
            <a:r>
              <a:rPr lang="en-US">
                <a:cs typeface="Calibri"/>
              </a:rPr>
              <a:t> 100% (1 / 1)</a:t>
            </a:r>
          </a:p>
        </p:txBody>
      </p:sp>
    </p:spTree>
    <p:extLst>
      <p:ext uri="{BB962C8B-B14F-4D97-AF65-F5344CB8AC3E}">
        <p14:creationId xmlns:p14="http://schemas.microsoft.com/office/powerpoint/2010/main" val="209315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395C-DF3F-4305-8E3D-A6596FA0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Performing Model 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586D4-5C06-4158-AE18-91C9DC91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28" y="1889154"/>
            <a:ext cx="4697146" cy="4177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AA44A-DCE8-4118-9447-F9F704D141C3}"/>
              </a:ext>
            </a:extLst>
          </p:cNvPr>
          <p:cNvSpPr txBox="1"/>
          <p:nvPr/>
        </p:nvSpPr>
        <p:spPr>
          <a:xfrm>
            <a:off x="1446756" y="2156564"/>
            <a:ext cx="408974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For each threshold from 0 – 1, we calculate precision and recall and plot the points on a curve (see right). The best performing model is the one that maximizes the area under this curve.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7738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15526C-0C56-474A-ACC1-F7EA57C5EC31}"/>
              </a:ext>
            </a:extLst>
          </p:cNvPr>
          <p:cNvSpPr/>
          <p:nvPr/>
        </p:nvSpPr>
        <p:spPr>
          <a:xfrm>
            <a:off x="418580" y="1059710"/>
            <a:ext cx="1890584" cy="9231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Session</a:t>
            </a:r>
            <a:endParaRPr lang="en-K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730F2C-4357-4D4A-AD67-9357CC415CE9}"/>
              </a:ext>
            </a:extLst>
          </p:cNvPr>
          <p:cNvSpPr/>
          <p:nvPr/>
        </p:nvSpPr>
        <p:spPr>
          <a:xfrm>
            <a:off x="508872" y="2732048"/>
            <a:ext cx="1709999" cy="1490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HTS Screening using </a:t>
            </a:r>
            <a:r>
              <a:rPr lang="en-US" sz="1400" b="1" dirty="0">
                <a:solidFill>
                  <a:schemeClr val="tx1"/>
                </a:solidFill>
              </a:rPr>
              <a:t>HTS Client assessment portal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Generate &amp; Save prediction</a:t>
            </a:r>
            <a:endParaRPr lang="en-KE" sz="1400" i="1" dirty="0">
              <a:solidFill>
                <a:schemeClr val="tx1"/>
              </a:solidFill>
            </a:endParaRPr>
          </a:p>
          <a:p>
            <a:pPr algn="ctr"/>
            <a:endParaRPr lang="en-K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02A5D6-DF96-460A-892E-37ACCCF5C3D4}"/>
              </a:ext>
            </a:extLst>
          </p:cNvPr>
          <p:cNvSpPr/>
          <p:nvPr/>
        </p:nvSpPr>
        <p:spPr>
          <a:xfrm>
            <a:off x="3089178" y="2834809"/>
            <a:ext cx="1803816" cy="1261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Fill HTS eligibility/screening form in the HTS app/EMR/form</a:t>
            </a:r>
            <a:endParaRPr lang="en-KE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8C1A1B-0FE8-47A0-94FD-0A6ADB95A383}"/>
              </a:ext>
            </a:extLst>
          </p:cNvPr>
          <p:cNvSpPr/>
          <p:nvPr/>
        </p:nvSpPr>
        <p:spPr>
          <a:xfrm>
            <a:off x="5221384" y="5028064"/>
            <a:ext cx="2168139" cy="921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and fill data in HTS app/EMR/form</a:t>
            </a:r>
            <a:endParaRPr lang="en-KE" sz="1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563FAA-2FB1-4324-82F1-4C4B8ED55BDC}"/>
              </a:ext>
            </a:extLst>
          </p:cNvPr>
          <p:cNvSpPr/>
          <p:nvPr/>
        </p:nvSpPr>
        <p:spPr>
          <a:xfrm>
            <a:off x="9293355" y="2830263"/>
            <a:ext cx="1732702" cy="1205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End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Session</a:t>
            </a:r>
            <a:endParaRPr lang="en-K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A3853-8D45-4283-A49A-1254CBE678FE}"/>
              </a:ext>
            </a:extLst>
          </p:cNvPr>
          <p:cNvSpPr/>
          <p:nvPr/>
        </p:nvSpPr>
        <p:spPr>
          <a:xfrm>
            <a:off x="8088737" y="4791987"/>
            <a:ext cx="1890585" cy="1424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Record test results in </a:t>
            </a:r>
            <a:r>
              <a:rPr lang="en-US" sz="1400" b="1" dirty="0">
                <a:solidFill>
                  <a:schemeClr val="tx1"/>
                </a:solidFill>
              </a:rPr>
              <a:t>HTS Client assessment portal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endParaRPr lang="en-K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58DE7-AD97-407D-98F7-57F95D128A2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363872" y="1982874"/>
            <a:ext cx="0" cy="74917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5AAA3-0272-4781-B7E9-045E158214F5}"/>
              </a:ext>
            </a:extLst>
          </p:cNvPr>
          <p:cNvCxnSpPr>
            <a:cxnSpLocks/>
            <a:stCxn id="8" idx="3"/>
            <a:endCxn id="114" idx="1"/>
          </p:cNvCxnSpPr>
          <p:nvPr/>
        </p:nvCxnSpPr>
        <p:spPr>
          <a:xfrm flipV="1">
            <a:off x="4892994" y="3460550"/>
            <a:ext cx="656780" cy="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08DAC-F790-437F-BBC7-EA6AF4A878B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389523" y="5488780"/>
            <a:ext cx="699214" cy="1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04C74C-12DE-47C4-A00D-37F3E084D932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flipV="1">
            <a:off x="9034030" y="3859071"/>
            <a:ext cx="513073" cy="93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1EE34D-278C-4307-BB93-CD6C8EE77F61}"/>
              </a:ext>
            </a:extLst>
          </p:cNvPr>
          <p:cNvSpPr txBox="1"/>
          <p:nvPr/>
        </p:nvSpPr>
        <p:spPr>
          <a:xfrm>
            <a:off x="6321236" y="4401600"/>
            <a:ext cx="58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FBB026-AE87-4594-903C-2F0FDC685A1F}"/>
              </a:ext>
            </a:extLst>
          </p:cNvPr>
          <p:cNvSpPr txBox="1"/>
          <p:nvPr/>
        </p:nvSpPr>
        <p:spPr>
          <a:xfrm>
            <a:off x="7781118" y="3137635"/>
            <a:ext cx="587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</a:t>
            </a:r>
            <a:endParaRPr lang="en-KE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928F8B2-224D-41BD-A9E7-CFEB29908EF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218871" y="3465593"/>
            <a:ext cx="870307" cy="115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0E414610-B959-4DF0-8AB0-5EBC33728F77}"/>
              </a:ext>
            </a:extLst>
          </p:cNvPr>
          <p:cNvSpPr/>
          <p:nvPr/>
        </p:nvSpPr>
        <p:spPr>
          <a:xfrm>
            <a:off x="5549774" y="2721408"/>
            <a:ext cx="1542924" cy="147828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Offered</a:t>
            </a:r>
            <a:endParaRPr lang="en-KE" sz="14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B10D4A-A81B-4437-9E82-F3AA88D72372}"/>
              </a:ext>
            </a:extLst>
          </p:cNvPr>
          <p:cNvCxnSpPr>
            <a:cxnSpLocks/>
            <a:stCxn id="114" idx="2"/>
            <a:endCxn id="9" idx="0"/>
          </p:cNvCxnSpPr>
          <p:nvPr/>
        </p:nvCxnSpPr>
        <p:spPr>
          <a:xfrm flipH="1">
            <a:off x="6305454" y="4199691"/>
            <a:ext cx="15782" cy="82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0E213CE-3E08-436B-8DA0-B2A7000B7099}"/>
              </a:ext>
            </a:extLst>
          </p:cNvPr>
          <p:cNvCxnSpPr>
            <a:cxnSpLocks/>
            <a:stCxn id="114" idx="3"/>
            <a:endCxn id="10" idx="2"/>
          </p:cNvCxnSpPr>
          <p:nvPr/>
        </p:nvCxnSpPr>
        <p:spPr>
          <a:xfrm flipV="1">
            <a:off x="7092698" y="3432925"/>
            <a:ext cx="2200657" cy="2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754D57E-C98B-4E03-B3A3-3DDB80A0036F}"/>
              </a:ext>
            </a:extLst>
          </p:cNvPr>
          <p:cNvSpPr txBox="1"/>
          <p:nvPr/>
        </p:nvSpPr>
        <p:spPr>
          <a:xfrm>
            <a:off x="162025" y="63522"/>
            <a:ext cx="11867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HTS Client with ML App Workflow</a:t>
            </a:r>
            <a:endParaRPr lang="en-KE" sz="4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45208-5D30-4C5B-A446-8CC65E0A75AC}"/>
              </a:ext>
            </a:extLst>
          </p:cNvPr>
          <p:cNvSpPr/>
          <p:nvPr/>
        </p:nvSpPr>
        <p:spPr>
          <a:xfrm>
            <a:off x="358282" y="2602118"/>
            <a:ext cx="2009573" cy="181064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8660A-70A8-4F2B-A874-FD80451F6CCB}"/>
              </a:ext>
            </a:extLst>
          </p:cNvPr>
          <p:cNvSpPr/>
          <p:nvPr/>
        </p:nvSpPr>
        <p:spPr>
          <a:xfrm>
            <a:off x="7949961" y="4705748"/>
            <a:ext cx="2168138" cy="160750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4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900" dirty="0" err="1">
                <a:solidFill>
                  <a:schemeClr val="tx1"/>
                </a:solidFill>
              </a:rPr>
              <a:t>Mbita</a:t>
            </a:r>
            <a:r>
              <a:rPr lang="en-AU" dirty="0"/>
              <a:t> </a:t>
            </a:r>
            <a:r>
              <a:rPr lang="en-AU" sz="49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- </a:t>
            </a:r>
            <a:fld id="{C05884CA-5403-4569-B873-2F7B596D59BB}" type="slidenum">
              <a:rPr lang="en-GB" smtClean="0"/>
              <a:pPr/>
              <a:t>15</a:t>
            </a:fld>
            <a:r>
              <a:rPr lang="en-GB"/>
              <a:t> -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8A0FCB-D6CB-4A5E-99DC-4331A13B2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65" y="1382182"/>
            <a:ext cx="11522075" cy="42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1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900" dirty="0" err="1">
                <a:solidFill>
                  <a:schemeClr val="tx1"/>
                </a:solidFill>
              </a:rPr>
              <a:t>Rangwe</a:t>
            </a:r>
            <a:r>
              <a:rPr lang="en-AU" dirty="0"/>
              <a:t> </a:t>
            </a:r>
            <a:r>
              <a:rPr lang="en-AU" sz="49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- </a:t>
            </a:r>
            <a:fld id="{C05884CA-5403-4569-B873-2F7B596D59BB}" type="slidenum">
              <a:rPr lang="en-GB" smtClean="0"/>
              <a:pPr/>
              <a:t>16</a:t>
            </a:fld>
            <a:r>
              <a:rPr lang="en-GB"/>
              <a:t> -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960829-6193-469B-859E-07BD2FCA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455737"/>
            <a:ext cx="11521784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7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DCD6-D10D-487B-AA8F-775F0B3C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2EBD-6414-465B-9DE6-60955987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E5A1-0CA0-4E37-AFB1-EB1BA0C3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0058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Segoe UI" panose="020B0502040204020203" pitchFamily="34" charset="0"/>
                <a:hlinkClick r:id="rId2" tooltip="https://data.kenyahmis.org:3838/"/>
              </a:rPr>
              <a:t>https://data.kenyahmis.org:3838/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3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D18-46C4-4D63-BF4B-1D4789F3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AB9C-5AEF-43B4-8BCF-97802FE7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Machine Learning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set of algorithms </a:t>
            </a:r>
            <a:r>
              <a:rPr lang="en-US" dirty="0"/>
              <a:t>and a subset of AI</a:t>
            </a:r>
            <a:r>
              <a:rPr lang="en-US" b="1" dirty="0"/>
              <a:t> </a:t>
            </a:r>
            <a:r>
              <a:rPr lang="en-US" dirty="0"/>
              <a:t>used to train predictive models.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They determine what attributes matter and the best way to predict an outcome.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The HTS ML model uses existing data to predict likelihood of a person being HIV positive during HTS client screening.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15526C-0C56-474A-ACC1-F7EA57C5EC31}"/>
              </a:ext>
            </a:extLst>
          </p:cNvPr>
          <p:cNvSpPr/>
          <p:nvPr/>
        </p:nvSpPr>
        <p:spPr>
          <a:xfrm>
            <a:off x="318700" y="1955614"/>
            <a:ext cx="1890584" cy="9231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Session</a:t>
            </a:r>
            <a:endParaRPr lang="en-K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02A5D6-DF96-460A-892E-37ACCCF5C3D4}"/>
              </a:ext>
            </a:extLst>
          </p:cNvPr>
          <p:cNvSpPr/>
          <p:nvPr/>
        </p:nvSpPr>
        <p:spPr>
          <a:xfrm>
            <a:off x="3241579" y="1791455"/>
            <a:ext cx="1803816" cy="1261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Fill HTS eligibility/screening form in the HTS app/EMR/form</a:t>
            </a:r>
            <a:endParaRPr lang="en-KE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8C1A1B-0FE8-47A0-94FD-0A6ADB95A383}"/>
              </a:ext>
            </a:extLst>
          </p:cNvPr>
          <p:cNvSpPr/>
          <p:nvPr/>
        </p:nvSpPr>
        <p:spPr>
          <a:xfrm>
            <a:off x="5373785" y="3984710"/>
            <a:ext cx="2168139" cy="921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and fill data in HTS app/EMR/form</a:t>
            </a:r>
            <a:endParaRPr lang="en-KE" sz="1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563FAA-2FB1-4324-82F1-4C4B8ED55BDC}"/>
              </a:ext>
            </a:extLst>
          </p:cNvPr>
          <p:cNvSpPr/>
          <p:nvPr/>
        </p:nvSpPr>
        <p:spPr>
          <a:xfrm>
            <a:off x="9245354" y="2779386"/>
            <a:ext cx="1732702" cy="1205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End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Session</a:t>
            </a:r>
            <a:endParaRPr lang="en-KE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5AAA3-0272-4781-B7E9-045E158214F5}"/>
              </a:ext>
            </a:extLst>
          </p:cNvPr>
          <p:cNvCxnSpPr>
            <a:cxnSpLocks/>
            <a:stCxn id="8" idx="3"/>
            <a:endCxn id="114" idx="1"/>
          </p:cNvCxnSpPr>
          <p:nvPr/>
        </p:nvCxnSpPr>
        <p:spPr>
          <a:xfrm flipV="1">
            <a:off x="5045395" y="2417196"/>
            <a:ext cx="656780" cy="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08DAC-F790-437F-BBC7-EA6AF4A878BA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 flipV="1">
            <a:off x="7541924" y="3808194"/>
            <a:ext cx="1957178" cy="63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1EE34D-278C-4307-BB93-CD6C8EE77F61}"/>
              </a:ext>
            </a:extLst>
          </p:cNvPr>
          <p:cNvSpPr txBox="1"/>
          <p:nvPr/>
        </p:nvSpPr>
        <p:spPr>
          <a:xfrm>
            <a:off x="7026976" y="3292802"/>
            <a:ext cx="58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FBB026-AE87-4594-903C-2F0FDC685A1F}"/>
              </a:ext>
            </a:extLst>
          </p:cNvPr>
          <p:cNvSpPr txBox="1"/>
          <p:nvPr/>
        </p:nvSpPr>
        <p:spPr>
          <a:xfrm>
            <a:off x="7275715" y="2096936"/>
            <a:ext cx="587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</a:t>
            </a:r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0E414610-B959-4DF0-8AB0-5EBC33728F77}"/>
              </a:ext>
            </a:extLst>
          </p:cNvPr>
          <p:cNvSpPr/>
          <p:nvPr/>
        </p:nvSpPr>
        <p:spPr>
          <a:xfrm>
            <a:off x="5702175" y="1678054"/>
            <a:ext cx="1542924" cy="147828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HIV Test Offered</a:t>
            </a:r>
            <a:endParaRPr lang="en-KE" sz="14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B10D4A-A81B-4437-9E82-F3AA88D72372}"/>
              </a:ext>
            </a:extLst>
          </p:cNvPr>
          <p:cNvCxnSpPr>
            <a:cxnSpLocks/>
            <a:stCxn id="114" idx="2"/>
            <a:endCxn id="9" idx="0"/>
          </p:cNvCxnSpPr>
          <p:nvPr/>
        </p:nvCxnSpPr>
        <p:spPr>
          <a:xfrm flipH="1">
            <a:off x="6457855" y="3156337"/>
            <a:ext cx="15782" cy="82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0E213CE-3E08-436B-8DA0-B2A7000B7099}"/>
              </a:ext>
            </a:extLst>
          </p:cNvPr>
          <p:cNvCxnSpPr>
            <a:cxnSpLocks/>
            <a:stCxn id="114" idx="3"/>
            <a:endCxn id="10" idx="2"/>
          </p:cNvCxnSpPr>
          <p:nvPr/>
        </p:nvCxnSpPr>
        <p:spPr>
          <a:xfrm>
            <a:off x="7245099" y="2417196"/>
            <a:ext cx="2000255" cy="96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754D57E-C98B-4E03-B3A3-3DDB80A0036F}"/>
              </a:ext>
            </a:extLst>
          </p:cNvPr>
          <p:cNvSpPr txBox="1"/>
          <p:nvPr/>
        </p:nvSpPr>
        <p:spPr>
          <a:xfrm>
            <a:off x="162025" y="63522"/>
            <a:ext cx="11867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HTS Client Current Workflow</a:t>
            </a:r>
            <a:endParaRPr lang="en-KE" sz="4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0BD276-E54C-4D4C-A0AB-3CE45F44DFB5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209284" y="2417196"/>
            <a:ext cx="1032295" cy="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1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C52C-F604-4DBA-95B6-5552D015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6317-F99C-4921-A4AC-8B89FF19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KeHMIS National Data Warehouse Repository of patient screening information and test results</a:t>
            </a:r>
          </a:p>
          <a:p>
            <a:pPr lvl="2"/>
            <a:r>
              <a:rPr lang="en-US" sz="2400" dirty="0"/>
              <a:t>Features generated from this information, such as the month and day of week of a test, and the type of facility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Demographic, socio-economic, and HIV-relevant metrics from 5-km area around the facility</a:t>
            </a:r>
          </a:p>
          <a:p>
            <a:pPr lvl="2"/>
            <a:r>
              <a:rPr lang="en-US" sz="2400" dirty="0"/>
              <a:t>Demographic data from Facebook Data 4 Good and World Pop</a:t>
            </a:r>
          </a:p>
          <a:p>
            <a:pPr lvl="2"/>
            <a:r>
              <a:rPr lang="en-US" sz="2400" dirty="0"/>
              <a:t>Socio-economic data from UN</a:t>
            </a:r>
          </a:p>
          <a:p>
            <a:pPr lvl="2"/>
            <a:r>
              <a:rPr lang="en-US" sz="2400" dirty="0"/>
              <a:t>HIV metrics from Institute of Health Metrics and Evaluation (IHME)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6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9EC9-17E7-4E13-9458-BE6EC706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en-US"/>
              <a:t>Rationale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4F86-5EB9-4AFF-BCF8-6CC030C1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093075"/>
            <a:ext cx="11771586" cy="5399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the total HIV tested clients in the warehouse (1,612,369) approximately 3.6% are positive (58,597).</a:t>
            </a:r>
          </a:p>
          <a:p>
            <a:r>
              <a:rPr lang="en-US" dirty="0"/>
              <a:t>With constraints in both human resource and test-kits, there is need for improved testing outcomes through focused testing.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6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C52C-F604-4DBA-95B6-5552D015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HTS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6317-F99C-4921-A4AC-8B89FF19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The model would be applied at facility level through an app to guide eligibility screeners on additional questions to ask during screening.</a:t>
            </a:r>
          </a:p>
          <a:p>
            <a:pPr lvl="1"/>
            <a:r>
              <a:rPr lang="en-US" sz="2800" dirty="0"/>
              <a:t>The model would be applied at the National Data Warehouse level to guide recommendations on testing screening &amp; strategies at county and national level.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5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BF15-C9E6-40B3-BDEF-FEE1F3237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1391"/>
            <a:ext cx="9905999" cy="4929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HTS ML App/portal will be used to aid in achieving the 3 main ‘</a:t>
            </a:r>
            <a:r>
              <a:rPr lang="en-US" b="1" dirty="0" err="1"/>
              <a:t>Wh</a:t>
            </a:r>
            <a:r>
              <a:rPr lang="en-US" dirty="0"/>
              <a:t>’ questions;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Who - </a:t>
            </a:r>
            <a:r>
              <a:rPr lang="en-US" dirty="0"/>
              <a:t>improving testing outcomes through having the HTS providers identify </a:t>
            </a:r>
            <a:r>
              <a:rPr lang="en-US" b="1" dirty="0"/>
              <a:t>people/person</a:t>
            </a:r>
            <a:r>
              <a:rPr lang="en-US" dirty="0"/>
              <a:t> to test.</a:t>
            </a:r>
          </a:p>
          <a:p>
            <a:endParaRPr lang="en-US" dirty="0"/>
          </a:p>
          <a:p>
            <a:r>
              <a:rPr lang="en-US" b="1" dirty="0"/>
              <a:t>Where</a:t>
            </a:r>
            <a:r>
              <a:rPr lang="en-US" dirty="0"/>
              <a:t> - the</a:t>
            </a:r>
            <a:r>
              <a:rPr lang="en-US" b="1" dirty="0"/>
              <a:t> place/location</a:t>
            </a:r>
            <a:r>
              <a:rPr lang="en-US" dirty="0"/>
              <a:t> to intensify testing activities. </a:t>
            </a:r>
          </a:p>
          <a:p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 - the </a:t>
            </a:r>
            <a:r>
              <a:rPr lang="en-US" b="1" dirty="0"/>
              <a:t>time/period</a:t>
            </a:r>
            <a:r>
              <a:rPr lang="en-US" dirty="0"/>
              <a:t> to undertake/intensify the testing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5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C52C-F604-4DBA-95B6-5552D015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Importance</a:t>
            </a:r>
            <a:r>
              <a:rPr lang="en-US" dirty="0"/>
              <a:t> - Boruta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17E01-64F7-4E50-9476-8BD60000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30" y="1377746"/>
            <a:ext cx="10255078" cy="54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5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C52C-F604-4DBA-95B6-5552D015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6317-F99C-4921-A4AC-8B89FF19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/>
              <a:t>Split dataset into train, validation and test sets using 60-20-20 split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Train logistic regression, random forest, </a:t>
            </a:r>
            <a:r>
              <a:rPr lang="en-US" sz="2800" dirty="0" err="1"/>
              <a:t>XGBoost</a:t>
            </a:r>
            <a:r>
              <a:rPr lang="en-US" sz="2800" dirty="0"/>
              <a:t>, support vector machine, and neural networks</a:t>
            </a:r>
            <a:endParaRPr lang="en-US" sz="2800"/>
          </a:p>
          <a:p>
            <a:pPr lvl="1"/>
            <a:endParaRPr lang="en-US" sz="2800"/>
          </a:p>
          <a:p>
            <a:pPr lvl="1"/>
            <a:r>
              <a:rPr lang="en-US" sz="2800"/>
              <a:t>Tune </a:t>
            </a:r>
            <a:r>
              <a:rPr lang="en-US" sz="2800" dirty="0"/>
              <a:t>model </a:t>
            </a:r>
            <a:r>
              <a:rPr lang="en-US" sz="2800"/>
              <a:t>hyperparameters to improve predictive performance on validation set </a:t>
            </a:r>
            <a:endParaRPr lang="en-US" sz="280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690982C019847B70EE7C4E8C8ED22" ma:contentTypeVersion="11" ma:contentTypeDescription="Create a new document." ma:contentTypeScope="" ma:versionID="bd7ac58282311f48d11fd7a23fcbf43a">
  <xsd:schema xmlns:xsd="http://www.w3.org/2001/XMLSchema" xmlns:xs="http://www.w3.org/2001/XMLSchema" xmlns:p="http://schemas.microsoft.com/office/2006/metadata/properties" xmlns:ns3="deb2a085-a4ff-4c4a-b3cb-3ffd83226cf7" xmlns:ns4="d73eb073-3f83-4b0b-9235-d2e61771bc5a" targetNamespace="http://schemas.microsoft.com/office/2006/metadata/properties" ma:root="true" ma:fieldsID="cc0215b9fba4ab3ada3f6f657cc99f79" ns3:_="" ns4:_="">
    <xsd:import namespace="deb2a085-a4ff-4c4a-b3cb-3ffd83226cf7"/>
    <xsd:import namespace="d73eb073-3f83-4b0b-9235-d2e61771b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b2a085-a4ff-4c4a-b3cb-3ffd83226c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eb073-3f83-4b0b-9235-d2e61771bc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E53149-284C-42D8-ABC1-0A6DC940B736}">
  <ds:schemaRefs>
    <ds:schemaRef ds:uri="d73eb073-3f83-4b0b-9235-d2e61771bc5a"/>
    <ds:schemaRef ds:uri="deb2a085-a4ff-4c4a-b3cb-3ffd83226c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D1D8E4-1B88-49FF-BBE3-F006580804DA}">
  <ds:schemaRefs>
    <ds:schemaRef ds:uri="d73eb073-3f83-4b0b-9235-d2e61771bc5a"/>
    <ds:schemaRef ds:uri="deb2a085-a4ff-4c4a-b3cb-3ffd83226c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5976C9-9D06-4411-9A26-5FF903D412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869</Words>
  <Application>Microsoft Office PowerPoint</Application>
  <PresentationFormat>Widescreen</PresentationFormat>
  <Paragraphs>123</Paragraphs>
  <Slides>18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HTS Machine Learning Showcase </vt:lpstr>
      <vt:lpstr>Introduction</vt:lpstr>
      <vt:lpstr>PowerPoint Presentation</vt:lpstr>
      <vt:lpstr>Data Sources</vt:lpstr>
      <vt:lpstr>Rationale</vt:lpstr>
      <vt:lpstr>Implementation of the HTS Model</vt:lpstr>
      <vt:lpstr>PowerPoint Presentation</vt:lpstr>
      <vt:lpstr>Feature Importance - Boruta</vt:lpstr>
      <vt:lpstr>Model Training and Testing</vt:lpstr>
      <vt:lpstr>Model Evaluation – Understand Predictions</vt:lpstr>
      <vt:lpstr>Model Evaluation – Precision and Recall</vt:lpstr>
      <vt:lpstr>Model Evaluation – Precision and Recall</vt:lpstr>
      <vt:lpstr>Best Performing Model Random forest</vt:lpstr>
      <vt:lpstr>PowerPoint Presentation</vt:lpstr>
      <vt:lpstr>Mbita Output</vt:lpstr>
      <vt:lpstr>Rangwe Output</vt:lpstr>
      <vt:lpstr>PowerPoint Presentation</vt:lpstr>
      <vt:lpstr>Demo  https://data.kenyahmis.org:3838/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HTS Machine Learning Showcase</dc:title>
  <dc:creator>Laureen O</dc:creator>
  <cp:lastModifiedBy>Maringa, Margaret</cp:lastModifiedBy>
  <cp:revision>30</cp:revision>
  <dcterms:created xsi:type="dcterms:W3CDTF">2020-12-10T22:37:12Z</dcterms:created>
  <dcterms:modified xsi:type="dcterms:W3CDTF">2021-03-23T08:27:36Z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0x010100A0C690982C019847B70EE7C4E8C8ED22</vt:lpwstr>
  </property>
</Properties>
</file>