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8803600" cy="432054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4104" y="-224"/>
      </p:cViewPr>
      <p:guideLst>
        <p:guide orient="horz" pos="13608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685800"/>
            <a:ext cx="228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 smtClean="0"/>
              <a:t>Fare clic per modificare gli stili del testo dello schema</a:t>
            </a:r>
          </a:p>
          <a:p>
            <a:pPr lvl="1"/>
            <a:r>
              <a:rPr lang="it-IT" altLang="it-IT" noProof="0" smtClean="0"/>
              <a:t>Secondo livello</a:t>
            </a:r>
          </a:p>
          <a:p>
            <a:pPr lvl="2"/>
            <a:r>
              <a:rPr lang="it-IT" altLang="it-IT" noProof="0" smtClean="0"/>
              <a:t>Terzo livello</a:t>
            </a:r>
          </a:p>
          <a:p>
            <a:pPr lvl="3"/>
            <a:r>
              <a:rPr lang="it-IT" altLang="it-IT" noProof="0" smtClean="0"/>
              <a:t>Quarto livello</a:t>
            </a:r>
          </a:p>
          <a:p>
            <a:pPr lvl="4"/>
            <a:r>
              <a:rPr lang="it-IT" alt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661DE6-F07E-F541-B937-FBB75EC6039B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05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360D4B0-A70E-5B41-9409-D31CF69229D2}" type="slidenum">
              <a:rPr lang="it-IT" smtClean="0"/>
              <a:pPr>
                <a:defRPr/>
              </a:pPr>
              <a:t>1</a:t>
            </a:fld>
            <a:endParaRPr lang="it-IT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60588" y="13422313"/>
            <a:ext cx="24482425" cy="925988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21175" y="24482425"/>
            <a:ext cx="20161250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778B7-D1D0-6543-A79B-C777D1845F3B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8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1EB95-3203-7E44-ACCF-0034904CD81D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20883563" y="1730375"/>
            <a:ext cx="6480175" cy="368649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39863" y="1730375"/>
            <a:ext cx="19291300" cy="368649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9FD74-4410-5A44-AA05-9408A6E85E1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8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1DC3E-6217-154A-B82E-7EE618E2AEF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6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74888" y="27763788"/>
            <a:ext cx="24484012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74888" y="18311813"/>
            <a:ext cx="24484012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5D2CE-E9BD-1744-B587-2E5ACAD45B4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5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9863" y="10080625"/>
            <a:ext cx="12885737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478000" y="10080625"/>
            <a:ext cx="12885738" cy="2851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DA423-DA35-664E-8FDE-4A3DC6A2A26B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5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39863" y="9671050"/>
            <a:ext cx="12726987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39863" y="13701713"/>
            <a:ext cx="12726987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4631988" y="9671050"/>
            <a:ext cx="12731750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4631988" y="13701713"/>
            <a:ext cx="12731750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ADAD8-1FB5-D54D-94BA-348717D85555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56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E7D96-1C0A-AB4D-94CA-7F3C62A142E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4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49B97-D121-BB48-AEDE-E79729305C7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3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9863" y="1720850"/>
            <a:ext cx="9475787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1725" y="1720850"/>
            <a:ext cx="16102013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39863" y="9040813"/>
            <a:ext cx="9475787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E6139-722C-3A4D-840F-0BB1A702F0F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0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45150" y="30243463"/>
            <a:ext cx="17283113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645150" y="3860800"/>
            <a:ext cx="17283113" cy="2592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645150" y="33813750"/>
            <a:ext cx="17283113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248AE-7FE2-7B47-AA7D-C6166FE6D33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7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9863" y="1730375"/>
            <a:ext cx="25923875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863" y="10080625"/>
            <a:ext cx="25923875" cy="285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39863" y="39344600"/>
            <a:ext cx="67214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>
            <a:lvl1pPr defTabSz="4114800">
              <a:defRPr sz="6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0913" y="39344600"/>
            <a:ext cx="91217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>
            <a:lvl1pPr algn="ctr" defTabSz="4114800">
              <a:defRPr sz="6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2263" y="39344600"/>
            <a:ext cx="67214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>
            <a:lvl1pPr algn="r" defTabSz="4114800">
              <a:defRPr sz="6300"/>
            </a:lvl1pPr>
          </a:lstStyle>
          <a:p>
            <a:pPr>
              <a:defRPr/>
            </a:pPr>
            <a:fld id="{D49822CC-CFE9-F64D-9F49-07042B3600E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148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148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148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14800" rtl="0" eaLnBrk="0" fontAlgn="base" hangingPunct="0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</a:defRPr>
      </a:lvl6pPr>
      <a:lvl7pPr marL="9144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</a:defRPr>
      </a:lvl7pPr>
      <a:lvl8pPr marL="13716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</a:defRPr>
      </a:lvl8pPr>
      <a:lvl9pPr marL="1828800" algn="ctr" defTabSz="4114800" rtl="0" fontAlgn="base">
        <a:spcBef>
          <a:spcPct val="0"/>
        </a:spcBef>
        <a:spcAft>
          <a:spcPct val="0"/>
        </a:spcAft>
        <a:defRPr sz="19800">
          <a:solidFill>
            <a:schemeClr val="tx2"/>
          </a:solidFill>
          <a:latin typeface="Arial" charset="0"/>
        </a:defRPr>
      </a:lvl9pPr>
    </p:titleStyle>
    <p:bodyStyle>
      <a:lvl1pPr marL="1543050" indent="-1543050" algn="l" defTabSz="4114800" rtl="0" eaLnBrk="0" fontAlgn="base" hangingPunct="0">
        <a:spcBef>
          <a:spcPct val="20000"/>
        </a:spcBef>
        <a:spcAft>
          <a:spcPct val="0"/>
        </a:spcAft>
        <a:buChar char="•"/>
        <a:defRPr sz="14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43275" indent="-1285875" algn="l" defTabSz="4114800" rtl="0" eaLnBrk="0" fontAlgn="base" hangingPunct="0">
        <a:spcBef>
          <a:spcPct val="20000"/>
        </a:spcBef>
        <a:spcAft>
          <a:spcPct val="0"/>
        </a:spcAft>
        <a:buChar char="–"/>
        <a:defRPr sz="12600">
          <a:solidFill>
            <a:schemeClr val="tx1"/>
          </a:solidFill>
          <a:latin typeface="+mn-lt"/>
          <a:ea typeface="ＭＳ Ｐゴシック" charset="0"/>
        </a:defRPr>
      </a:lvl2pPr>
      <a:lvl3pPr marL="5143500" indent="-1028700" algn="l" defTabSz="4114800" rtl="0" eaLnBrk="0" fontAlgn="base" hangingPunct="0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  <a:ea typeface="ＭＳ Ｐゴシック" charset="0"/>
        </a:defRPr>
      </a:lvl3pPr>
      <a:lvl4pPr marL="7200900" indent="-1028700" algn="l" defTabSz="4114800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  <a:ea typeface="ＭＳ Ｐゴシック" charset="0"/>
        </a:defRPr>
      </a:lvl4pPr>
      <a:lvl5pPr marL="9258300" indent="-1028700" algn="l" defTabSz="4114800" rtl="0" eaLnBrk="0" fontAlgn="base" hangingPunct="0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  <a:ea typeface="ＭＳ Ｐゴシック" charset="0"/>
        </a:defRPr>
      </a:lvl5pPr>
      <a:lvl6pPr marL="9715500" indent="-1028700" algn="l" defTabSz="41148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6pPr>
      <a:lvl7pPr marL="10172700" indent="-1028700" algn="l" defTabSz="41148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7pPr>
      <a:lvl8pPr marL="10629900" indent="-1028700" algn="l" defTabSz="41148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8pPr>
      <a:lvl9pPr marL="11087100" indent="-1028700" algn="l" defTabSz="4114800" rtl="0" fontAlgn="base">
        <a:spcBef>
          <a:spcPct val="20000"/>
        </a:spcBef>
        <a:spcAft>
          <a:spcPct val="0"/>
        </a:spcAft>
        <a:buChar char="»"/>
        <a:defRPr sz="9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hyperlink" Target="http://voice.fub.it/EMOV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Rectangle 300"/>
          <p:cNvSpPr>
            <a:spLocks noChangeArrowheads="1"/>
          </p:cNvSpPr>
          <p:nvPr/>
        </p:nvSpPr>
        <p:spPr bwMode="auto">
          <a:xfrm>
            <a:off x="0" y="0"/>
            <a:ext cx="28803600" cy="43205400"/>
          </a:xfrm>
          <a:prstGeom prst="rect">
            <a:avLst/>
          </a:prstGeom>
          <a:noFill/>
          <a:ln w="1270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1180" name="Text Box 303"/>
          <p:cNvSpPr txBox="1">
            <a:spLocks noChangeArrowheads="1"/>
          </p:cNvSpPr>
          <p:nvPr/>
        </p:nvSpPr>
        <p:spPr bwMode="auto">
          <a:xfrm>
            <a:off x="9413875" y="32653288"/>
            <a:ext cx="184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0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9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9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9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9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9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9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114800">
              <a:defRPr/>
            </a:pPr>
            <a:endParaRPr lang="it-IT" sz="8100" smtClean="0">
              <a:cs typeface="+mn-cs"/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216224" y="4167184"/>
            <a:ext cx="28371152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9100" b="1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rPr>
              <a:t>EMOVO Corpus: an </a:t>
            </a:r>
            <a:r>
              <a:rPr lang="it-IT" sz="9100" b="1" kern="10" dirty="0" err="1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rPr>
              <a:t>Italian</a:t>
            </a:r>
            <a:r>
              <a:rPr lang="it-IT" sz="9100" b="1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rPr>
              <a:t> </a:t>
            </a:r>
            <a:r>
              <a:rPr lang="it-IT" sz="9100" b="1" kern="10" dirty="0" err="1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rPr>
              <a:t>Emotional</a:t>
            </a:r>
            <a:r>
              <a:rPr lang="it-IT" sz="9100" b="1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rPr>
              <a:t> Speech Database</a:t>
            </a:r>
          </a:p>
        </p:txBody>
      </p:sp>
      <p:pic>
        <p:nvPicPr>
          <p:cNvPr id="14341" name="Picture 35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936625"/>
            <a:ext cx="727392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Immagine 59" descr="New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431800"/>
            <a:ext cx="2722562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Immagine 1" descr="sa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413" y="865188"/>
            <a:ext cx="77184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33"/>
          <p:cNvSpPr txBox="1">
            <a:spLocks noChangeArrowheads="1"/>
          </p:cNvSpPr>
          <p:nvPr/>
        </p:nvSpPr>
        <p:spPr bwMode="auto">
          <a:xfrm>
            <a:off x="3168650" y="7132638"/>
            <a:ext cx="22394863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lIns="279175" tIns="139588" rIns="279175" bIns="139588">
            <a:spAutoFit/>
          </a:bodyPr>
          <a:lstStyle>
            <a:lvl1pPr defTabSz="2325688" eaLnBrk="0" hangingPunct="0"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325688" eaLnBrk="0" hangingPunct="0"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325688" eaLnBrk="0" hangingPunct="0"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325688" eaLnBrk="0" hangingPunct="0"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325688" eaLnBrk="0" hangingPunct="0"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325688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325688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325688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325688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>
                <a:solidFill>
                  <a:srgbClr val="0000FF"/>
                </a:solidFill>
                <a:cs typeface="Arial" charset="0"/>
              </a:rPr>
              <a:t>GIOVANNI COSTANTINI</a:t>
            </a:r>
            <a:r>
              <a:rPr lang="en-GB" sz="3200" b="1" baseline="30000">
                <a:solidFill>
                  <a:srgbClr val="0000FF"/>
                </a:solidFill>
                <a:cs typeface="Arial" charset="0"/>
              </a:rPr>
              <a:t>1,2</a:t>
            </a:r>
            <a:r>
              <a:rPr lang="en-GB" sz="3200" b="1">
                <a:solidFill>
                  <a:srgbClr val="0000FF"/>
                </a:solidFill>
                <a:cs typeface="Arial" charset="0"/>
              </a:rPr>
              <a:t>, IACOPO IADAROLA</a:t>
            </a:r>
            <a:r>
              <a:rPr lang="en-GB" sz="3200" b="1" baseline="30000">
                <a:solidFill>
                  <a:srgbClr val="0000FF"/>
                </a:solidFill>
                <a:cs typeface="Arial" charset="0"/>
              </a:rPr>
              <a:t>4</a:t>
            </a:r>
            <a:r>
              <a:rPr lang="en-GB" sz="3200" b="1">
                <a:solidFill>
                  <a:srgbClr val="0000FF"/>
                </a:solidFill>
                <a:cs typeface="Arial" charset="0"/>
              </a:rPr>
              <a:t>, ANDREA PAOLONI</a:t>
            </a:r>
            <a:r>
              <a:rPr lang="en-GB" sz="3200" b="1" baseline="30000">
                <a:solidFill>
                  <a:srgbClr val="0000FF"/>
                </a:solidFill>
                <a:cs typeface="Arial" charset="0"/>
              </a:rPr>
              <a:t>3</a:t>
            </a:r>
            <a:r>
              <a:rPr lang="en-GB" sz="3200" b="1">
                <a:solidFill>
                  <a:srgbClr val="0000FF"/>
                </a:solidFill>
                <a:cs typeface="Arial" charset="0"/>
              </a:rPr>
              <a:t>, MASSIMILIANO TODISCO</a:t>
            </a:r>
            <a:r>
              <a:rPr lang="en-GB" sz="3200" b="1" baseline="30000">
                <a:solidFill>
                  <a:srgbClr val="0000FF"/>
                </a:solidFill>
                <a:cs typeface="Arial" charset="0"/>
              </a:rPr>
              <a:t>1,3</a:t>
            </a:r>
          </a:p>
          <a:p>
            <a:pPr algn="ctr" eaLnBrk="1" hangingPunct="1">
              <a:spcBef>
                <a:spcPts val="125"/>
              </a:spcBef>
            </a:pPr>
            <a:r>
              <a:rPr lang="en-GB" sz="3200" baseline="30000">
                <a:solidFill>
                  <a:srgbClr val="0000FF"/>
                </a:solidFill>
                <a:cs typeface="Arial" charset="0"/>
              </a:rPr>
              <a:t>1</a:t>
            </a:r>
            <a:r>
              <a:rPr lang="en-GB" sz="3200">
                <a:solidFill>
                  <a:srgbClr val="0000FF"/>
                </a:solidFill>
                <a:cs typeface="Arial" charset="0"/>
              </a:rPr>
              <a:t> Dipartimento di Ingegneria Elettronica, Università “Tor Vergata”, Roma</a:t>
            </a:r>
          </a:p>
          <a:p>
            <a:pPr algn="ctr" eaLnBrk="1" hangingPunct="1">
              <a:spcBef>
                <a:spcPts val="125"/>
              </a:spcBef>
            </a:pPr>
            <a:r>
              <a:rPr lang="en-GB" sz="3200" baseline="30000">
                <a:solidFill>
                  <a:srgbClr val="0000FF"/>
                </a:solidFill>
                <a:cs typeface="Arial" charset="0"/>
              </a:rPr>
              <a:t>2</a:t>
            </a:r>
            <a:r>
              <a:rPr lang="en-GB" sz="3200">
                <a:solidFill>
                  <a:srgbClr val="0000FF"/>
                </a:solidFill>
                <a:cs typeface="Arial" charset="0"/>
              </a:rPr>
              <a:t> Istituto di Acustica e Sensoristica “O. M. Corbino”, Roma</a:t>
            </a:r>
          </a:p>
          <a:p>
            <a:pPr algn="ctr" eaLnBrk="1" hangingPunct="1">
              <a:spcBef>
                <a:spcPts val="125"/>
              </a:spcBef>
            </a:pPr>
            <a:r>
              <a:rPr lang="en-GB" sz="3200" baseline="30000">
                <a:solidFill>
                  <a:srgbClr val="0000FF"/>
                </a:solidFill>
                <a:cs typeface="Arial" charset="0"/>
              </a:rPr>
              <a:t>3</a:t>
            </a:r>
            <a:r>
              <a:rPr lang="en-GB" sz="3200">
                <a:solidFill>
                  <a:srgbClr val="0000FF"/>
                </a:solidFill>
                <a:cs typeface="Arial" charset="0"/>
              </a:rPr>
              <a:t> Fondazione “Ugo Bordoni”, Roma</a:t>
            </a:r>
          </a:p>
          <a:p>
            <a:pPr algn="ctr" eaLnBrk="1" hangingPunct="1">
              <a:spcBef>
                <a:spcPts val="125"/>
              </a:spcBef>
            </a:pPr>
            <a:r>
              <a:rPr lang="en-GB" sz="3200" baseline="30000">
                <a:solidFill>
                  <a:srgbClr val="0000FF"/>
                </a:solidFill>
                <a:cs typeface="Arial" charset="0"/>
              </a:rPr>
              <a:t>4</a:t>
            </a:r>
            <a:r>
              <a:rPr lang="en-GB" sz="3200">
                <a:solidFill>
                  <a:srgbClr val="0000FF"/>
                </a:solidFill>
                <a:cs typeface="Arial" charset="0"/>
              </a:rPr>
              <a:t> Dipartimento di Linguistica, Università “La Sapienza”, Roma</a:t>
            </a:r>
          </a:p>
        </p:txBody>
      </p:sp>
      <p:grpSp>
        <p:nvGrpSpPr>
          <p:cNvPr id="14345" name="Gruppo 6"/>
          <p:cNvGrpSpPr>
            <a:grpSpLocks/>
          </p:cNvGrpSpPr>
          <p:nvPr/>
        </p:nvGrpSpPr>
        <p:grpSpPr bwMode="auto">
          <a:xfrm>
            <a:off x="14617825" y="17065625"/>
            <a:ext cx="13681941" cy="6481763"/>
            <a:chOff x="14617703" y="22322780"/>
            <a:chExt cx="13681641" cy="6480183"/>
          </a:xfrm>
        </p:grpSpPr>
        <p:sp>
          <p:nvSpPr>
            <p:cNvPr id="14384" name="Rectangle 78"/>
            <p:cNvSpPr>
              <a:spLocks noChangeArrowheads="1"/>
            </p:cNvSpPr>
            <p:nvPr/>
          </p:nvSpPr>
          <p:spPr bwMode="auto">
            <a:xfrm>
              <a:off x="14617703" y="23475313"/>
              <a:ext cx="13681220" cy="532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>
                  <a:solidFill>
                    <a:srgbClr val="000000"/>
                  </a:solidFill>
                </a:rPr>
                <a:t>The listeners were organized in two groups of 12 persons each, hosted in two different labs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>
                  <a:solidFill>
                    <a:srgbClr val="000000"/>
                  </a:solidFill>
                </a:rPr>
                <a:t>Subjects were asked to guess between 2 emotions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>
                  <a:solidFill>
                    <a:srgbClr val="000000"/>
                  </a:solidFill>
                </a:rPr>
                <a:t>From each actor’s voice 2 nonsense sentences were proposed:  this prevented semantic content from biasing the guess among 7 outcomes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/>
                <a:t>Each subject listened to the signals from a male and a female actor for a total of 84 tests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/>
                <a:t>The results of the two labs were statistically compatible.  Hence, one table only is presented in one table (see Table I)</a:t>
              </a: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14617824" y="22322780"/>
              <a:ext cx="13681520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sz="7200" b="1" kern="10" dirty="0" err="1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Validation</a:t>
              </a:r>
              <a:endParaRPr lang="it-IT" sz="7200" b="1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endParaRPr>
            </a:p>
          </p:txBody>
        </p:sp>
      </p:grpSp>
      <p:grpSp>
        <p:nvGrpSpPr>
          <p:cNvPr id="14346" name="Gruppo 1"/>
          <p:cNvGrpSpPr>
            <a:grpSpLocks/>
          </p:cNvGrpSpPr>
          <p:nvPr/>
        </p:nvGrpSpPr>
        <p:grpSpPr bwMode="auto">
          <a:xfrm>
            <a:off x="14617824" y="23763288"/>
            <a:ext cx="13681075" cy="8713787"/>
            <a:chOff x="15553928" y="34492132"/>
            <a:chExt cx="12528550" cy="8424936"/>
          </a:xfrm>
        </p:grpSpPr>
        <p:pic>
          <p:nvPicPr>
            <p:cNvPr id="14382" name="Immagin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9"/>
            <a:stretch>
              <a:fillRect/>
            </a:stretch>
          </p:blipFill>
          <p:spPr bwMode="auto">
            <a:xfrm>
              <a:off x="15553928" y="34500143"/>
              <a:ext cx="12528550" cy="8416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14383" name="Rectangle 78"/>
            <p:cNvSpPr>
              <a:spLocks noChangeArrowheads="1"/>
            </p:cNvSpPr>
            <p:nvPr/>
          </p:nvSpPr>
          <p:spPr bwMode="auto">
            <a:xfrm>
              <a:off x="15553928" y="34492132"/>
              <a:ext cx="2736304" cy="187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4114800">
                <a:spcAft>
                  <a:spcPts val="1200"/>
                </a:spcAft>
              </a:pPr>
              <a:r>
                <a:rPr lang="en-GB" sz="4400" b="1">
                  <a:solidFill>
                    <a:srgbClr val="0000FF"/>
                  </a:solidFill>
                </a:rPr>
                <a:t>Table I</a:t>
              </a:r>
            </a:p>
          </p:txBody>
        </p:sp>
      </p:grpSp>
      <p:grpSp>
        <p:nvGrpSpPr>
          <p:cNvPr id="14347" name="Gruppo 3"/>
          <p:cNvGrpSpPr>
            <a:grpSpLocks/>
          </p:cNvGrpSpPr>
          <p:nvPr/>
        </p:nvGrpSpPr>
        <p:grpSpPr bwMode="auto">
          <a:xfrm>
            <a:off x="14618269" y="32763568"/>
            <a:ext cx="13681075" cy="3960812"/>
            <a:chOff x="1296501" y="42628932"/>
            <a:chExt cx="13681644" cy="3960837"/>
          </a:xfrm>
        </p:grpSpPr>
        <p:sp>
          <p:nvSpPr>
            <p:cNvPr id="45" name="CasellaDiTesto 44"/>
            <p:cNvSpPr txBox="1"/>
            <p:nvPr/>
          </p:nvSpPr>
          <p:spPr>
            <a:xfrm>
              <a:off x="1296501" y="42628932"/>
              <a:ext cx="13681520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sz="7200" b="1" kern="10" dirty="0" err="1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Conclusion</a:t>
              </a:r>
              <a:endParaRPr lang="it-IT" sz="7200" b="1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endParaRPr>
            </a:p>
          </p:txBody>
        </p:sp>
        <p:sp>
          <p:nvSpPr>
            <p:cNvPr id="46" name="Rectangle 78"/>
            <p:cNvSpPr>
              <a:spLocks noChangeArrowheads="1"/>
            </p:cNvSpPr>
            <p:nvPr/>
          </p:nvSpPr>
          <p:spPr bwMode="auto">
            <a:xfrm>
              <a:off x="1296501" y="43852902"/>
              <a:ext cx="13681644" cy="27368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 defTabSz="4114800">
                <a:spcAft>
                  <a:spcPts val="1200"/>
                </a:spcAft>
                <a:buFont typeface="Arial" charset="0"/>
                <a:buChar char="•"/>
                <a:defRPr/>
              </a:pPr>
              <a:r>
                <a:rPr lang="en-GB" sz="3200" dirty="0">
                  <a:solidFill>
                    <a:srgbClr val="000000"/>
                  </a:solidFill>
                </a:rPr>
                <a:t>EMOVO is the first corpus of emotional voice for Italian</a:t>
              </a:r>
            </a:p>
            <a:p>
              <a:pPr marL="457200" indent="-457200" defTabSz="4114800">
                <a:spcAft>
                  <a:spcPts val="1200"/>
                </a:spcAft>
                <a:buFont typeface="Arial" charset="0"/>
                <a:buChar char="•"/>
                <a:defRPr/>
              </a:pPr>
              <a:r>
                <a:rPr lang="en-GB" sz="3200" dirty="0">
                  <a:solidFill>
                    <a:srgbClr val="000000"/>
                  </a:solidFill>
                </a:rPr>
                <a:t>Speech emotion has been simulated by actors</a:t>
              </a:r>
            </a:p>
            <a:p>
              <a:pPr marL="457200" indent="-457200" defTabSz="4114800">
                <a:spcAft>
                  <a:spcPts val="1200"/>
                </a:spcAft>
                <a:buFont typeface="Arial" charset="0"/>
                <a:buChar char="•"/>
                <a:defRPr/>
              </a:pPr>
              <a:r>
                <a:rPr lang="en-GB" sz="3200" dirty="0"/>
                <a:t>The EMOVO corpus can be downloaded at: </a:t>
              </a:r>
            </a:p>
            <a:p>
              <a:pPr algn="ctr" defTabSz="4114800">
                <a:spcAft>
                  <a:spcPts val="1200"/>
                </a:spcAft>
                <a:defRPr/>
              </a:pPr>
              <a:r>
                <a:rPr lang="en-GB" sz="3200" dirty="0">
                  <a:hlinkClick r:id="rId7"/>
                </a:rPr>
                <a:t>http://voice.fub.it/EMOVO</a:t>
              </a:r>
              <a:r>
                <a:rPr lang="en-GB" sz="3200" dirty="0"/>
                <a:t> </a:t>
              </a: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504256" y="36940404"/>
            <a:ext cx="27795088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7200" b="1" kern="10" dirty="0" err="1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rPr>
              <a:t>References</a:t>
            </a:r>
            <a:endParaRPr lang="it-IT" sz="7200" b="1" kern="10" dirty="0">
              <a:ln w="19050">
                <a:solidFill>
                  <a:schemeClr val="tx1"/>
                </a:solidFill>
                <a:round/>
                <a:headEnd/>
                <a:tailEnd/>
              </a:ln>
              <a:solidFill>
                <a:srgbClr val="0000FF"/>
              </a:solidFill>
              <a:latin typeface="Verdana"/>
              <a:ea typeface="+mn-ea"/>
              <a:cs typeface="Verdana"/>
            </a:endParaRPr>
          </a:p>
        </p:txBody>
      </p:sp>
      <p:sp>
        <p:nvSpPr>
          <p:cNvPr id="14349" name="Rectangle 78"/>
          <p:cNvSpPr>
            <a:spLocks noChangeArrowheads="1"/>
          </p:cNvSpPr>
          <p:nvPr/>
        </p:nvSpPr>
        <p:spPr bwMode="auto">
          <a:xfrm>
            <a:off x="504825" y="38165088"/>
            <a:ext cx="27793950" cy="45354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err="1"/>
              <a:t>Cowie</a:t>
            </a:r>
            <a:r>
              <a:rPr lang="en-GB" sz="1800" dirty="0"/>
              <a:t>, R., Cornelius, R.R. (2003). Describing the Emotional States that Are Expressed in Speech. </a:t>
            </a:r>
            <a:r>
              <a:rPr lang="en-GB" sz="1800" i="1" dirty="0"/>
              <a:t>Speech Communication</a:t>
            </a:r>
            <a:r>
              <a:rPr lang="en-GB" sz="1800" dirty="0"/>
              <a:t>,  40(1,2), 2-32.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err="1"/>
              <a:t>Davitz</a:t>
            </a:r>
            <a:r>
              <a:rPr lang="en-GB" sz="1800" dirty="0"/>
              <a:t>, J.R., 1964. A review of research concerned with facial and vocal expressions of emotion. In </a:t>
            </a:r>
            <a:r>
              <a:rPr lang="en-GB" sz="1800" dirty="0" err="1"/>
              <a:t>Davitz</a:t>
            </a:r>
            <a:r>
              <a:rPr lang="en-GB" sz="1800" dirty="0"/>
              <a:t>, J.R. (Ed.), </a:t>
            </a:r>
            <a:r>
              <a:rPr lang="en-GB" sz="1800" i="1" dirty="0"/>
              <a:t>The Communication of Emotional Meaning</a:t>
            </a:r>
            <a:r>
              <a:rPr lang="en-GB" sz="1800" dirty="0"/>
              <a:t>. McGraw-Hill, NY, pp. 13–29.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/>
              <a:t>Douglas-</a:t>
            </a:r>
            <a:r>
              <a:rPr lang="en-GB" sz="1800" dirty="0" err="1"/>
              <a:t>Cowie</a:t>
            </a:r>
            <a:r>
              <a:rPr lang="en-GB" sz="1800" dirty="0"/>
              <a:t> E., Campbell N., </a:t>
            </a:r>
            <a:r>
              <a:rPr lang="en-GB" sz="1800" dirty="0" err="1"/>
              <a:t>Cowie</a:t>
            </a:r>
            <a:r>
              <a:rPr lang="en-GB" sz="1800" dirty="0"/>
              <a:t> R. &amp; Roach P. (2003), Emotional speech: towards a new generation of databases, </a:t>
            </a:r>
            <a:r>
              <a:rPr lang="en-GB" sz="1800" i="1" dirty="0"/>
              <a:t>Speech communication</a:t>
            </a:r>
            <a:r>
              <a:rPr lang="en-GB" sz="1800" dirty="0"/>
              <a:t>, 40, pp. 33-60. 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err="1"/>
              <a:t>Giovannella</a:t>
            </a:r>
            <a:r>
              <a:rPr lang="en-GB" sz="1800" dirty="0"/>
              <a:t> C., </a:t>
            </a:r>
            <a:r>
              <a:rPr lang="en-GB" sz="1800" dirty="0" err="1"/>
              <a:t>Floris</a:t>
            </a:r>
            <a:r>
              <a:rPr lang="en-GB" sz="1800" dirty="0"/>
              <a:t> D., </a:t>
            </a:r>
            <a:r>
              <a:rPr lang="en-GB" sz="1800" dirty="0" err="1"/>
              <a:t>Paoloni</a:t>
            </a:r>
            <a:r>
              <a:rPr lang="en-GB" sz="1800" dirty="0"/>
              <a:t> A., An exploration on possible correlations among perception and physical characteristics of of EMOVO’s emotional portrayals. </a:t>
            </a:r>
            <a:r>
              <a:rPr lang="en-GB" sz="1800" i="1" dirty="0" err="1"/>
              <a:t>IxD&amp;A</a:t>
            </a:r>
            <a:r>
              <a:rPr lang="en-GB" sz="1800" i="1" dirty="0"/>
              <a:t> Journal</a:t>
            </a:r>
            <a:r>
              <a:rPr lang="en-GB" sz="1800" dirty="0"/>
              <a:t>, N. 15, 2012, pp. 102-111.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err="1"/>
              <a:t>Giovannella</a:t>
            </a:r>
            <a:r>
              <a:rPr lang="en-GB" sz="1800" dirty="0"/>
              <a:t> C., </a:t>
            </a:r>
            <a:r>
              <a:rPr lang="en-GB" sz="1800" dirty="0" err="1"/>
              <a:t>Floris</a:t>
            </a:r>
            <a:r>
              <a:rPr lang="en-GB" sz="1800" dirty="0"/>
              <a:t> D., </a:t>
            </a:r>
            <a:r>
              <a:rPr lang="en-GB" sz="1800" dirty="0" err="1"/>
              <a:t>Paoloni</a:t>
            </a:r>
            <a:r>
              <a:rPr lang="en-GB" sz="1800" dirty="0"/>
              <a:t> A., Transmission of vocal emotion: Do we have to care about the listener? The case of the Italian speech corpus EMOVO, </a:t>
            </a:r>
            <a:r>
              <a:rPr lang="en-GB" sz="1800" i="1" dirty="0"/>
              <a:t>3rd International Conference on Affective Computing and Intelligent Interaction and Workshops</a:t>
            </a:r>
            <a:r>
              <a:rPr lang="en-GB" sz="1800" dirty="0"/>
              <a:t>, </a:t>
            </a:r>
            <a:r>
              <a:rPr lang="en-GB" sz="1800" i="1" dirty="0"/>
              <a:t>ACII 2009</a:t>
            </a:r>
            <a:r>
              <a:rPr lang="en-GB" sz="1800" dirty="0"/>
              <a:t>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err="1"/>
              <a:t>Iadarola</a:t>
            </a:r>
            <a:r>
              <a:rPr lang="en-GB" sz="1800" dirty="0"/>
              <a:t>, I. (2009), EMOVO, database di </a:t>
            </a:r>
            <a:r>
              <a:rPr lang="en-GB" sz="1800" dirty="0" err="1"/>
              <a:t>parlato</a:t>
            </a:r>
            <a:r>
              <a:rPr lang="en-GB" sz="1800" dirty="0"/>
              <a:t> </a:t>
            </a:r>
            <a:r>
              <a:rPr lang="en-GB" sz="1800" dirty="0" err="1"/>
              <a:t>emotivo</a:t>
            </a:r>
            <a:r>
              <a:rPr lang="en-GB" sz="1800" dirty="0"/>
              <a:t> per </a:t>
            </a:r>
            <a:r>
              <a:rPr lang="en-GB" sz="1800" dirty="0" err="1"/>
              <a:t>l’italiano</a:t>
            </a:r>
            <a:r>
              <a:rPr lang="en-GB" sz="1800" dirty="0"/>
              <a:t>, </a:t>
            </a:r>
            <a:r>
              <a:rPr lang="en-GB" sz="1800" dirty="0" err="1"/>
              <a:t>Atti</a:t>
            </a:r>
            <a:r>
              <a:rPr lang="en-GB" sz="1800" dirty="0"/>
              <a:t> del 4° </a:t>
            </a:r>
            <a:r>
              <a:rPr lang="en-GB" sz="1800" dirty="0" err="1"/>
              <a:t>Convegno</a:t>
            </a:r>
            <a:r>
              <a:rPr lang="en-GB" sz="1800" dirty="0"/>
              <a:t> </a:t>
            </a:r>
            <a:r>
              <a:rPr lang="en-GB" sz="1800" dirty="0" err="1"/>
              <a:t>Nazionale</a:t>
            </a:r>
            <a:r>
              <a:rPr lang="en-GB" sz="1800" dirty="0"/>
              <a:t> </a:t>
            </a:r>
            <a:r>
              <a:rPr lang="en-GB" sz="1800" dirty="0" err="1"/>
              <a:t>dell’Associazione</a:t>
            </a:r>
            <a:r>
              <a:rPr lang="en-GB" sz="1800" dirty="0"/>
              <a:t> </a:t>
            </a:r>
            <a:r>
              <a:rPr lang="en-GB" sz="1800" dirty="0" err="1"/>
              <a:t>Italiana</a:t>
            </a:r>
            <a:r>
              <a:rPr lang="en-GB" sz="1800" dirty="0"/>
              <a:t> di </a:t>
            </a:r>
            <a:r>
              <a:rPr lang="en-GB" sz="1800" dirty="0" err="1"/>
              <a:t>Scienze</a:t>
            </a:r>
            <a:r>
              <a:rPr lang="en-GB" sz="1800" dirty="0"/>
              <a:t> </a:t>
            </a:r>
            <a:r>
              <a:rPr lang="en-GB" sz="1800" dirty="0" err="1"/>
              <a:t>della</a:t>
            </a:r>
            <a:r>
              <a:rPr lang="en-GB" sz="1800" dirty="0"/>
              <a:t> Voce, </a:t>
            </a:r>
            <a:r>
              <a:rPr lang="en-GB" sz="1800" dirty="0" err="1"/>
              <a:t>Arcavacata</a:t>
            </a:r>
            <a:r>
              <a:rPr lang="en-GB" sz="1800" dirty="0"/>
              <a:t> di </a:t>
            </a:r>
            <a:r>
              <a:rPr lang="en-GB" sz="1800" dirty="0" err="1"/>
              <a:t>Rende</a:t>
            </a:r>
            <a:r>
              <a:rPr lang="en-GB" sz="1800" dirty="0"/>
              <a:t> (CS), 3-5 </a:t>
            </a:r>
            <a:r>
              <a:rPr lang="en-GB" sz="1800" dirty="0" err="1"/>
              <a:t>dicembre</a:t>
            </a:r>
            <a:r>
              <a:rPr lang="en-GB" sz="1800" dirty="0"/>
              <a:t> 2007.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/>
              <a:t>Kuroda I., Fujiwara O., Okamura N. &amp; </a:t>
            </a:r>
            <a:r>
              <a:rPr lang="en-GB" sz="1800" dirty="0" err="1"/>
              <a:t>Utsuki</a:t>
            </a:r>
            <a:r>
              <a:rPr lang="en-GB" sz="1800" dirty="0"/>
              <a:t> N. (1976), Method for determining pilot stress through analysis of voice communication, </a:t>
            </a:r>
            <a:r>
              <a:rPr lang="en-GB" sz="1800" i="1" dirty="0"/>
              <a:t>Aviation, space, and environmental medicine</a:t>
            </a:r>
            <a:r>
              <a:rPr lang="en-GB" sz="1800" dirty="0"/>
              <a:t>, 47, pp. 528-533.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/>
              <a:t>Scherer, K.R., (1986). Vocal affect expression: a review and a model for future research. </a:t>
            </a:r>
            <a:r>
              <a:rPr lang="en-GB" sz="1800" i="1" dirty="0"/>
              <a:t>Psychological Bulletin , </a:t>
            </a:r>
            <a:r>
              <a:rPr lang="en-GB" sz="1800" dirty="0"/>
              <a:t>99 (2), 143–165.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smtClean="0"/>
              <a:t>S. </a:t>
            </a:r>
            <a:r>
              <a:rPr lang="en-GB" sz="1800" dirty="0" err="1" smtClean="0"/>
              <a:t>Ramakrishnan</a:t>
            </a:r>
            <a:r>
              <a:rPr lang="en-GB" sz="1800" dirty="0" smtClean="0"/>
              <a:t> (2012). Recognition of Emotion from Speech: A Review</a:t>
            </a:r>
            <a:r>
              <a:rPr lang="en-GB" sz="1800" i="1" dirty="0" smtClean="0"/>
              <a:t>, Speech Enhancement, </a:t>
            </a:r>
            <a:r>
              <a:rPr lang="en-GB" sz="1800" i="1" dirty="0" err="1" smtClean="0"/>
              <a:t>Modeling</a:t>
            </a:r>
            <a:r>
              <a:rPr lang="en-GB" sz="1800" i="1" dirty="0" smtClean="0"/>
              <a:t> and Recognition Algorithms and Applications</a:t>
            </a:r>
            <a:r>
              <a:rPr lang="en-GB" sz="1800" dirty="0" smtClean="0"/>
              <a:t>, Dr. S </a:t>
            </a:r>
            <a:r>
              <a:rPr lang="en-GB" sz="1800" dirty="0" err="1" smtClean="0"/>
              <a:t>Ramakrishnan</a:t>
            </a:r>
            <a:r>
              <a:rPr lang="en-GB" sz="1800" dirty="0" smtClean="0"/>
              <a:t> (Ed.), </a:t>
            </a:r>
            <a:r>
              <a:rPr lang="en-GB" sz="1800" dirty="0" err="1" smtClean="0"/>
              <a:t>InTech</a:t>
            </a:r>
            <a:r>
              <a:rPr lang="en-GB" sz="1800" dirty="0" smtClean="0"/>
              <a:t>, DOI: 10.5772/39246.</a:t>
            </a:r>
          </a:p>
          <a:p>
            <a:pPr marL="355600" indent="-355600" defTabSz="4114800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GB" sz="1800" dirty="0" smtClean="0"/>
              <a:t>Costantini</a:t>
            </a:r>
            <a:r>
              <a:rPr lang="en-GB" sz="1800" dirty="0"/>
              <a:t>, G., </a:t>
            </a:r>
            <a:r>
              <a:rPr lang="en-GB" sz="1800" dirty="0" err="1"/>
              <a:t>Paoloni</a:t>
            </a:r>
            <a:r>
              <a:rPr lang="en-GB" sz="1800" dirty="0"/>
              <a:t>, A., Todisco, M., (2013). Quantifying the Value of Subjective and Objective Speech Intelligibility Assessment in Forensic Applications. In </a:t>
            </a:r>
            <a:r>
              <a:rPr lang="en-GB" sz="1800" i="1" dirty="0"/>
              <a:t>WSEAS Transactions on Systems</a:t>
            </a:r>
            <a:r>
              <a:rPr lang="en-GB" sz="1800" dirty="0"/>
              <a:t>, Volume 12, Issue 11, pp. 561-572, November 2013.</a:t>
            </a:r>
          </a:p>
        </p:txBody>
      </p:sp>
      <p:grpSp>
        <p:nvGrpSpPr>
          <p:cNvPr id="14350" name="Gruppo 4"/>
          <p:cNvGrpSpPr>
            <a:grpSpLocks/>
          </p:cNvGrpSpPr>
          <p:nvPr/>
        </p:nvGrpSpPr>
        <p:grpSpPr bwMode="auto">
          <a:xfrm>
            <a:off x="504825" y="10296524"/>
            <a:ext cx="13681075" cy="6553646"/>
            <a:chOff x="504256" y="10511875"/>
            <a:chExt cx="13681644" cy="6554075"/>
          </a:xfrm>
        </p:grpSpPr>
        <p:sp>
          <p:nvSpPr>
            <p:cNvPr id="91" name="CasellaDiTesto 90"/>
            <p:cNvSpPr txBox="1"/>
            <p:nvPr/>
          </p:nvSpPr>
          <p:spPr>
            <a:xfrm>
              <a:off x="504256" y="10511875"/>
              <a:ext cx="13681520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sz="7200" b="1" kern="10" dirty="0" err="1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Aim</a:t>
              </a:r>
              <a:endParaRPr lang="it-IT" sz="7200" b="1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Verdana"/>
                <a:ea typeface="+mn-ea"/>
                <a:cs typeface="Verdana"/>
              </a:endParaRPr>
            </a:p>
          </p:txBody>
        </p:sp>
        <p:sp>
          <p:nvSpPr>
            <p:cNvPr id="14379" name="Rectangle 78"/>
            <p:cNvSpPr>
              <a:spLocks noChangeArrowheads="1"/>
            </p:cNvSpPr>
            <p:nvPr/>
          </p:nvSpPr>
          <p:spPr bwMode="auto">
            <a:xfrm>
              <a:off x="504825" y="11737975"/>
              <a:ext cx="13681075" cy="5327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 defTabSz="4114800">
                <a:spcAft>
                  <a:spcPts val="1200"/>
                </a:spcAft>
                <a:buFont typeface="Arial" charset="0"/>
                <a:buChar char="•"/>
              </a:pPr>
              <a:r>
                <a:rPr lang="en-US" sz="4000" dirty="0">
                  <a:solidFill>
                    <a:srgbClr val="000000"/>
                  </a:solidFill>
                </a:rPr>
                <a:t>A corpus of emotional voice is essential to build systems of emotion recognition and systems of text-to-speech synthesis with emotion rendering. </a:t>
              </a:r>
            </a:p>
            <a:p>
              <a:pPr marL="457200" indent="-457200" defTabSz="4114800">
                <a:spcAft>
                  <a:spcPts val="1200"/>
                </a:spcAft>
                <a:buFont typeface="Arial" charset="0"/>
                <a:buChar char="•"/>
              </a:pPr>
              <a:r>
                <a:rPr lang="en-US" sz="4000" dirty="0">
                  <a:solidFill>
                    <a:srgbClr val="000000"/>
                  </a:solidFill>
                </a:rPr>
                <a:t>The introduction of emotive voice in man-machine communication finds its most important application in building user interfaces for many services, in particular call centers. </a:t>
              </a:r>
            </a:p>
          </p:txBody>
        </p:sp>
      </p:grpSp>
      <p:grpSp>
        <p:nvGrpSpPr>
          <p:cNvPr id="14351" name="Gruppo 1"/>
          <p:cNvGrpSpPr>
            <a:grpSpLocks/>
          </p:cNvGrpSpPr>
          <p:nvPr/>
        </p:nvGrpSpPr>
        <p:grpSpPr bwMode="auto">
          <a:xfrm>
            <a:off x="14617700" y="10298113"/>
            <a:ext cx="13681075" cy="6551612"/>
            <a:chOff x="504256" y="26499244"/>
            <a:chExt cx="13681644" cy="6552729"/>
          </a:xfrm>
        </p:grpSpPr>
        <p:sp>
          <p:nvSpPr>
            <p:cNvPr id="50" name="CasellaDiTesto 49"/>
            <p:cNvSpPr txBox="1"/>
            <p:nvPr/>
          </p:nvSpPr>
          <p:spPr>
            <a:xfrm>
              <a:off x="504256" y="26499244"/>
              <a:ext cx="13681520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sz="7200" b="1" kern="10" dirty="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Applications</a:t>
              </a:r>
            </a:p>
          </p:txBody>
        </p:sp>
        <p:sp>
          <p:nvSpPr>
            <p:cNvPr id="14377" name="Rectangle 78"/>
            <p:cNvSpPr>
              <a:spLocks noChangeArrowheads="1"/>
            </p:cNvSpPr>
            <p:nvPr/>
          </p:nvSpPr>
          <p:spPr bwMode="auto">
            <a:xfrm>
              <a:off x="504825" y="27724101"/>
              <a:ext cx="13681075" cy="5327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US" sz="3200" dirty="0">
                  <a:solidFill>
                    <a:srgbClr val="000000"/>
                  </a:solidFill>
                </a:rPr>
                <a:t>Lie detector (X13-VSA PRO):  a system capable to assess whether a user is lying.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US" sz="3200" dirty="0">
                  <a:solidFill>
                    <a:srgbClr val="000000"/>
                  </a:solidFill>
                </a:rPr>
                <a:t>E-learning.</a:t>
              </a:r>
              <a:endParaRPr lang="en-GB" sz="3200" dirty="0"/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>
                  <a:solidFill>
                    <a:srgbClr val="000000"/>
                  </a:solidFill>
                </a:rPr>
                <a:t>Automotive industry, in particular to enhance safety of the driver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/>
                <a:t>Video games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/>
                <a:t>Man-to-robot communication 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/>
                <a:t>Investigation on human brain malfunctions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 dirty="0"/>
                <a:t>Interaction with audio and visual entertainment systems</a:t>
              </a:r>
            </a:p>
          </p:txBody>
        </p:sp>
      </p:grpSp>
      <p:grpSp>
        <p:nvGrpSpPr>
          <p:cNvPr id="14352" name="Gruppo 2"/>
          <p:cNvGrpSpPr>
            <a:grpSpLocks/>
          </p:cNvGrpSpPr>
          <p:nvPr/>
        </p:nvGrpSpPr>
        <p:grpSpPr bwMode="auto">
          <a:xfrm>
            <a:off x="504825" y="32764413"/>
            <a:ext cx="13681075" cy="3959225"/>
            <a:chOff x="504256" y="22322780"/>
            <a:chExt cx="13681644" cy="3959870"/>
          </a:xfrm>
        </p:grpSpPr>
        <p:sp>
          <p:nvSpPr>
            <p:cNvPr id="52" name="CasellaDiTesto 51"/>
            <p:cNvSpPr txBox="1"/>
            <p:nvPr/>
          </p:nvSpPr>
          <p:spPr>
            <a:xfrm>
              <a:off x="504256" y="22322780"/>
              <a:ext cx="13681520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sz="7200" b="1" kern="10" dirty="0" err="1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Recording</a:t>
              </a:r>
              <a:r>
                <a:rPr lang="it-IT" sz="7200" b="1" kern="10" dirty="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 data</a:t>
              </a:r>
            </a:p>
          </p:txBody>
        </p:sp>
        <p:sp>
          <p:nvSpPr>
            <p:cNvPr id="14375" name="Rectangle 78"/>
            <p:cNvSpPr>
              <a:spLocks noChangeArrowheads="1"/>
            </p:cNvSpPr>
            <p:nvPr/>
          </p:nvSpPr>
          <p:spPr bwMode="auto">
            <a:xfrm>
              <a:off x="504825" y="23547388"/>
              <a:ext cx="13681075" cy="2735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>
                  <a:solidFill>
                    <a:srgbClr val="000000"/>
                  </a:solidFill>
                </a:rPr>
                <a:t>Data were recorded in the laboratories of the Fondazione Ugo Bordoni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>
                  <a:solidFill>
                    <a:srgbClr val="000000"/>
                  </a:solidFill>
                </a:rPr>
                <a:t>Recording was captured at 48 kHz, 16 bit, PCM stereo wav format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>
                  <a:solidFill>
                    <a:srgbClr val="000000"/>
                  </a:solidFill>
                </a:rPr>
                <a:t>588 records (14 phrases x 6 actors x (6 + 1) emotional states)</a:t>
              </a:r>
            </a:p>
            <a:p>
              <a:pPr marL="457200" indent="-457200" defTabSz="4114800">
                <a:spcAft>
                  <a:spcPts val="1200"/>
                </a:spcAft>
                <a:buFontTx/>
                <a:buChar char="•"/>
              </a:pPr>
              <a:r>
                <a:rPr lang="en-GB" sz="3200">
                  <a:solidFill>
                    <a:srgbClr val="000000"/>
                  </a:solidFill>
                </a:rPr>
                <a:t>Total duration of recorded speech: around 60 minutes</a:t>
              </a:r>
            </a:p>
          </p:txBody>
        </p:sp>
      </p:grpSp>
      <p:grpSp>
        <p:nvGrpSpPr>
          <p:cNvPr id="14353" name="Gruppo 7"/>
          <p:cNvGrpSpPr>
            <a:grpSpLocks/>
          </p:cNvGrpSpPr>
          <p:nvPr/>
        </p:nvGrpSpPr>
        <p:grpSpPr bwMode="auto">
          <a:xfrm>
            <a:off x="504825" y="20234275"/>
            <a:ext cx="13681075" cy="9793288"/>
            <a:chOff x="504256" y="17714268"/>
            <a:chExt cx="13681520" cy="9793088"/>
          </a:xfrm>
        </p:grpSpPr>
        <p:sp>
          <p:nvSpPr>
            <p:cNvPr id="14354" name="_s1034"/>
            <p:cNvSpPr>
              <a:spLocks noChangeArrowheads="1"/>
            </p:cNvSpPr>
            <p:nvPr/>
          </p:nvSpPr>
          <p:spPr bwMode="auto">
            <a:xfrm>
              <a:off x="10505953" y="19279343"/>
              <a:ext cx="2897187" cy="20558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114800">
                <a:spcBef>
                  <a:spcPct val="50000"/>
                </a:spcBef>
              </a:pPr>
              <a:r>
                <a:rPr lang="it-IT" sz="4000" b="1"/>
                <a:t>14 Phrases</a:t>
              </a:r>
            </a:p>
            <a:p>
              <a:pPr algn="ctr" defTabSz="4114800"/>
              <a:endParaRPr lang="it-IT" sz="3300"/>
            </a:p>
          </p:txBody>
        </p:sp>
        <p:sp>
          <p:nvSpPr>
            <p:cNvPr id="14355" name="_s1035"/>
            <p:cNvSpPr>
              <a:spLocks noChangeArrowheads="1"/>
            </p:cNvSpPr>
            <p:nvPr/>
          </p:nvSpPr>
          <p:spPr bwMode="auto">
            <a:xfrm>
              <a:off x="4681415" y="22363856"/>
              <a:ext cx="3455988" cy="20558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114800"/>
              <a:r>
                <a:rPr lang="it-IT" sz="1600" b="1"/>
                <a:t>Semantically neutral sentences</a:t>
              </a:r>
            </a:p>
          </p:txBody>
        </p:sp>
        <p:sp>
          <p:nvSpPr>
            <p:cNvPr id="14356" name="_s1038"/>
            <p:cNvSpPr>
              <a:spLocks noChangeArrowheads="1"/>
            </p:cNvSpPr>
            <p:nvPr/>
          </p:nvSpPr>
          <p:spPr bwMode="auto">
            <a:xfrm>
              <a:off x="1585790" y="25448368"/>
              <a:ext cx="2895600" cy="20558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114800"/>
              <a:r>
                <a:rPr lang="it-IT" sz="1600" b="1"/>
                <a:t>Short sentences</a:t>
              </a:r>
            </a:p>
            <a:p>
              <a:pPr algn="ctr" defTabSz="4114800"/>
              <a:r>
                <a:rPr lang="ja-JP" altLang="it-IT" sz="1200" i="1"/>
                <a:t>‘</a:t>
              </a:r>
              <a:r>
                <a:rPr lang="it-IT" altLang="ja-JP" sz="1200" i="1"/>
                <a:t>Workers get up early</a:t>
              </a:r>
              <a:r>
                <a:rPr lang="ja-JP" altLang="it-IT" sz="1200" i="1"/>
                <a:t>’</a:t>
              </a:r>
              <a:endParaRPr lang="it-IT" altLang="ja-JP" sz="1200" i="1"/>
            </a:p>
            <a:p>
              <a:pPr algn="ctr" defTabSz="4114800"/>
              <a:r>
                <a:rPr lang="ja-JP" altLang="it-IT" sz="1200" i="1"/>
                <a:t>‘</a:t>
              </a:r>
              <a:r>
                <a:rPr lang="it-IT" altLang="ja-JP" sz="1200" i="1"/>
                <a:t>Firefighters are equipped with a gun</a:t>
              </a:r>
              <a:r>
                <a:rPr lang="ja-JP" altLang="it-IT" sz="1200" i="1"/>
                <a:t>’</a:t>
              </a:r>
              <a:endParaRPr lang="it-IT" altLang="ja-JP" sz="1200" i="1"/>
            </a:p>
            <a:p>
              <a:pPr algn="ctr" defTabSz="4114800"/>
              <a:r>
                <a:rPr lang="ja-JP" altLang="it-IT" sz="1200" i="1"/>
                <a:t>‘</a:t>
              </a:r>
              <a:r>
                <a:rPr lang="it-IT" altLang="ja-JP" sz="1200" i="1"/>
                <a:t>The waterfall makes a lot of noise</a:t>
              </a:r>
              <a:r>
                <a:rPr lang="ja-JP" altLang="it-IT" sz="1200" i="1"/>
                <a:t>’</a:t>
              </a:r>
              <a:endParaRPr lang="it-IT" sz="1200" i="1"/>
            </a:p>
          </p:txBody>
        </p:sp>
        <p:sp>
          <p:nvSpPr>
            <p:cNvPr id="14357" name="_s1039"/>
            <p:cNvSpPr>
              <a:spLocks noChangeArrowheads="1"/>
            </p:cNvSpPr>
            <p:nvPr/>
          </p:nvSpPr>
          <p:spPr bwMode="auto">
            <a:xfrm>
              <a:off x="5325940" y="25451543"/>
              <a:ext cx="4467225" cy="20558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114800"/>
              <a:endParaRPr lang="it-IT" sz="1600" b="1"/>
            </a:p>
            <a:p>
              <a:pPr algn="ctr" defTabSz="4114800"/>
              <a:r>
                <a:rPr lang="it-IT" sz="1600" b="1"/>
                <a:t>Long sentences</a:t>
              </a:r>
            </a:p>
            <a:p>
              <a:pPr algn="ctr" defTabSz="4114800"/>
              <a:r>
                <a:rPr lang="ja-JP" altLang="it-IT" sz="1200" i="1"/>
                <a:t>‘</a:t>
              </a:r>
              <a:r>
                <a:rPr lang="it-IT" altLang="ja-JP" sz="1200" i="1"/>
                <a:t>A moment later he hath walked ... and stumbled</a:t>
              </a:r>
              <a:r>
                <a:rPr lang="ja-JP" altLang="it-IT" sz="1200" i="1"/>
                <a:t>’</a:t>
              </a:r>
              <a:endParaRPr lang="it-IT" altLang="ja-JP" sz="1200" i="1"/>
            </a:p>
            <a:p>
              <a:pPr algn="ctr" defTabSz="4114800"/>
              <a:r>
                <a:rPr lang="ja-JP" altLang="it-IT" sz="1200" i="1"/>
                <a:t>‘</a:t>
              </a:r>
              <a:r>
                <a:rPr lang="it-IT" sz="1200" i="1"/>
                <a:t>‘</a:t>
              </a:r>
              <a:r>
                <a:rPr lang="it-IT" altLang="ja-JP" sz="1200" i="1"/>
                <a:t>Now I take the sweatshirt and go for a walk</a:t>
              </a:r>
              <a:r>
                <a:rPr lang="it-IT" sz="1200" i="1"/>
                <a:t>’</a:t>
              </a:r>
              <a:endParaRPr lang="it-IT" altLang="ja-JP" sz="1200" i="1"/>
            </a:p>
            <a:p>
              <a:pPr algn="ctr" defTabSz="4114800"/>
              <a:r>
                <a:rPr lang="it-IT" altLang="ja-JP" sz="1200" i="1"/>
                <a:t>‘The next fall Tony will leave for Spain in the first half of October’</a:t>
              </a:r>
            </a:p>
            <a:p>
              <a:pPr algn="ctr" defTabSz="4114800"/>
              <a:r>
                <a:rPr lang="it-IT" altLang="ja-JP" sz="1200" i="1"/>
                <a:t>‘I would like the telephone number of Mr. Piatti’</a:t>
              </a:r>
            </a:p>
            <a:p>
              <a:pPr algn="ctr" defTabSz="4114800"/>
              <a:endParaRPr lang="it-IT" sz="1200" i="1"/>
            </a:p>
          </p:txBody>
        </p:sp>
        <p:sp>
          <p:nvSpPr>
            <p:cNvPr id="14358" name="_s1040"/>
            <p:cNvSpPr>
              <a:spLocks noChangeArrowheads="1"/>
            </p:cNvSpPr>
            <p:nvPr/>
          </p:nvSpPr>
          <p:spPr bwMode="auto">
            <a:xfrm>
              <a:off x="10513890" y="25451543"/>
              <a:ext cx="2897188" cy="20558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4114800"/>
              <a:r>
                <a:rPr lang="it-IT" sz="1600" b="1"/>
                <a:t>Interrogative sentences</a:t>
              </a:r>
            </a:p>
            <a:p>
              <a:pPr algn="ctr" defTabSz="4114800"/>
              <a:r>
                <a:rPr lang="fr-FR" altLang="ja-JP" sz="1200" i="1"/>
                <a:t>’</a:t>
              </a:r>
              <a:r>
                <a:rPr lang="it-IT" altLang="ja-JP" sz="1200" i="1"/>
                <a:t>Saturday night, what will?</a:t>
              </a:r>
              <a:r>
                <a:rPr lang="ja-JP" altLang="it-IT" sz="1200" i="1"/>
                <a:t>’</a:t>
              </a:r>
              <a:endParaRPr lang="it-IT" altLang="ja-JP" sz="1200" i="1"/>
            </a:p>
            <a:p>
              <a:pPr algn="ctr" defTabSz="4114800"/>
              <a:r>
                <a:rPr lang="it-IT" altLang="ja-JP" sz="1200" i="1"/>
                <a:t>‘Bring with you that thing?’</a:t>
              </a:r>
            </a:p>
            <a:p>
              <a:pPr algn="ctr" defTabSz="4114800"/>
              <a:endParaRPr lang="it-IT" sz="1200" i="1"/>
            </a:p>
          </p:txBody>
        </p:sp>
        <p:sp>
          <p:nvSpPr>
            <p:cNvPr id="14359" name="_s1041"/>
            <p:cNvSpPr>
              <a:spLocks noChangeArrowheads="1"/>
            </p:cNvSpPr>
            <p:nvPr/>
          </p:nvSpPr>
          <p:spPr bwMode="auto">
            <a:xfrm>
              <a:off x="8345365" y="22363856"/>
              <a:ext cx="3608388" cy="20558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238" tIns="36119" rIns="72238" bIns="36119" anchor="ctr"/>
            <a:lstStyle/>
            <a:p>
              <a:pPr algn="ctr" defTabSz="4114800"/>
              <a:r>
                <a:rPr lang="it-IT" sz="1600" b="1"/>
                <a:t>List </a:t>
              </a:r>
              <a:r>
                <a:rPr lang="it-IT" sz="1600" i="1"/>
                <a:t>(of numbers, of foods)</a:t>
              </a:r>
            </a:p>
            <a:p>
              <a:pPr algn="ctr" defTabSz="4114800"/>
              <a:r>
                <a:rPr lang="fr-FR" sz="1200" i="1"/>
                <a:t>‘</a:t>
              </a:r>
              <a:r>
                <a:rPr lang="it-IT" altLang="ja-JP" sz="1200" i="1"/>
                <a:t>One forty-three ten thousand fifty-seven twenty</a:t>
              </a:r>
              <a:r>
                <a:rPr lang="it-IT" sz="1200" i="1"/>
                <a:t>’</a:t>
              </a:r>
              <a:endParaRPr lang="it-IT" altLang="ja-JP" sz="1200" i="1"/>
            </a:p>
            <a:p>
              <a:pPr algn="ctr" defTabSz="4114800"/>
              <a:r>
                <a:rPr lang="fr-FR" sz="1200" i="1"/>
                <a:t>’</a:t>
              </a:r>
              <a:r>
                <a:rPr lang="it-IT" altLang="ja-JP" sz="1200" i="1"/>
                <a:t>Pasta salad leg of lamb limoncello</a:t>
              </a:r>
              <a:r>
                <a:rPr lang="it-IT" sz="1200" i="1"/>
                <a:t>’</a:t>
              </a:r>
              <a:endParaRPr lang="it-IT" altLang="ja-JP" sz="1600" i="1"/>
            </a:p>
            <a:p>
              <a:pPr algn="ctr" defTabSz="4114800"/>
              <a:endParaRPr lang="it-IT" sz="1200" i="1"/>
            </a:p>
          </p:txBody>
        </p:sp>
        <p:grpSp>
          <p:nvGrpSpPr>
            <p:cNvPr id="14360" name="Organization Chart 60"/>
            <p:cNvGrpSpPr>
              <a:grpSpLocks/>
            </p:cNvGrpSpPr>
            <p:nvPr/>
          </p:nvGrpSpPr>
          <p:grpSpPr bwMode="auto">
            <a:xfrm>
              <a:off x="1584203" y="19258706"/>
              <a:ext cx="4252912" cy="2127250"/>
              <a:chOff x="6172" y="5978"/>
              <a:chExt cx="864" cy="288"/>
            </a:xfrm>
          </p:grpSpPr>
          <p:sp>
            <p:nvSpPr>
              <p:cNvPr id="14372" name="AutoShape 59"/>
              <p:cNvSpPr>
                <a:spLocks noChangeAspect="1" noChangeArrowheads="1" noTextEdit="1"/>
              </p:cNvSpPr>
              <p:nvPr/>
            </p:nvSpPr>
            <p:spPr bwMode="auto">
              <a:xfrm>
                <a:off x="6172" y="5978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373" name="_s1045"/>
              <p:cNvSpPr>
                <a:spLocks noChangeArrowheads="1"/>
              </p:cNvSpPr>
              <p:nvPr/>
            </p:nvSpPr>
            <p:spPr bwMode="auto">
              <a:xfrm>
                <a:off x="6172" y="5978"/>
                <a:ext cx="86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defTabSz="4114800"/>
                <a:r>
                  <a:rPr lang="it-IT" sz="3600" b="1"/>
                  <a:t>6 Emotions </a:t>
                </a:r>
              </a:p>
              <a:p>
                <a:pPr algn="ctr" defTabSz="4114800"/>
                <a:r>
                  <a:rPr lang="it-IT" sz="1900"/>
                  <a:t>disgust, joy, fear, </a:t>
                </a:r>
              </a:p>
              <a:p>
                <a:pPr algn="ctr" defTabSz="4114800"/>
                <a:r>
                  <a:rPr lang="it-IT" sz="1900"/>
                  <a:t>anger, surprise, sadness </a:t>
                </a:r>
              </a:p>
              <a:p>
                <a:pPr algn="ctr" defTabSz="4114800"/>
                <a:r>
                  <a:rPr lang="it-IT" sz="1900" i="1"/>
                  <a:t>+ neutral</a:t>
                </a:r>
              </a:p>
            </p:txBody>
          </p:sp>
        </p:grpSp>
        <p:grpSp>
          <p:nvGrpSpPr>
            <p:cNvPr id="14361" name="Organization Chart 51"/>
            <p:cNvGrpSpPr>
              <a:grpSpLocks/>
            </p:cNvGrpSpPr>
            <p:nvPr/>
          </p:nvGrpSpPr>
          <p:grpSpPr bwMode="auto">
            <a:xfrm>
              <a:off x="6335590" y="19258706"/>
              <a:ext cx="3598863" cy="2087562"/>
              <a:chOff x="6172" y="8282"/>
              <a:chExt cx="864" cy="288"/>
            </a:xfrm>
          </p:grpSpPr>
          <p:sp>
            <p:nvSpPr>
              <p:cNvPr id="14370" name="AutoShape 50"/>
              <p:cNvSpPr>
                <a:spLocks noChangeAspect="1" noChangeArrowheads="1" noTextEdit="1"/>
              </p:cNvSpPr>
              <p:nvPr/>
            </p:nvSpPr>
            <p:spPr bwMode="auto">
              <a:xfrm>
                <a:off x="6172" y="828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371" name="_s1048"/>
              <p:cNvSpPr>
                <a:spLocks noChangeArrowheads="1"/>
              </p:cNvSpPr>
              <p:nvPr/>
            </p:nvSpPr>
            <p:spPr bwMode="auto">
              <a:xfrm>
                <a:off x="6172" y="8282"/>
                <a:ext cx="86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defTabSz="4114800"/>
                <a:endParaRPr lang="it-IT" sz="4000" b="1"/>
              </a:p>
              <a:p>
                <a:pPr algn="ctr" defTabSz="4114800"/>
                <a:r>
                  <a:rPr lang="it-IT" sz="4000" b="1"/>
                  <a:t>6 Actors</a:t>
                </a:r>
              </a:p>
              <a:p>
                <a:pPr algn="ctr" defTabSz="4114800"/>
                <a:r>
                  <a:rPr lang="it-IT" sz="2100"/>
                  <a:t>3 males</a:t>
                </a:r>
              </a:p>
              <a:p>
                <a:pPr algn="ctr" defTabSz="4114800"/>
                <a:r>
                  <a:rPr lang="it-IT" sz="2100"/>
                  <a:t>3 females</a:t>
                </a:r>
              </a:p>
              <a:p>
                <a:pPr algn="ctr" defTabSz="4114800"/>
                <a:endParaRPr lang="it-IT" sz="3100"/>
              </a:p>
            </p:txBody>
          </p:sp>
        </p:grpSp>
        <p:sp>
          <p:nvSpPr>
            <p:cNvPr id="1172" name="AutoShape 286"/>
            <p:cNvSpPr>
              <a:spLocks noChangeArrowheads="1"/>
            </p:cNvSpPr>
            <p:nvPr/>
          </p:nvSpPr>
          <p:spPr bwMode="auto">
            <a:xfrm>
              <a:off x="1585379" y="22354436"/>
              <a:ext cx="2879819" cy="20875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4114800">
                <a:defRPr/>
              </a:pPr>
              <a:r>
                <a:rPr lang="it-IT" sz="1600" b="1" dirty="0"/>
                <a:t>Nonsense </a:t>
              </a:r>
              <a:r>
                <a:rPr lang="it-IT" sz="1600" b="1" dirty="0" err="1"/>
                <a:t>sentences</a:t>
              </a:r>
              <a:endParaRPr lang="it-IT" sz="1600" b="1" dirty="0"/>
            </a:p>
            <a:p>
              <a:pPr algn="ctr" defTabSz="4114800">
                <a:defRPr/>
              </a:pPr>
              <a:r>
                <a:rPr lang="it-IT" sz="1200" i="1" dirty="0"/>
                <a:t>‘The strong </a:t>
              </a:r>
              <a:r>
                <a:rPr lang="it-IT" sz="1200" i="1" dirty="0" err="1"/>
                <a:t>house</a:t>
              </a:r>
              <a:r>
                <a:rPr lang="it-IT" sz="1200" i="1" dirty="0"/>
                <a:t> </a:t>
              </a:r>
              <a:r>
                <a:rPr lang="it-IT" sz="1200" i="1" dirty="0" err="1"/>
                <a:t>wants</a:t>
              </a:r>
              <a:r>
                <a:rPr lang="it-IT" sz="1200" i="1" dirty="0"/>
                <a:t> with </a:t>
              </a:r>
              <a:r>
                <a:rPr lang="it-IT" sz="1200" i="1" dirty="0" err="1"/>
                <a:t>bread</a:t>
              </a:r>
              <a:r>
                <a:rPr lang="it-IT" sz="1200" i="1" dirty="0"/>
                <a:t>’</a:t>
              </a:r>
            </a:p>
            <a:p>
              <a:pPr algn="ctr" defTabSz="4114800">
                <a:defRPr/>
              </a:pPr>
              <a:r>
                <a:rPr lang="it-IT" sz="1200" i="1" dirty="0"/>
                <a:t>‘The force </a:t>
              </a:r>
              <a:r>
                <a:rPr lang="it-IT" sz="1200" i="1" dirty="0" err="1"/>
                <a:t>is</a:t>
              </a:r>
              <a:r>
                <a:rPr lang="it-IT" sz="1200" i="1" dirty="0"/>
                <a:t> up and </a:t>
              </a:r>
              <a:r>
                <a:rPr lang="it-IT" sz="1200" i="1" dirty="0" err="1"/>
                <a:t>red</a:t>
              </a:r>
              <a:r>
                <a:rPr lang="it-IT" sz="1200" i="1" dirty="0"/>
                <a:t> </a:t>
              </a:r>
              <a:r>
                <a:rPr lang="it-IT" sz="1200" i="1" dirty="0" err="1"/>
                <a:t>garlic</a:t>
              </a:r>
              <a:r>
                <a:rPr lang="it-IT" sz="1200" i="1" dirty="0"/>
                <a:t>’</a:t>
              </a:r>
            </a:p>
            <a:p>
              <a:pPr algn="ctr" defTabSz="4114800">
                <a:defRPr/>
              </a:pPr>
              <a:r>
                <a:rPr lang="fr-FR" sz="1200" i="1" dirty="0"/>
                <a:t>’</a:t>
              </a:r>
              <a:r>
                <a:rPr lang="it-IT" altLang="ja-JP" sz="1200" i="1" dirty="0"/>
                <a:t>The </a:t>
              </a:r>
              <a:r>
                <a:rPr lang="it-IT" altLang="ja-JP" sz="1200" i="1" dirty="0" err="1"/>
                <a:t>cat</a:t>
              </a:r>
              <a:r>
                <a:rPr lang="it-IT" altLang="ja-JP" sz="1200" i="1" dirty="0"/>
                <a:t> </a:t>
              </a:r>
              <a:r>
                <a:rPr lang="it-IT" altLang="ja-JP" sz="1200" i="1" dirty="0" err="1"/>
                <a:t>is</a:t>
              </a:r>
              <a:r>
                <a:rPr lang="it-IT" altLang="ja-JP" sz="1200" i="1" dirty="0"/>
                <a:t> </a:t>
              </a:r>
              <a:r>
                <a:rPr lang="it-IT" altLang="ja-JP" sz="1200" i="1" dirty="0" err="1"/>
                <a:t>flowing</a:t>
              </a:r>
              <a:r>
                <a:rPr lang="it-IT" altLang="ja-JP" sz="1200" i="1" dirty="0"/>
                <a:t> in </a:t>
              </a:r>
              <a:r>
                <a:rPr lang="it-IT" altLang="ja-JP" sz="1200" i="1" dirty="0" err="1"/>
                <a:t>pear</a:t>
              </a:r>
              <a:r>
                <a:rPr lang="it-IT" sz="1200" i="1" dirty="0"/>
                <a:t>’</a:t>
              </a:r>
            </a:p>
          </p:txBody>
        </p:sp>
        <p:cxnSp>
          <p:nvCxnSpPr>
            <p:cNvPr id="2066" name="Connettore 4 3"/>
            <p:cNvCxnSpPr>
              <a:cxnSpLocks noChangeShapeType="1"/>
              <a:stCxn id="14354" idx="2"/>
              <a:endCxn id="1172" idx="0"/>
            </p:cNvCxnSpPr>
            <p:nvPr/>
          </p:nvCxnSpPr>
          <p:spPr bwMode="auto">
            <a:xfrm rot="5400000">
              <a:off x="6979906" y="17380664"/>
              <a:ext cx="1019154" cy="892839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7" name="Connettore 4 5"/>
            <p:cNvCxnSpPr>
              <a:cxnSpLocks noChangeShapeType="1"/>
              <a:stCxn id="14354" idx="2"/>
              <a:endCxn id="14355" idx="0"/>
            </p:cNvCxnSpPr>
            <p:nvPr/>
          </p:nvCxnSpPr>
          <p:spPr bwMode="auto">
            <a:xfrm rot="5400000">
              <a:off x="8667475" y="19076168"/>
              <a:ext cx="1028679" cy="554690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" name="Connettore 4 9"/>
            <p:cNvCxnSpPr>
              <a:cxnSpLocks noChangeShapeType="1"/>
              <a:stCxn id="14354" idx="2"/>
              <a:endCxn id="14359" idx="0"/>
            </p:cNvCxnSpPr>
            <p:nvPr/>
          </p:nvCxnSpPr>
          <p:spPr bwMode="auto">
            <a:xfrm rot="5400000">
              <a:off x="10537611" y="20946304"/>
              <a:ext cx="1028679" cy="18066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9" name="Connettore 4 15"/>
            <p:cNvCxnSpPr>
              <a:cxnSpLocks noChangeShapeType="1"/>
              <a:stCxn id="14355" idx="2"/>
              <a:endCxn id="14356" idx="0"/>
            </p:cNvCxnSpPr>
            <p:nvPr/>
          </p:nvCxnSpPr>
          <p:spPr bwMode="auto">
            <a:xfrm rot="5400000">
              <a:off x="4206455" y="23246503"/>
              <a:ext cx="1028679" cy="33751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0" name="Connettore 4 17"/>
            <p:cNvCxnSpPr>
              <a:cxnSpLocks noChangeShapeType="1"/>
              <a:stCxn id="14355" idx="2"/>
              <a:endCxn id="14357" idx="0"/>
            </p:cNvCxnSpPr>
            <p:nvPr/>
          </p:nvCxnSpPr>
          <p:spPr bwMode="auto">
            <a:xfrm rot="16200000" flipH="1">
              <a:off x="6467921" y="24360171"/>
              <a:ext cx="1031854" cy="11509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71" name="Connettore 4 19"/>
            <p:cNvCxnSpPr>
              <a:cxnSpLocks noChangeShapeType="1"/>
              <a:stCxn id="14355" idx="2"/>
              <a:endCxn id="14358" idx="0"/>
            </p:cNvCxnSpPr>
            <p:nvPr/>
          </p:nvCxnSpPr>
          <p:spPr bwMode="auto">
            <a:xfrm rot="16200000" flipH="1">
              <a:off x="8669062" y="22159030"/>
              <a:ext cx="1031854" cy="55532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4" name="CasellaDiTesto 53"/>
            <p:cNvSpPr txBox="1"/>
            <p:nvPr/>
          </p:nvSpPr>
          <p:spPr>
            <a:xfrm>
              <a:off x="504256" y="17714268"/>
              <a:ext cx="13681520" cy="12003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sz="7200" b="1" kern="10" dirty="0"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FF"/>
                  </a:solidFill>
                  <a:latin typeface="Verdana"/>
                  <a:ea typeface="+mn-ea"/>
                  <a:cs typeface="Verdana"/>
                </a:rPr>
                <a:t>EMOVO Corpus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14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8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14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8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981</Words>
  <Application>Microsoft Macintosh PowerPoint</Application>
  <PresentationFormat>Personalizzato</PresentationFormat>
  <Paragraphs>77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ＭＳ Ｐゴシック</vt:lpstr>
      <vt:lpstr>Struttura predefinita</vt:lpstr>
      <vt:lpstr>Presentazione di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emovo</dc:title>
  <dc:subject/>
  <dc:creator/>
  <cp:keywords/>
  <dc:description/>
  <cp:lastModifiedBy>Massimiliano Todisco</cp:lastModifiedBy>
  <cp:revision>67</cp:revision>
  <dcterms:created xsi:type="dcterms:W3CDTF">2007-11-14T08:06:34Z</dcterms:created>
  <dcterms:modified xsi:type="dcterms:W3CDTF">2014-05-20T16:06:26Z</dcterms:modified>
  <cp:category/>
</cp:coreProperties>
</file>