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16"/>
  </p:notesMasterIdLst>
  <p:sldIdLst>
    <p:sldId id="271" r:id="rId5"/>
    <p:sldId id="256" r:id="rId6"/>
    <p:sldId id="290" r:id="rId7"/>
    <p:sldId id="293" r:id="rId8"/>
    <p:sldId id="296" r:id="rId9"/>
    <p:sldId id="297" r:id="rId10"/>
    <p:sldId id="298" r:id="rId11"/>
    <p:sldId id="299" r:id="rId12"/>
    <p:sldId id="300" r:id="rId13"/>
    <p:sldId id="294" r:id="rId14"/>
    <p:sldId id="28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3C3"/>
    <a:srgbClr val="0E2D69"/>
    <a:srgbClr val="FBBA00"/>
    <a:srgbClr val="029C63"/>
    <a:srgbClr val="96628C"/>
    <a:srgbClr val="11A0D7"/>
    <a:srgbClr val="E61F3D"/>
    <a:srgbClr val="CD5A5A"/>
    <a:srgbClr val="FFD74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907" y="48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x-none" smtClean="0"/>
              <a:t>21.06.2025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5309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D3337E0-84C4-4AEB-B544-6FA980F80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5DE3137B-16B5-4F0E-B3A4-F14AB1543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5BC552B-CB79-497A-9DC1-11CB324A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21.06.2025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588CD08-82D8-486E-960A-421EF404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BE968EF-A95A-413B-AE0B-F78A0054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161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2D52131-60A9-4CE4-BFA5-672635B7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8DD52B8F-9E06-4EA6-9238-32FCF6F29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18B4A34-5D23-4B8C-8DF3-1C9A29D0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21.06.2025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2603454-26B8-4BCC-83BE-7D4C8C35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4534C84-86C2-47BB-9C95-FE35B967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1776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81360E00-FADA-4A65-9F93-8F073BD98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4AB3BF3-2101-4C6F-8FF0-A129E4A11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51F1B12-ED5E-4105-B971-070EA141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21.06.2025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60776BA-D6C3-4D17-9F23-ABCDEFC8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302A106-5243-4E59-8CDA-B49E8868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4018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=""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=""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=""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=""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=""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=""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=""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=""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=""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05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17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=""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=""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=""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2" name="Oval 20">
            <a:extLst>
              <a:ext uri="{FF2B5EF4-FFF2-40B4-BE49-F238E27FC236}">
                <a16:creationId xmlns=""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Oval 26">
            <a:extLst>
              <a:ext uri="{FF2B5EF4-FFF2-40B4-BE49-F238E27FC236}">
                <a16:creationId xmlns=""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Oval 29">
            <a:extLst>
              <a:ext uri="{FF2B5EF4-FFF2-40B4-BE49-F238E27FC236}">
                <a16:creationId xmlns=""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7" name="Oval 33">
            <a:extLst>
              <a:ext uri="{FF2B5EF4-FFF2-40B4-BE49-F238E27FC236}">
                <a16:creationId xmlns=""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Oval 34">
            <a:extLst>
              <a:ext uri="{FF2B5EF4-FFF2-40B4-BE49-F238E27FC236}">
                <a16:creationId xmlns=""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9" name="Oval 35">
            <a:extLst>
              <a:ext uri="{FF2B5EF4-FFF2-40B4-BE49-F238E27FC236}">
                <a16:creationId xmlns=""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0" name="Oval 36">
            <a:extLst>
              <a:ext uri="{FF2B5EF4-FFF2-40B4-BE49-F238E27FC236}">
                <a16:creationId xmlns=""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1" name="Oval 37">
            <a:extLst>
              <a:ext uri="{FF2B5EF4-FFF2-40B4-BE49-F238E27FC236}">
                <a16:creationId xmlns=""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2" name="Oval 38">
            <a:extLst>
              <a:ext uri="{FF2B5EF4-FFF2-40B4-BE49-F238E27FC236}">
                <a16:creationId xmlns=""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3" name="Oval 39">
            <a:extLst>
              <a:ext uri="{FF2B5EF4-FFF2-40B4-BE49-F238E27FC236}">
                <a16:creationId xmlns=""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4" name="Oval 40">
            <a:extLst>
              <a:ext uri="{FF2B5EF4-FFF2-40B4-BE49-F238E27FC236}">
                <a16:creationId xmlns=""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5" name="Oval 41">
            <a:extLst>
              <a:ext uri="{FF2B5EF4-FFF2-40B4-BE49-F238E27FC236}">
                <a16:creationId xmlns=""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Oval 42">
            <a:extLst>
              <a:ext uri="{FF2B5EF4-FFF2-40B4-BE49-F238E27FC236}">
                <a16:creationId xmlns=""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7" name="Oval 43">
            <a:extLst>
              <a:ext uri="{FF2B5EF4-FFF2-40B4-BE49-F238E27FC236}">
                <a16:creationId xmlns=""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Oval 44">
            <a:extLst>
              <a:ext uri="{FF2B5EF4-FFF2-40B4-BE49-F238E27FC236}">
                <a16:creationId xmlns=""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9" name="Oval 45">
            <a:extLst>
              <a:ext uri="{FF2B5EF4-FFF2-40B4-BE49-F238E27FC236}">
                <a16:creationId xmlns=""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0" name="Oval 46">
            <a:extLst>
              <a:ext uri="{FF2B5EF4-FFF2-40B4-BE49-F238E27FC236}">
                <a16:creationId xmlns=""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9844EE0-02F6-4D16-AE86-929A296E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BC15EE8-6B51-40E3-9E40-E4D05CAB0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0FEFC03-64B4-4D54-9591-B4A88A2B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21.06.2025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04D16B9-1DB8-42F6-862A-163993BC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7973F27-476C-4E59-941D-CF2A43F4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0910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1BBE617-E5C5-45DD-A834-950BD5A6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46F1ACA-126F-4E13-A579-296DE72DD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D85FA86-4794-4A2F-88A5-BAC20EEF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21.06.2025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6433B7D-0335-4D77-B83F-ECC1A25A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DDDC5DB-07C6-4454-8089-57C265AD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3699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1CDB607-8547-4E6C-A4BA-0DF6B307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327F593-2CA8-44D8-A312-D2F0192E5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4C4A982F-5067-4447-AEF6-AF02DF127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10C71CD-5FAB-45D7-A477-B3241B3B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21.06.2025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A0879B5A-0DC6-4544-9F88-A16CFB01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BE0D723-C7C9-4219-A627-F855F06E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0705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A8E31C4-8D13-47BE-B2AD-E7B27597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03C04C2-CBCC-44AC-98B5-A4788D771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70AAD33B-EFFA-4304-9B19-4D0F3A8BC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52E9656B-477F-496C-B3DD-493107D54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5F0FCC0D-B062-4D88-822F-0F3739897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EE28908A-6552-4E63-874F-442F6888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21.06.2025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D28E4348-0A7C-49A1-A4DB-ACC5645C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449F2B27-556F-4629-BDE5-85AEB02D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1243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B4DBBBD-71B9-4BF9-8FFD-EC74554C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C6B5F3D8-1581-4A96-8824-92680E18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21.06.2025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A7730F75-05C7-4081-8A1F-42131C47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477C65F7-8023-40D7-8D71-DF6641A1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99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159A7D3D-2E75-4897-A3D2-72D1460A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BB3F-4D32-4023-AD1C-292C64A505CB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C83DE2C6-07E0-4801-8595-AE339016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D3E59B2B-2C59-43DA-8E92-F876372B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8427-E8FF-4989-BEE0-8DD32CA21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12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8362593-5FFC-4D89-98CA-920E057E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1B4129B-80D3-44E3-9D3C-367A4AEA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25F8EB8E-1721-4EDB-8AFF-095F94145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AB1ED9F7-5446-4DA3-A039-46393C4D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21.06.2025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C20F02D-5B40-4A97-9EF8-8FFEF4AD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8C1CE5C-1C37-400C-A7B8-203FF7C5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040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8FD3FE0-1ED8-434B-AEA3-3FFEDA5A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16371649-E08A-4B66-93DF-0295A9D8E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D03163C-4429-4523-88F3-C354B1CA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127F552-9C5D-4E07-9849-E374CC53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x-none" smtClean="0"/>
              <a:t>21.06.2025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73BB45C-8F97-4F70-A512-CFA96D4D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08ED316-43BC-4E42-8499-3B7AB956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9460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ED6EF7B-AE3E-4D4C-AABC-47ECDDF8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FDE7A2C-09BA-4284-BCD0-599A6B15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DC398A6-8EDC-4585-95F8-04F234B08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x-none" smtClean="0"/>
              <a:t>21.06.2025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360AB52-7B61-4D39-B6F9-8B79E7D87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BDCB92C-6F00-46B4-8FD8-AE4E5DAFD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367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65" r:id="rId13"/>
    <p:sldLayoutId id="214748365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439838"/>
            <a:ext cx="7634059" cy="197832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Количественный анализ лингвистических особенностей текстов разных уровней CEFR (A1–C1) на основе метрик сложности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ru-RU" sz="1400" dirty="0">
                <a:solidFill>
                  <a:srgbClr val="0E2D69"/>
                </a:solidFill>
              </a:rPr>
              <a:t>ДПО Компьютерная лингвистика </a:t>
            </a:r>
          </a:p>
          <a:p>
            <a:r>
              <a:rPr lang="ru-RU" sz="1400" dirty="0">
                <a:solidFill>
                  <a:srgbClr val="0E2D69"/>
                </a:solidFill>
              </a:rPr>
              <a:t>ВШЭ 2025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ru-RU" sz="1400" dirty="0" smtClean="0"/>
              <a:t>Смирнова</a:t>
            </a:r>
            <a:endParaRPr lang="en-US" sz="1400" dirty="0" smtClean="0"/>
          </a:p>
          <a:p>
            <a:r>
              <a:rPr lang="ru-RU" sz="1400" dirty="0"/>
              <a:t>М</a:t>
            </a:r>
            <a:r>
              <a:rPr lang="ru-RU" sz="1400" dirty="0" smtClean="0"/>
              <a:t>арина</a:t>
            </a:r>
            <a:endParaRPr lang="ru-RU" sz="1400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ru-RU" sz="1400" dirty="0"/>
              <a:t>Москва</a:t>
            </a:r>
          </a:p>
          <a:p>
            <a:r>
              <a:rPr lang="ru-RU" sz="1400" dirty="0"/>
              <a:t>2025</a:t>
            </a:r>
          </a:p>
        </p:txBody>
      </p:sp>
      <p:sp>
        <p:nvSpPr>
          <p:cNvPr id="7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12380441" y="376842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1021464" y="3133244"/>
            <a:ext cx="336796" cy="312020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22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1021464" y="3705420"/>
            <a:ext cx="336796" cy="312020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23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1021464" y="4247406"/>
            <a:ext cx="336796" cy="312020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sp>
        <p:nvSpPr>
          <p:cNvPr id="5" name="Oval 5">
            <a:extLst>
              <a:ext uri="{FF2B5EF4-FFF2-40B4-BE49-F238E27FC236}">
                <a16:creationId xmlns="" xmlns:a16="http://schemas.microsoft.com/office/drawing/2014/main" id="{5A83BFAB-DEA4-5E45-92C4-E5AF0FE3E415}"/>
              </a:ext>
            </a:extLst>
          </p:cNvPr>
          <p:cNvSpPr/>
          <p:nvPr/>
        </p:nvSpPr>
        <p:spPr>
          <a:xfrm>
            <a:off x="12380440" y="2058356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6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12380441" y="376842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7" name="Oval 45">
            <a:extLst>
              <a:ext uri="{FF2B5EF4-FFF2-40B4-BE49-F238E27FC236}">
                <a16:creationId xmlns="" xmlns:a16="http://schemas.microsoft.com/office/drawing/2014/main" id="{61E3DF2C-C678-544A-9859-37315568A0F1}"/>
              </a:ext>
            </a:extLst>
          </p:cNvPr>
          <p:cNvSpPr/>
          <p:nvPr/>
        </p:nvSpPr>
        <p:spPr>
          <a:xfrm>
            <a:off x="12380441" y="5478502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91251" y="1551384"/>
            <a:ext cx="1079142" cy="3077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ru-RU" sz="1400" dirty="0">
              <a:solidFill>
                <a:srgbClr val="0E2D69"/>
              </a:solidFill>
              <a:latin typeface="HSE Sans" panose="02000000000000000000" pitchFamily="2" charset="0"/>
            </a:endParaRPr>
          </a:p>
        </p:txBody>
      </p:sp>
      <p:sp>
        <p:nvSpPr>
          <p:cNvPr id="8" name="Текст 2">
            <a:extLst>
              <a:ext uri="{FF2B5EF4-FFF2-40B4-BE49-F238E27FC236}">
                <a16:creationId xmlns=""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1068695" y="458907"/>
            <a:ext cx="9982583" cy="4351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 smtClean="0">
                <a:solidFill>
                  <a:srgbClr val="0E2D69"/>
                </a:solidFill>
                <a:latin typeface="HSE Sans" panose="02000000000000000000" pitchFamily="2" charset="0"/>
              </a:rPr>
              <a:t>Актуальность исследования:</a:t>
            </a:r>
            <a:endParaRPr lang="ru-RU" sz="2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1068695" y="921616"/>
            <a:ext cx="9982583" cy="0"/>
          </a:xfrm>
          <a:prstGeom prst="line">
            <a:avLst/>
          </a:prstGeom>
          <a:ln w="12700">
            <a:solidFill>
              <a:srgbClr val="0E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C896A0D-377E-432F-8ED6-434003002B35}"/>
              </a:ext>
            </a:extLst>
          </p:cNvPr>
          <p:cNvSpPr txBox="1"/>
          <p:nvPr/>
        </p:nvSpPr>
        <p:spPr>
          <a:xfrm>
            <a:off x="1068695" y="1076239"/>
            <a:ext cx="998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solidFill>
                  <a:srgbClr val="FBBA00"/>
                </a:solidFill>
                <a:latin typeface="HSE Sans" panose="02000000000000000000" pitchFamily="2" charset="0"/>
              </a:rPr>
              <a:t>.</a:t>
            </a:r>
            <a:endParaRPr lang="ru-RU" b="1" dirty="0">
              <a:solidFill>
                <a:srgbClr val="FBBA00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C896A0D-377E-432F-8ED6-434003002B35}"/>
              </a:ext>
            </a:extLst>
          </p:cNvPr>
          <p:cNvSpPr txBox="1"/>
          <p:nvPr/>
        </p:nvSpPr>
        <p:spPr>
          <a:xfrm>
            <a:off x="1068695" y="2551258"/>
            <a:ext cx="9982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rgbClr val="0E2D69"/>
                </a:solidFill>
                <a:latin typeface="HSE Sans" panose="02000000000000000000" pitchFamily="2" charset="0"/>
              </a:rPr>
              <a:t>Результаты </a:t>
            </a:r>
            <a:r>
              <a:rPr lang="ru-RU" b="1" dirty="0" smtClean="0">
                <a:solidFill>
                  <a:srgbClr val="0E2D69"/>
                </a:solidFill>
                <a:latin typeface="HSE Sans" panose="02000000000000000000" pitchFamily="2" charset="0"/>
              </a:rPr>
              <a:t>исследования:</a:t>
            </a:r>
          </a:p>
          <a:p>
            <a:pPr algn="just"/>
            <a:endParaRPr lang="ru-RU" dirty="0">
              <a:solidFill>
                <a:srgbClr val="0E2D69"/>
              </a:solidFill>
              <a:latin typeface="HSE Sans" panose="02000000000000000000" pitchFamily="2" charset="0"/>
            </a:endParaRPr>
          </a:p>
          <a:p>
            <a:pPr marL="285750" indent="-285750" algn="just">
              <a:buFontTx/>
              <a:buChar char="-"/>
            </a:pPr>
            <a:r>
              <a:rPr lang="ru-RU" dirty="0" smtClean="0">
                <a:solidFill>
                  <a:srgbClr val="0E2D69"/>
                </a:solidFill>
                <a:latin typeface="HSE Sans" panose="02000000000000000000" pitchFamily="2" charset="0"/>
              </a:rPr>
              <a:t>могут </a:t>
            </a:r>
            <a:r>
              <a:rPr lang="ru-RU" dirty="0">
                <a:solidFill>
                  <a:srgbClr val="0E2D69"/>
                </a:solidFill>
                <a:latin typeface="HSE Sans" panose="02000000000000000000" pitchFamily="2" charset="0"/>
              </a:rPr>
              <a:t>помочь в автоматизации оценки уровня текстов, что может быть полезно для образовательных </a:t>
            </a:r>
            <a:r>
              <a:rPr lang="ru-RU" dirty="0" smtClean="0">
                <a:solidFill>
                  <a:srgbClr val="0E2D69"/>
                </a:solidFill>
                <a:latin typeface="HSE Sans" panose="02000000000000000000" pitchFamily="2" charset="0"/>
              </a:rPr>
              <a:t>платформ</a:t>
            </a:r>
          </a:p>
          <a:p>
            <a:pPr marL="285750" indent="-285750" algn="just">
              <a:buFontTx/>
              <a:buChar char="-"/>
            </a:pPr>
            <a:endParaRPr lang="ru-RU" dirty="0">
              <a:solidFill>
                <a:srgbClr val="0E2D69"/>
              </a:solidFill>
              <a:latin typeface="HSE Sans" panose="02000000000000000000" pitchFamily="2" charset="0"/>
            </a:endParaRPr>
          </a:p>
          <a:p>
            <a:pPr marL="285750" indent="-285750" algn="just">
              <a:buFontTx/>
              <a:buChar char="-"/>
            </a:pPr>
            <a:r>
              <a:rPr lang="ru-RU" dirty="0" smtClean="0">
                <a:solidFill>
                  <a:srgbClr val="0E2D69"/>
                </a:solidFill>
                <a:latin typeface="HSE Sans" panose="02000000000000000000" pitchFamily="2" charset="0"/>
              </a:rPr>
              <a:t>дают </a:t>
            </a:r>
            <a:r>
              <a:rPr lang="ru-RU" dirty="0">
                <a:solidFill>
                  <a:srgbClr val="0E2D69"/>
                </a:solidFill>
                <a:latin typeface="HSE Sans" panose="02000000000000000000" pitchFamily="2" charset="0"/>
              </a:rPr>
              <a:t>объективные критерии </a:t>
            </a:r>
            <a:r>
              <a:rPr lang="ru-RU" dirty="0" smtClean="0">
                <a:solidFill>
                  <a:srgbClr val="0E2D69"/>
                </a:solidFill>
                <a:latin typeface="HSE Sans" panose="02000000000000000000" pitchFamily="2" charset="0"/>
              </a:rPr>
              <a:t>сложности</a:t>
            </a:r>
          </a:p>
          <a:p>
            <a:pPr marL="285750" indent="-285750" algn="just">
              <a:buFontTx/>
              <a:buChar char="-"/>
            </a:pPr>
            <a:endParaRPr lang="ru-RU" dirty="0">
              <a:solidFill>
                <a:srgbClr val="0E2D69"/>
              </a:solidFill>
              <a:latin typeface="HSE Sans" panose="02000000000000000000" pitchFamily="2" charset="0"/>
            </a:endParaRPr>
          </a:p>
          <a:p>
            <a:pPr marL="285750" indent="-285750" algn="just">
              <a:buFontTx/>
              <a:buChar char="-"/>
            </a:pPr>
            <a:r>
              <a:rPr lang="ru-RU" dirty="0" smtClean="0">
                <a:solidFill>
                  <a:srgbClr val="0E2D69"/>
                </a:solidFill>
                <a:latin typeface="HSE Sans" panose="02000000000000000000" pitchFamily="2" charset="0"/>
              </a:rPr>
              <a:t>могут </a:t>
            </a:r>
            <a:r>
              <a:rPr lang="ru-RU" dirty="0">
                <a:solidFill>
                  <a:srgbClr val="0E2D69"/>
                </a:solidFill>
                <a:latin typeface="HSE Sans" panose="02000000000000000000" pitchFamily="2" charset="0"/>
              </a:rPr>
              <a:t>быть использованы для создания упражнений или адаптации учебных материалов на английском </a:t>
            </a:r>
            <a:r>
              <a:rPr lang="ru-RU" dirty="0" smtClean="0">
                <a:solidFill>
                  <a:srgbClr val="0E2D69"/>
                </a:solidFill>
                <a:latin typeface="HSE Sans" panose="02000000000000000000" pitchFamily="2" charset="0"/>
              </a:rPr>
              <a:t>языке</a:t>
            </a:r>
          </a:p>
          <a:p>
            <a:pPr marL="285750" indent="-285750" algn="just">
              <a:buFontTx/>
              <a:buChar char="-"/>
            </a:pPr>
            <a:endParaRPr lang="ru-RU" dirty="0">
              <a:solidFill>
                <a:srgbClr val="0E2D69"/>
              </a:solidFill>
              <a:latin typeface="HSE Sans" panose="02000000000000000000" pitchFamily="2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2627540" y="1300498"/>
            <a:ext cx="336796" cy="318320"/>
            <a:chOff x="413779" y="3584518"/>
            <a:chExt cx="336796" cy="318320"/>
          </a:xfrm>
        </p:grpSpPr>
        <p:sp>
          <p:nvSpPr>
            <p:cNvPr id="16" name="Oval 34">
              <a:extLst>
                <a:ext uri="{FF2B5EF4-FFF2-40B4-BE49-F238E27FC236}">
                  <a16:creationId xmlns="" xmlns:a16="http://schemas.microsoft.com/office/drawing/2014/main" id="{5A6A957B-BB32-3240-89BD-33052ADA9ABF}"/>
                </a:ext>
              </a:extLst>
            </p:cNvPr>
            <p:cNvSpPr/>
            <p:nvPr/>
          </p:nvSpPr>
          <p:spPr>
            <a:xfrm>
              <a:off x="413779" y="3584518"/>
              <a:ext cx="336796" cy="312020"/>
            </a:xfrm>
            <a:prstGeom prst="ellipse">
              <a:avLst/>
            </a:prstGeom>
            <a:solidFill>
              <a:srgbClr val="0E2D6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latin typeface="HSE Sans" panose="02000000000000000000"/>
              </a:endParaRPr>
            </a:p>
          </p:txBody>
        </p:sp>
        <p:pic>
          <p:nvPicPr>
            <p:cNvPr id="1028" name="Picture 4" descr="Picture background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017" y="3584518"/>
              <a:ext cx="318320" cy="31832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Прямая соединительная линия 16"/>
          <p:cNvCxnSpPr/>
          <p:nvPr/>
        </p:nvCxnSpPr>
        <p:spPr>
          <a:xfrm flipV="1">
            <a:off x="743270" y="2936345"/>
            <a:ext cx="0" cy="1734277"/>
          </a:xfrm>
          <a:prstGeom prst="line">
            <a:avLst/>
          </a:prstGeom>
          <a:ln w="12700">
            <a:solidFill>
              <a:srgbClr val="0E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11150461" y="2936345"/>
            <a:ext cx="0" cy="1734277"/>
          </a:xfrm>
          <a:prstGeom prst="line">
            <a:avLst/>
          </a:prstGeom>
          <a:ln w="12700">
            <a:solidFill>
              <a:srgbClr val="0E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Текст 3">
            <a:extLst>
              <a:ext uri="{FF2B5EF4-FFF2-40B4-BE49-F238E27FC236}">
                <a16:creationId xmlns="" xmlns:a16="http://schemas.microsoft.com/office/drawing/2014/main" id="{DB8D49EC-434A-5443-AC3F-85F01995E632}"/>
              </a:ext>
            </a:extLst>
          </p:cNvPr>
          <p:cNvSpPr txBox="1">
            <a:spLocks/>
          </p:cNvSpPr>
          <p:nvPr/>
        </p:nvSpPr>
        <p:spPr>
          <a:xfrm>
            <a:off x="9001323" y="6687841"/>
            <a:ext cx="3272376" cy="211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ДПО Компьютерная лингвистика ВШЭ 2025 Смирнова Марина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6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>
            <a:extLst>
              <a:ext uri="{FF2B5EF4-FFF2-40B4-BE49-F238E27FC236}">
                <a16:creationId xmlns=""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6687616" y="471742"/>
            <a:ext cx="4213475" cy="4351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solidFill>
                  <a:srgbClr val="0E2D69"/>
                </a:solidFill>
                <a:latin typeface="HSE Sans" panose="02000000000000000000" pitchFamily="2" charset="0"/>
              </a:rPr>
              <a:t>Задачи проекта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>
            <a:off x="6687616" y="934451"/>
            <a:ext cx="4233589" cy="0"/>
          </a:xfrm>
          <a:prstGeom prst="line">
            <a:avLst/>
          </a:prstGeom>
          <a:ln w="12700">
            <a:solidFill>
              <a:srgbClr val="0E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6687616" y="1395374"/>
            <a:ext cx="336796" cy="312020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22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6687616" y="1918381"/>
            <a:ext cx="336796" cy="312020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23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6687616" y="2474810"/>
            <a:ext cx="336796" cy="312020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24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6687616" y="3031239"/>
            <a:ext cx="336796" cy="312020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25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6687616" y="3587668"/>
            <a:ext cx="336796" cy="312020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26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6687616" y="4144097"/>
            <a:ext cx="336796" cy="312020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16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1068695" y="2492503"/>
            <a:ext cx="336796" cy="312020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13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1068695" y="1386230"/>
            <a:ext cx="336796" cy="312020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sp>
        <p:nvSpPr>
          <p:cNvPr id="5" name="Oval 5">
            <a:extLst>
              <a:ext uri="{FF2B5EF4-FFF2-40B4-BE49-F238E27FC236}">
                <a16:creationId xmlns="" xmlns:a16="http://schemas.microsoft.com/office/drawing/2014/main" id="{5A83BFAB-DEA4-5E45-92C4-E5AF0FE3E415}"/>
              </a:ext>
            </a:extLst>
          </p:cNvPr>
          <p:cNvSpPr/>
          <p:nvPr/>
        </p:nvSpPr>
        <p:spPr>
          <a:xfrm>
            <a:off x="12380440" y="2058356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6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12380441" y="376842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7" name="Oval 45">
            <a:extLst>
              <a:ext uri="{FF2B5EF4-FFF2-40B4-BE49-F238E27FC236}">
                <a16:creationId xmlns="" xmlns:a16="http://schemas.microsoft.com/office/drawing/2014/main" id="{61E3DF2C-C678-544A-9859-37315568A0F1}"/>
              </a:ext>
            </a:extLst>
          </p:cNvPr>
          <p:cNvSpPr/>
          <p:nvPr/>
        </p:nvSpPr>
        <p:spPr>
          <a:xfrm>
            <a:off x="12380441" y="5478502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91251" y="1551384"/>
            <a:ext cx="1079142" cy="3077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ru-RU" sz="1400" dirty="0">
              <a:solidFill>
                <a:srgbClr val="0E2D69"/>
              </a:solidFill>
              <a:latin typeface="HSE Sans" panose="02000000000000000000" pitchFamily="2" charset="0"/>
            </a:endParaRPr>
          </a:p>
        </p:txBody>
      </p:sp>
      <p:sp>
        <p:nvSpPr>
          <p:cNvPr id="8" name="Текст 2">
            <a:extLst>
              <a:ext uri="{FF2B5EF4-FFF2-40B4-BE49-F238E27FC236}">
                <a16:creationId xmlns=""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1068695" y="458907"/>
            <a:ext cx="4213475" cy="4351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0E2D69"/>
                </a:solidFill>
                <a:latin typeface="HSE Sans" panose="02000000000000000000" pitchFamily="2" charset="0"/>
              </a:rPr>
              <a:t>Цель проекта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1068695" y="921616"/>
            <a:ext cx="4233589" cy="0"/>
          </a:xfrm>
          <a:prstGeom prst="line">
            <a:avLst/>
          </a:prstGeom>
          <a:ln w="12700">
            <a:solidFill>
              <a:srgbClr val="0E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C896A0D-377E-432F-8ED6-434003002B35}"/>
              </a:ext>
            </a:extLst>
          </p:cNvPr>
          <p:cNvSpPr txBox="1"/>
          <p:nvPr/>
        </p:nvSpPr>
        <p:spPr>
          <a:xfrm>
            <a:off x="1068695" y="1076239"/>
            <a:ext cx="4178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 smtClean="0">
              <a:solidFill>
                <a:srgbClr val="0E2D69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solidFill>
                  <a:srgbClr val="0E2D69"/>
                </a:solidFill>
                <a:latin typeface="HSE Sans" panose="02000000000000000000" pitchFamily="2" charset="0"/>
              </a:rPr>
              <a:t>Провести </a:t>
            </a:r>
            <a:r>
              <a:rPr lang="ru-RU" dirty="0">
                <a:solidFill>
                  <a:srgbClr val="0E2D69"/>
                </a:solidFill>
                <a:latin typeface="HSE Sans" panose="02000000000000000000" pitchFamily="2" charset="0"/>
              </a:rPr>
              <a:t>сравнительный анализ лингвистических особенностей английских текстов разных уровней 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>
              <a:solidFill>
                <a:srgbClr val="0E2D69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rgbClr val="0E2D69"/>
                </a:solidFill>
                <a:latin typeface="HSE Sans" panose="02000000000000000000" pitchFamily="2" charset="0"/>
              </a:rPr>
              <a:t>Выявить паттерны сложности, характерные для каждого уровня.</a:t>
            </a:r>
          </a:p>
          <a:p>
            <a:pPr algn="just"/>
            <a:endParaRPr lang="ru-RU" dirty="0">
              <a:solidFill>
                <a:srgbClr val="0E2D69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C896A0D-377E-432F-8ED6-434003002B35}"/>
              </a:ext>
            </a:extLst>
          </p:cNvPr>
          <p:cNvSpPr txBox="1"/>
          <p:nvPr/>
        </p:nvSpPr>
        <p:spPr>
          <a:xfrm>
            <a:off x="6687616" y="1089074"/>
            <a:ext cx="41781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solidFill>
                <a:srgbClr val="0E2D69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rgbClr val="0E2D69"/>
                </a:solidFill>
                <a:latin typeface="HSE Sans" panose="02000000000000000000" pitchFamily="2" charset="0"/>
              </a:rPr>
              <a:t>Сбор корпуса текстов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>
              <a:solidFill>
                <a:srgbClr val="0E2D69"/>
              </a:solidFill>
              <a:latin typeface="HSE Sans" panose="02000000000000000000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rgbClr val="0E2D69"/>
                </a:solidFill>
                <a:latin typeface="HSE Sans" panose="02000000000000000000" pitchFamily="2" charset="0"/>
              </a:rPr>
              <a:t>Предобработка текстов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>
              <a:solidFill>
                <a:srgbClr val="0E2D69"/>
              </a:solidFill>
              <a:latin typeface="HSE Sans" panose="02000000000000000000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rgbClr val="0E2D69"/>
                </a:solidFill>
                <a:latin typeface="HSE Sans" panose="02000000000000000000" pitchFamily="2" charset="0"/>
              </a:rPr>
              <a:t>Сравнительный анализ лексики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>
              <a:solidFill>
                <a:srgbClr val="0E2D69"/>
              </a:solidFill>
              <a:latin typeface="HSE Sans" panose="02000000000000000000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rgbClr val="0E2D69"/>
                </a:solidFill>
                <a:latin typeface="HSE Sans" panose="02000000000000000000" pitchFamily="2" charset="0"/>
              </a:rPr>
              <a:t>Анализ грамматической сложности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>
              <a:solidFill>
                <a:srgbClr val="0E2D69"/>
              </a:solidFill>
              <a:latin typeface="HSE Sans" panose="02000000000000000000" pitchFamily="2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solidFill>
                  <a:srgbClr val="0E2D69"/>
                </a:solidFill>
                <a:latin typeface="HSE Sans" panose="02000000000000000000" pitchFamily="2" charset="0"/>
              </a:rPr>
              <a:t>Статистическая оценка различий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>
              <a:solidFill>
                <a:srgbClr val="0E2D69"/>
              </a:solidFill>
              <a:latin typeface="HSE Sans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E2D69"/>
                </a:solidFill>
                <a:latin typeface="HSE Sans" panose="02000000000000000000" pitchFamily="2" charset="0"/>
              </a:rPr>
              <a:t>Визуальное представление результатов</a:t>
            </a:r>
          </a:p>
        </p:txBody>
      </p:sp>
      <p:sp>
        <p:nvSpPr>
          <p:cNvPr id="27" name="Текст 3">
            <a:extLst>
              <a:ext uri="{FF2B5EF4-FFF2-40B4-BE49-F238E27FC236}">
                <a16:creationId xmlns="" xmlns:a16="http://schemas.microsoft.com/office/drawing/2014/main" id="{DB8D49EC-434A-5443-AC3F-85F01995E632}"/>
              </a:ext>
            </a:extLst>
          </p:cNvPr>
          <p:cNvSpPr txBox="1">
            <a:spLocks/>
          </p:cNvSpPr>
          <p:nvPr/>
        </p:nvSpPr>
        <p:spPr>
          <a:xfrm>
            <a:off x="9001323" y="6687841"/>
            <a:ext cx="3272376" cy="211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ДПО Компьютерная лингвистика ВШЭ 2025 Смирнова Марина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380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sp>
        <p:nvSpPr>
          <p:cNvPr id="5" name="Oval 5">
            <a:extLst>
              <a:ext uri="{FF2B5EF4-FFF2-40B4-BE49-F238E27FC236}">
                <a16:creationId xmlns="" xmlns:a16="http://schemas.microsoft.com/office/drawing/2014/main" id="{5A83BFAB-DEA4-5E45-92C4-E5AF0FE3E415}"/>
              </a:ext>
            </a:extLst>
          </p:cNvPr>
          <p:cNvSpPr/>
          <p:nvPr/>
        </p:nvSpPr>
        <p:spPr>
          <a:xfrm>
            <a:off x="12380440" y="2058356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6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12380441" y="376842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7" name="Oval 45">
            <a:extLst>
              <a:ext uri="{FF2B5EF4-FFF2-40B4-BE49-F238E27FC236}">
                <a16:creationId xmlns="" xmlns:a16="http://schemas.microsoft.com/office/drawing/2014/main" id="{61E3DF2C-C678-544A-9859-37315568A0F1}"/>
              </a:ext>
            </a:extLst>
          </p:cNvPr>
          <p:cNvSpPr/>
          <p:nvPr/>
        </p:nvSpPr>
        <p:spPr>
          <a:xfrm>
            <a:off x="12380441" y="5478502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91251" y="1551384"/>
            <a:ext cx="1079142" cy="3077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ru-RU" sz="1400" dirty="0">
              <a:solidFill>
                <a:srgbClr val="0E2D69"/>
              </a:solidFill>
              <a:latin typeface="HSE Sans" panose="02000000000000000000" pitchFamily="2" charset="0"/>
            </a:endParaRPr>
          </a:p>
        </p:txBody>
      </p:sp>
      <p:sp>
        <p:nvSpPr>
          <p:cNvPr id="8" name="Текст 2">
            <a:extLst>
              <a:ext uri="{FF2B5EF4-FFF2-40B4-BE49-F238E27FC236}">
                <a16:creationId xmlns=""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1068695" y="458907"/>
            <a:ext cx="9982583" cy="4351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solidFill>
                  <a:srgbClr val="0E2D69"/>
                </a:solidFill>
                <a:latin typeface="HSE Sans" panose="02000000000000000000" pitchFamily="2" charset="0"/>
              </a:rPr>
              <a:t>Материал исследования</a:t>
            </a:r>
          </a:p>
          <a:p>
            <a:endParaRPr lang="ru-RU" sz="2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1068695" y="921616"/>
            <a:ext cx="9982583" cy="0"/>
          </a:xfrm>
          <a:prstGeom prst="line">
            <a:avLst/>
          </a:prstGeom>
          <a:ln w="12700">
            <a:solidFill>
              <a:srgbClr val="0E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C896A0D-377E-432F-8ED6-434003002B35}"/>
              </a:ext>
            </a:extLst>
          </p:cNvPr>
          <p:cNvSpPr txBox="1"/>
          <p:nvPr/>
        </p:nvSpPr>
        <p:spPr>
          <a:xfrm>
            <a:off x="1068695" y="1076239"/>
            <a:ext cx="998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solidFill>
                <a:srgbClr val="0E2D69"/>
              </a:solidFill>
            </a:endParaRPr>
          </a:p>
          <a:p>
            <a:pPr algn="just"/>
            <a:r>
              <a:rPr lang="ru-RU" dirty="0">
                <a:solidFill>
                  <a:srgbClr val="0E2D69"/>
                </a:solidFill>
                <a:latin typeface="HSE Sans" panose="02000000000000000000" pitchFamily="2" charset="0"/>
              </a:rPr>
              <a:t>Корпус из 200 текстов английского языка уровней </a:t>
            </a:r>
            <a:r>
              <a:rPr lang="ru-RU" b="1" dirty="0">
                <a:solidFill>
                  <a:srgbClr val="FBBA00"/>
                </a:solidFill>
                <a:latin typeface="HSE Sans" panose="02000000000000000000" pitchFamily="2" charset="0"/>
              </a:rPr>
              <a:t>A1, A2, B1, B2, C1.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C896A0D-377E-432F-8ED6-434003002B35}"/>
              </a:ext>
            </a:extLst>
          </p:cNvPr>
          <p:cNvSpPr txBox="1"/>
          <p:nvPr/>
        </p:nvSpPr>
        <p:spPr>
          <a:xfrm>
            <a:off x="1068694" y="2523118"/>
            <a:ext cx="998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rgbClr val="0E2D69"/>
                </a:solidFill>
                <a:latin typeface="HSE Sans" panose="02000000000000000000" pitchFamily="2" charset="0"/>
              </a:rPr>
              <a:t>Для </a:t>
            </a:r>
            <a:r>
              <a:rPr lang="ru-RU" dirty="0">
                <a:solidFill>
                  <a:srgbClr val="0E2D69"/>
                </a:solidFill>
                <a:latin typeface="HSE Sans" panose="02000000000000000000" pitchFamily="2" charset="0"/>
              </a:rPr>
              <a:t>создания корпуса были взяты тексты с нескольких сайтов: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12627540" y="1300498"/>
            <a:ext cx="336796" cy="318320"/>
            <a:chOff x="413779" y="3584518"/>
            <a:chExt cx="336796" cy="318320"/>
          </a:xfrm>
        </p:grpSpPr>
        <p:sp>
          <p:nvSpPr>
            <p:cNvPr id="16" name="Oval 34">
              <a:extLst>
                <a:ext uri="{FF2B5EF4-FFF2-40B4-BE49-F238E27FC236}">
                  <a16:creationId xmlns="" xmlns:a16="http://schemas.microsoft.com/office/drawing/2014/main" id="{5A6A957B-BB32-3240-89BD-33052ADA9ABF}"/>
                </a:ext>
              </a:extLst>
            </p:cNvPr>
            <p:cNvSpPr/>
            <p:nvPr/>
          </p:nvSpPr>
          <p:spPr>
            <a:xfrm>
              <a:off x="413779" y="3584518"/>
              <a:ext cx="336796" cy="312020"/>
            </a:xfrm>
            <a:prstGeom prst="ellipse">
              <a:avLst/>
            </a:prstGeom>
            <a:solidFill>
              <a:srgbClr val="0E2D6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latin typeface="HSE Sans" panose="02000000000000000000"/>
              </a:endParaRPr>
            </a:p>
          </p:txBody>
        </p:sp>
        <p:pic>
          <p:nvPicPr>
            <p:cNvPr id="1028" name="Picture 4" descr="Picture background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017" y="3584518"/>
              <a:ext cx="318320" cy="31832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Прямоугольник 9"/>
          <p:cNvSpPr/>
          <p:nvPr/>
        </p:nvSpPr>
        <p:spPr>
          <a:xfrm>
            <a:off x="1068695" y="3354843"/>
            <a:ext cx="4663511" cy="258532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1433513" indent="-342900" algn="just">
              <a:buFont typeface="+mj-lt"/>
              <a:buAutoNum type="arabicPeriod"/>
            </a:pPr>
            <a:r>
              <a:rPr lang="en-US" dirty="0">
                <a:solidFill>
                  <a:srgbClr val="0E2D69"/>
                </a:solidFill>
                <a:latin typeface="HSE Sans" panose="02000000000000000000"/>
              </a:rPr>
              <a:t>Britishcouncil.org</a:t>
            </a:r>
            <a:endParaRPr lang="ru-RU" dirty="0">
              <a:solidFill>
                <a:srgbClr val="0E2D69"/>
              </a:solidFill>
            </a:endParaRPr>
          </a:p>
          <a:p>
            <a:pPr marL="1433513" indent="-342900" algn="just">
              <a:buFont typeface="+mj-lt"/>
              <a:buAutoNum type="arabicPeriod"/>
            </a:pPr>
            <a:endParaRPr lang="en-US" dirty="0">
              <a:solidFill>
                <a:srgbClr val="0E2D69"/>
              </a:solidFill>
              <a:latin typeface="HSE Sans" panose="02000000000000000000"/>
            </a:endParaRPr>
          </a:p>
          <a:p>
            <a:pPr marL="1433513" indent="-342900" algn="just">
              <a:buFont typeface="+mj-lt"/>
              <a:buAutoNum type="arabicPeriod"/>
            </a:pPr>
            <a:r>
              <a:rPr lang="en-US" dirty="0" smtClean="0">
                <a:solidFill>
                  <a:srgbClr val="0E2D69"/>
                </a:solidFill>
                <a:latin typeface="HSE Sans" panose="02000000000000000000"/>
              </a:rPr>
              <a:t>ESL Lounge Student</a:t>
            </a:r>
            <a:endParaRPr lang="ru-RU" dirty="0" smtClean="0">
              <a:solidFill>
                <a:srgbClr val="0E2D69"/>
              </a:solidFill>
            </a:endParaRPr>
          </a:p>
          <a:p>
            <a:pPr marL="1433513" indent="-342900" algn="just">
              <a:buFont typeface="+mj-lt"/>
              <a:buAutoNum type="arabicPeriod"/>
            </a:pPr>
            <a:endParaRPr lang="en-US" dirty="0">
              <a:solidFill>
                <a:srgbClr val="0E2D69"/>
              </a:solidFill>
              <a:latin typeface="HSE Sans" panose="02000000000000000000"/>
            </a:endParaRPr>
          </a:p>
          <a:p>
            <a:pPr marL="1433513" indent="-342900" algn="just">
              <a:buFont typeface="+mj-lt"/>
              <a:buAutoNum type="arabicPeriod"/>
            </a:pPr>
            <a:r>
              <a:rPr lang="en-US" dirty="0">
                <a:solidFill>
                  <a:srgbClr val="0E2D69"/>
                </a:solidFill>
                <a:latin typeface="HSE Sans" panose="02000000000000000000"/>
              </a:rPr>
              <a:t>Lingua.com</a:t>
            </a:r>
            <a:endParaRPr lang="ru-RU" dirty="0">
              <a:solidFill>
                <a:srgbClr val="0E2D69"/>
              </a:solidFill>
            </a:endParaRPr>
          </a:p>
          <a:p>
            <a:pPr marL="1433513" indent="-342900" algn="just">
              <a:buFont typeface="+mj-lt"/>
              <a:buAutoNum type="arabicPeriod"/>
            </a:pPr>
            <a:endParaRPr lang="en-US" dirty="0">
              <a:solidFill>
                <a:srgbClr val="0E2D69"/>
              </a:solidFill>
              <a:latin typeface="HSE Sans" panose="02000000000000000000"/>
            </a:endParaRPr>
          </a:p>
          <a:p>
            <a:pPr marL="1433513" indent="-342900" algn="just">
              <a:buFont typeface="+mj-lt"/>
              <a:buAutoNum type="arabicPeriod"/>
            </a:pPr>
            <a:r>
              <a:rPr lang="en-US" dirty="0">
                <a:solidFill>
                  <a:srgbClr val="0E2D69"/>
                </a:solidFill>
                <a:latin typeface="HSE Sans" panose="02000000000000000000"/>
              </a:rPr>
              <a:t>Test-English.com</a:t>
            </a:r>
            <a:endParaRPr lang="ru-RU" dirty="0">
              <a:solidFill>
                <a:srgbClr val="0E2D69"/>
              </a:solidFill>
            </a:endParaRPr>
          </a:p>
          <a:p>
            <a:pPr marL="1433513" indent="-342900" algn="just">
              <a:buFont typeface="+mj-lt"/>
              <a:buAutoNum type="arabicPeriod"/>
            </a:pPr>
            <a:endParaRPr lang="en-US" dirty="0">
              <a:solidFill>
                <a:srgbClr val="0E2D69"/>
              </a:solidFill>
              <a:latin typeface="HSE Sans" panose="02000000000000000000"/>
            </a:endParaRPr>
          </a:p>
          <a:p>
            <a:pPr marL="1433513" indent="-342900" algn="just">
              <a:buFont typeface="+mj-lt"/>
              <a:buAutoNum type="arabicPeriod"/>
            </a:pPr>
            <a:r>
              <a:rPr lang="en-US" dirty="0" smtClean="0">
                <a:solidFill>
                  <a:srgbClr val="0E2D69"/>
                </a:solidFill>
                <a:latin typeface="HSE Sans" panose="02000000000000000000"/>
              </a:rPr>
              <a:t>Fabulang.com</a:t>
            </a:r>
            <a:endParaRPr lang="ru-RU" dirty="0" smtClean="0">
              <a:solidFill>
                <a:srgbClr val="0E2D69"/>
              </a:solidFill>
            </a:endParaRP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 flipH="1">
            <a:off x="1068695" y="2060725"/>
            <a:ext cx="9982583" cy="0"/>
          </a:xfrm>
          <a:prstGeom prst="line">
            <a:avLst/>
          </a:prstGeom>
          <a:ln w="12700">
            <a:solidFill>
              <a:srgbClr val="0E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6008323" y="3351618"/>
            <a:ext cx="50429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3513" indent="-342900" algn="just">
              <a:buFont typeface="+mj-lt"/>
              <a:buAutoNum type="arabicPeriod" startAt="6"/>
            </a:pPr>
            <a:r>
              <a:rPr lang="en-US" dirty="0">
                <a:solidFill>
                  <a:srgbClr val="0E2D69"/>
                </a:solidFill>
                <a:latin typeface="HSE Sans" panose="02000000000000000000"/>
              </a:rPr>
              <a:t>Rushengl.com</a:t>
            </a:r>
            <a:endParaRPr lang="ru-RU" dirty="0">
              <a:solidFill>
                <a:srgbClr val="0E2D69"/>
              </a:solidFill>
            </a:endParaRPr>
          </a:p>
          <a:p>
            <a:pPr marL="1433513" indent="-342900" algn="just">
              <a:buFont typeface="+mj-lt"/>
              <a:buAutoNum type="arabicPeriod" startAt="6"/>
            </a:pPr>
            <a:endParaRPr lang="en-US" dirty="0">
              <a:solidFill>
                <a:srgbClr val="0E2D69"/>
              </a:solidFill>
              <a:latin typeface="HSE Sans" panose="02000000000000000000"/>
            </a:endParaRPr>
          </a:p>
          <a:p>
            <a:pPr marL="1433513" indent="-342900" algn="just">
              <a:buFont typeface="+mj-lt"/>
              <a:buAutoNum type="arabicPeriod" startAt="6"/>
            </a:pPr>
            <a:r>
              <a:rPr lang="en-US" dirty="0">
                <a:solidFill>
                  <a:srgbClr val="0E2D69"/>
                </a:solidFill>
                <a:latin typeface="HSE Sans" panose="02000000000000000000"/>
              </a:rPr>
              <a:t>ExamEnglish.com</a:t>
            </a:r>
            <a:endParaRPr lang="ru-RU" dirty="0">
              <a:solidFill>
                <a:srgbClr val="0E2D69"/>
              </a:solidFill>
            </a:endParaRPr>
          </a:p>
          <a:p>
            <a:pPr marL="1433513" indent="-342900" algn="just">
              <a:buFont typeface="+mj-lt"/>
              <a:buAutoNum type="arabicPeriod" startAt="6"/>
            </a:pPr>
            <a:endParaRPr lang="en-US" dirty="0">
              <a:solidFill>
                <a:srgbClr val="0E2D69"/>
              </a:solidFill>
              <a:latin typeface="HSE Sans" panose="02000000000000000000"/>
            </a:endParaRPr>
          </a:p>
          <a:p>
            <a:pPr marL="1433513" indent="-342900" algn="just">
              <a:buFont typeface="+mj-lt"/>
              <a:buAutoNum type="arabicPeriod" startAt="6"/>
            </a:pPr>
            <a:r>
              <a:rPr lang="en-US" dirty="0">
                <a:solidFill>
                  <a:srgbClr val="0E2D69"/>
                </a:solidFill>
                <a:latin typeface="HSE Sans" panose="02000000000000000000"/>
              </a:rPr>
              <a:t>Cathoven.com</a:t>
            </a:r>
            <a:endParaRPr lang="ru-RU" dirty="0">
              <a:solidFill>
                <a:srgbClr val="0E2D69"/>
              </a:solidFill>
            </a:endParaRPr>
          </a:p>
          <a:p>
            <a:pPr marL="1433513" indent="-342900" algn="just">
              <a:buFont typeface="+mj-lt"/>
              <a:buAutoNum type="arabicPeriod" startAt="6"/>
            </a:pPr>
            <a:endParaRPr lang="en-US" dirty="0">
              <a:solidFill>
                <a:srgbClr val="0E2D69"/>
              </a:solidFill>
              <a:latin typeface="HSE Sans" panose="02000000000000000000"/>
            </a:endParaRPr>
          </a:p>
          <a:p>
            <a:pPr marL="1433513" indent="-342900" algn="just">
              <a:buFont typeface="+mj-lt"/>
              <a:buAutoNum type="arabicPeriod" startAt="6"/>
            </a:pPr>
            <a:r>
              <a:rPr lang="en-US" dirty="0">
                <a:solidFill>
                  <a:srgbClr val="0E2D69"/>
                </a:solidFill>
                <a:latin typeface="HSE Sans" panose="02000000000000000000"/>
              </a:rPr>
              <a:t>English-practice.net</a:t>
            </a:r>
            <a:endParaRPr lang="ru-RU" dirty="0">
              <a:solidFill>
                <a:srgbClr val="0E2D69"/>
              </a:solidFill>
            </a:endParaRPr>
          </a:p>
          <a:p>
            <a:pPr marL="1433513" indent="-342900" algn="just">
              <a:buFont typeface="+mj-lt"/>
              <a:buAutoNum type="arabicPeriod" startAt="6"/>
            </a:pPr>
            <a:endParaRPr lang="en-US" dirty="0">
              <a:solidFill>
                <a:srgbClr val="0E2D69"/>
              </a:solidFill>
              <a:latin typeface="HSE Sans" panose="02000000000000000000"/>
            </a:endParaRPr>
          </a:p>
          <a:p>
            <a:pPr marL="1433513" indent="-342900" algn="just">
              <a:buFont typeface="+mj-lt"/>
              <a:buAutoNum type="arabicPeriod" startAt="6"/>
            </a:pPr>
            <a:r>
              <a:rPr lang="en-US" dirty="0">
                <a:solidFill>
                  <a:srgbClr val="0E2D69"/>
                </a:solidFill>
                <a:latin typeface="HSE Sans" panose="02000000000000000000"/>
              </a:rPr>
              <a:t>Trinity-college London</a:t>
            </a:r>
          </a:p>
        </p:txBody>
      </p:sp>
      <p:sp>
        <p:nvSpPr>
          <p:cNvPr id="41" name="Текст 3">
            <a:extLst>
              <a:ext uri="{FF2B5EF4-FFF2-40B4-BE49-F238E27FC236}">
                <a16:creationId xmlns="" xmlns:a16="http://schemas.microsoft.com/office/drawing/2014/main" id="{DB8D49EC-434A-5443-AC3F-85F01995E632}"/>
              </a:ext>
            </a:extLst>
          </p:cNvPr>
          <p:cNvSpPr txBox="1">
            <a:spLocks/>
          </p:cNvSpPr>
          <p:nvPr/>
        </p:nvSpPr>
        <p:spPr>
          <a:xfrm>
            <a:off x="9001323" y="6687841"/>
            <a:ext cx="3272376" cy="211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ДПО Компьютерная лингвистика ВШЭ 2025 Смирнова Марина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023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sp>
        <p:nvSpPr>
          <p:cNvPr id="5" name="Oval 5">
            <a:extLst>
              <a:ext uri="{FF2B5EF4-FFF2-40B4-BE49-F238E27FC236}">
                <a16:creationId xmlns="" xmlns:a16="http://schemas.microsoft.com/office/drawing/2014/main" id="{5A83BFAB-DEA4-5E45-92C4-E5AF0FE3E415}"/>
              </a:ext>
            </a:extLst>
          </p:cNvPr>
          <p:cNvSpPr/>
          <p:nvPr/>
        </p:nvSpPr>
        <p:spPr>
          <a:xfrm>
            <a:off x="12380440" y="2058356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6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12380441" y="376842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7" name="Oval 45">
            <a:extLst>
              <a:ext uri="{FF2B5EF4-FFF2-40B4-BE49-F238E27FC236}">
                <a16:creationId xmlns="" xmlns:a16="http://schemas.microsoft.com/office/drawing/2014/main" id="{61E3DF2C-C678-544A-9859-37315568A0F1}"/>
              </a:ext>
            </a:extLst>
          </p:cNvPr>
          <p:cNvSpPr/>
          <p:nvPr/>
        </p:nvSpPr>
        <p:spPr>
          <a:xfrm>
            <a:off x="12380441" y="5478502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8" name="Текст 2">
            <a:extLst>
              <a:ext uri="{FF2B5EF4-FFF2-40B4-BE49-F238E27FC236}">
                <a16:creationId xmlns=""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1068695" y="458907"/>
            <a:ext cx="9982583" cy="4351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solidFill>
                  <a:srgbClr val="0E2D69"/>
                </a:solidFill>
                <a:latin typeface="HSE Sans" panose="02000000000000000000" pitchFamily="2" charset="0"/>
              </a:rPr>
              <a:t>Этапы проведения анализа</a:t>
            </a:r>
            <a:endParaRPr lang="ru-RU" sz="2400" b="1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1068695" y="921616"/>
            <a:ext cx="9982583" cy="0"/>
          </a:xfrm>
          <a:prstGeom prst="line">
            <a:avLst/>
          </a:prstGeom>
          <a:ln w="12700">
            <a:solidFill>
              <a:srgbClr val="0E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12627540" y="1300498"/>
            <a:ext cx="336796" cy="318320"/>
            <a:chOff x="413779" y="3584518"/>
            <a:chExt cx="336796" cy="318320"/>
          </a:xfrm>
        </p:grpSpPr>
        <p:sp>
          <p:nvSpPr>
            <p:cNvPr id="16" name="Oval 34">
              <a:extLst>
                <a:ext uri="{FF2B5EF4-FFF2-40B4-BE49-F238E27FC236}">
                  <a16:creationId xmlns="" xmlns:a16="http://schemas.microsoft.com/office/drawing/2014/main" id="{5A6A957B-BB32-3240-89BD-33052ADA9ABF}"/>
                </a:ext>
              </a:extLst>
            </p:cNvPr>
            <p:cNvSpPr/>
            <p:nvPr/>
          </p:nvSpPr>
          <p:spPr>
            <a:xfrm>
              <a:off x="413779" y="3584518"/>
              <a:ext cx="336796" cy="312020"/>
            </a:xfrm>
            <a:prstGeom prst="ellipse">
              <a:avLst/>
            </a:prstGeom>
            <a:solidFill>
              <a:srgbClr val="0E2D6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latin typeface="HSE Sans" panose="02000000000000000000"/>
              </a:endParaRPr>
            </a:p>
          </p:txBody>
        </p:sp>
        <p:pic>
          <p:nvPicPr>
            <p:cNvPr id="1028" name="Picture 4" descr="Picture background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017" y="3584518"/>
              <a:ext cx="318320" cy="31832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Группа 22"/>
          <p:cNvGrpSpPr/>
          <p:nvPr/>
        </p:nvGrpSpPr>
        <p:grpSpPr>
          <a:xfrm>
            <a:off x="1054096" y="970769"/>
            <a:ext cx="10003644" cy="1286730"/>
            <a:chOff x="1068695" y="1334850"/>
            <a:chExt cx="10003644" cy="1286730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1068695" y="1334850"/>
              <a:ext cx="10003644" cy="1216095"/>
              <a:chOff x="1068695" y="1334850"/>
              <a:chExt cx="10003644" cy="1216095"/>
            </a:xfrm>
          </p:grpSpPr>
          <p:sp>
            <p:nvSpPr>
              <p:cNvPr id="18" name="Oval 34">
                <a:extLst>
                  <a:ext uri="{FF2B5EF4-FFF2-40B4-BE49-F238E27FC236}">
                    <a16:creationId xmlns="" xmlns:a16="http://schemas.microsoft.com/office/drawing/2014/main" id="{5A6A957B-BB32-3240-89BD-33052ADA9ABF}"/>
                  </a:ext>
                </a:extLst>
              </p:cNvPr>
              <p:cNvSpPr/>
              <p:nvPr/>
            </p:nvSpPr>
            <p:spPr>
              <a:xfrm>
                <a:off x="1068695" y="1386230"/>
                <a:ext cx="336796" cy="312020"/>
              </a:xfrm>
              <a:prstGeom prst="ellipse">
                <a:avLst/>
              </a:prstGeom>
              <a:solidFill>
                <a:srgbClr val="FBBA0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>
                  <a:latin typeface="HSE Sans" panose="02000000000000000000"/>
                </a:endParaRPr>
              </a:p>
            </p:txBody>
          </p:sp>
          <p:cxnSp>
            <p:nvCxnSpPr>
              <p:cNvPr id="20" name="Прямая соединительная линия 19"/>
              <p:cNvCxnSpPr/>
              <p:nvPr/>
            </p:nvCxnSpPr>
            <p:spPr>
              <a:xfrm flipV="1">
                <a:off x="1237093" y="1768885"/>
                <a:ext cx="0" cy="782060"/>
              </a:xfrm>
              <a:prstGeom prst="line">
                <a:avLst/>
              </a:prstGeom>
              <a:ln w="12700">
                <a:solidFill>
                  <a:srgbClr val="0E2D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7C896A0D-377E-432F-8ED6-434003002B35}"/>
                  </a:ext>
                </a:extLst>
              </p:cNvPr>
              <p:cNvSpPr txBox="1"/>
              <p:nvPr/>
            </p:nvSpPr>
            <p:spPr>
              <a:xfrm>
                <a:off x="1548203" y="1334850"/>
                <a:ext cx="95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 smtClean="0">
                    <a:solidFill>
                      <a:srgbClr val="0E2D69"/>
                    </a:solidFill>
                    <a:latin typeface="HSE Sans" panose="02000000000000000000" pitchFamily="2" charset="0"/>
                  </a:rPr>
                  <a:t>ПРЕДОБРАБОТКА </a:t>
                </a:r>
                <a:r>
                  <a:rPr lang="ru-RU" dirty="0">
                    <a:solidFill>
                      <a:srgbClr val="0E2D69"/>
                    </a:solidFill>
                    <a:latin typeface="HSE Sans" panose="02000000000000000000" pitchFamily="2" charset="0"/>
                  </a:rPr>
                  <a:t>ТЕКСТОВ </a:t>
                </a:r>
              </a:p>
            </p:txBody>
          </p:sp>
        </p:grpSp>
        <p:sp>
          <p:nvSpPr>
            <p:cNvPr id="15" name="Прямоугольник 14"/>
            <p:cNvSpPr/>
            <p:nvPr/>
          </p:nvSpPr>
          <p:spPr>
            <a:xfrm>
              <a:off x="1527142" y="1698250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dirty="0" smtClean="0">
                  <a:solidFill>
                    <a:srgbClr val="0E2D69"/>
                  </a:solidFill>
                  <a:latin typeface="HSE Sans" panose="02000000000000000000" pitchFamily="2" charset="0"/>
                </a:rPr>
                <a:t>- удаление </a:t>
              </a:r>
              <a:r>
                <a:rPr lang="ru-RU" dirty="0">
                  <a:solidFill>
                    <a:srgbClr val="0E2D69"/>
                  </a:solidFill>
                  <a:latin typeface="HSE Sans" panose="02000000000000000000" pitchFamily="2" charset="0"/>
                </a:rPr>
                <a:t>именованных сущностей</a:t>
              </a:r>
              <a:br>
                <a:rPr lang="ru-RU" dirty="0">
                  <a:solidFill>
                    <a:srgbClr val="0E2D69"/>
                  </a:solidFill>
                  <a:latin typeface="HSE Sans" panose="02000000000000000000" pitchFamily="2" charset="0"/>
                </a:rPr>
              </a:br>
              <a:r>
                <a:rPr lang="ru-RU" dirty="0" smtClean="0">
                  <a:solidFill>
                    <a:srgbClr val="0E2D69"/>
                  </a:solidFill>
                  <a:latin typeface="HSE Sans" panose="02000000000000000000" pitchFamily="2" charset="0"/>
                </a:rPr>
                <a:t>- </a:t>
              </a:r>
              <a:r>
                <a:rPr lang="ru-RU" dirty="0" err="1" smtClean="0">
                  <a:solidFill>
                    <a:srgbClr val="0E2D69"/>
                  </a:solidFill>
                  <a:latin typeface="HSE Sans" panose="02000000000000000000" pitchFamily="2" charset="0"/>
                </a:rPr>
                <a:t>токенизация</a:t>
              </a:r>
              <a:r>
                <a:rPr lang="ru-RU" dirty="0">
                  <a:solidFill>
                    <a:srgbClr val="0E2D69"/>
                  </a:solidFill>
                  <a:latin typeface="HSE Sans" panose="02000000000000000000" pitchFamily="2" charset="0"/>
                </a:rPr>
                <a:t/>
              </a:r>
              <a:br>
                <a:rPr lang="ru-RU" dirty="0">
                  <a:solidFill>
                    <a:srgbClr val="0E2D69"/>
                  </a:solidFill>
                  <a:latin typeface="HSE Sans" panose="02000000000000000000" pitchFamily="2" charset="0"/>
                </a:rPr>
              </a:br>
              <a:r>
                <a:rPr lang="ru-RU" dirty="0" smtClean="0">
                  <a:solidFill>
                    <a:srgbClr val="0E2D69"/>
                  </a:solidFill>
                  <a:latin typeface="HSE Sans" panose="02000000000000000000" pitchFamily="2" charset="0"/>
                </a:rPr>
                <a:t>- </a:t>
              </a:r>
              <a:r>
                <a:rPr lang="ru-RU" dirty="0" err="1" smtClean="0">
                  <a:solidFill>
                    <a:srgbClr val="0E2D69"/>
                  </a:solidFill>
                  <a:latin typeface="HSE Sans" panose="02000000000000000000" pitchFamily="2" charset="0"/>
                </a:rPr>
                <a:t>лемматизация</a:t>
              </a:r>
              <a:endParaRPr lang="ru-RU" dirty="0">
                <a:solidFill>
                  <a:srgbClr val="0E2D69"/>
                </a:solidFill>
                <a:latin typeface="HSE Sans" panose="02000000000000000000" pitchFamily="2" charset="0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1054095" y="2229557"/>
            <a:ext cx="9982584" cy="880987"/>
            <a:chOff x="1068695" y="1332107"/>
            <a:chExt cx="9982584" cy="880987"/>
          </a:xfrm>
        </p:grpSpPr>
        <p:grpSp>
          <p:nvGrpSpPr>
            <p:cNvPr id="27" name="Группа 26"/>
            <p:cNvGrpSpPr/>
            <p:nvPr/>
          </p:nvGrpSpPr>
          <p:grpSpPr>
            <a:xfrm>
              <a:off x="1068695" y="1332107"/>
              <a:ext cx="9982584" cy="880987"/>
              <a:chOff x="1068695" y="1332107"/>
              <a:chExt cx="9982584" cy="880987"/>
            </a:xfrm>
          </p:grpSpPr>
          <p:sp>
            <p:nvSpPr>
              <p:cNvPr id="30" name="Oval 34">
                <a:extLst>
                  <a:ext uri="{FF2B5EF4-FFF2-40B4-BE49-F238E27FC236}">
                    <a16:creationId xmlns="" xmlns:a16="http://schemas.microsoft.com/office/drawing/2014/main" id="{5A6A957B-BB32-3240-89BD-33052ADA9ABF}"/>
                  </a:ext>
                </a:extLst>
              </p:cNvPr>
              <p:cNvSpPr/>
              <p:nvPr/>
            </p:nvSpPr>
            <p:spPr>
              <a:xfrm>
                <a:off x="1068695" y="1386230"/>
                <a:ext cx="336796" cy="312020"/>
              </a:xfrm>
              <a:prstGeom prst="ellipse">
                <a:avLst/>
              </a:prstGeom>
              <a:solidFill>
                <a:srgbClr val="FBBA0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>
                  <a:latin typeface="HSE Sans" panose="02000000000000000000"/>
                </a:endParaRPr>
              </a:p>
            </p:txBody>
          </p:sp>
          <p:cxnSp>
            <p:nvCxnSpPr>
              <p:cNvPr id="31" name="Прямая соединительная линия 30"/>
              <p:cNvCxnSpPr/>
              <p:nvPr/>
            </p:nvCxnSpPr>
            <p:spPr>
              <a:xfrm flipV="1">
                <a:off x="1237093" y="1771641"/>
                <a:ext cx="0" cy="441453"/>
              </a:xfrm>
              <a:prstGeom prst="line">
                <a:avLst/>
              </a:prstGeom>
              <a:ln w="12700">
                <a:solidFill>
                  <a:srgbClr val="0E2D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7C896A0D-377E-432F-8ED6-434003002B35}"/>
                  </a:ext>
                </a:extLst>
              </p:cNvPr>
              <p:cNvSpPr txBox="1"/>
              <p:nvPr/>
            </p:nvSpPr>
            <p:spPr>
              <a:xfrm>
                <a:off x="1527143" y="1332107"/>
                <a:ext cx="95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 smtClean="0">
                    <a:solidFill>
                      <a:srgbClr val="0E2D69"/>
                    </a:solidFill>
                    <a:latin typeface="HSE Sans" panose="02000000000000000000" pitchFamily="2" charset="0"/>
                  </a:rPr>
                  <a:t>ПОДСЧЕТ </a:t>
                </a:r>
                <a:r>
                  <a:rPr lang="ru-RU" dirty="0">
                    <a:solidFill>
                      <a:srgbClr val="0E2D69"/>
                    </a:solidFill>
                    <a:latin typeface="HSE Sans" panose="02000000000000000000" pitchFamily="2" charset="0"/>
                  </a:rPr>
                  <a:t>ПОКАЗАТЕЛЯ TTR (</a:t>
                </a:r>
                <a:r>
                  <a:rPr lang="ru-RU" dirty="0" err="1">
                    <a:solidFill>
                      <a:srgbClr val="0E2D69"/>
                    </a:solidFill>
                    <a:latin typeface="HSE Sans" panose="02000000000000000000" pitchFamily="2" charset="0"/>
                  </a:rPr>
                  <a:t>type-token</a:t>
                </a:r>
                <a:r>
                  <a:rPr lang="ru-RU" dirty="0">
                    <a:solidFill>
                      <a:srgbClr val="0E2D69"/>
                    </a:solidFill>
                    <a:latin typeface="HSE Sans" panose="02000000000000000000" pitchFamily="2" charset="0"/>
                  </a:rPr>
                  <a:t> </a:t>
                </a:r>
                <a:r>
                  <a:rPr lang="ru-RU" dirty="0" err="1">
                    <a:solidFill>
                      <a:srgbClr val="0E2D69"/>
                    </a:solidFill>
                    <a:latin typeface="HSE Sans" panose="02000000000000000000" pitchFamily="2" charset="0"/>
                  </a:rPr>
                  <a:t>ratio</a:t>
                </a:r>
                <a:r>
                  <a:rPr lang="ru-RU" dirty="0">
                    <a:solidFill>
                      <a:srgbClr val="0E2D69"/>
                    </a:solidFill>
                    <a:latin typeface="HSE Sans" panose="02000000000000000000" pitchFamily="2" charset="0"/>
                  </a:rPr>
                  <a:t>)</a:t>
                </a:r>
              </a:p>
            </p:txBody>
          </p:sp>
        </p:grpSp>
        <p:sp>
          <p:nvSpPr>
            <p:cNvPr id="28" name="Прямоугольник 27"/>
            <p:cNvSpPr/>
            <p:nvPr/>
          </p:nvSpPr>
          <p:spPr>
            <a:xfrm>
              <a:off x="1527143" y="1809995"/>
              <a:ext cx="75134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>
                  <a:solidFill>
                    <a:srgbClr val="0E2D69"/>
                  </a:solidFill>
                  <a:latin typeface="HSE Sans" panose="02000000000000000000" pitchFamily="2" charset="0"/>
                </a:rPr>
                <a:t>- анализ коэффициента </a:t>
              </a:r>
              <a:r>
                <a:rPr lang="ru-RU" dirty="0">
                  <a:solidFill>
                    <a:srgbClr val="0E2D69"/>
                  </a:solidFill>
                  <a:latin typeface="HSE Sans" panose="02000000000000000000" pitchFamily="2" charset="0"/>
                </a:rPr>
                <a:t>лексического разнообразия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1054093" y="3220007"/>
            <a:ext cx="6290602" cy="1199952"/>
            <a:chOff x="1068695" y="1350993"/>
            <a:chExt cx="6290602" cy="1199952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1068695" y="1350993"/>
              <a:ext cx="5324857" cy="1199952"/>
              <a:chOff x="1068695" y="1350993"/>
              <a:chExt cx="5324857" cy="1199952"/>
            </a:xfrm>
          </p:grpSpPr>
          <p:sp>
            <p:nvSpPr>
              <p:cNvPr id="41" name="Oval 34">
                <a:extLst>
                  <a:ext uri="{FF2B5EF4-FFF2-40B4-BE49-F238E27FC236}">
                    <a16:creationId xmlns="" xmlns:a16="http://schemas.microsoft.com/office/drawing/2014/main" id="{5A6A957B-BB32-3240-89BD-33052ADA9ABF}"/>
                  </a:ext>
                </a:extLst>
              </p:cNvPr>
              <p:cNvSpPr/>
              <p:nvPr/>
            </p:nvSpPr>
            <p:spPr>
              <a:xfrm>
                <a:off x="1068695" y="1386230"/>
                <a:ext cx="336796" cy="312020"/>
              </a:xfrm>
              <a:prstGeom prst="ellipse">
                <a:avLst/>
              </a:prstGeom>
              <a:solidFill>
                <a:srgbClr val="FBBA0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>
                  <a:latin typeface="HSE Sans" panose="02000000000000000000"/>
                </a:endParaRPr>
              </a:p>
            </p:txBody>
          </p:sp>
          <p:cxnSp>
            <p:nvCxnSpPr>
              <p:cNvPr id="42" name="Прямая соединительная линия 41"/>
              <p:cNvCxnSpPr/>
              <p:nvPr/>
            </p:nvCxnSpPr>
            <p:spPr>
              <a:xfrm flipV="1">
                <a:off x="1237093" y="1768885"/>
                <a:ext cx="0" cy="782060"/>
              </a:xfrm>
              <a:prstGeom prst="line">
                <a:avLst/>
              </a:prstGeom>
              <a:ln w="12700">
                <a:solidFill>
                  <a:srgbClr val="0E2D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7C896A0D-377E-432F-8ED6-434003002B35}"/>
                  </a:ext>
                </a:extLst>
              </p:cNvPr>
              <p:cNvSpPr txBox="1"/>
              <p:nvPr/>
            </p:nvSpPr>
            <p:spPr>
              <a:xfrm>
                <a:off x="1562803" y="1350993"/>
                <a:ext cx="4830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 smtClean="0">
                    <a:solidFill>
                      <a:srgbClr val="0E2D69"/>
                    </a:solidFill>
                    <a:latin typeface="HSE Sans" panose="02000000000000000000" pitchFamily="2" charset="0"/>
                  </a:rPr>
                  <a:t>СИНТАКСИЧЕСКИЙ РАЗБОР</a:t>
                </a:r>
                <a:endParaRPr lang="ru-RU" dirty="0">
                  <a:solidFill>
                    <a:srgbClr val="0E2D69"/>
                  </a:solidFill>
                  <a:latin typeface="HSE Sans" panose="02000000000000000000" pitchFamily="2" charset="0"/>
                </a:endParaRPr>
              </a:p>
            </p:txBody>
          </p:sp>
        </p:grpSp>
        <p:sp>
          <p:nvSpPr>
            <p:cNvPr id="38" name="Прямоугольник 37"/>
            <p:cNvSpPr/>
            <p:nvPr/>
          </p:nvSpPr>
          <p:spPr>
            <a:xfrm>
              <a:off x="1527144" y="1836749"/>
              <a:ext cx="58321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>
                  <a:solidFill>
                    <a:srgbClr val="0E2D69"/>
                  </a:solidFill>
                  <a:latin typeface="HSE Sans" panose="02000000000000000000" pitchFamily="2" charset="0"/>
                </a:rPr>
                <a:t>- анализ </a:t>
              </a:r>
              <a:r>
                <a:rPr lang="ru-RU" dirty="0">
                  <a:solidFill>
                    <a:srgbClr val="0E2D69"/>
                  </a:solidFill>
                  <a:latin typeface="HSE Sans" panose="02000000000000000000" pitchFamily="2" charset="0"/>
                </a:rPr>
                <a:t>зависимостей в формате </a:t>
              </a:r>
              <a:r>
                <a:rPr lang="ru-RU" dirty="0" err="1">
                  <a:solidFill>
                    <a:srgbClr val="0E2D69"/>
                  </a:solidFill>
                  <a:latin typeface="HSE Sans" panose="02000000000000000000" pitchFamily="2" charset="0"/>
                </a:rPr>
                <a:t>Universal</a:t>
              </a:r>
              <a:r>
                <a:rPr lang="ru-RU" dirty="0">
                  <a:solidFill>
                    <a:srgbClr val="0E2D69"/>
                  </a:solidFill>
                  <a:latin typeface="HSE Sans" panose="02000000000000000000" pitchFamily="2" charset="0"/>
                </a:rPr>
                <a:t> </a:t>
              </a:r>
              <a:r>
                <a:rPr lang="ru-RU" dirty="0" err="1">
                  <a:solidFill>
                    <a:srgbClr val="0E2D69"/>
                  </a:solidFill>
                  <a:latin typeface="HSE Sans" panose="02000000000000000000" pitchFamily="2" charset="0"/>
                </a:rPr>
                <a:t>Dependencies</a:t>
              </a:r>
              <a:endParaRPr lang="ru-RU" dirty="0">
                <a:solidFill>
                  <a:srgbClr val="0E2D69"/>
                </a:solidFill>
                <a:latin typeface="HSE Sans" panose="02000000000000000000" pitchFamily="2" charset="0"/>
              </a:endParaRPr>
            </a:p>
            <a:p>
              <a:r>
                <a:rPr lang="ru-RU" dirty="0" smtClean="0">
                  <a:solidFill>
                    <a:srgbClr val="0E2D69"/>
                  </a:solidFill>
                  <a:latin typeface="HSE Sans" panose="02000000000000000000" pitchFamily="2" charset="0"/>
                </a:rPr>
                <a:t>- подсчет </a:t>
              </a:r>
              <a:r>
                <a:rPr lang="ru-RU" dirty="0">
                  <a:solidFill>
                    <a:srgbClr val="0E2D69"/>
                  </a:solidFill>
                  <a:latin typeface="HSE Sans" panose="02000000000000000000" pitchFamily="2" charset="0"/>
                </a:rPr>
                <a:t>POS-тегов и их частотности</a:t>
              </a:r>
            </a:p>
          </p:txBody>
        </p:sp>
      </p:grpSp>
      <p:grpSp>
        <p:nvGrpSpPr>
          <p:cNvPr id="80" name="Группа 79"/>
          <p:cNvGrpSpPr/>
          <p:nvPr/>
        </p:nvGrpSpPr>
        <p:grpSpPr>
          <a:xfrm>
            <a:off x="1054093" y="4226194"/>
            <a:ext cx="9982583" cy="1474706"/>
            <a:chOff x="1068695" y="1076239"/>
            <a:chExt cx="9982583" cy="1474706"/>
          </a:xfrm>
        </p:grpSpPr>
        <p:grpSp>
          <p:nvGrpSpPr>
            <p:cNvPr id="81" name="Группа 80"/>
            <p:cNvGrpSpPr/>
            <p:nvPr/>
          </p:nvGrpSpPr>
          <p:grpSpPr>
            <a:xfrm>
              <a:off x="1068695" y="1076239"/>
              <a:ext cx="9982583" cy="1474706"/>
              <a:chOff x="1068695" y="1076239"/>
              <a:chExt cx="9982583" cy="1474706"/>
            </a:xfrm>
          </p:grpSpPr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id="{7C896A0D-377E-432F-8ED6-434003002B35}"/>
                  </a:ext>
                </a:extLst>
              </p:cNvPr>
              <p:cNvSpPr txBox="1"/>
              <p:nvPr/>
            </p:nvSpPr>
            <p:spPr>
              <a:xfrm>
                <a:off x="1527142" y="1076239"/>
                <a:ext cx="95241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ru-RU" dirty="0">
                  <a:solidFill>
                    <a:srgbClr val="0E2D69"/>
                  </a:solidFill>
                </a:endParaRPr>
              </a:p>
              <a:p>
                <a:pPr algn="just"/>
                <a:r>
                  <a:rPr lang="ru-RU" dirty="0" smtClean="0">
                    <a:solidFill>
                      <a:srgbClr val="0E2D69"/>
                    </a:solidFill>
                    <a:latin typeface="HSE Sans" panose="02000000000000000000" pitchFamily="2" charset="0"/>
                  </a:rPr>
                  <a:t>ПОДСЧЕТ И СРАВНЕНИЕ КОСИНУСНЫХ РАССТОЯНИЙ</a:t>
                </a:r>
                <a:endParaRPr lang="ru-RU" dirty="0">
                  <a:solidFill>
                    <a:srgbClr val="0E2D69"/>
                  </a:solidFill>
                  <a:latin typeface="HSE Sans" panose="02000000000000000000" pitchFamily="2" charset="0"/>
                </a:endParaRPr>
              </a:p>
            </p:txBody>
          </p:sp>
          <p:sp>
            <p:nvSpPr>
              <p:cNvPr id="84" name="Oval 34">
                <a:extLst>
                  <a:ext uri="{FF2B5EF4-FFF2-40B4-BE49-F238E27FC236}">
                    <a16:creationId xmlns="" xmlns:a16="http://schemas.microsoft.com/office/drawing/2014/main" id="{5A6A957B-BB32-3240-89BD-33052ADA9ABF}"/>
                  </a:ext>
                </a:extLst>
              </p:cNvPr>
              <p:cNvSpPr/>
              <p:nvPr/>
            </p:nvSpPr>
            <p:spPr>
              <a:xfrm>
                <a:off x="1068695" y="1386230"/>
                <a:ext cx="336796" cy="312020"/>
              </a:xfrm>
              <a:prstGeom prst="ellipse">
                <a:avLst/>
              </a:prstGeom>
              <a:solidFill>
                <a:srgbClr val="FBBA0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>
                  <a:latin typeface="HSE Sans" panose="02000000000000000000"/>
                </a:endParaRPr>
              </a:p>
            </p:txBody>
          </p:sp>
          <p:cxnSp>
            <p:nvCxnSpPr>
              <p:cNvPr id="85" name="Прямая соединительная линия 84"/>
              <p:cNvCxnSpPr/>
              <p:nvPr/>
            </p:nvCxnSpPr>
            <p:spPr>
              <a:xfrm flipV="1">
                <a:off x="1227666" y="1768885"/>
                <a:ext cx="0" cy="782060"/>
              </a:xfrm>
              <a:prstGeom prst="line">
                <a:avLst/>
              </a:prstGeom>
              <a:ln w="12700">
                <a:solidFill>
                  <a:srgbClr val="0E2D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Прямоугольник 81"/>
            <p:cNvSpPr/>
            <p:nvPr/>
          </p:nvSpPr>
          <p:spPr>
            <a:xfrm>
              <a:off x="1527141" y="1836749"/>
              <a:ext cx="952413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>
                  <a:solidFill>
                    <a:srgbClr val="0E2D69"/>
                  </a:solidFill>
                  <a:latin typeface="HSE Sans" panose="02000000000000000000" pitchFamily="2" charset="0"/>
                </a:rPr>
                <a:t>- выявление </a:t>
              </a:r>
              <a:r>
                <a:rPr lang="ru-RU" dirty="0">
                  <a:solidFill>
                    <a:srgbClr val="0E2D69"/>
                  </a:solidFill>
                  <a:latin typeface="HSE Sans" panose="02000000000000000000" pitchFamily="2" charset="0"/>
                </a:rPr>
                <a:t>косинусной близости текстов с помощью мешка слов и </a:t>
              </a:r>
              <a:r>
                <a:rPr lang="ru-RU" dirty="0" smtClean="0">
                  <a:solidFill>
                    <a:srgbClr val="0E2D69"/>
                  </a:solidFill>
                  <a:latin typeface="HSE Sans" panose="02000000000000000000" pitchFamily="2" charset="0"/>
                </a:rPr>
                <a:t>векторов</a:t>
              </a:r>
            </a:p>
            <a:p>
              <a:r>
                <a:rPr lang="ru-RU" dirty="0" smtClean="0">
                  <a:solidFill>
                    <a:srgbClr val="0E2D69"/>
                  </a:solidFill>
                  <a:latin typeface="HSE Sans" panose="02000000000000000000" pitchFamily="2" charset="0"/>
                </a:rPr>
                <a:t>- создание </a:t>
              </a:r>
              <a:r>
                <a:rPr lang="ru-RU" dirty="0">
                  <a:solidFill>
                    <a:srgbClr val="0E2D69"/>
                  </a:solidFill>
                  <a:latin typeface="HSE Sans" panose="02000000000000000000" pitchFamily="2" charset="0"/>
                </a:rPr>
                <a:t>теплового графика для визуализации результатов</a:t>
              </a:r>
            </a:p>
          </p:txBody>
        </p:sp>
      </p:grpSp>
      <p:grpSp>
        <p:nvGrpSpPr>
          <p:cNvPr id="86" name="Группа 85"/>
          <p:cNvGrpSpPr/>
          <p:nvPr/>
        </p:nvGrpSpPr>
        <p:grpSpPr>
          <a:xfrm>
            <a:off x="1054091" y="5477236"/>
            <a:ext cx="9982583" cy="1145906"/>
            <a:chOff x="1068695" y="1076239"/>
            <a:chExt cx="9982583" cy="1145906"/>
          </a:xfrm>
        </p:grpSpPr>
        <p:grpSp>
          <p:nvGrpSpPr>
            <p:cNvPr id="87" name="Группа 86"/>
            <p:cNvGrpSpPr/>
            <p:nvPr/>
          </p:nvGrpSpPr>
          <p:grpSpPr>
            <a:xfrm>
              <a:off x="1068695" y="1076239"/>
              <a:ext cx="9982583" cy="646331"/>
              <a:chOff x="1068695" y="1076239"/>
              <a:chExt cx="9982583" cy="646331"/>
            </a:xfrm>
          </p:grpSpPr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7C896A0D-377E-432F-8ED6-434003002B35}"/>
                  </a:ext>
                </a:extLst>
              </p:cNvPr>
              <p:cNvSpPr txBox="1"/>
              <p:nvPr/>
            </p:nvSpPr>
            <p:spPr>
              <a:xfrm>
                <a:off x="1527142" y="1076239"/>
                <a:ext cx="95241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ru-RU" dirty="0" smtClean="0">
                  <a:solidFill>
                    <a:srgbClr val="0E2D69"/>
                  </a:solidFill>
                </a:endParaRPr>
              </a:p>
              <a:p>
                <a:pPr algn="just"/>
                <a:r>
                  <a:rPr lang="ru-RU" dirty="0" smtClean="0">
                    <a:solidFill>
                      <a:srgbClr val="0E2D69"/>
                    </a:solidFill>
                    <a:latin typeface="HSE Sans" panose="02000000000000000000" pitchFamily="2" charset="0"/>
                  </a:rPr>
                  <a:t>ПОДСЧЕТ </a:t>
                </a:r>
                <a:r>
                  <a:rPr lang="en-US" dirty="0" smtClean="0">
                    <a:solidFill>
                      <a:srgbClr val="0E2D69"/>
                    </a:solidFill>
                    <a:latin typeface="HSE Sans" panose="02000000000000000000" pitchFamily="2" charset="0"/>
                  </a:rPr>
                  <a:t>TF-IDF (term frequency-inverse document frequency)</a:t>
                </a:r>
                <a:endParaRPr lang="ru-RU" dirty="0">
                  <a:solidFill>
                    <a:srgbClr val="0E2D69"/>
                  </a:solidFill>
                  <a:latin typeface="HSE Sans" panose="02000000000000000000" pitchFamily="2" charset="0"/>
                </a:endParaRPr>
              </a:p>
            </p:txBody>
          </p:sp>
          <p:sp>
            <p:nvSpPr>
              <p:cNvPr id="90" name="Oval 34">
                <a:extLst>
                  <a:ext uri="{FF2B5EF4-FFF2-40B4-BE49-F238E27FC236}">
                    <a16:creationId xmlns="" xmlns:a16="http://schemas.microsoft.com/office/drawing/2014/main" id="{5A6A957B-BB32-3240-89BD-33052ADA9ABF}"/>
                  </a:ext>
                </a:extLst>
              </p:cNvPr>
              <p:cNvSpPr/>
              <p:nvPr/>
            </p:nvSpPr>
            <p:spPr>
              <a:xfrm>
                <a:off x="1068695" y="1386230"/>
                <a:ext cx="336796" cy="312020"/>
              </a:xfrm>
              <a:prstGeom prst="ellipse">
                <a:avLst/>
              </a:prstGeom>
              <a:solidFill>
                <a:srgbClr val="FBBA0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>
                  <a:latin typeface="HSE Sans" panose="02000000000000000000"/>
                </a:endParaRPr>
              </a:p>
            </p:txBody>
          </p:sp>
        </p:grpSp>
        <p:sp>
          <p:nvSpPr>
            <p:cNvPr id="88" name="Прямоугольник 87"/>
            <p:cNvSpPr/>
            <p:nvPr/>
          </p:nvSpPr>
          <p:spPr>
            <a:xfrm>
              <a:off x="1527142" y="1852813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dirty="0" smtClean="0">
                  <a:solidFill>
                    <a:srgbClr val="0E2D69"/>
                  </a:solidFill>
                  <a:latin typeface="HSE Sans" panose="02000000000000000000" pitchFamily="2" charset="0"/>
                </a:rPr>
                <a:t>- анализ важности </a:t>
              </a:r>
              <a:r>
                <a:rPr lang="ru-RU" dirty="0">
                  <a:solidFill>
                    <a:srgbClr val="0E2D69"/>
                  </a:solidFill>
                  <a:latin typeface="HSE Sans" panose="02000000000000000000" pitchFamily="2" charset="0"/>
                </a:rPr>
                <a:t>слов в текстах.</a:t>
              </a:r>
            </a:p>
          </p:txBody>
        </p:sp>
      </p:grpSp>
      <p:cxnSp>
        <p:nvCxnSpPr>
          <p:cNvPr id="92" name="Прямая соединительная линия 91"/>
          <p:cNvCxnSpPr/>
          <p:nvPr/>
        </p:nvCxnSpPr>
        <p:spPr>
          <a:xfrm flipV="1">
            <a:off x="1213064" y="6217750"/>
            <a:ext cx="0" cy="441453"/>
          </a:xfrm>
          <a:prstGeom prst="line">
            <a:avLst/>
          </a:prstGeom>
          <a:ln w="12700">
            <a:solidFill>
              <a:srgbClr val="0E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Текст 3">
            <a:extLst>
              <a:ext uri="{FF2B5EF4-FFF2-40B4-BE49-F238E27FC236}">
                <a16:creationId xmlns="" xmlns:a16="http://schemas.microsoft.com/office/drawing/2014/main" id="{DB8D49EC-434A-5443-AC3F-85F01995E632}"/>
              </a:ext>
            </a:extLst>
          </p:cNvPr>
          <p:cNvSpPr txBox="1">
            <a:spLocks/>
          </p:cNvSpPr>
          <p:nvPr/>
        </p:nvSpPr>
        <p:spPr>
          <a:xfrm>
            <a:off x="9001323" y="6687841"/>
            <a:ext cx="3272376" cy="211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ДПО Компьютерная лингвистика ВШЭ 2025 Смирнова Марина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070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sp>
        <p:nvSpPr>
          <p:cNvPr id="5" name="Oval 5">
            <a:extLst>
              <a:ext uri="{FF2B5EF4-FFF2-40B4-BE49-F238E27FC236}">
                <a16:creationId xmlns="" xmlns:a16="http://schemas.microsoft.com/office/drawing/2014/main" id="{5A83BFAB-DEA4-5E45-92C4-E5AF0FE3E415}"/>
              </a:ext>
            </a:extLst>
          </p:cNvPr>
          <p:cNvSpPr/>
          <p:nvPr/>
        </p:nvSpPr>
        <p:spPr>
          <a:xfrm>
            <a:off x="12380440" y="2058356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6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12380441" y="376842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7" name="Oval 45">
            <a:extLst>
              <a:ext uri="{FF2B5EF4-FFF2-40B4-BE49-F238E27FC236}">
                <a16:creationId xmlns="" xmlns:a16="http://schemas.microsoft.com/office/drawing/2014/main" id="{61E3DF2C-C678-544A-9859-37315568A0F1}"/>
              </a:ext>
            </a:extLst>
          </p:cNvPr>
          <p:cNvSpPr/>
          <p:nvPr/>
        </p:nvSpPr>
        <p:spPr>
          <a:xfrm>
            <a:off x="12380441" y="5478502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91251" y="1551384"/>
            <a:ext cx="1079142" cy="3077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ru-RU" sz="1400" dirty="0">
              <a:solidFill>
                <a:srgbClr val="0E2D69"/>
              </a:solidFill>
              <a:latin typeface="HSE Sans" panose="02000000000000000000" pitchFamily="2" charset="0"/>
            </a:endParaRPr>
          </a:p>
        </p:txBody>
      </p:sp>
      <p:sp>
        <p:nvSpPr>
          <p:cNvPr id="8" name="Текст 2">
            <a:extLst>
              <a:ext uri="{FF2B5EF4-FFF2-40B4-BE49-F238E27FC236}">
                <a16:creationId xmlns=""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1068695" y="458907"/>
            <a:ext cx="9982583" cy="4351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solidFill>
                  <a:srgbClr val="0E2D69"/>
                </a:solidFill>
                <a:latin typeface="HSE Sans" panose="02000000000000000000" pitchFamily="2" charset="0"/>
              </a:rPr>
              <a:t>Результаты исследования</a:t>
            </a:r>
            <a:endParaRPr lang="ru-RU" sz="2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1068695" y="921616"/>
            <a:ext cx="9982583" cy="0"/>
          </a:xfrm>
          <a:prstGeom prst="line">
            <a:avLst/>
          </a:prstGeom>
          <a:ln w="12700">
            <a:solidFill>
              <a:srgbClr val="0E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C896A0D-377E-432F-8ED6-434003002B35}"/>
              </a:ext>
            </a:extLst>
          </p:cNvPr>
          <p:cNvSpPr txBox="1"/>
          <p:nvPr/>
        </p:nvSpPr>
        <p:spPr>
          <a:xfrm>
            <a:off x="1068695" y="1076239"/>
            <a:ext cx="998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solidFill>
                <a:srgbClr val="0E2D69"/>
              </a:solidFill>
            </a:endParaRPr>
          </a:p>
          <a:p>
            <a:pPr algn="just"/>
            <a:r>
              <a:rPr lang="ru-RU" dirty="0">
                <a:solidFill>
                  <a:srgbClr val="0E2D69"/>
                </a:solidFill>
                <a:latin typeface="HSE Sans" panose="02000000000000000000" pitchFamily="2" charset="0"/>
              </a:rPr>
              <a:t>Результаты подсчета </a:t>
            </a:r>
            <a:r>
              <a:rPr lang="en-US" dirty="0">
                <a:solidFill>
                  <a:srgbClr val="0E2D69"/>
                </a:solidFill>
                <a:latin typeface="HSE Sans" panose="02000000000000000000" pitchFamily="2" charset="0"/>
              </a:rPr>
              <a:t>Type-token ratio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12627540" y="1300498"/>
            <a:ext cx="336796" cy="318320"/>
            <a:chOff x="413779" y="3584518"/>
            <a:chExt cx="336796" cy="318320"/>
          </a:xfrm>
        </p:grpSpPr>
        <p:sp>
          <p:nvSpPr>
            <p:cNvPr id="16" name="Oval 34">
              <a:extLst>
                <a:ext uri="{FF2B5EF4-FFF2-40B4-BE49-F238E27FC236}">
                  <a16:creationId xmlns="" xmlns:a16="http://schemas.microsoft.com/office/drawing/2014/main" id="{5A6A957B-BB32-3240-89BD-33052ADA9ABF}"/>
                </a:ext>
              </a:extLst>
            </p:cNvPr>
            <p:cNvSpPr/>
            <p:nvPr/>
          </p:nvSpPr>
          <p:spPr>
            <a:xfrm>
              <a:off x="413779" y="3584518"/>
              <a:ext cx="336796" cy="312020"/>
            </a:xfrm>
            <a:prstGeom prst="ellipse">
              <a:avLst/>
            </a:prstGeom>
            <a:solidFill>
              <a:srgbClr val="0E2D6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latin typeface="HSE Sans" panose="02000000000000000000"/>
              </a:endParaRPr>
            </a:p>
          </p:txBody>
        </p:sp>
        <p:pic>
          <p:nvPicPr>
            <p:cNvPr id="1028" name="Picture 4" descr="Picture background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017" y="3584518"/>
              <a:ext cx="318320" cy="31832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Прямая соединительная линия 39"/>
          <p:cNvCxnSpPr/>
          <p:nvPr/>
        </p:nvCxnSpPr>
        <p:spPr>
          <a:xfrm flipH="1">
            <a:off x="1068695" y="2060725"/>
            <a:ext cx="9982583" cy="0"/>
          </a:xfrm>
          <a:prstGeom prst="line">
            <a:avLst/>
          </a:prstGeom>
          <a:ln w="12700">
            <a:solidFill>
              <a:srgbClr val="0E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95" y="2660862"/>
            <a:ext cx="4368498" cy="212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95" y="2660863"/>
            <a:ext cx="9982583" cy="2584276"/>
          </a:xfrm>
          <a:prstGeom prst="rect">
            <a:avLst/>
          </a:prstGeom>
        </p:spPr>
      </p:pic>
      <p:pic>
        <p:nvPicPr>
          <p:cNvPr id="4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sp>
        <p:nvSpPr>
          <p:cNvPr id="5" name="Oval 5">
            <a:extLst>
              <a:ext uri="{FF2B5EF4-FFF2-40B4-BE49-F238E27FC236}">
                <a16:creationId xmlns="" xmlns:a16="http://schemas.microsoft.com/office/drawing/2014/main" id="{5A83BFAB-DEA4-5E45-92C4-E5AF0FE3E415}"/>
              </a:ext>
            </a:extLst>
          </p:cNvPr>
          <p:cNvSpPr/>
          <p:nvPr/>
        </p:nvSpPr>
        <p:spPr>
          <a:xfrm>
            <a:off x="12380440" y="2058356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6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12380441" y="376842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7" name="Oval 45">
            <a:extLst>
              <a:ext uri="{FF2B5EF4-FFF2-40B4-BE49-F238E27FC236}">
                <a16:creationId xmlns="" xmlns:a16="http://schemas.microsoft.com/office/drawing/2014/main" id="{61E3DF2C-C678-544A-9859-37315568A0F1}"/>
              </a:ext>
            </a:extLst>
          </p:cNvPr>
          <p:cNvSpPr/>
          <p:nvPr/>
        </p:nvSpPr>
        <p:spPr>
          <a:xfrm>
            <a:off x="12380441" y="5478502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91251" y="1551384"/>
            <a:ext cx="1079142" cy="3077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ru-RU" sz="1400" dirty="0">
              <a:solidFill>
                <a:srgbClr val="0E2D69"/>
              </a:solidFill>
              <a:latin typeface="HSE Sans" panose="02000000000000000000" pitchFamily="2" charset="0"/>
            </a:endParaRPr>
          </a:p>
        </p:txBody>
      </p:sp>
      <p:sp>
        <p:nvSpPr>
          <p:cNvPr id="8" name="Текст 2">
            <a:extLst>
              <a:ext uri="{FF2B5EF4-FFF2-40B4-BE49-F238E27FC236}">
                <a16:creationId xmlns=""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1068695" y="458907"/>
            <a:ext cx="9982583" cy="4351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solidFill>
                  <a:srgbClr val="0E2D69"/>
                </a:solidFill>
                <a:latin typeface="HSE Sans" panose="02000000000000000000" pitchFamily="2" charset="0"/>
              </a:rPr>
              <a:t>Результаты исследования</a:t>
            </a:r>
            <a:endParaRPr lang="ru-RU" sz="2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1068695" y="921616"/>
            <a:ext cx="9982583" cy="0"/>
          </a:xfrm>
          <a:prstGeom prst="line">
            <a:avLst/>
          </a:prstGeom>
          <a:ln w="12700">
            <a:solidFill>
              <a:srgbClr val="0E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C896A0D-377E-432F-8ED6-434003002B35}"/>
              </a:ext>
            </a:extLst>
          </p:cNvPr>
          <p:cNvSpPr txBox="1"/>
          <p:nvPr/>
        </p:nvSpPr>
        <p:spPr>
          <a:xfrm>
            <a:off x="1068695" y="1076239"/>
            <a:ext cx="998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solidFill>
                <a:srgbClr val="0E2D69"/>
              </a:solidFill>
            </a:endParaRPr>
          </a:p>
          <a:p>
            <a:pPr algn="just"/>
            <a:r>
              <a:rPr lang="ru-RU" dirty="0" smtClean="0">
                <a:solidFill>
                  <a:srgbClr val="0E2D69"/>
                </a:solidFill>
                <a:latin typeface="HSE Sans" panose="02000000000000000000" pitchFamily="2" charset="0"/>
              </a:rPr>
              <a:t>Результаты </a:t>
            </a:r>
            <a:r>
              <a:rPr lang="ru-RU" dirty="0">
                <a:solidFill>
                  <a:srgbClr val="0E2D69"/>
                </a:solidFill>
                <a:latin typeface="HSE Sans" panose="02000000000000000000" pitchFamily="2" charset="0"/>
              </a:rPr>
              <a:t>подсчета зависимостей в тексте</a:t>
            </a:r>
            <a:endParaRPr lang="en-US" dirty="0">
              <a:solidFill>
                <a:srgbClr val="0E2D69"/>
              </a:solidFill>
              <a:latin typeface="HSE Sans" panose="02000000000000000000" pitchFamily="2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2627540" y="1300498"/>
            <a:ext cx="336796" cy="318320"/>
            <a:chOff x="413779" y="3584518"/>
            <a:chExt cx="336796" cy="318320"/>
          </a:xfrm>
        </p:grpSpPr>
        <p:sp>
          <p:nvSpPr>
            <p:cNvPr id="16" name="Oval 34">
              <a:extLst>
                <a:ext uri="{FF2B5EF4-FFF2-40B4-BE49-F238E27FC236}">
                  <a16:creationId xmlns="" xmlns:a16="http://schemas.microsoft.com/office/drawing/2014/main" id="{5A6A957B-BB32-3240-89BD-33052ADA9ABF}"/>
                </a:ext>
              </a:extLst>
            </p:cNvPr>
            <p:cNvSpPr/>
            <p:nvPr/>
          </p:nvSpPr>
          <p:spPr>
            <a:xfrm>
              <a:off x="413779" y="3584518"/>
              <a:ext cx="336796" cy="312020"/>
            </a:xfrm>
            <a:prstGeom prst="ellipse">
              <a:avLst/>
            </a:prstGeom>
            <a:solidFill>
              <a:srgbClr val="0E2D6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latin typeface="HSE Sans" panose="02000000000000000000"/>
              </a:endParaRPr>
            </a:p>
          </p:txBody>
        </p:sp>
        <p:pic>
          <p:nvPicPr>
            <p:cNvPr id="1028" name="Picture 4" descr="Picture background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017" y="3584518"/>
              <a:ext cx="318320" cy="31832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Прямая соединительная линия 39"/>
          <p:cNvCxnSpPr/>
          <p:nvPr/>
        </p:nvCxnSpPr>
        <p:spPr>
          <a:xfrm flipH="1">
            <a:off x="1068695" y="2060725"/>
            <a:ext cx="9982583" cy="0"/>
          </a:xfrm>
          <a:prstGeom prst="line">
            <a:avLst/>
          </a:prstGeom>
          <a:ln w="12700">
            <a:solidFill>
              <a:srgbClr val="0E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983095" y="5451998"/>
            <a:ext cx="319222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 err="1" smtClean="0">
                <a:solidFill>
                  <a:srgbClr val="F6C3C3"/>
                </a:solidFill>
                <a:latin typeface="HSE Sans" panose="02000000000000000000" pitchFamily="2" charset="0"/>
              </a:rPr>
              <a:t>conj</a:t>
            </a:r>
            <a:r>
              <a:rPr lang="ru-RU" sz="1300" dirty="0" smtClean="0">
                <a:solidFill>
                  <a:srgbClr val="F6C3C3"/>
                </a:solidFill>
                <a:latin typeface="HSE Sans" panose="02000000000000000000" pitchFamily="2" charset="0"/>
              </a:rPr>
              <a:t> - сочинительные союзы</a:t>
            </a:r>
            <a:r>
              <a:rPr lang="ru-RU" sz="1300" dirty="0">
                <a:solidFill>
                  <a:srgbClr val="F6C3C3"/>
                </a:solidFill>
                <a:latin typeface="HSE Sans" panose="02000000000000000000" pitchFamily="2" charset="0"/>
              </a:rPr>
              <a:t/>
            </a:r>
            <a:br>
              <a:rPr lang="ru-RU" sz="1300" dirty="0">
                <a:solidFill>
                  <a:srgbClr val="F6C3C3"/>
                </a:solidFill>
                <a:latin typeface="HSE Sans" panose="02000000000000000000" pitchFamily="2" charset="0"/>
              </a:rPr>
            </a:br>
            <a:r>
              <a:rPr lang="ru-RU" sz="1300" dirty="0" err="1" smtClean="0">
                <a:solidFill>
                  <a:srgbClr val="F6C3C3"/>
                </a:solidFill>
                <a:latin typeface="HSE Sans" panose="02000000000000000000" pitchFamily="2" charset="0"/>
              </a:rPr>
              <a:t>advcl</a:t>
            </a:r>
            <a:r>
              <a:rPr lang="ru-RU" sz="1300" dirty="0" smtClean="0">
                <a:solidFill>
                  <a:srgbClr val="F6C3C3"/>
                </a:solidFill>
                <a:latin typeface="HSE Sans" panose="02000000000000000000" pitchFamily="2" charset="0"/>
              </a:rPr>
              <a:t> - обстоятельственные придаточные</a:t>
            </a:r>
            <a:r>
              <a:rPr lang="ru-RU" sz="1300" dirty="0">
                <a:solidFill>
                  <a:srgbClr val="F6C3C3"/>
                </a:solidFill>
                <a:latin typeface="HSE Sans" panose="02000000000000000000" pitchFamily="2" charset="0"/>
              </a:rPr>
              <a:t/>
            </a:r>
            <a:br>
              <a:rPr lang="ru-RU" sz="1300" dirty="0">
                <a:solidFill>
                  <a:srgbClr val="F6C3C3"/>
                </a:solidFill>
                <a:latin typeface="HSE Sans" panose="02000000000000000000" pitchFamily="2" charset="0"/>
              </a:rPr>
            </a:br>
            <a:r>
              <a:rPr lang="ru-RU" sz="1300" dirty="0" err="1" smtClean="0">
                <a:solidFill>
                  <a:srgbClr val="F6C3C3"/>
                </a:solidFill>
                <a:latin typeface="HSE Sans" panose="02000000000000000000" pitchFamily="2" charset="0"/>
              </a:rPr>
              <a:t>acl</a:t>
            </a:r>
            <a:r>
              <a:rPr lang="ru-RU" sz="1300" dirty="0" smtClean="0">
                <a:solidFill>
                  <a:srgbClr val="F6C3C3"/>
                </a:solidFill>
                <a:latin typeface="HSE Sans" panose="02000000000000000000" pitchFamily="2" charset="0"/>
              </a:rPr>
              <a:t> - определительные придаточные</a:t>
            </a:r>
            <a:endParaRPr lang="ru-RU" sz="1300" dirty="0">
              <a:solidFill>
                <a:srgbClr val="F6C3C3"/>
              </a:solidFill>
              <a:latin typeface="HSE Sans" panose="02000000000000000000" pitchFamily="2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180705" y="5478502"/>
            <a:ext cx="274572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 err="1" smtClean="0">
                <a:solidFill>
                  <a:srgbClr val="F6C3C3"/>
                </a:solidFill>
                <a:latin typeface="HSE Sans" panose="02000000000000000000" pitchFamily="2" charset="0"/>
              </a:rPr>
              <a:t>ccomp</a:t>
            </a:r>
            <a:r>
              <a:rPr lang="ru-RU" sz="1300" dirty="0" smtClean="0">
                <a:solidFill>
                  <a:srgbClr val="F6C3C3"/>
                </a:solidFill>
                <a:latin typeface="HSE Sans" panose="02000000000000000000" pitchFamily="2" charset="0"/>
              </a:rPr>
              <a:t> - дополнительные придаточные</a:t>
            </a:r>
            <a:r>
              <a:rPr lang="ru-RU" sz="1300" dirty="0">
                <a:solidFill>
                  <a:srgbClr val="F6C3C3"/>
                </a:solidFill>
                <a:latin typeface="HSE Sans" panose="02000000000000000000" pitchFamily="2" charset="0"/>
              </a:rPr>
              <a:t/>
            </a:r>
            <a:br>
              <a:rPr lang="ru-RU" sz="1300" dirty="0">
                <a:solidFill>
                  <a:srgbClr val="F6C3C3"/>
                </a:solidFill>
                <a:latin typeface="HSE Sans" panose="02000000000000000000" pitchFamily="2" charset="0"/>
              </a:rPr>
            </a:br>
            <a:r>
              <a:rPr lang="ru-RU" sz="1300" dirty="0" err="1" smtClean="0">
                <a:solidFill>
                  <a:srgbClr val="F6C3C3"/>
                </a:solidFill>
                <a:latin typeface="HSE Sans" panose="02000000000000000000" pitchFamily="2" charset="0"/>
              </a:rPr>
              <a:t>xcomp</a:t>
            </a:r>
            <a:r>
              <a:rPr lang="ru-RU" sz="1300" dirty="0" smtClean="0">
                <a:solidFill>
                  <a:srgbClr val="F6C3C3"/>
                </a:solidFill>
                <a:latin typeface="HSE Sans" panose="02000000000000000000" pitchFamily="2" charset="0"/>
              </a:rPr>
              <a:t> - открытые дополнения</a:t>
            </a:r>
            <a:r>
              <a:rPr lang="ru-RU" sz="1300" dirty="0">
                <a:solidFill>
                  <a:srgbClr val="F6C3C3"/>
                </a:solidFill>
                <a:latin typeface="HSE Sans" panose="02000000000000000000" pitchFamily="2" charset="0"/>
              </a:rPr>
              <a:t/>
            </a:r>
            <a:br>
              <a:rPr lang="ru-RU" sz="1300" dirty="0">
                <a:solidFill>
                  <a:srgbClr val="F6C3C3"/>
                </a:solidFill>
                <a:latin typeface="HSE Sans" panose="02000000000000000000" pitchFamily="2" charset="0"/>
              </a:rPr>
            </a:br>
            <a:r>
              <a:rPr lang="ru-RU" sz="1300" dirty="0" err="1" smtClean="0">
                <a:solidFill>
                  <a:srgbClr val="F6C3C3"/>
                </a:solidFill>
                <a:latin typeface="HSE Sans" panose="02000000000000000000" pitchFamily="2" charset="0"/>
              </a:rPr>
              <a:t>aux</a:t>
            </a:r>
            <a:r>
              <a:rPr lang="ru-RU" sz="1300" dirty="0" smtClean="0">
                <a:solidFill>
                  <a:srgbClr val="F6C3C3"/>
                </a:solidFill>
                <a:latin typeface="HSE Sans" panose="02000000000000000000" pitchFamily="2" charset="0"/>
              </a:rPr>
              <a:t> - вспомогательные глаголы</a:t>
            </a:r>
            <a:endParaRPr lang="ru-RU" sz="1300" dirty="0">
              <a:solidFill>
                <a:srgbClr val="F6C3C3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3">
            <a:extLst>
              <a:ext uri="{FF2B5EF4-FFF2-40B4-BE49-F238E27FC236}">
                <a16:creationId xmlns="" xmlns:a16="http://schemas.microsoft.com/office/drawing/2014/main" id="{DB8D49EC-434A-5443-AC3F-85F01995E632}"/>
              </a:ext>
            </a:extLst>
          </p:cNvPr>
          <p:cNvSpPr txBox="1">
            <a:spLocks/>
          </p:cNvSpPr>
          <p:nvPr/>
        </p:nvSpPr>
        <p:spPr>
          <a:xfrm>
            <a:off x="9001323" y="6687841"/>
            <a:ext cx="3272376" cy="211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ДПО Компьютерная лингвистика ВШЭ 2025 Смирнова Марина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436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sp>
        <p:nvSpPr>
          <p:cNvPr id="5" name="Oval 5">
            <a:extLst>
              <a:ext uri="{FF2B5EF4-FFF2-40B4-BE49-F238E27FC236}">
                <a16:creationId xmlns="" xmlns:a16="http://schemas.microsoft.com/office/drawing/2014/main" id="{5A83BFAB-DEA4-5E45-92C4-E5AF0FE3E415}"/>
              </a:ext>
            </a:extLst>
          </p:cNvPr>
          <p:cNvSpPr/>
          <p:nvPr/>
        </p:nvSpPr>
        <p:spPr>
          <a:xfrm>
            <a:off x="12380440" y="2058356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6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12380441" y="376842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7" name="Oval 45">
            <a:extLst>
              <a:ext uri="{FF2B5EF4-FFF2-40B4-BE49-F238E27FC236}">
                <a16:creationId xmlns="" xmlns:a16="http://schemas.microsoft.com/office/drawing/2014/main" id="{61E3DF2C-C678-544A-9859-37315568A0F1}"/>
              </a:ext>
            </a:extLst>
          </p:cNvPr>
          <p:cNvSpPr/>
          <p:nvPr/>
        </p:nvSpPr>
        <p:spPr>
          <a:xfrm>
            <a:off x="12380441" y="5478502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91251" y="1551384"/>
            <a:ext cx="1079142" cy="3077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ru-RU" sz="1400" dirty="0">
              <a:solidFill>
                <a:srgbClr val="0E2D69"/>
              </a:solidFill>
              <a:latin typeface="HSE Sans" panose="02000000000000000000" pitchFamily="2" charset="0"/>
            </a:endParaRPr>
          </a:p>
        </p:txBody>
      </p:sp>
      <p:sp>
        <p:nvSpPr>
          <p:cNvPr id="8" name="Текст 2">
            <a:extLst>
              <a:ext uri="{FF2B5EF4-FFF2-40B4-BE49-F238E27FC236}">
                <a16:creationId xmlns=""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1068695" y="458907"/>
            <a:ext cx="9982583" cy="4351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solidFill>
                  <a:srgbClr val="0E2D69"/>
                </a:solidFill>
                <a:latin typeface="HSE Sans" panose="02000000000000000000" pitchFamily="2" charset="0"/>
              </a:rPr>
              <a:t>Результаты исследования</a:t>
            </a:r>
            <a:endParaRPr lang="ru-RU" sz="2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1068695" y="921616"/>
            <a:ext cx="9982583" cy="0"/>
          </a:xfrm>
          <a:prstGeom prst="line">
            <a:avLst/>
          </a:prstGeom>
          <a:ln w="12700">
            <a:solidFill>
              <a:srgbClr val="0E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C896A0D-377E-432F-8ED6-434003002B35}"/>
              </a:ext>
            </a:extLst>
          </p:cNvPr>
          <p:cNvSpPr txBox="1"/>
          <p:nvPr/>
        </p:nvSpPr>
        <p:spPr>
          <a:xfrm>
            <a:off x="1068695" y="1076239"/>
            <a:ext cx="998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solidFill>
                <a:srgbClr val="0E2D69"/>
              </a:solidFill>
            </a:endParaRPr>
          </a:p>
          <a:p>
            <a:pPr algn="just"/>
            <a:r>
              <a:rPr lang="ru-RU" dirty="0">
                <a:solidFill>
                  <a:srgbClr val="0E2D69"/>
                </a:solidFill>
                <a:latin typeface="HSE Sans" panose="02000000000000000000" pitchFamily="2" charset="0"/>
              </a:rPr>
              <a:t>Результаты подсчета зависимостей в тексте</a:t>
            </a:r>
            <a:endParaRPr lang="en-US" dirty="0">
              <a:solidFill>
                <a:srgbClr val="0E2D69"/>
              </a:solidFill>
              <a:latin typeface="HSE Sans" panose="02000000000000000000" pitchFamily="2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2627540" y="1300498"/>
            <a:ext cx="336796" cy="318320"/>
            <a:chOff x="413779" y="3584518"/>
            <a:chExt cx="336796" cy="318320"/>
          </a:xfrm>
        </p:grpSpPr>
        <p:sp>
          <p:nvSpPr>
            <p:cNvPr id="16" name="Oval 34">
              <a:extLst>
                <a:ext uri="{FF2B5EF4-FFF2-40B4-BE49-F238E27FC236}">
                  <a16:creationId xmlns="" xmlns:a16="http://schemas.microsoft.com/office/drawing/2014/main" id="{5A6A957B-BB32-3240-89BD-33052ADA9ABF}"/>
                </a:ext>
              </a:extLst>
            </p:cNvPr>
            <p:cNvSpPr/>
            <p:nvPr/>
          </p:nvSpPr>
          <p:spPr>
            <a:xfrm>
              <a:off x="413779" y="3584518"/>
              <a:ext cx="336796" cy="312020"/>
            </a:xfrm>
            <a:prstGeom prst="ellipse">
              <a:avLst/>
            </a:prstGeom>
            <a:solidFill>
              <a:srgbClr val="0E2D6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latin typeface="HSE Sans" panose="02000000000000000000"/>
              </a:endParaRPr>
            </a:p>
          </p:txBody>
        </p:sp>
        <p:pic>
          <p:nvPicPr>
            <p:cNvPr id="1028" name="Picture 4" descr="Picture background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017" y="3584518"/>
              <a:ext cx="318320" cy="31832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Прямая соединительная линия 39"/>
          <p:cNvCxnSpPr/>
          <p:nvPr/>
        </p:nvCxnSpPr>
        <p:spPr>
          <a:xfrm flipH="1">
            <a:off x="1068695" y="2060725"/>
            <a:ext cx="9982583" cy="0"/>
          </a:xfrm>
          <a:prstGeom prst="line">
            <a:avLst/>
          </a:prstGeom>
          <a:ln w="12700">
            <a:solidFill>
              <a:srgbClr val="0E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983095" y="5451998"/>
            <a:ext cx="31922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F6C3C3"/>
                </a:solidFill>
                <a:latin typeface="HSE Sans" panose="02000000000000000000" pitchFamily="2" charset="0"/>
              </a:rPr>
              <a:t>cop </a:t>
            </a:r>
            <a:r>
              <a:rPr lang="ru-RU" sz="1300" dirty="0" smtClean="0">
                <a:solidFill>
                  <a:srgbClr val="F6C3C3"/>
                </a:solidFill>
                <a:latin typeface="HSE Sans" panose="02000000000000000000" pitchFamily="2" charset="0"/>
              </a:rPr>
              <a:t>- глаголы-связки</a:t>
            </a:r>
            <a:endParaRPr lang="ru-RU" sz="1300" dirty="0">
              <a:solidFill>
                <a:srgbClr val="F6C3C3"/>
              </a:solidFill>
              <a:latin typeface="HSE Sans" panose="02000000000000000000" pitchFamily="2" charset="0"/>
            </a:endParaRPr>
          </a:p>
          <a:p>
            <a:r>
              <a:rPr lang="en-US" sz="1300" dirty="0" smtClean="0">
                <a:solidFill>
                  <a:srgbClr val="F6C3C3"/>
                </a:solidFill>
                <a:latin typeface="HSE Sans" panose="02000000000000000000" pitchFamily="2" charset="0"/>
              </a:rPr>
              <a:t>comp </a:t>
            </a:r>
            <a:r>
              <a:rPr lang="ru-RU" sz="1300" dirty="0" smtClean="0">
                <a:solidFill>
                  <a:srgbClr val="F6C3C3"/>
                </a:solidFill>
                <a:latin typeface="HSE Sans" panose="02000000000000000000" pitchFamily="2" charset="0"/>
              </a:rPr>
              <a:t>- составные слова</a:t>
            </a:r>
          </a:p>
          <a:p>
            <a:r>
              <a:rPr lang="en-US" sz="1300" dirty="0" err="1">
                <a:solidFill>
                  <a:srgbClr val="F6C3C3"/>
                </a:solidFill>
                <a:latin typeface="HSE Sans" panose="02000000000000000000" pitchFamily="2" charset="0"/>
              </a:rPr>
              <a:t>lexical_diversity</a:t>
            </a:r>
            <a:r>
              <a:rPr lang="en-US" sz="1300" dirty="0">
                <a:solidFill>
                  <a:srgbClr val="F6C3C3"/>
                </a:solidFill>
                <a:latin typeface="HSE Sans" panose="02000000000000000000" pitchFamily="2" charset="0"/>
              </a:rPr>
              <a:t> </a:t>
            </a:r>
            <a:r>
              <a:rPr lang="ru-RU" sz="1300" dirty="0" smtClean="0">
                <a:solidFill>
                  <a:srgbClr val="F6C3C3"/>
                </a:solidFill>
                <a:latin typeface="HSE Sans" panose="02000000000000000000" pitchFamily="2" charset="0"/>
              </a:rPr>
              <a:t>- лексическое </a:t>
            </a:r>
            <a:r>
              <a:rPr lang="ru-RU" sz="1300" dirty="0">
                <a:solidFill>
                  <a:srgbClr val="F6C3C3"/>
                </a:solidFill>
                <a:latin typeface="HSE Sans" panose="02000000000000000000" pitchFamily="2" charset="0"/>
              </a:rPr>
              <a:t>разнообразие</a:t>
            </a:r>
          </a:p>
          <a:p>
            <a:r>
              <a:rPr lang="en-US" sz="1300" dirty="0" err="1">
                <a:solidFill>
                  <a:srgbClr val="F6C3C3"/>
                </a:solidFill>
                <a:latin typeface="HSE Sans" panose="02000000000000000000" pitchFamily="2" charset="0"/>
              </a:rPr>
              <a:t>complexity_score</a:t>
            </a:r>
            <a:r>
              <a:rPr lang="en-US" sz="1300" dirty="0">
                <a:solidFill>
                  <a:srgbClr val="F6C3C3"/>
                </a:solidFill>
                <a:latin typeface="HSE Sans" panose="02000000000000000000" pitchFamily="2" charset="0"/>
              </a:rPr>
              <a:t> </a:t>
            </a:r>
            <a:r>
              <a:rPr lang="ru-RU" sz="1300" dirty="0" smtClean="0">
                <a:solidFill>
                  <a:srgbClr val="F6C3C3"/>
                </a:solidFill>
                <a:latin typeface="HSE Sans" panose="02000000000000000000" pitchFamily="2" charset="0"/>
              </a:rPr>
              <a:t>- общий </a:t>
            </a:r>
            <a:r>
              <a:rPr lang="ru-RU" sz="1300" dirty="0">
                <a:solidFill>
                  <a:srgbClr val="F6C3C3"/>
                </a:solidFill>
                <a:latin typeface="HSE Sans" panose="02000000000000000000" pitchFamily="2" charset="0"/>
              </a:rPr>
              <a:t>показатель </a:t>
            </a:r>
            <a:r>
              <a:rPr lang="ru-RU" sz="1300" dirty="0" smtClean="0">
                <a:solidFill>
                  <a:srgbClr val="F6C3C3"/>
                </a:solidFill>
                <a:latin typeface="HSE Sans" panose="02000000000000000000" pitchFamily="2" charset="0"/>
              </a:rPr>
              <a:t>сложности</a:t>
            </a:r>
            <a:endParaRPr lang="ru-RU" sz="1300" dirty="0">
              <a:solidFill>
                <a:srgbClr val="F6C3C3"/>
              </a:solidFill>
              <a:latin typeface="HSE Sans" panose="02000000000000000000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95" y="2660863"/>
            <a:ext cx="68484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3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sp>
        <p:nvSpPr>
          <p:cNvPr id="5" name="Oval 5">
            <a:extLst>
              <a:ext uri="{FF2B5EF4-FFF2-40B4-BE49-F238E27FC236}">
                <a16:creationId xmlns="" xmlns:a16="http://schemas.microsoft.com/office/drawing/2014/main" id="{5A83BFAB-DEA4-5E45-92C4-E5AF0FE3E415}"/>
              </a:ext>
            </a:extLst>
          </p:cNvPr>
          <p:cNvSpPr/>
          <p:nvPr/>
        </p:nvSpPr>
        <p:spPr>
          <a:xfrm>
            <a:off x="12380440" y="2058356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6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12380441" y="376842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7" name="Oval 45">
            <a:extLst>
              <a:ext uri="{FF2B5EF4-FFF2-40B4-BE49-F238E27FC236}">
                <a16:creationId xmlns="" xmlns:a16="http://schemas.microsoft.com/office/drawing/2014/main" id="{61E3DF2C-C678-544A-9859-37315568A0F1}"/>
              </a:ext>
            </a:extLst>
          </p:cNvPr>
          <p:cNvSpPr/>
          <p:nvPr/>
        </p:nvSpPr>
        <p:spPr>
          <a:xfrm>
            <a:off x="12380441" y="5478502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91251" y="1551384"/>
            <a:ext cx="1079142" cy="3077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ru-RU" sz="1400" dirty="0">
              <a:solidFill>
                <a:srgbClr val="0E2D69"/>
              </a:solidFill>
              <a:latin typeface="HSE Sans" panose="02000000000000000000" pitchFamily="2" charset="0"/>
            </a:endParaRPr>
          </a:p>
        </p:txBody>
      </p:sp>
      <p:sp>
        <p:nvSpPr>
          <p:cNvPr id="8" name="Текст 2">
            <a:extLst>
              <a:ext uri="{FF2B5EF4-FFF2-40B4-BE49-F238E27FC236}">
                <a16:creationId xmlns=""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1068695" y="458907"/>
            <a:ext cx="9982583" cy="4351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solidFill>
                  <a:srgbClr val="0E2D69"/>
                </a:solidFill>
                <a:latin typeface="HSE Sans" panose="02000000000000000000" pitchFamily="2" charset="0"/>
              </a:rPr>
              <a:t>Результаты исследования</a:t>
            </a:r>
            <a:endParaRPr lang="ru-RU" sz="2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1068695" y="921616"/>
            <a:ext cx="9982583" cy="0"/>
          </a:xfrm>
          <a:prstGeom prst="line">
            <a:avLst/>
          </a:prstGeom>
          <a:ln w="12700">
            <a:solidFill>
              <a:srgbClr val="0E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C896A0D-377E-432F-8ED6-434003002B35}"/>
              </a:ext>
            </a:extLst>
          </p:cNvPr>
          <p:cNvSpPr txBox="1"/>
          <p:nvPr/>
        </p:nvSpPr>
        <p:spPr>
          <a:xfrm>
            <a:off x="1068695" y="1076239"/>
            <a:ext cx="998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solidFill>
                <a:srgbClr val="0E2D69"/>
              </a:solidFill>
            </a:endParaRPr>
          </a:p>
          <a:p>
            <a:pPr algn="just"/>
            <a:r>
              <a:rPr lang="ru-RU" dirty="0">
                <a:solidFill>
                  <a:srgbClr val="0E2D69"/>
                </a:solidFill>
                <a:latin typeface="HSE Sans" panose="02000000000000000000" pitchFamily="2" charset="0"/>
              </a:rPr>
              <a:t>Результаты подсчета косинусной близости текстов</a:t>
            </a:r>
            <a:endParaRPr lang="en-US" dirty="0">
              <a:solidFill>
                <a:srgbClr val="0E2D69"/>
              </a:solidFill>
              <a:latin typeface="HSE Sans" panose="02000000000000000000" pitchFamily="2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2627540" y="1300498"/>
            <a:ext cx="336796" cy="318320"/>
            <a:chOff x="413779" y="3584518"/>
            <a:chExt cx="336796" cy="318320"/>
          </a:xfrm>
        </p:grpSpPr>
        <p:sp>
          <p:nvSpPr>
            <p:cNvPr id="16" name="Oval 34">
              <a:extLst>
                <a:ext uri="{FF2B5EF4-FFF2-40B4-BE49-F238E27FC236}">
                  <a16:creationId xmlns="" xmlns:a16="http://schemas.microsoft.com/office/drawing/2014/main" id="{5A6A957B-BB32-3240-89BD-33052ADA9ABF}"/>
                </a:ext>
              </a:extLst>
            </p:cNvPr>
            <p:cNvSpPr/>
            <p:nvPr/>
          </p:nvSpPr>
          <p:spPr>
            <a:xfrm>
              <a:off x="413779" y="3584518"/>
              <a:ext cx="336796" cy="312020"/>
            </a:xfrm>
            <a:prstGeom prst="ellipse">
              <a:avLst/>
            </a:prstGeom>
            <a:solidFill>
              <a:srgbClr val="0E2D6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latin typeface="HSE Sans" panose="02000000000000000000"/>
              </a:endParaRPr>
            </a:p>
          </p:txBody>
        </p:sp>
        <p:pic>
          <p:nvPicPr>
            <p:cNvPr id="1028" name="Picture 4" descr="Picture background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017" y="3584518"/>
              <a:ext cx="318320" cy="31832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Прямая соединительная линия 39"/>
          <p:cNvCxnSpPr/>
          <p:nvPr/>
        </p:nvCxnSpPr>
        <p:spPr>
          <a:xfrm flipH="1">
            <a:off x="1068695" y="2060725"/>
            <a:ext cx="9982583" cy="0"/>
          </a:xfrm>
          <a:prstGeom prst="line">
            <a:avLst/>
          </a:prstGeom>
          <a:ln w="12700">
            <a:solidFill>
              <a:srgbClr val="0E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97" y="2150611"/>
            <a:ext cx="5754451" cy="4555607"/>
          </a:xfrm>
          <a:prstGeom prst="rect">
            <a:avLst/>
          </a:prstGeom>
        </p:spPr>
      </p:pic>
      <p:sp>
        <p:nvSpPr>
          <p:cNvPr id="17" name="Текст 3">
            <a:extLst>
              <a:ext uri="{FF2B5EF4-FFF2-40B4-BE49-F238E27FC236}">
                <a16:creationId xmlns="" xmlns:a16="http://schemas.microsoft.com/office/drawing/2014/main" id="{DB8D49EC-434A-5443-AC3F-85F01995E632}"/>
              </a:ext>
            </a:extLst>
          </p:cNvPr>
          <p:cNvSpPr txBox="1">
            <a:spLocks/>
          </p:cNvSpPr>
          <p:nvPr/>
        </p:nvSpPr>
        <p:spPr>
          <a:xfrm>
            <a:off x="9001323" y="6687841"/>
            <a:ext cx="3272376" cy="211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ДПО Компьютерная лингвистика ВШЭ 2025 Смирнова Марина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41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sp>
        <p:nvSpPr>
          <p:cNvPr id="5" name="Oval 5">
            <a:extLst>
              <a:ext uri="{FF2B5EF4-FFF2-40B4-BE49-F238E27FC236}">
                <a16:creationId xmlns="" xmlns:a16="http://schemas.microsoft.com/office/drawing/2014/main" id="{5A83BFAB-DEA4-5E45-92C4-E5AF0FE3E415}"/>
              </a:ext>
            </a:extLst>
          </p:cNvPr>
          <p:cNvSpPr/>
          <p:nvPr/>
        </p:nvSpPr>
        <p:spPr>
          <a:xfrm>
            <a:off x="12380440" y="2058356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6" name="Oval 34">
            <a:extLst>
              <a:ext uri="{FF2B5EF4-FFF2-40B4-BE49-F238E27FC236}">
                <a16:creationId xmlns=""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12380441" y="376842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7" name="Oval 45">
            <a:extLst>
              <a:ext uri="{FF2B5EF4-FFF2-40B4-BE49-F238E27FC236}">
                <a16:creationId xmlns="" xmlns:a16="http://schemas.microsoft.com/office/drawing/2014/main" id="{61E3DF2C-C678-544A-9859-37315568A0F1}"/>
              </a:ext>
            </a:extLst>
          </p:cNvPr>
          <p:cNvSpPr/>
          <p:nvPr/>
        </p:nvSpPr>
        <p:spPr>
          <a:xfrm>
            <a:off x="12380441" y="5478502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HSE Sans" panose="0200000000000000000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91251" y="1551384"/>
            <a:ext cx="1079142" cy="3077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ru-RU" sz="1400" dirty="0">
              <a:solidFill>
                <a:srgbClr val="0E2D69"/>
              </a:solidFill>
              <a:latin typeface="HSE Sans" panose="02000000000000000000" pitchFamily="2" charset="0"/>
            </a:endParaRPr>
          </a:p>
        </p:txBody>
      </p:sp>
      <p:sp>
        <p:nvSpPr>
          <p:cNvPr id="8" name="Текст 2">
            <a:extLst>
              <a:ext uri="{FF2B5EF4-FFF2-40B4-BE49-F238E27FC236}">
                <a16:creationId xmlns=""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1068695" y="458907"/>
            <a:ext cx="9982583" cy="43516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solidFill>
                  <a:srgbClr val="0E2D69"/>
                </a:solidFill>
                <a:latin typeface="HSE Sans" panose="02000000000000000000" pitchFamily="2" charset="0"/>
              </a:rPr>
              <a:t>Результаты исследования</a:t>
            </a:r>
            <a:endParaRPr lang="ru-RU" sz="2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1068695" y="921616"/>
            <a:ext cx="9982583" cy="0"/>
          </a:xfrm>
          <a:prstGeom prst="line">
            <a:avLst/>
          </a:prstGeom>
          <a:ln w="12700">
            <a:solidFill>
              <a:srgbClr val="0E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C896A0D-377E-432F-8ED6-434003002B35}"/>
              </a:ext>
            </a:extLst>
          </p:cNvPr>
          <p:cNvSpPr txBox="1"/>
          <p:nvPr/>
        </p:nvSpPr>
        <p:spPr>
          <a:xfrm>
            <a:off x="1068695" y="1076239"/>
            <a:ext cx="998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solidFill>
                <a:srgbClr val="0E2D69"/>
              </a:solidFill>
            </a:endParaRPr>
          </a:p>
          <a:p>
            <a:pPr algn="just"/>
            <a:r>
              <a:rPr lang="ru-RU" dirty="0">
                <a:solidFill>
                  <a:srgbClr val="0E2D69"/>
                </a:solidFill>
                <a:latin typeface="HSE Sans" panose="02000000000000000000" pitchFamily="2" charset="0"/>
              </a:rPr>
              <a:t>Топ-5 самых значимых слов для каждого уровня по показателю </a:t>
            </a:r>
            <a:r>
              <a:rPr lang="ru-RU" dirty="0" err="1">
                <a:solidFill>
                  <a:srgbClr val="0E2D69"/>
                </a:solidFill>
                <a:latin typeface="HSE Sans" panose="02000000000000000000" pitchFamily="2" charset="0"/>
              </a:rPr>
              <a:t>tf-idf</a:t>
            </a:r>
            <a:endParaRPr lang="en-US" dirty="0">
              <a:solidFill>
                <a:srgbClr val="0E2D69"/>
              </a:solidFill>
              <a:latin typeface="HSE Sans" panose="02000000000000000000" pitchFamily="2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2627540" y="1300498"/>
            <a:ext cx="336796" cy="318320"/>
            <a:chOff x="413779" y="3584518"/>
            <a:chExt cx="336796" cy="318320"/>
          </a:xfrm>
        </p:grpSpPr>
        <p:sp>
          <p:nvSpPr>
            <p:cNvPr id="16" name="Oval 34">
              <a:extLst>
                <a:ext uri="{FF2B5EF4-FFF2-40B4-BE49-F238E27FC236}">
                  <a16:creationId xmlns="" xmlns:a16="http://schemas.microsoft.com/office/drawing/2014/main" id="{5A6A957B-BB32-3240-89BD-33052ADA9ABF}"/>
                </a:ext>
              </a:extLst>
            </p:cNvPr>
            <p:cNvSpPr/>
            <p:nvPr/>
          </p:nvSpPr>
          <p:spPr>
            <a:xfrm>
              <a:off x="413779" y="3584518"/>
              <a:ext cx="336796" cy="312020"/>
            </a:xfrm>
            <a:prstGeom prst="ellipse">
              <a:avLst/>
            </a:prstGeom>
            <a:solidFill>
              <a:srgbClr val="0E2D6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latin typeface="HSE Sans" panose="02000000000000000000"/>
              </a:endParaRPr>
            </a:p>
          </p:txBody>
        </p:sp>
        <p:pic>
          <p:nvPicPr>
            <p:cNvPr id="1028" name="Picture 4" descr="Picture background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017" y="3584518"/>
              <a:ext cx="318320" cy="31832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Прямая соединительная линия 39"/>
          <p:cNvCxnSpPr/>
          <p:nvPr/>
        </p:nvCxnSpPr>
        <p:spPr>
          <a:xfrm flipH="1">
            <a:off x="1068695" y="2060725"/>
            <a:ext cx="9982583" cy="0"/>
          </a:xfrm>
          <a:prstGeom prst="line">
            <a:avLst/>
          </a:prstGeom>
          <a:ln w="12700">
            <a:solidFill>
              <a:srgbClr val="0E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82" y="3014495"/>
            <a:ext cx="11083636" cy="829008"/>
          </a:xfrm>
          <a:prstGeom prst="rect">
            <a:avLst/>
          </a:prstGeom>
        </p:spPr>
      </p:pic>
      <p:sp>
        <p:nvSpPr>
          <p:cNvPr id="17" name="Текст 3">
            <a:extLst>
              <a:ext uri="{FF2B5EF4-FFF2-40B4-BE49-F238E27FC236}">
                <a16:creationId xmlns="" xmlns:a16="http://schemas.microsoft.com/office/drawing/2014/main" id="{DB8D49EC-434A-5443-AC3F-85F01995E632}"/>
              </a:ext>
            </a:extLst>
          </p:cNvPr>
          <p:cNvSpPr txBox="1">
            <a:spLocks/>
          </p:cNvSpPr>
          <p:nvPr/>
        </p:nvSpPr>
        <p:spPr>
          <a:xfrm>
            <a:off x="9001323" y="6687841"/>
            <a:ext cx="3272376" cy="211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ДПО Компьютерная лингвистика ВШЭ 2025 Смирнова Марина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193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schemas.openxmlformats.org/package/2006/metadata/core-properties"/>
    <ds:schemaRef ds:uri="9875bd71-cde8-496c-a136-433f55d5e6d0"/>
    <ds:schemaRef ds:uri="e96afe77-3acb-4328-97fc-408e1bde3ecd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331</Words>
  <Application>Microsoft Office PowerPoint</Application>
  <PresentationFormat>Широкоэкранный</PresentationFormat>
  <Paragraphs>100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HSE Sans</vt:lpstr>
      <vt:lpstr>Arial</vt:lpstr>
      <vt:lpstr>Calibri</vt:lpstr>
      <vt:lpstr>Calibri Light</vt:lpstr>
      <vt:lpstr>Тема Office</vt:lpstr>
      <vt:lpstr>Количественный анализ лингвистических особенностей текстов разных уровней CEFR (A1–C1) на основе метрик сложности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Smirnov Artem</cp:lastModifiedBy>
  <cp:revision>28</cp:revision>
  <cp:lastPrinted>2021-11-11T13:08:42Z</cp:lastPrinted>
  <dcterms:created xsi:type="dcterms:W3CDTF">2021-11-11T08:52:47Z</dcterms:created>
  <dcterms:modified xsi:type="dcterms:W3CDTF">2025-06-21T07:27:58Z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