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269" r:id="rId19"/>
    <p:sldId id="270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79" y="1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312D-07D8-4ED6-8C65-AC60E5E2F717}" type="datetimeFigureOut">
              <a:rPr lang="hr-HR" smtClean="0"/>
              <a:t>27.9.2023.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6D97-2C3C-4CC1-8C7E-E0FCE4674EC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7710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312D-07D8-4ED6-8C65-AC60E5E2F717}" type="datetimeFigureOut">
              <a:rPr lang="hr-HR" smtClean="0"/>
              <a:t>27.9.2023.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6D97-2C3C-4CC1-8C7E-E0FCE4674EC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8182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312D-07D8-4ED6-8C65-AC60E5E2F717}" type="datetimeFigureOut">
              <a:rPr lang="hr-HR" smtClean="0"/>
              <a:t>27.9.2023.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6D97-2C3C-4CC1-8C7E-E0FCE4674EC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0728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312D-07D8-4ED6-8C65-AC60E5E2F717}" type="datetimeFigureOut">
              <a:rPr lang="hr-HR" smtClean="0"/>
              <a:t>27.9.2023.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6D97-2C3C-4CC1-8C7E-E0FCE4674EC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548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312D-07D8-4ED6-8C65-AC60E5E2F717}" type="datetimeFigureOut">
              <a:rPr lang="hr-HR" smtClean="0"/>
              <a:t>27.9.2023.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6D97-2C3C-4CC1-8C7E-E0FCE4674EC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851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312D-07D8-4ED6-8C65-AC60E5E2F717}" type="datetimeFigureOut">
              <a:rPr lang="hr-HR" smtClean="0"/>
              <a:t>27.9.2023.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6D97-2C3C-4CC1-8C7E-E0FCE4674EC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8135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312D-07D8-4ED6-8C65-AC60E5E2F717}" type="datetimeFigureOut">
              <a:rPr lang="hr-HR" smtClean="0"/>
              <a:t>27.9.2023.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6D97-2C3C-4CC1-8C7E-E0FCE4674EC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8961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312D-07D8-4ED6-8C65-AC60E5E2F717}" type="datetimeFigureOut">
              <a:rPr lang="hr-HR" smtClean="0"/>
              <a:t>27.9.2023.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6D97-2C3C-4CC1-8C7E-E0FCE4674EC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0874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312D-07D8-4ED6-8C65-AC60E5E2F717}" type="datetimeFigureOut">
              <a:rPr lang="hr-HR" smtClean="0"/>
              <a:t>27.9.2023.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6D97-2C3C-4CC1-8C7E-E0FCE4674EC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0507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312D-07D8-4ED6-8C65-AC60E5E2F717}" type="datetimeFigureOut">
              <a:rPr lang="hr-HR" smtClean="0"/>
              <a:t>27.9.2023.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6D97-2C3C-4CC1-8C7E-E0FCE4674EC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9560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312D-07D8-4ED6-8C65-AC60E5E2F717}" type="datetimeFigureOut">
              <a:rPr lang="hr-HR" smtClean="0"/>
              <a:t>27.9.2023.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6D97-2C3C-4CC1-8C7E-E0FCE4674EC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0426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8312D-07D8-4ED6-8C65-AC60E5E2F717}" type="datetimeFigureOut">
              <a:rPr lang="hr-HR" smtClean="0"/>
              <a:t>27.9.2023.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A6D97-2C3C-4CC1-8C7E-E0FCE4674EC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5617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hyperlink" Target="https://i.imgur.com/XlvAFsQ.mp4" TargetMode="Externa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youtu.be/J_X5qe4ZC9w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492604" y="19896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of a Reinforcement Learning Algorithm in </a:t>
            </a:r>
            <a:br>
              <a:rPr lang="en-US" dirty="0" smtClean="0"/>
            </a:br>
            <a:r>
              <a:rPr lang="en-US" dirty="0" smtClean="0"/>
              <a:t>the Development of Computer Games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492604" y="4850018"/>
            <a:ext cx="9144000" cy="1655762"/>
          </a:xfrm>
        </p:spPr>
        <p:txBody>
          <a:bodyPr/>
          <a:lstStyle/>
          <a:p>
            <a:r>
              <a:rPr lang="hr-HR" dirty="0" smtClean="0"/>
              <a:t>Marino Linić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276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-257175"/>
            <a:ext cx="7534275" cy="737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6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Setting</a:t>
            </a:r>
            <a:r>
              <a:rPr lang="hr-HR" dirty="0" smtClean="0"/>
              <a:t> </a:t>
            </a:r>
            <a:r>
              <a:rPr lang="hr-HR" dirty="0" err="1" smtClean="0"/>
              <a:t>up</a:t>
            </a:r>
            <a:r>
              <a:rPr lang="hr-HR" dirty="0" smtClean="0"/>
              <a:t> </a:t>
            </a:r>
            <a:r>
              <a:rPr lang="hr-HR" dirty="0" err="1" smtClean="0"/>
              <a:t>the</a:t>
            </a:r>
            <a:r>
              <a:rPr lang="hr-HR" dirty="0" smtClean="0"/>
              <a:t> window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57" y="1690688"/>
            <a:ext cx="6516367" cy="4868550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771" y="451229"/>
            <a:ext cx="3610956" cy="2478917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243" y="3096402"/>
            <a:ext cx="2836719" cy="350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2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Drawing</a:t>
            </a:r>
            <a:r>
              <a:rPr lang="hr-HR" dirty="0" smtClean="0"/>
              <a:t> </a:t>
            </a:r>
            <a:r>
              <a:rPr lang="hr-HR" dirty="0" err="1" smtClean="0"/>
              <a:t>objects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918" y="1615589"/>
            <a:ext cx="8544158" cy="3075471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369" y="4481023"/>
            <a:ext cx="10045257" cy="237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1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Movement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441" y="1520050"/>
            <a:ext cx="5814907" cy="505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0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Collisions</a:t>
            </a:r>
            <a:r>
              <a:rPr lang="hr-HR" dirty="0"/>
              <a:t> </a:t>
            </a:r>
            <a:r>
              <a:rPr lang="hr-HR" dirty="0" err="1" smtClean="0"/>
              <a:t>and</a:t>
            </a:r>
            <a:r>
              <a:rPr lang="hr-HR" dirty="0" smtClean="0"/>
              <a:t> </a:t>
            </a:r>
            <a:r>
              <a:rPr lang="hr-HR" dirty="0" err="1" smtClean="0"/>
              <a:t>rewards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05" y="1956375"/>
            <a:ext cx="5539591" cy="3908151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216" y="1684491"/>
            <a:ext cx="5810674" cy="3523249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893" y="4988422"/>
            <a:ext cx="6599818" cy="175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7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Q-table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956" y="352031"/>
            <a:ext cx="8191500" cy="2590800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44" y="2702219"/>
            <a:ext cx="3276600" cy="3952875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842" y="3347567"/>
            <a:ext cx="4994203" cy="312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4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Hyperparameters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5860533" y="46119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r-HR" dirty="0" smtClean="0"/>
              <a:t>- </a:t>
            </a:r>
            <a:r>
              <a:rPr lang="hr-HR" dirty="0" err="1" smtClean="0"/>
              <a:t>taking</a:t>
            </a:r>
            <a:r>
              <a:rPr lang="hr-HR" dirty="0" smtClean="0"/>
              <a:t> </a:t>
            </a:r>
            <a:r>
              <a:rPr lang="hr-HR" dirty="0" err="1" smtClean="0"/>
              <a:t>random</a:t>
            </a:r>
            <a:r>
              <a:rPr lang="hr-HR" dirty="0" smtClean="0"/>
              <a:t> </a:t>
            </a:r>
            <a:r>
              <a:rPr lang="hr-HR" dirty="0" err="1" smtClean="0"/>
              <a:t>action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57" y="1825625"/>
            <a:ext cx="3917760" cy="1268910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776" y="1636787"/>
            <a:ext cx="4686300" cy="2305050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77" y="3929702"/>
            <a:ext cx="52006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8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97" y="0"/>
            <a:ext cx="10393049" cy="4230394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78" y="4230394"/>
            <a:ext cx="10161396" cy="2564507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5835678" y="478934"/>
            <a:ext cx="4426795" cy="1325563"/>
          </a:xfrm>
        </p:spPr>
        <p:txBody>
          <a:bodyPr/>
          <a:lstStyle/>
          <a:p>
            <a:r>
              <a:rPr lang="hr-HR" dirty="0" err="1" smtClean="0">
                <a:solidFill>
                  <a:schemeClr val="bg1"/>
                </a:solidFill>
              </a:rPr>
              <a:t>Updating</a:t>
            </a:r>
            <a:r>
              <a:rPr lang="hr-HR" dirty="0" smtClean="0">
                <a:solidFill>
                  <a:schemeClr val="bg1"/>
                </a:solidFill>
              </a:rPr>
              <a:t> </a:t>
            </a:r>
            <a:r>
              <a:rPr lang="hr-HR" dirty="0" err="1" smtClean="0">
                <a:solidFill>
                  <a:schemeClr val="bg1"/>
                </a:solidFill>
              </a:rPr>
              <a:t>the</a:t>
            </a:r>
            <a:r>
              <a:rPr lang="hr-HR" dirty="0" smtClean="0">
                <a:solidFill>
                  <a:schemeClr val="bg1"/>
                </a:solidFill>
              </a:rPr>
              <a:t> Q-table</a:t>
            </a:r>
            <a:endParaRPr lang="hr-H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Episodes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688" y="573087"/>
            <a:ext cx="4095750" cy="2505075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28" y="1903365"/>
            <a:ext cx="4801489" cy="2415843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636" y="3380021"/>
            <a:ext cx="3253893" cy="2996631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18" y="4607321"/>
            <a:ext cx="4436907" cy="202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Plotting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684" y="507637"/>
            <a:ext cx="7029164" cy="2366101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59" y="3101154"/>
            <a:ext cx="7766453" cy="342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7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History</a:t>
            </a:r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Dartmouth</a:t>
            </a:r>
            <a:r>
              <a:rPr lang="hr-HR" dirty="0" smtClean="0"/>
              <a:t> workshop (1956): 8 </a:t>
            </a:r>
            <a:r>
              <a:rPr lang="hr-HR" dirty="0" err="1" smtClean="0"/>
              <a:t>weeks</a:t>
            </a:r>
            <a:endParaRPr lang="hr-HR" dirty="0" smtClean="0"/>
          </a:p>
          <a:p>
            <a:r>
              <a:rPr lang="hr-HR" dirty="0" err="1" smtClean="0"/>
              <a:t>Reinforcement</a:t>
            </a:r>
            <a:r>
              <a:rPr lang="hr-HR" dirty="0" smtClean="0"/>
              <a:t> </a:t>
            </a:r>
            <a:r>
              <a:rPr lang="hr-HR" dirty="0" err="1" smtClean="0"/>
              <a:t>learning</a:t>
            </a:r>
            <a:r>
              <a:rPr lang="hr-HR" dirty="0" smtClean="0"/>
              <a:t> </a:t>
            </a:r>
            <a:r>
              <a:rPr lang="hr-HR" dirty="0" err="1" smtClean="0"/>
              <a:t>only</a:t>
            </a:r>
            <a:r>
              <a:rPr lang="hr-HR" dirty="0" smtClean="0"/>
              <a:t> </a:t>
            </a:r>
            <a:r>
              <a:rPr lang="hr-HR" dirty="0" err="1" smtClean="0"/>
              <a:t>recognized</a:t>
            </a:r>
            <a:r>
              <a:rPr lang="hr-HR" dirty="0" smtClean="0"/>
              <a:t> </a:t>
            </a:r>
            <a:r>
              <a:rPr lang="hr-HR" dirty="0" err="1" smtClean="0"/>
              <a:t>since</a:t>
            </a:r>
            <a:r>
              <a:rPr lang="hr-HR" dirty="0" smtClean="0"/>
              <a:t> </a:t>
            </a:r>
            <a:r>
              <a:rPr lang="hr-HR" dirty="0" err="1" smtClean="0"/>
              <a:t>the</a:t>
            </a:r>
            <a:r>
              <a:rPr lang="hr-HR" dirty="0" smtClean="0"/>
              <a:t> 1980s </a:t>
            </a:r>
            <a:r>
              <a:rPr lang="hr-HR" dirty="0" err="1" smtClean="0"/>
              <a:t>along</a:t>
            </a:r>
            <a:r>
              <a:rPr lang="hr-HR" dirty="0" smtClean="0"/>
              <a:t> </a:t>
            </a:r>
            <a:r>
              <a:rPr lang="hr-HR" dirty="0" err="1" smtClean="0"/>
              <a:t>supervised</a:t>
            </a:r>
            <a:r>
              <a:rPr lang="hr-HR" dirty="0" smtClean="0"/>
              <a:t> </a:t>
            </a:r>
            <a:r>
              <a:rPr lang="hr-HR" dirty="0" err="1" smtClean="0"/>
              <a:t>and</a:t>
            </a:r>
            <a:r>
              <a:rPr lang="hr-HR" dirty="0" smtClean="0"/>
              <a:t> </a:t>
            </a:r>
            <a:r>
              <a:rPr lang="hr-HR" dirty="0" err="1" smtClean="0"/>
              <a:t>unsupervised</a:t>
            </a:r>
            <a:r>
              <a:rPr lang="hr-HR" dirty="0" smtClean="0"/>
              <a:t> </a:t>
            </a:r>
            <a:r>
              <a:rPr lang="hr-HR" dirty="0" err="1" smtClean="0"/>
              <a:t>learning</a:t>
            </a:r>
            <a:endParaRPr lang="hr-HR" dirty="0" smtClean="0"/>
          </a:p>
          <a:p>
            <a:r>
              <a:rPr lang="hr-HR" dirty="0" err="1" smtClean="0"/>
              <a:t>Supervised</a:t>
            </a:r>
            <a:r>
              <a:rPr lang="hr-HR" dirty="0" smtClean="0"/>
              <a:t> </a:t>
            </a:r>
            <a:r>
              <a:rPr lang="hr-HR" dirty="0" err="1" smtClean="0"/>
              <a:t>learning</a:t>
            </a:r>
            <a:r>
              <a:rPr lang="hr-HR" dirty="0" smtClean="0"/>
              <a:t>: </a:t>
            </a:r>
            <a:r>
              <a:rPr lang="hr-HR" dirty="0" err="1" smtClean="0"/>
              <a:t>labeled</a:t>
            </a:r>
            <a:r>
              <a:rPr lang="hr-HR" dirty="0" smtClean="0"/>
              <a:t> </a:t>
            </a:r>
            <a:r>
              <a:rPr lang="hr-HR" dirty="0" err="1" smtClean="0"/>
              <a:t>datasets</a:t>
            </a:r>
            <a:endParaRPr lang="hr-HR" dirty="0" smtClean="0"/>
          </a:p>
          <a:p>
            <a:r>
              <a:rPr lang="hr-HR" dirty="0" err="1" smtClean="0"/>
              <a:t>Unsupervised</a:t>
            </a:r>
            <a:r>
              <a:rPr lang="hr-HR" dirty="0" smtClean="0"/>
              <a:t> </a:t>
            </a:r>
            <a:r>
              <a:rPr lang="hr-HR" dirty="0" err="1" smtClean="0"/>
              <a:t>learning</a:t>
            </a:r>
            <a:r>
              <a:rPr lang="hr-HR" dirty="0" smtClean="0"/>
              <a:t>: </a:t>
            </a:r>
            <a:r>
              <a:rPr lang="hr-HR" dirty="0" err="1" smtClean="0"/>
              <a:t>clustered</a:t>
            </a:r>
            <a:r>
              <a:rPr lang="hr-HR" dirty="0" smtClean="0"/>
              <a:t> </a:t>
            </a:r>
            <a:r>
              <a:rPr lang="hr-HR" dirty="0" err="1" smtClean="0"/>
              <a:t>datasets</a:t>
            </a:r>
            <a:endParaRPr lang="hr-HR" dirty="0" smtClean="0"/>
          </a:p>
          <a:p>
            <a:r>
              <a:rPr lang="hr-HR" dirty="0" err="1" smtClean="0"/>
              <a:t>Neither</a:t>
            </a:r>
            <a:r>
              <a:rPr lang="hr-HR" dirty="0" smtClean="0"/>
              <a:t> </a:t>
            </a:r>
            <a:r>
              <a:rPr lang="hr-HR" dirty="0" err="1" smtClean="0"/>
              <a:t>of</a:t>
            </a:r>
            <a:r>
              <a:rPr lang="hr-HR" dirty="0" smtClean="0"/>
              <a:t> </a:t>
            </a:r>
            <a:r>
              <a:rPr lang="hr-HR" dirty="0" err="1" smtClean="0"/>
              <a:t>these</a:t>
            </a:r>
            <a:r>
              <a:rPr lang="hr-HR" dirty="0" smtClean="0"/>
              <a:t> are </a:t>
            </a:r>
            <a:r>
              <a:rPr lang="hr-HR" dirty="0" err="1" smtClean="0"/>
              <a:t>required</a:t>
            </a:r>
            <a:r>
              <a:rPr lang="hr-HR" dirty="0" smtClean="0"/>
              <a:t> for RL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623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Results</a:t>
            </a:r>
            <a:endParaRPr lang="hr-HR" dirty="0"/>
          </a:p>
        </p:txBody>
      </p:sp>
      <p:pic>
        <p:nvPicPr>
          <p:cNvPr id="6" name="XlvAFsQ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32904" y="450033"/>
            <a:ext cx="5934470" cy="5974862"/>
          </a:xfrm>
          <a:prstGeom prst="rect">
            <a:avLst/>
          </a:prstGeom>
        </p:spPr>
      </p:pic>
      <p:sp>
        <p:nvSpPr>
          <p:cNvPr id="7" name="TekstniOkvir 6"/>
          <p:cNvSpPr txBox="1"/>
          <p:nvPr/>
        </p:nvSpPr>
        <p:spPr>
          <a:xfrm>
            <a:off x="321806" y="2193775"/>
            <a:ext cx="4099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hlinkClick r:id="rId5"/>
              </a:rPr>
              <a:t>https://i.imgur.com/XlvAFsQ.mp4</a:t>
            </a:r>
            <a:endParaRPr lang="hr-HR" dirty="0" smtClean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8" name="TekstniOkvir 7"/>
          <p:cNvSpPr txBox="1"/>
          <p:nvPr/>
        </p:nvSpPr>
        <p:spPr>
          <a:xfrm>
            <a:off x="459162" y="3532017"/>
            <a:ext cx="24025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9000+ </a:t>
            </a:r>
            <a:r>
              <a:rPr lang="hr-HR" dirty="0" err="1" smtClean="0"/>
              <a:t>moves</a:t>
            </a:r>
            <a:endParaRPr lang="hr-HR" dirty="0" smtClean="0"/>
          </a:p>
          <a:p>
            <a:r>
              <a:rPr lang="hr-HR" dirty="0" smtClean="0"/>
              <a:t>130 </a:t>
            </a:r>
            <a:r>
              <a:rPr lang="hr-HR" dirty="0" err="1" smtClean="0"/>
              <a:t>episodes</a:t>
            </a:r>
            <a:endParaRPr lang="hr-HR" dirty="0" smtClean="0"/>
          </a:p>
          <a:p>
            <a:endParaRPr lang="hr-HR" dirty="0" smtClean="0"/>
          </a:p>
          <a:p>
            <a:r>
              <a:rPr lang="hr-HR" dirty="0" err="1" smtClean="0"/>
              <a:t>Long-term</a:t>
            </a:r>
            <a:r>
              <a:rPr lang="hr-HR" dirty="0" smtClean="0"/>
              <a:t> </a:t>
            </a:r>
            <a:r>
              <a:rPr lang="hr-HR" dirty="0" err="1" smtClean="0"/>
              <a:t>rewards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7685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Optimization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446" y="223694"/>
            <a:ext cx="5680696" cy="620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6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938293" y="263089"/>
            <a:ext cx="10515600" cy="1325563"/>
          </a:xfrm>
        </p:spPr>
        <p:txBody>
          <a:bodyPr/>
          <a:lstStyle/>
          <a:p>
            <a:r>
              <a:rPr lang="hr-HR" dirty="0" err="1" smtClean="0"/>
              <a:t>Rewards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99" y="130734"/>
            <a:ext cx="5461137" cy="6727266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974" y="3455122"/>
            <a:ext cx="5498122" cy="23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8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18430" y="90413"/>
            <a:ext cx="10515600" cy="1325563"/>
          </a:xfrm>
        </p:spPr>
        <p:txBody>
          <a:bodyPr/>
          <a:lstStyle/>
          <a:p>
            <a:r>
              <a:rPr lang="hr-HR" dirty="0" err="1" smtClean="0"/>
              <a:t>Epsilon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547789" y="1240880"/>
            <a:ext cx="3977117" cy="1023536"/>
          </a:xfrm>
        </p:spPr>
        <p:txBody>
          <a:bodyPr/>
          <a:lstStyle/>
          <a:p>
            <a:r>
              <a:rPr lang="hr-HR" dirty="0" err="1" smtClean="0"/>
              <a:t>Constant</a:t>
            </a:r>
            <a:r>
              <a:rPr lang="hr-HR" dirty="0" smtClean="0"/>
              <a:t> </a:t>
            </a:r>
            <a:r>
              <a:rPr lang="hr-HR" dirty="0" err="1" smtClean="0"/>
              <a:t>epsilon</a:t>
            </a:r>
            <a:endParaRPr lang="hr-HR" dirty="0" smtClean="0"/>
          </a:p>
          <a:p>
            <a:r>
              <a:rPr lang="hr-HR" dirty="0" err="1" smtClean="0"/>
              <a:t>Decreasing</a:t>
            </a:r>
            <a:r>
              <a:rPr lang="hr-HR" dirty="0" smtClean="0"/>
              <a:t> </a:t>
            </a:r>
            <a:r>
              <a:rPr lang="hr-HR" dirty="0" err="1" smtClean="0"/>
              <a:t>epsilon</a:t>
            </a:r>
            <a:endParaRPr lang="hr-HR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304" y="47116"/>
            <a:ext cx="6682053" cy="5682601"/>
          </a:xfrm>
          <a:prstGeom prst="rect">
            <a:avLst/>
          </a:prstGeom>
        </p:spPr>
      </p:pic>
      <p:pic>
        <p:nvPicPr>
          <p:cNvPr id="4" name="Slika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5" y="3669397"/>
            <a:ext cx="6849313" cy="238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5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61304" y="159932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hr-HR" dirty="0" err="1" smtClean="0"/>
              <a:t>Learning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dirty="0" err="1" smtClean="0"/>
              <a:t>and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dirty="0" err="1" smtClean="0"/>
              <a:t>Discount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dirty="0" smtClean="0"/>
              <a:t>rate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752" y="700640"/>
            <a:ext cx="9144000" cy="2686050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207" y="3503135"/>
            <a:ext cx="8620125" cy="2571750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4" y="5082058"/>
            <a:ext cx="3660940" cy="1571072"/>
          </a:xfrm>
          <a:prstGeom prst="rect">
            <a:avLst/>
          </a:prstGeom>
        </p:spPr>
      </p:pic>
      <p:sp>
        <p:nvSpPr>
          <p:cNvPr id="7" name="TekstniOkvir 6"/>
          <p:cNvSpPr txBox="1"/>
          <p:nvPr/>
        </p:nvSpPr>
        <p:spPr>
          <a:xfrm>
            <a:off x="838200" y="493305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err="1"/>
              <a:t>d</a:t>
            </a:r>
            <a:r>
              <a:rPr lang="hr-HR" dirty="0" err="1" smtClean="0"/>
              <a:t>r</a:t>
            </a:r>
            <a:r>
              <a:rPr lang="hr-HR" dirty="0" smtClean="0"/>
              <a:t> = 1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8191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Result</a:t>
            </a:r>
            <a:r>
              <a:rPr lang="hr-HR" dirty="0" smtClean="0"/>
              <a:t> </a:t>
            </a:r>
            <a:br>
              <a:rPr lang="hr-HR" dirty="0" smtClean="0"/>
            </a:br>
            <a:r>
              <a:rPr lang="hr-HR" dirty="0" smtClean="0"/>
              <a:t>(</a:t>
            </a:r>
            <a:r>
              <a:rPr lang="hr-HR" dirty="0" err="1" smtClean="0"/>
              <a:t>optimized</a:t>
            </a:r>
            <a:r>
              <a:rPr lang="hr-HR" dirty="0" smtClean="0"/>
              <a:t>)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677297" y="2116035"/>
            <a:ext cx="3910401" cy="2467738"/>
          </a:xfrm>
        </p:spPr>
        <p:txBody>
          <a:bodyPr>
            <a:normAutofit fontScale="92500" lnSpcReduction="10000"/>
          </a:bodyPr>
          <a:lstStyle/>
          <a:p>
            <a:r>
              <a:rPr lang="hr-HR" dirty="0" smtClean="0"/>
              <a:t>70-80% </a:t>
            </a:r>
            <a:r>
              <a:rPr lang="hr-HR" dirty="0" err="1" smtClean="0"/>
              <a:t>decrease</a:t>
            </a:r>
            <a:r>
              <a:rPr lang="hr-HR" dirty="0" smtClean="0"/>
              <a:t> </a:t>
            </a:r>
            <a:r>
              <a:rPr lang="hr-HR" dirty="0" err="1" smtClean="0"/>
              <a:t>in</a:t>
            </a:r>
            <a:r>
              <a:rPr lang="hr-HR" dirty="0" smtClean="0"/>
              <a:t> time </a:t>
            </a:r>
            <a:r>
              <a:rPr lang="hr-HR" dirty="0" err="1" smtClean="0"/>
              <a:t>it</a:t>
            </a:r>
            <a:r>
              <a:rPr lang="hr-HR" dirty="0" smtClean="0"/>
              <a:t> </a:t>
            </a:r>
            <a:r>
              <a:rPr lang="hr-HR" dirty="0" err="1" smtClean="0"/>
              <a:t>takes</a:t>
            </a:r>
            <a:r>
              <a:rPr lang="hr-HR" dirty="0" smtClean="0"/>
              <a:t> to </a:t>
            </a:r>
            <a:r>
              <a:rPr lang="hr-HR" dirty="0" err="1" smtClean="0"/>
              <a:t>train</a:t>
            </a:r>
            <a:endParaRPr lang="hr-HR" dirty="0" smtClean="0"/>
          </a:p>
          <a:p>
            <a:r>
              <a:rPr lang="hr-HR" dirty="0" err="1" smtClean="0"/>
              <a:t>Correct</a:t>
            </a:r>
            <a:r>
              <a:rPr lang="hr-HR" dirty="0" smtClean="0"/>
              <a:t> </a:t>
            </a:r>
            <a:r>
              <a:rPr lang="hr-HR" dirty="0" err="1" smtClean="0"/>
              <a:t>collisions</a:t>
            </a:r>
            <a:r>
              <a:rPr lang="hr-HR" dirty="0" smtClean="0"/>
              <a:t> </a:t>
            </a:r>
            <a:r>
              <a:rPr lang="hr-HR" dirty="0" err="1" smtClean="0"/>
              <a:t>increase</a:t>
            </a:r>
            <a:r>
              <a:rPr lang="hr-HR" dirty="0" smtClean="0"/>
              <a:t> </a:t>
            </a:r>
            <a:r>
              <a:rPr lang="hr-HR" dirty="0" err="1" smtClean="0"/>
              <a:t>by</a:t>
            </a:r>
            <a:r>
              <a:rPr lang="hr-HR" dirty="0" smtClean="0"/>
              <a:t> 422</a:t>
            </a:r>
            <a:r>
              <a:rPr lang="hr-HR" dirty="0" smtClean="0"/>
              <a:t>%</a:t>
            </a:r>
          </a:p>
          <a:p>
            <a:r>
              <a:rPr lang="hr-HR" dirty="0">
                <a:hlinkClick r:id="rId2"/>
              </a:rPr>
              <a:t>https://</a:t>
            </a:r>
            <a:r>
              <a:rPr lang="hr-HR" dirty="0" smtClean="0">
                <a:hlinkClick r:id="rId2"/>
              </a:rPr>
              <a:t>youtu.be/J_X5qe4ZC9w</a:t>
            </a:r>
            <a:r>
              <a:rPr lang="hr-HR" dirty="0" smtClean="0"/>
              <a:t> </a:t>
            </a:r>
            <a:endParaRPr lang="hr-HR" dirty="0" smtClean="0"/>
          </a:p>
        </p:txBody>
      </p:sp>
      <p:pic>
        <p:nvPicPr>
          <p:cNvPr id="7" name="Slika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216" y="180525"/>
            <a:ext cx="7463107" cy="648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6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Limitations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Simple</a:t>
            </a:r>
            <a:r>
              <a:rPr lang="hr-HR" dirty="0" smtClean="0"/>
              <a:t> </a:t>
            </a:r>
            <a:r>
              <a:rPr lang="hr-HR" dirty="0" err="1" smtClean="0"/>
              <a:t>simulation</a:t>
            </a:r>
            <a:r>
              <a:rPr lang="hr-HR" dirty="0" smtClean="0"/>
              <a:t> (</a:t>
            </a:r>
            <a:r>
              <a:rPr lang="hr-HR" dirty="0" err="1" smtClean="0"/>
              <a:t>even</a:t>
            </a:r>
            <a:r>
              <a:rPr lang="hr-HR" dirty="0" smtClean="0"/>
              <a:t> some </a:t>
            </a:r>
            <a:r>
              <a:rPr lang="hr-HR" dirty="0" err="1" smtClean="0"/>
              <a:t>features</a:t>
            </a:r>
            <a:r>
              <a:rPr lang="hr-HR" dirty="0" smtClean="0"/>
              <a:t> </a:t>
            </a:r>
            <a:r>
              <a:rPr lang="hr-HR" dirty="0" err="1" smtClean="0"/>
              <a:t>of</a:t>
            </a:r>
            <a:r>
              <a:rPr lang="hr-HR" dirty="0" smtClean="0"/>
              <a:t> Q-</a:t>
            </a:r>
            <a:r>
              <a:rPr lang="hr-HR" dirty="0" err="1" smtClean="0"/>
              <a:t>learning</a:t>
            </a:r>
            <a:r>
              <a:rPr lang="hr-HR" dirty="0" smtClean="0"/>
              <a:t> </a:t>
            </a:r>
            <a:r>
              <a:rPr lang="hr-HR" dirty="0" err="1" smtClean="0"/>
              <a:t>were</a:t>
            </a:r>
            <a:r>
              <a:rPr lang="hr-HR" dirty="0" smtClean="0"/>
              <a:t> </a:t>
            </a:r>
            <a:r>
              <a:rPr lang="hr-HR" dirty="0" err="1" smtClean="0"/>
              <a:t>redundant</a:t>
            </a:r>
            <a:r>
              <a:rPr lang="hr-HR" dirty="0" smtClean="0"/>
              <a:t>)</a:t>
            </a:r>
          </a:p>
          <a:p>
            <a:r>
              <a:rPr lang="hr-HR" dirty="0" err="1" smtClean="0"/>
              <a:t>Constrained</a:t>
            </a:r>
            <a:r>
              <a:rPr lang="hr-HR" dirty="0" smtClean="0"/>
              <a:t> </a:t>
            </a:r>
            <a:r>
              <a:rPr lang="hr-HR" dirty="0" err="1" smtClean="0"/>
              <a:t>environment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0060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Improvements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Health </a:t>
            </a:r>
            <a:r>
              <a:rPr lang="hr-HR" dirty="0" err="1" smtClean="0"/>
              <a:t>items</a:t>
            </a:r>
            <a:r>
              <a:rPr lang="hr-HR" dirty="0" smtClean="0"/>
              <a:t>, </a:t>
            </a:r>
            <a:r>
              <a:rPr lang="hr-HR" dirty="0" err="1" smtClean="0"/>
              <a:t>weapons</a:t>
            </a:r>
            <a:endParaRPr lang="hr-HR" dirty="0" smtClean="0"/>
          </a:p>
          <a:p>
            <a:r>
              <a:rPr lang="hr-HR" dirty="0" smtClean="0"/>
              <a:t>Agent </a:t>
            </a:r>
            <a:r>
              <a:rPr lang="hr-HR" dirty="0" err="1" smtClean="0"/>
              <a:t>could</a:t>
            </a:r>
            <a:r>
              <a:rPr lang="hr-HR" dirty="0" smtClean="0"/>
              <a:t> </a:t>
            </a:r>
            <a:r>
              <a:rPr lang="hr-HR" dirty="0" err="1" smtClean="0"/>
              <a:t>be</a:t>
            </a:r>
            <a:r>
              <a:rPr lang="hr-HR" dirty="0" smtClean="0"/>
              <a:t> </a:t>
            </a:r>
            <a:r>
              <a:rPr lang="hr-HR" dirty="0" err="1" smtClean="0"/>
              <a:t>trained</a:t>
            </a:r>
            <a:r>
              <a:rPr lang="hr-HR" dirty="0" smtClean="0"/>
              <a:t> as NPC</a:t>
            </a:r>
          </a:p>
          <a:p>
            <a:r>
              <a:rPr lang="hr-HR" dirty="0" smtClean="0"/>
              <a:t>Training </a:t>
            </a:r>
            <a:r>
              <a:rPr lang="hr-HR" dirty="0" err="1" smtClean="0"/>
              <a:t>the</a:t>
            </a:r>
            <a:r>
              <a:rPr lang="hr-HR" dirty="0" smtClean="0"/>
              <a:t> agent to </a:t>
            </a:r>
            <a:r>
              <a:rPr lang="hr-HR" dirty="0" err="1" smtClean="0"/>
              <a:t>react</a:t>
            </a:r>
            <a:r>
              <a:rPr lang="hr-HR" dirty="0" smtClean="0"/>
              <a:t> to </a:t>
            </a:r>
            <a:r>
              <a:rPr lang="hr-HR" dirty="0" err="1" smtClean="0"/>
              <a:t>moving</a:t>
            </a:r>
            <a:r>
              <a:rPr lang="hr-HR" dirty="0" smtClean="0"/>
              <a:t> </a:t>
            </a:r>
            <a:r>
              <a:rPr lang="hr-HR" dirty="0" err="1" smtClean="0"/>
              <a:t>objects</a:t>
            </a:r>
            <a:r>
              <a:rPr lang="hr-HR" dirty="0" smtClean="0"/>
              <a:t> </a:t>
            </a:r>
            <a:r>
              <a:rPr lang="hr-HR" dirty="0" err="1" smtClean="0"/>
              <a:t>by</a:t>
            </a:r>
            <a:r>
              <a:rPr lang="hr-HR" dirty="0" smtClean="0"/>
              <a:t> </a:t>
            </a:r>
            <a:r>
              <a:rPr lang="hr-HR" dirty="0" err="1" smtClean="0"/>
              <a:t>training</a:t>
            </a:r>
            <a:r>
              <a:rPr lang="hr-HR" dirty="0" smtClean="0"/>
              <a:t> on </a:t>
            </a:r>
            <a:r>
              <a:rPr lang="hr-HR" dirty="0" err="1" smtClean="0"/>
              <a:t>sensitivity</a:t>
            </a:r>
            <a:r>
              <a:rPr lang="hr-HR" dirty="0" smtClean="0"/>
              <a:t> to </a:t>
            </a:r>
            <a:r>
              <a:rPr lang="hr-HR" dirty="0" err="1" smtClean="0"/>
              <a:t>all</a:t>
            </a:r>
            <a:r>
              <a:rPr lang="hr-HR" dirty="0" smtClean="0"/>
              <a:t> </a:t>
            </a:r>
            <a:r>
              <a:rPr lang="hr-HR" dirty="0" err="1" smtClean="0"/>
              <a:t>objects</a:t>
            </a:r>
            <a:r>
              <a:rPr lang="hr-HR" dirty="0" smtClean="0"/>
              <a:t> (</a:t>
            </a:r>
            <a:r>
              <a:rPr lang="hr-HR" dirty="0" err="1" smtClean="0"/>
              <a:t>not</a:t>
            </a:r>
            <a:r>
              <a:rPr lang="hr-HR" dirty="0" smtClean="0"/>
              <a:t> </a:t>
            </a:r>
            <a:r>
              <a:rPr lang="hr-HR" dirty="0" err="1" smtClean="0"/>
              <a:t>just</a:t>
            </a:r>
            <a:r>
              <a:rPr lang="hr-HR" dirty="0" smtClean="0"/>
              <a:t> </a:t>
            </a:r>
            <a:r>
              <a:rPr lang="hr-HR" dirty="0" err="1" smtClean="0"/>
              <a:t>enemies</a:t>
            </a:r>
            <a:r>
              <a:rPr lang="hr-HR" dirty="0" smtClean="0"/>
              <a:t>) </a:t>
            </a:r>
            <a:r>
              <a:rPr lang="hr-HR" dirty="0" err="1" smtClean="0"/>
              <a:t>and</a:t>
            </a:r>
            <a:r>
              <a:rPr lang="hr-HR" dirty="0" smtClean="0"/>
              <a:t> </a:t>
            </a:r>
            <a:r>
              <a:rPr lang="hr-HR" dirty="0" err="1" smtClean="0"/>
              <a:t>thus</a:t>
            </a:r>
            <a:r>
              <a:rPr lang="hr-HR" dirty="0" smtClean="0"/>
              <a:t> </a:t>
            </a:r>
            <a:r>
              <a:rPr lang="hr-HR" dirty="0" err="1" smtClean="0"/>
              <a:t>creating</a:t>
            </a:r>
            <a:r>
              <a:rPr lang="hr-HR" dirty="0" smtClean="0"/>
              <a:t> </a:t>
            </a:r>
            <a:r>
              <a:rPr lang="hr-HR" dirty="0" err="1" smtClean="0"/>
              <a:t>potential</a:t>
            </a:r>
            <a:r>
              <a:rPr lang="hr-HR" dirty="0" smtClean="0"/>
              <a:t> </a:t>
            </a:r>
            <a:r>
              <a:rPr lang="hr-HR" dirty="0" err="1" smtClean="0"/>
              <a:t>non-static</a:t>
            </a:r>
            <a:r>
              <a:rPr lang="hr-HR" dirty="0" smtClean="0"/>
              <a:t> </a:t>
            </a:r>
            <a:r>
              <a:rPr lang="hr-HR" dirty="0" err="1" smtClean="0"/>
              <a:t>enemies</a:t>
            </a:r>
            <a:r>
              <a:rPr lang="hr-HR" dirty="0" smtClean="0"/>
              <a:t> for </a:t>
            </a:r>
            <a:r>
              <a:rPr lang="hr-HR" dirty="0" err="1" smtClean="0"/>
              <a:t>the</a:t>
            </a:r>
            <a:r>
              <a:rPr lang="hr-HR" dirty="0" smtClean="0"/>
              <a:t> </a:t>
            </a:r>
            <a:r>
              <a:rPr lang="hr-HR" dirty="0" err="1" smtClean="0"/>
              <a:t>player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7198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Thank</a:t>
            </a:r>
            <a:r>
              <a:rPr lang="hr-HR" dirty="0" smtClean="0"/>
              <a:t> </a:t>
            </a:r>
            <a:r>
              <a:rPr lang="hr-HR" dirty="0" err="1" smtClean="0"/>
              <a:t>you</a:t>
            </a:r>
            <a:r>
              <a:rPr lang="hr-HR" dirty="0"/>
              <a:t>!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paper hoped to illuminate and simplify </a:t>
            </a:r>
            <a:r>
              <a:rPr lang="hr-HR" dirty="0" err="1" smtClean="0"/>
              <a:t>understanding</a:t>
            </a:r>
            <a:r>
              <a:rPr lang="hr-HR" dirty="0" smtClean="0"/>
              <a:t> </a:t>
            </a:r>
            <a:r>
              <a:rPr lang="hr-HR" dirty="0" err="1" smtClean="0"/>
              <a:t>reinforcement</a:t>
            </a:r>
            <a:r>
              <a:rPr lang="hr-HR" dirty="0" smtClean="0"/>
              <a:t> </a:t>
            </a:r>
            <a:r>
              <a:rPr lang="hr-HR" dirty="0" err="1" smtClean="0"/>
              <a:t>learning</a:t>
            </a:r>
            <a:r>
              <a:rPr lang="hr-HR" dirty="0" smtClean="0"/>
              <a:t> </a:t>
            </a:r>
            <a:r>
              <a:rPr lang="hr-HR" dirty="0" err="1" smtClean="0"/>
              <a:t>in</a:t>
            </a:r>
            <a:r>
              <a:rPr lang="hr-HR" dirty="0" smtClean="0"/>
              <a:t> video </a:t>
            </a:r>
            <a:r>
              <a:rPr lang="hr-HR" dirty="0" err="1" smtClean="0"/>
              <a:t>games</a:t>
            </a:r>
            <a:r>
              <a:rPr lang="hr-HR" dirty="0" smtClean="0"/>
              <a:t> </a:t>
            </a:r>
            <a:r>
              <a:rPr lang="hr-HR" dirty="0" err="1" smtClean="0"/>
              <a:t>and</a:t>
            </a:r>
            <a:r>
              <a:rPr lang="hr-HR" dirty="0" smtClean="0"/>
              <a:t> how to </a:t>
            </a:r>
            <a:r>
              <a:rPr lang="hr-HR" dirty="0" err="1" smtClean="0"/>
              <a:t>implement</a:t>
            </a:r>
            <a:r>
              <a:rPr lang="hr-HR" dirty="0" smtClean="0"/>
              <a:t> </a:t>
            </a:r>
            <a:r>
              <a:rPr lang="hr-HR" dirty="0" err="1" smtClean="0"/>
              <a:t>it</a:t>
            </a:r>
            <a:r>
              <a:rPr lang="hr-HR" dirty="0" smtClean="0"/>
              <a:t> </a:t>
            </a:r>
            <a:r>
              <a:rPr lang="hr-HR" dirty="0" err="1" smtClean="0"/>
              <a:t>using</a:t>
            </a:r>
            <a:r>
              <a:rPr lang="hr-HR" dirty="0" smtClean="0"/>
              <a:t> Q-</a:t>
            </a:r>
            <a:r>
              <a:rPr lang="hr-HR" dirty="0" err="1" smtClean="0"/>
              <a:t>learning</a:t>
            </a:r>
            <a:r>
              <a:rPr lang="en-US" dirty="0" smtClean="0"/>
              <a:t>.</a:t>
            </a:r>
            <a:endParaRPr lang="hr-HR" dirty="0" smtClean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r>
              <a:rPr lang="hr-HR" dirty="0" smtClean="0">
                <a:solidFill>
                  <a:schemeClr val="accent1">
                    <a:lumMod val="75000"/>
                  </a:schemeClr>
                </a:solidFill>
              </a:rPr>
              <a:t>marino.linic@student.uniri.hr</a:t>
            </a:r>
            <a:endParaRPr lang="hr-H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27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vlov Dog and Classical Conditioning: Who was Pavlov Dog? - Dogaliz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35" y="1432429"/>
            <a:ext cx="8879358" cy="499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niOkvir 3"/>
          <p:cNvSpPr txBox="1"/>
          <p:nvPr/>
        </p:nvSpPr>
        <p:spPr>
          <a:xfrm>
            <a:off x="4505284" y="533727"/>
            <a:ext cx="250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err="1" smtClean="0"/>
              <a:t>Pavlov’s</a:t>
            </a:r>
            <a:r>
              <a:rPr lang="hr-HR" dirty="0" smtClean="0"/>
              <a:t> </a:t>
            </a:r>
            <a:r>
              <a:rPr lang="hr-HR" dirty="0" err="1" smtClean="0"/>
              <a:t>dogs</a:t>
            </a:r>
            <a:r>
              <a:rPr lang="hr-HR" dirty="0" smtClean="0"/>
              <a:t>: 1897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2615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826426" y="1201635"/>
            <a:ext cx="10515600" cy="4351338"/>
          </a:xfrm>
        </p:spPr>
        <p:txBody>
          <a:bodyPr/>
          <a:lstStyle/>
          <a:p>
            <a:r>
              <a:rPr lang="hr-HR" dirty="0" smtClean="0"/>
              <a:t>RL </a:t>
            </a:r>
            <a:r>
              <a:rPr lang="hr-HR" dirty="0" err="1" smtClean="0"/>
              <a:t>is</a:t>
            </a:r>
            <a:r>
              <a:rPr lang="hr-HR" dirty="0" smtClean="0"/>
              <a:t> </a:t>
            </a:r>
            <a:r>
              <a:rPr lang="hr-HR" dirty="0" err="1" smtClean="0"/>
              <a:t>inspired</a:t>
            </a:r>
            <a:r>
              <a:rPr lang="hr-HR" dirty="0" smtClean="0"/>
              <a:t> </a:t>
            </a:r>
            <a:r>
              <a:rPr lang="hr-HR" dirty="0" err="1" smtClean="0"/>
              <a:t>by</a:t>
            </a:r>
            <a:r>
              <a:rPr lang="hr-HR" dirty="0" smtClean="0"/>
              <a:t> how </a:t>
            </a:r>
            <a:r>
              <a:rPr lang="hr-HR" dirty="0" err="1" smtClean="0"/>
              <a:t>biological</a:t>
            </a:r>
            <a:r>
              <a:rPr lang="hr-HR" dirty="0" smtClean="0"/>
              <a:t> </a:t>
            </a:r>
            <a:r>
              <a:rPr lang="hr-HR" dirty="0" err="1" smtClean="0"/>
              <a:t>organisms</a:t>
            </a:r>
            <a:r>
              <a:rPr lang="hr-HR" dirty="0" smtClean="0"/>
              <a:t> </a:t>
            </a:r>
            <a:r>
              <a:rPr lang="hr-HR" dirty="0" err="1" smtClean="0"/>
              <a:t>learn</a:t>
            </a:r>
            <a:endParaRPr lang="hr-HR" dirty="0" smtClean="0"/>
          </a:p>
          <a:p>
            <a:r>
              <a:rPr lang="hr-HR" dirty="0" smtClean="0"/>
              <a:t>No input </a:t>
            </a:r>
            <a:r>
              <a:rPr lang="hr-HR" dirty="0" err="1" smtClean="0"/>
              <a:t>and</a:t>
            </a:r>
            <a:r>
              <a:rPr lang="hr-HR" dirty="0" smtClean="0"/>
              <a:t> output </a:t>
            </a:r>
            <a:r>
              <a:rPr lang="hr-HR" dirty="0" err="1" smtClean="0"/>
              <a:t>pairs</a:t>
            </a:r>
            <a:r>
              <a:rPr lang="hr-HR" dirty="0" smtClean="0"/>
              <a:t>: </a:t>
            </a:r>
            <a:r>
              <a:rPr lang="hr-HR" dirty="0" err="1" smtClean="0"/>
              <a:t>learns</a:t>
            </a:r>
            <a:r>
              <a:rPr lang="hr-HR" dirty="0" smtClean="0"/>
              <a:t> on </a:t>
            </a:r>
            <a:r>
              <a:rPr lang="hr-HR" dirty="0" err="1" smtClean="0"/>
              <a:t>its</a:t>
            </a:r>
            <a:r>
              <a:rPr lang="hr-HR" dirty="0" smtClean="0"/>
              <a:t> </a:t>
            </a:r>
            <a:r>
              <a:rPr lang="hr-HR" dirty="0" err="1" smtClean="0"/>
              <a:t>own</a:t>
            </a:r>
            <a:endParaRPr lang="hr-HR" dirty="0" smtClean="0"/>
          </a:p>
          <a:p>
            <a:r>
              <a:rPr lang="hr-HR" dirty="0" err="1" smtClean="0"/>
              <a:t>Trial</a:t>
            </a:r>
            <a:r>
              <a:rPr lang="hr-HR" dirty="0" smtClean="0"/>
              <a:t> </a:t>
            </a:r>
            <a:r>
              <a:rPr lang="hr-HR" dirty="0" err="1" smtClean="0"/>
              <a:t>and</a:t>
            </a:r>
            <a:r>
              <a:rPr lang="hr-HR" dirty="0" smtClean="0"/>
              <a:t> </a:t>
            </a:r>
            <a:r>
              <a:rPr lang="hr-HR" dirty="0" err="1" smtClean="0"/>
              <a:t>error</a:t>
            </a:r>
            <a:endParaRPr lang="hr-HR" dirty="0" smtClean="0"/>
          </a:p>
          <a:p>
            <a:r>
              <a:rPr lang="hr-HR" dirty="0" err="1" smtClean="0"/>
              <a:t>Optimization</a:t>
            </a:r>
            <a:r>
              <a:rPr lang="hr-HR" dirty="0" smtClean="0"/>
              <a:t> (</a:t>
            </a:r>
            <a:r>
              <a:rPr lang="hr-HR" dirty="0" err="1" smtClean="0"/>
              <a:t>large</a:t>
            </a:r>
            <a:r>
              <a:rPr lang="hr-HR" dirty="0" smtClean="0"/>
              <a:t> </a:t>
            </a:r>
            <a:r>
              <a:rPr lang="hr-HR" dirty="0" err="1" smtClean="0"/>
              <a:t>scale</a:t>
            </a:r>
            <a:r>
              <a:rPr lang="hr-HR" dirty="0" smtClean="0"/>
              <a:t> </a:t>
            </a:r>
            <a:r>
              <a:rPr lang="hr-HR" dirty="0" err="1" smtClean="0"/>
              <a:t>dynamic</a:t>
            </a:r>
            <a:r>
              <a:rPr lang="hr-HR" dirty="0" smtClean="0"/>
              <a:t> </a:t>
            </a:r>
            <a:r>
              <a:rPr lang="hr-HR" dirty="0" err="1" smtClean="0"/>
              <a:t>programming</a:t>
            </a:r>
            <a:r>
              <a:rPr lang="hr-HR" dirty="0" smtClean="0"/>
              <a:t>)</a:t>
            </a:r>
          </a:p>
          <a:p>
            <a:r>
              <a:rPr lang="hr-HR" dirty="0" err="1" smtClean="0"/>
              <a:t>Association</a:t>
            </a:r>
            <a:r>
              <a:rPr lang="hr-HR" dirty="0" smtClean="0"/>
              <a:t> (</a:t>
            </a:r>
            <a:r>
              <a:rPr lang="hr-HR" dirty="0" err="1" smtClean="0"/>
              <a:t>search</a:t>
            </a:r>
            <a:r>
              <a:rPr lang="hr-HR" dirty="0"/>
              <a:t>)</a:t>
            </a:r>
            <a:r>
              <a:rPr lang="hr-HR" dirty="0" smtClean="0"/>
              <a:t> </a:t>
            </a:r>
            <a:r>
              <a:rPr lang="hr-HR" dirty="0" err="1" smtClean="0"/>
              <a:t>and</a:t>
            </a:r>
            <a:r>
              <a:rPr lang="hr-HR" dirty="0" smtClean="0"/>
              <a:t> </a:t>
            </a:r>
            <a:r>
              <a:rPr lang="hr-HR" dirty="0" err="1" smtClean="0"/>
              <a:t>exploration</a:t>
            </a:r>
            <a:r>
              <a:rPr lang="hr-HR" dirty="0" smtClean="0"/>
              <a:t> (</a:t>
            </a:r>
            <a:r>
              <a:rPr lang="hr-HR" dirty="0" err="1" smtClean="0"/>
              <a:t>memory</a:t>
            </a:r>
            <a:r>
              <a:rPr lang="hr-HR" dirty="0" smtClean="0"/>
              <a:t>)</a:t>
            </a:r>
          </a:p>
          <a:p>
            <a:r>
              <a:rPr lang="hr-HR" dirty="0" err="1" smtClean="0"/>
              <a:t>Antagonism</a:t>
            </a:r>
            <a:r>
              <a:rPr lang="hr-HR" dirty="0" smtClean="0"/>
              <a:t>: </a:t>
            </a:r>
            <a:r>
              <a:rPr lang="hr-HR" dirty="0" err="1"/>
              <a:t>e</a:t>
            </a:r>
            <a:r>
              <a:rPr lang="hr-HR" dirty="0" err="1" smtClean="0"/>
              <a:t>xploration</a:t>
            </a:r>
            <a:r>
              <a:rPr lang="hr-HR" dirty="0" smtClean="0"/>
              <a:t> vs. </a:t>
            </a:r>
            <a:r>
              <a:rPr lang="hr-HR" dirty="0" err="1" smtClean="0"/>
              <a:t>exploitation</a:t>
            </a:r>
            <a:endParaRPr lang="hr-HR" dirty="0" smtClean="0"/>
          </a:p>
          <a:p>
            <a:r>
              <a:rPr lang="hr-HR" dirty="0" smtClean="0"/>
              <a:t>RL </a:t>
            </a:r>
            <a:r>
              <a:rPr lang="hr-HR" dirty="0" err="1" smtClean="0"/>
              <a:t>disproportionately</a:t>
            </a:r>
            <a:r>
              <a:rPr lang="hr-HR" dirty="0" smtClean="0"/>
              <a:t> </a:t>
            </a:r>
            <a:r>
              <a:rPr lang="hr-HR" dirty="0" err="1" smtClean="0"/>
              <a:t>used</a:t>
            </a:r>
            <a:r>
              <a:rPr lang="hr-HR" dirty="0" smtClean="0"/>
              <a:t> </a:t>
            </a:r>
            <a:r>
              <a:rPr lang="hr-HR" dirty="0" err="1" smtClean="0"/>
              <a:t>in</a:t>
            </a:r>
            <a:r>
              <a:rPr lang="hr-HR" dirty="0" smtClean="0"/>
              <a:t> video </a:t>
            </a:r>
            <a:r>
              <a:rPr lang="hr-HR" dirty="0" err="1" smtClean="0"/>
              <a:t>games</a:t>
            </a:r>
            <a:r>
              <a:rPr lang="hr-HR" dirty="0"/>
              <a:t> </a:t>
            </a:r>
            <a:r>
              <a:rPr lang="hr-HR" dirty="0" err="1" smtClean="0"/>
              <a:t>in</a:t>
            </a:r>
            <a:r>
              <a:rPr lang="hr-HR" dirty="0" smtClean="0"/>
              <a:t> </a:t>
            </a:r>
            <a:r>
              <a:rPr lang="hr-HR" dirty="0" err="1" smtClean="0"/>
              <a:t>part</a:t>
            </a:r>
            <a:r>
              <a:rPr lang="hr-HR" dirty="0" smtClean="0"/>
              <a:t> </a:t>
            </a:r>
            <a:r>
              <a:rPr lang="hr-HR" dirty="0" err="1" smtClean="0"/>
              <a:t>because</a:t>
            </a:r>
            <a:r>
              <a:rPr lang="hr-HR" dirty="0" smtClean="0"/>
              <a:t> </a:t>
            </a:r>
            <a:r>
              <a:rPr lang="hr-HR" dirty="0" err="1" smtClean="0"/>
              <a:t>simulations</a:t>
            </a:r>
            <a:r>
              <a:rPr lang="hr-HR" dirty="0" smtClean="0"/>
              <a:t> are </a:t>
            </a:r>
            <a:r>
              <a:rPr lang="hr-HR" dirty="0" err="1" smtClean="0"/>
              <a:t>representative</a:t>
            </a:r>
            <a:r>
              <a:rPr lang="hr-HR" dirty="0" smtClean="0"/>
              <a:t> </a:t>
            </a:r>
            <a:r>
              <a:rPr lang="hr-HR" dirty="0" err="1" smtClean="0"/>
              <a:t>of</a:t>
            </a:r>
            <a:r>
              <a:rPr lang="hr-HR" dirty="0" smtClean="0"/>
              <a:t> </a:t>
            </a:r>
            <a:r>
              <a:rPr lang="hr-HR" dirty="0" err="1" smtClean="0"/>
              <a:t>real</a:t>
            </a:r>
            <a:r>
              <a:rPr lang="hr-HR" dirty="0" smtClean="0"/>
              <a:t> </a:t>
            </a:r>
            <a:r>
              <a:rPr lang="hr-HR" dirty="0" err="1" smtClean="0"/>
              <a:t>life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4112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62" y="566737"/>
            <a:ext cx="65436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2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Hyperparameters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Used</a:t>
            </a:r>
            <a:r>
              <a:rPr lang="hr-HR" dirty="0" smtClean="0"/>
              <a:t> to fine-tune ML </a:t>
            </a:r>
            <a:r>
              <a:rPr lang="hr-HR" dirty="0" err="1" smtClean="0"/>
              <a:t>algorithms</a:t>
            </a:r>
            <a:endParaRPr lang="hr-HR" dirty="0" smtClean="0"/>
          </a:p>
          <a:p>
            <a:r>
              <a:rPr lang="hr-HR" dirty="0" err="1" smtClean="0"/>
              <a:t>Learning</a:t>
            </a:r>
            <a:r>
              <a:rPr lang="hr-HR" dirty="0" smtClean="0"/>
              <a:t> rate: How </a:t>
            </a:r>
            <a:r>
              <a:rPr lang="hr-HR" dirty="0" err="1" smtClean="0"/>
              <a:t>fast</a:t>
            </a:r>
            <a:r>
              <a:rPr lang="hr-HR" dirty="0" smtClean="0"/>
              <a:t> </a:t>
            </a:r>
            <a:r>
              <a:rPr lang="hr-HR" dirty="0" err="1" smtClean="0"/>
              <a:t>will</a:t>
            </a:r>
            <a:r>
              <a:rPr lang="hr-HR" dirty="0" smtClean="0"/>
              <a:t> </a:t>
            </a:r>
            <a:r>
              <a:rPr lang="hr-HR" dirty="0" err="1" smtClean="0"/>
              <a:t>the</a:t>
            </a:r>
            <a:r>
              <a:rPr lang="hr-HR" dirty="0" smtClean="0"/>
              <a:t> agent </a:t>
            </a:r>
            <a:r>
              <a:rPr lang="hr-HR" dirty="0" err="1" smtClean="0"/>
              <a:t>update</a:t>
            </a:r>
            <a:r>
              <a:rPr lang="hr-HR" dirty="0" smtClean="0"/>
              <a:t> </a:t>
            </a:r>
            <a:r>
              <a:rPr lang="hr-HR" dirty="0" err="1" smtClean="0"/>
              <a:t>information</a:t>
            </a:r>
            <a:r>
              <a:rPr lang="hr-HR" dirty="0" smtClean="0"/>
              <a:t>?</a:t>
            </a:r>
          </a:p>
          <a:p>
            <a:r>
              <a:rPr lang="hr-HR" dirty="0" err="1" smtClean="0"/>
              <a:t>Discount</a:t>
            </a:r>
            <a:r>
              <a:rPr lang="hr-HR" dirty="0" smtClean="0"/>
              <a:t> rate: How </a:t>
            </a:r>
            <a:r>
              <a:rPr lang="hr-HR" dirty="0" err="1" smtClean="0"/>
              <a:t>long-term</a:t>
            </a:r>
            <a:r>
              <a:rPr lang="hr-HR" dirty="0" smtClean="0"/>
              <a:t> </a:t>
            </a:r>
            <a:r>
              <a:rPr lang="hr-HR" dirty="0" err="1" smtClean="0"/>
              <a:t>oriented</a:t>
            </a:r>
            <a:r>
              <a:rPr lang="hr-HR" dirty="0" smtClean="0"/>
              <a:t> </a:t>
            </a:r>
            <a:r>
              <a:rPr lang="hr-HR" dirty="0" err="1" smtClean="0"/>
              <a:t>will</a:t>
            </a:r>
            <a:r>
              <a:rPr lang="hr-HR" dirty="0" smtClean="0"/>
              <a:t> </a:t>
            </a:r>
            <a:r>
              <a:rPr lang="hr-HR" dirty="0" err="1" smtClean="0"/>
              <a:t>the</a:t>
            </a:r>
            <a:r>
              <a:rPr lang="hr-HR" dirty="0" smtClean="0"/>
              <a:t> agent </a:t>
            </a:r>
            <a:r>
              <a:rPr lang="hr-HR" dirty="0" err="1" smtClean="0"/>
              <a:t>be</a:t>
            </a:r>
            <a:r>
              <a:rPr lang="hr-HR" dirty="0" smtClean="0"/>
              <a:t>?</a:t>
            </a:r>
          </a:p>
          <a:p>
            <a:r>
              <a:rPr lang="hr-HR" dirty="0" err="1" smtClean="0"/>
              <a:t>Epsilon</a:t>
            </a:r>
            <a:r>
              <a:rPr lang="hr-HR" dirty="0" smtClean="0"/>
              <a:t>: How </a:t>
            </a:r>
            <a:r>
              <a:rPr lang="hr-HR" dirty="0" err="1" smtClean="0"/>
              <a:t>often</a:t>
            </a:r>
            <a:r>
              <a:rPr lang="hr-HR" dirty="0" smtClean="0"/>
              <a:t> </a:t>
            </a:r>
            <a:r>
              <a:rPr lang="hr-HR" dirty="0" err="1" smtClean="0"/>
              <a:t>will</a:t>
            </a:r>
            <a:r>
              <a:rPr lang="hr-HR" dirty="0" smtClean="0"/>
              <a:t> </a:t>
            </a:r>
            <a:r>
              <a:rPr lang="hr-HR" dirty="0" err="1" smtClean="0"/>
              <a:t>the</a:t>
            </a:r>
            <a:r>
              <a:rPr lang="hr-HR" dirty="0" smtClean="0"/>
              <a:t> agent </a:t>
            </a:r>
            <a:r>
              <a:rPr lang="hr-HR" dirty="0" err="1" smtClean="0"/>
              <a:t>act</a:t>
            </a:r>
            <a:r>
              <a:rPr lang="hr-HR" dirty="0" smtClean="0"/>
              <a:t> </a:t>
            </a:r>
            <a:r>
              <a:rPr lang="hr-HR" dirty="0" err="1" smtClean="0"/>
              <a:t>randomly</a:t>
            </a:r>
            <a:r>
              <a:rPr lang="hr-HR" dirty="0" smtClean="0"/>
              <a:t> (</a:t>
            </a:r>
            <a:r>
              <a:rPr lang="hr-HR" dirty="0" err="1" smtClean="0"/>
              <a:t>explore</a:t>
            </a:r>
            <a:r>
              <a:rPr lang="hr-HR" dirty="0" smtClean="0"/>
              <a:t>)?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8010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Q-</a:t>
            </a:r>
            <a:r>
              <a:rPr lang="hr-HR" dirty="0" err="1" smtClean="0"/>
              <a:t>learning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Introduced</a:t>
            </a:r>
            <a:r>
              <a:rPr lang="hr-HR" dirty="0" smtClean="0"/>
              <a:t> </a:t>
            </a:r>
            <a:r>
              <a:rPr lang="hr-HR" dirty="0" err="1" smtClean="0"/>
              <a:t>in</a:t>
            </a:r>
            <a:r>
              <a:rPr lang="hr-HR" dirty="0" smtClean="0"/>
              <a:t> 1989, </a:t>
            </a:r>
            <a:r>
              <a:rPr lang="hr-HR" dirty="0" err="1" smtClean="0"/>
              <a:t>widely</a:t>
            </a:r>
            <a:r>
              <a:rPr lang="hr-HR" dirty="0" smtClean="0"/>
              <a:t> </a:t>
            </a:r>
            <a:r>
              <a:rPr lang="hr-HR" dirty="0" err="1" smtClean="0"/>
              <a:t>used</a:t>
            </a:r>
            <a:endParaRPr lang="hr-HR" dirty="0"/>
          </a:p>
          <a:p>
            <a:r>
              <a:rPr lang="hr-HR" dirty="0" err="1" smtClean="0"/>
              <a:t>Simple</a:t>
            </a:r>
            <a:r>
              <a:rPr lang="hr-HR" dirty="0" smtClean="0"/>
              <a:t> </a:t>
            </a:r>
          </a:p>
          <a:p>
            <a:r>
              <a:rPr lang="hr-HR" dirty="0" smtClean="0"/>
              <a:t>A </a:t>
            </a:r>
            <a:r>
              <a:rPr lang="hr-HR" dirty="0" err="1" smtClean="0"/>
              <a:t>variant</a:t>
            </a:r>
            <a:r>
              <a:rPr lang="hr-HR" dirty="0" smtClean="0"/>
              <a:t> </a:t>
            </a:r>
            <a:r>
              <a:rPr lang="hr-HR" dirty="0" err="1" smtClean="0"/>
              <a:t>of</a:t>
            </a:r>
            <a:r>
              <a:rPr lang="hr-HR" dirty="0" smtClean="0"/>
              <a:t> </a:t>
            </a:r>
            <a:r>
              <a:rPr lang="hr-HR" dirty="0" err="1" smtClean="0"/>
              <a:t>Bellman</a:t>
            </a:r>
            <a:r>
              <a:rPr lang="hr-HR" dirty="0" smtClean="0"/>
              <a:t> </a:t>
            </a:r>
            <a:r>
              <a:rPr lang="hr-HR" dirty="0" err="1" smtClean="0"/>
              <a:t>equation</a:t>
            </a:r>
            <a:r>
              <a:rPr lang="hr-HR" dirty="0" smtClean="0"/>
              <a:t> (</a:t>
            </a:r>
            <a:r>
              <a:rPr lang="hr-HR" dirty="0" err="1" smtClean="0"/>
              <a:t>recursive</a:t>
            </a:r>
            <a:r>
              <a:rPr lang="hr-HR" dirty="0" smtClean="0"/>
              <a:t> </a:t>
            </a:r>
            <a:r>
              <a:rPr lang="hr-HR" dirty="0" err="1" smtClean="0"/>
              <a:t>long-term</a:t>
            </a:r>
            <a:r>
              <a:rPr lang="hr-HR" dirty="0" smtClean="0"/>
              <a:t> </a:t>
            </a:r>
            <a:r>
              <a:rPr lang="hr-HR" dirty="0" err="1" smtClean="0"/>
              <a:t>reward</a:t>
            </a:r>
            <a:r>
              <a:rPr lang="hr-HR" dirty="0" smtClean="0"/>
              <a:t> </a:t>
            </a:r>
            <a:r>
              <a:rPr lang="hr-HR" dirty="0" err="1" smtClean="0"/>
              <a:t>seeking</a:t>
            </a:r>
            <a:r>
              <a:rPr lang="hr-HR" dirty="0" smtClean="0"/>
              <a:t>)</a:t>
            </a:r>
          </a:p>
          <a:p>
            <a:endParaRPr lang="hr-HR" dirty="0"/>
          </a:p>
          <a:p>
            <a:endParaRPr lang="hr-HR" dirty="0" smtClean="0"/>
          </a:p>
          <a:p>
            <a:endParaRPr lang="hr-HR" dirty="0"/>
          </a:p>
          <a:p>
            <a:r>
              <a:rPr lang="hr-HR" dirty="0" err="1" smtClean="0"/>
              <a:t>Values</a:t>
            </a:r>
            <a:r>
              <a:rPr lang="hr-HR" dirty="0" smtClean="0"/>
              <a:t> </a:t>
            </a:r>
            <a:r>
              <a:rPr lang="hr-HR" dirty="0" err="1" smtClean="0"/>
              <a:t>stored</a:t>
            </a:r>
            <a:r>
              <a:rPr lang="hr-HR" dirty="0" smtClean="0"/>
              <a:t> </a:t>
            </a:r>
            <a:r>
              <a:rPr lang="hr-HR" dirty="0" err="1" smtClean="0"/>
              <a:t>in</a:t>
            </a:r>
            <a:r>
              <a:rPr lang="hr-HR" dirty="0" smtClean="0"/>
              <a:t> Q-table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655" y="3829970"/>
            <a:ext cx="89058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6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Methodology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2D Game – Thomas </a:t>
            </a:r>
            <a:r>
              <a:rPr lang="hr-HR" dirty="0" err="1" smtClean="0"/>
              <a:t>Loops</a:t>
            </a:r>
            <a:r>
              <a:rPr lang="hr-HR" dirty="0" smtClean="0"/>
              <a:t> Green</a:t>
            </a:r>
          </a:p>
          <a:p>
            <a:r>
              <a:rPr lang="hr-HR" dirty="0" smtClean="0"/>
              <a:t>Player </a:t>
            </a:r>
            <a:r>
              <a:rPr lang="hr-HR" dirty="0" err="1" smtClean="0"/>
              <a:t>needs</a:t>
            </a:r>
            <a:r>
              <a:rPr lang="hr-HR" dirty="0" smtClean="0"/>
              <a:t> to </a:t>
            </a:r>
            <a:r>
              <a:rPr lang="hr-HR" dirty="0" err="1" smtClean="0"/>
              <a:t>reach</a:t>
            </a:r>
            <a:r>
              <a:rPr lang="hr-HR" dirty="0" smtClean="0"/>
              <a:t> </a:t>
            </a:r>
            <a:r>
              <a:rPr lang="hr-HR" dirty="0" err="1" smtClean="0"/>
              <a:t>goal</a:t>
            </a:r>
            <a:r>
              <a:rPr lang="hr-HR" dirty="0" smtClean="0"/>
              <a:t> </a:t>
            </a:r>
            <a:r>
              <a:rPr lang="hr-HR" dirty="0" err="1" smtClean="0"/>
              <a:t>and</a:t>
            </a:r>
            <a:r>
              <a:rPr lang="hr-HR" dirty="0" smtClean="0"/>
              <a:t> </a:t>
            </a:r>
            <a:r>
              <a:rPr lang="hr-HR" dirty="0" err="1" smtClean="0"/>
              <a:t>avoid</a:t>
            </a:r>
            <a:r>
              <a:rPr lang="hr-HR" dirty="0" smtClean="0"/>
              <a:t> </a:t>
            </a:r>
            <a:r>
              <a:rPr lang="hr-HR" dirty="0" err="1" smtClean="0"/>
              <a:t>obstacles</a:t>
            </a:r>
            <a:endParaRPr lang="hr-HR" dirty="0" smtClean="0"/>
          </a:p>
          <a:p>
            <a:r>
              <a:rPr lang="hr-HR" dirty="0" smtClean="0"/>
              <a:t>Python (</a:t>
            </a:r>
            <a:r>
              <a:rPr lang="hr-HR" dirty="0" err="1" smtClean="0"/>
              <a:t>language</a:t>
            </a:r>
            <a:r>
              <a:rPr lang="hr-HR" dirty="0" smtClean="0"/>
              <a:t>)</a:t>
            </a:r>
          </a:p>
          <a:p>
            <a:r>
              <a:rPr lang="hr-HR" dirty="0" err="1" smtClean="0"/>
              <a:t>PyGame</a:t>
            </a:r>
            <a:r>
              <a:rPr lang="hr-HR" dirty="0" smtClean="0"/>
              <a:t> (</a:t>
            </a:r>
            <a:r>
              <a:rPr lang="hr-HR" dirty="0" err="1" smtClean="0"/>
              <a:t>platform</a:t>
            </a:r>
            <a:r>
              <a:rPr lang="hr-HR" dirty="0" smtClean="0"/>
              <a:t>)</a:t>
            </a:r>
          </a:p>
          <a:p>
            <a:r>
              <a:rPr lang="hr-HR" dirty="0" err="1" smtClean="0"/>
              <a:t>NumPy</a:t>
            </a:r>
            <a:r>
              <a:rPr lang="hr-HR" dirty="0" smtClean="0"/>
              <a:t> (</a:t>
            </a:r>
            <a:r>
              <a:rPr lang="hr-HR" dirty="0" err="1" smtClean="0"/>
              <a:t>multidimensional</a:t>
            </a:r>
            <a:r>
              <a:rPr lang="hr-HR" dirty="0" smtClean="0"/>
              <a:t> </a:t>
            </a:r>
            <a:r>
              <a:rPr lang="hr-HR" dirty="0" err="1" smtClean="0"/>
              <a:t>arrays</a:t>
            </a:r>
            <a:r>
              <a:rPr lang="hr-HR" dirty="0" smtClean="0"/>
              <a:t>)</a:t>
            </a:r>
          </a:p>
          <a:p>
            <a:r>
              <a:rPr lang="hr-HR" dirty="0" smtClean="0"/>
              <a:t>Matplotlib (data)</a:t>
            </a:r>
          </a:p>
        </p:txBody>
      </p:sp>
    </p:spTree>
    <p:extLst>
      <p:ext uri="{BB962C8B-B14F-4D97-AF65-F5344CB8AC3E}">
        <p14:creationId xmlns:p14="http://schemas.microsoft.com/office/powerpoint/2010/main" val="15932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-228600"/>
            <a:ext cx="76390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5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344</Words>
  <Application>Microsoft Office PowerPoint</Application>
  <PresentationFormat>Široki zaslon</PresentationFormat>
  <Paragraphs>76</Paragraphs>
  <Slides>28</Slides>
  <Notes>0</Notes>
  <HiddenSlides>0</HiddenSlides>
  <MMClips>1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28</vt:i4>
      </vt:variant>
    </vt:vector>
  </HeadingPairs>
  <TitlesOfParts>
    <vt:vector size="32" baseType="lpstr">
      <vt:lpstr>Arial</vt:lpstr>
      <vt:lpstr>Consolas</vt:lpstr>
      <vt:lpstr>Verdana</vt:lpstr>
      <vt:lpstr>Tema sustava Office</vt:lpstr>
      <vt:lpstr>Application of a Reinforcement Learning Algorithm in  the Development of Computer Games</vt:lpstr>
      <vt:lpstr>History</vt:lpstr>
      <vt:lpstr>PowerPoint prezentacija</vt:lpstr>
      <vt:lpstr>PowerPoint prezentacija</vt:lpstr>
      <vt:lpstr>PowerPoint prezentacija</vt:lpstr>
      <vt:lpstr>Hyperparameters</vt:lpstr>
      <vt:lpstr>Q-learning</vt:lpstr>
      <vt:lpstr>Methodology</vt:lpstr>
      <vt:lpstr>PowerPoint prezentacija</vt:lpstr>
      <vt:lpstr>PowerPoint prezentacija</vt:lpstr>
      <vt:lpstr>Setting up the window</vt:lpstr>
      <vt:lpstr>Drawing objects</vt:lpstr>
      <vt:lpstr>Movement</vt:lpstr>
      <vt:lpstr>Collisions and rewards</vt:lpstr>
      <vt:lpstr>Q-table</vt:lpstr>
      <vt:lpstr>Hyperparameters</vt:lpstr>
      <vt:lpstr>Updating the Q-table</vt:lpstr>
      <vt:lpstr>Episodes</vt:lpstr>
      <vt:lpstr>Plotting</vt:lpstr>
      <vt:lpstr>Results</vt:lpstr>
      <vt:lpstr>Optimization</vt:lpstr>
      <vt:lpstr>Rewards</vt:lpstr>
      <vt:lpstr>Epsilon</vt:lpstr>
      <vt:lpstr>Learning and Discount rate</vt:lpstr>
      <vt:lpstr>Result  (optimized)</vt:lpstr>
      <vt:lpstr>Limitations</vt:lpstr>
      <vt:lpstr>Improvements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a Reinforcement Learning Algorithm in  the Development of Computer Games</dc:title>
  <dc:creator>user</dc:creator>
  <cp:lastModifiedBy>user</cp:lastModifiedBy>
  <cp:revision>58</cp:revision>
  <dcterms:created xsi:type="dcterms:W3CDTF">2023-09-26T21:45:01Z</dcterms:created>
  <dcterms:modified xsi:type="dcterms:W3CDTF">2023-09-27T02:04:28Z</dcterms:modified>
</cp:coreProperties>
</file>