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0" r:id="rId2"/>
    <p:sldId id="257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302" r:id="rId11"/>
    <p:sldId id="303" r:id="rId12"/>
    <p:sldId id="267" r:id="rId13"/>
    <p:sldId id="304" r:id="rId14"/>
    <p:sldId id="268" r:id="rId15"/>
    <p:sldId id="269" r:id="rId16"/>
    <p:sldId id="270" r:id="rId17"/>
    <p:sldId id="272" r:id="rId18"/>
    <p:sldId id="276" r:id="rId19"/>
    <p:sldId id="273" r:id="rId20"/>
    <p:sldId id="274" r:id="rId21"/>
    <p:sldId id="277" r:id="rId22"/>
    <p:sldId id="278" r:id="rId23"/>
    <p:sldId id="275" r:id="rId24"/>
    <p:sldId id="258" r:id="rId25"/>
  </p:sldIdLst>
  <p:sldSz cx="12192000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2634" autoAdjust="0"/>
  </p:normalViewPr>
  <p:slideViewPr>
    <p:cSldViewPr>
      <p:cViewPr varScale="1">
        <p:scale>
          <a:sx n="79" d="100"/>
          <a:sy n="79" d="100"/>
        </p:scale>
        <p:origin x="83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5E8FF5-4C4D-E94F-814C-407846CBC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AD846-DE75-4A41-A037-BF9FB55F57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60DBF-7A5E-8C4D-A13A-AF4A4EC35D78}" type="datetimeFigureOut">
              <a:rPr lang="el-GR" smtClean="0"/>
              <a:t>10/10/2023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ECBDF-F6DE-6C43-BE5D-524EFA00C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65B9E-CF6F-8A4C-8EEB-F539A45BC2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2D82A-9F81-C049-BF42-9A1D3CE146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200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3977A9-2553-4FD6-ACA1-36D8515BAB31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C526D5-D42F-C84B-B400-1169F0F790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5365" y="738271"/>
            <a:ext cx="10218909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buNone/>
              <a:defRPr lang="en-US" sz="4400" b="1" cap="all" dirty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en-US" dirty="0">
                <a:solidFill>
                  <a:schemeClr val="accent1"/>
                </a:solidFill>
              </a:rPr>
              <a:t>Presentation title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A541BAE-15ED-C346-83F9-29FBAB43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01008"/>
            <a:ext cx="10261600" cy="2520281"/>
          </a:xfrm>
        </p:spPr>
        <p:txBody>
          <a:bodyPr anchor="t"/>
          <a:lstStyle>
            <a:lvl1pPr marL="374904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3352801"/>
            <a:ext cx="103632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en-US" dirty="0">
                <a:solidFill>
                  <a:schemeClr val="accent1"/>
                </a:solidFill>
              </a:rPr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334000"/>
            <a:ext cx="103632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3977A9-2553-4FD6-ACA1-36D8515BAB31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07AA-A463-3242-A50B-FBFB1A626B7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B7BA1-03F8-8C4B-9B9E-71B7F2C9A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68" y="550813"/>
            <a:ext cx="969664" cy="8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23392" y="512064"/>
            <a:ext cx="10959008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23392" y="1783560"/>
            <a:ext cx="10959008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F811E8F6-3A19-4AC7-893C-A98880BAB4B2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5" r:id="rId3"/>
  </p:sldLayoutIdLst>
  <p:hf hdr="0" dt="0"/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090710" y="692697"/>
            <a:ext cx="8325770" cy="2255049"/>
          </a:xfrm>
        </p:spPr>
        <p:txBody>
          <a:bodyPr/>
          <a:lstStyle/>
          <a:p>
            <a:pPr algn="ctr"/>
            <a:r>
              <a:rPr lang="el-GR" dirty="0"/>
              <a:t>ΥΛΟΠΟΙΗΣΗ ΤΟΥ ΑΛΓΟΡΙΘΜΟΥ SNOW-V, ΣΕ ΔΙΑΤΑΞΗ FPGA, ΓΙΑ ΚΡΥΠΤΟΓΡΑΦΗΣΗ ΔΕΔΟΜΕΝΩΝ ΥΨΗΛΗΣ ΑΠΟΔΟΣΗΣ, 5G ΕΠΙΚΟΙΝΩΝΙΩΝ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1177031" y="3284984"/>
            <a:ext cx="9837938" cy="2771651"/>
          </a:xfrm>
        </p:spPr>
        <p:txBody>
          <a:bodyPr>
            <a:noAutofit/>
          </a:bodyPr>
          <a:lstStyle/>
          <a:p>
            <a:pPr algn="ctr"/>
            <a:r>
              <a:rPr lang="el-GR" sz="2600" dirty="0"/>
              <a:t>Μαρίνος Γκίζας</a:t>
            </a:r>
            <a:endParaRPr lang="en-US" sz="2600" dirty="0"/>
          </a:p>
          <a:p>
            <a:pPr algn="ctr"/>
            <a:endParaRPr lang="el-GR" sz="2600" dirty="0"/>
          </a:p>
          <a:p>
            <a:pPr algn="ctr"/>
            <a:r>
              <a:rPr lang="el-GR" sz="2600" dirty="0"/>
              <a:t>Επιβλέπων: Νικόλαος Σκλάβος</a:t>
            </a:r>
            <a:endParaRPr lang="en-US" sz="2600" dirty="0"/>
          </a:p>
          <a:p>
            <a:pPr algn="ctr"/>
            <a:endParaRPr lang="el-GR" sz="2600" dirty="0"/>
          </a:p>
          <a:p>
            <a:pPr algn="ctr"/>
            <a:r>
              <a:rPr lang="el-GR" sz="2600" dirty="0"/>
              <a:t> </a:t>
            </a:r>
            <a:r>
              <a:rPr lang="en-US" sz="2600" dirty="0"/>
              <a:t>SCYTALE Group,</a:t>
            </a:r>
          </a:p>
          <a:p>
            <a:pPr algn="ctr"/>
            <a:r>
              <a:rPr lang="el-GR" sz="2600" dirty="0"/>
              <a:t>Τμήμα Μηχανικών Ηλεκτρονικών Υπολογιστών και Πληροφορικής, </a:t>
            </a:r>
            <a:br>
              <a:rPr lang="el-GR" sz="2600" dirty="0"/>
            </a:br>
            <a:r>
              <a:rPr lang="el-GR" sz="2600" dirty="0"/>
              <a:t>Πανεπιστήμιο Πατρών</a:t>
            </a:r>
          </a:p>
          <a:p>
            <a:pPr algn="ctr"/>
            <a:endParaRPr lang="el-GR" sz="2600" dirty="0"/>
          </a:p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F9A6BA-7582-9E2F-B949-1E8F4BC8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0823"/>
            <a:ext cx="10353762" cy="970450"/>
          </a:xfrm>
        </p:spPr>
        <p:txBody>
          <a:bodyPr/>
          <a:lstStyle/>
          <a:p>
            <a:r>
              <a:rPr lang="en-US" dirty="0"/>
              <a:t>LFSR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360606-171D-A5F6-2BE5-E2054C6D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8161"/>
            <a:ext cx="5902285" cy="49879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Ο </a:t>
            </a:r>
            <a:r>
              <a:rPr lang="en-US" sz="2200" dirty="0"/>
              <a:t>LFSR</a:t>
            </a:r>
            <a:r>
              <a:rPr lang="el-GR" sz="2200" dirty="0"/>
              <a:t> χωρίζεται σε δύο υπό-</a:t>
            </a:r>
            <a:r>
              <a:rPr lang="en-US" sz="2200" dirty="0"/>
              <a:t>LFSR</a:t>
            </a:r>
            <a:r>
              <a:rPr lang="el-GR" sz="2200" dirty="0"/>
              <a:t> με 16 κελία των 16 </a:t>
            </a:r>
            <a:r>
              <a:rPr lang="en-US" sz="2200" dirty="0"/>
              <a:t>bits</a:t>
            </a:r>
            <a:r>
              <a:rPr lang="el-G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Κάθε </a:t>
            </a:r>
            <a:r>
              <a:rPr lang="el-GR" sz="2200" dirty="0" err="1"/>
              <a:t>υπο</a:t>
            </a:r>
            <a:r>
              <a:rPr lang="el-GR" sz="2200"/>
              <a:t>-</a:t>
            </a:r>
            <a:r>
              <a:rPr lang="en-US" sz="2200"/>
              <a:t>LFSR</a:t>
            </a:r>
            <a:r>
              <a:rPr lang="el-GR" sz="2200" dirty="0"/>
              <a:t> αποτελεί είσοδο στο άλλο.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Τα 8 κελιά με τα λιγότερο σημαντικά ψηφία του πρώτου </a:t>
            </a:r>
            <a:r>
              <a:rPr lang="en-US" sz="2200" dirty="0"/>
              <a:t>LFSR</a:t>
            </a:r>
            <a:r>
              <a:rPr lang="el-GR" sz="2200" dirty="0"/>
              <a:t> και τα 8 κελιά με τα περισσότερο σημαντικά ψηφία του δεύτερου </a:t>
            </a:r>
            <a:r>
              <a:rPr lang="en-US" sz="2200" dirty="0"/>
              <a:t>LFSR</a:t>
            </a:r>
            <a:r>
              <a:rPr lang="el-GR" sz="2200" dirty="0"/>
              <a:t> αποτελούν τις εισόδους στο </a:t>
            </a:r>
            <a:r>
              <a:rPr lang="en-US" sz="2200" dirty="0"/>
              <a:t>FSM</a:t>
            </a:r>
            <a:r>
              <a:rPr lang="el-G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sz="2200" dirty="0"/>
          </a:p>
          <a:p>
            <a:pPr>
              <a:buFont typeface="Wingdings" panose="05000000000000000000" pitchFamily="2" charset="2"/>
              <a:buChar char="Ø"/>
            </a:pPr>
            <a:endParaRPr lang="el-GR" sz="2200" dirty="0"/>
          </a:p>
        </p:txBody>
      </p:sp>
      <p:pic>
        <p:nvPicPr>
          <p:cNvPr id="4" name="Θέση περιεχομένου 4" descr="Εικόνα που περιέχει κείμενο, διάγραμμα, τεχνικό σχέδιο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753529AB-187B-C691-71BE-A72B2751A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2975" b="41658"/>
          <a:stretch/>
        </p:blipFill>
        <p:spPr>
          <a:xfrm>
            <a:off x="6744072" y="1428723"/>
            <a:ext cx="5261759" cy="29363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795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F9A6BA-7582-9E2F-B949-1E8F4BC8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0823"/>
            <a:ext cx="10353762" cy="970450"/>
          </a:xfrm>
        </p:spPr>
        <p:txBody>
          <a:bodyPr/>
          <a:lstStyle/>
          <a:p>
            <a:r>
              <a:rPr lang="en-US" dirty="0"/>
              <a:t>FSM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360606-171D-A5F6-2BE5-E2054C6D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8161"/>
            <a:ext cx="5902285" cy="49879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Το </a:t>
            </a:r>
            <a:r>
              <a:rPr lang="en-US" sz="2200" dirty="0"/>
              <a:t>FSM</a:t>
            </a:r>
            <a:r>
              <a:rPr lang="el-GR" sz="2200" dirty="0"/>
              <a:t> αποτελείται από </a:t>
            </a:r>
            <a:r>
              <a:rPr lang="en-US" sz="2200" dirty="0"/>
              <a:t>modulo</a:t>
            </a:r>
            <a:r>
              <a:rPr lang="el-GR" sz="2200" dirty="0"/>
              <a:t>32 προσθέσεις, μια μετάθεση των</a:t>
            </a:r>
            <a:r>
              <a:rPr lang="en-US" sz="2200" dirty="0"/>
              <a:t> bytes (permutation), 3 Registers </a:t>
            </a:r>
            <a:r>
              <a:rPr lang="el-GR" sz="2200" dirty="0"/>
              <a:t>και 2 γύρους </a:t>
            </a:r>
            <a:r>
              <a:rPr lang="en-US" sz="2200" dirty="0"/>
              <a:t>AES Encryption</a:t>
            </a:r>
            <a:r>
              <a:rPr lang="el-GR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Σε κάθε γύρο παράγεται </a:t>
            </a:r>
            <a:r>
              <a:rPr lang="el-GR" sz="2200" dirty="0" err="1"/>
              <a:t>κλειδορροή</a:t>
            </a:r>
            <a:r>
              <a:rPr lang="el-GR" sz="2200" dirty="0"/>
              <a:t> των 128 </a:t>
            </a:r>
            <a:r>
              <a:rPr lang="en-US" sz="2200" dirty="0"/>
              <a:t>bits</a:t>
            </a:r>
            <a:r>
              <a:rPr lang="el-GR" sz="2200" dirty="0"/>
              <a:t>.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l-GR" sz="2200" dirty="0"/>
          </a:p>
          <a:p>
            <a:pPr>
              <a:buFont typeface="Wingdings" panose="05000000000000000000" pitchFamily="2" charset="2"/>
              <a:buChar char="Ø"/>
            </a:pPr>
            <a:endParaRPr lang="el-GR" sz="2200" dirty="0"/>
          </a:p>
        </p:txBody>
      </p:sp>
      <p:pic>
        <p:nvPicPr>
          <p:cNvPr id="4" name="Θέση περιεχομένου 4" descr="Εικόνα που περιέχει κείμενο, διάγραμμα, τεχνικό σχέδιο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753529AB-187B-C691-71BE-A72B2751A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2975" b="41658"/>
          <a:stretch/>
        </p:blipFill>
        <p:spPr>
          <a:xfrm>
            <a:off x="6744072" y="1428723"/>
            <a:ext cx="5261759" cy="2936381"/>
          </a:xfrm>
          <a:prstGeom prst="rect">
            <a:avLst/>
          </a:prstGeom>
          <a:effectLst/>
        </p:spPr>
      </p:pic>
      <p:pic>
        <p:nvPicPr>
          <p:cNvPr id="5" name="Θέση περιεχομένου 4" descr="Εικόνα που περιέχει κείμενο, διάγραμμα, τεχνικό σχέδιο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FEA4E485-8546-D96D-4AA2-BE2C16A58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2975"/>
          <a:stretch/>
        </p:blipFill>
        <p:spPr>
          <a:xfrm>
            <a:off x="6744072" y="1428723"/>
            <a:ext cx="5261759" cy="5145733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CA680A-0EA7-029E-1B18-576308F72D47}"/>
              </a:ext>
            </a:extLst>
          </p:cNvPr>
          <p:cNvSpPr/>
          <p:nvPr/>
        </p:nvSpPr>
        <p:spPr>
          <a:xfrm>
            <a:off x="6780076" y="1473859"/>
            <a:ext cx="5261759" cy="2836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F83C2F-3B77-1DF9-2954-5388F61D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348986"/>
          </a:xfrm>
        </p:spPr>
        <p:txBody>
          <a:bodyPr>
            <a:normAutofit/>
          </a:bodyPr>
          <a:lstStyle/>
          <a:p>
            <a:r>
              <a:rPr lang="el-GR" dirty="0"/>
              <a:t>Αλγόριθμος </a:t>
            </a:r>
            <a:r>
              <a:rPr lang="en-US" dirty="0"/>
              <a:t>SNOW-V</a:t>
            </a:r>
            <a:endParaRPr lang="el-GR" dirty="0"/>
          </a:p>
        </p:txBody>
      </p:sp>
      <p:pic>
        <p:nvPicPr>
          <p:cNvPr id="5" name="Θέση περιεχομένου 4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278D885D-0D33-64AA-5894-EE0AA134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06" y="1896864"/>
            <a:ext cx="4204601" cy="20385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4EF508-1878-4F67-1514-15BDC7F786F9}"/>
              </a:ext>
            </a:extLst>
          </p:cNvPr>
          <p:cNvSpPr txBox="1"/>
          <p:nvPr/>
        </p:nvSpPr>
        <p:spPr>
          <a:xfrm>
            <a:off x="727297" y="2050742"/>
            <a:ext cx="6232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Σε κάθε ανατροφοδότηση του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LFSR</a:t>
            </a: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χρειαζόμαστε 8 κύκλους ρολογιού. Για 16 επαναλήψεις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δηλαδή το στάδιο της αρχικοποίησης, θέλουμε 128 κύκλους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Συνολικά για την φάση αρχικοποίησης και την παραγωγή ακόμα 8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keystreams</a:t>
            </a: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χρειαζόμαστε 192 κύκλους ρολογιού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B6D23-4DB9-61A7-D55C-5F0D18538E08}"/>
              </a:ext>
            </a:extLst>
          </p:cNvPr>
          <p:cNvSpPr/>
          <p:nvPr/>
        </p:nvSpPr>
        <p:spPr>
          <a:xfrm>
            <a:off x="5807968" y="1414414"/>
            <a:ext cx="4752528" cy="390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Θέση περιεχομένου 13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AE4077D9-D973-61E6-1F2D-91828043950D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84" y="3876354"/>
            <a:ext cx="4348843" cy="21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F83C2F-3B77-1DF9-2954-5388F61D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348986"/>
          </a:xfrm>
        </p:spPr>
        <p:txBody>
          <a:bodyPr>
            <a:normAutofit/>
          </a:bodyPr>
          <a:lstStyle/>
          <a:p>
            <a:r>
              <a:rPr lang="el-GR" dirty="0"/>
              <a:t>Φάση Αρχικοποίησης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EF508-1878-4F67-1514-15BDC7F786F9}"/>
              </a:ext>
            </a:extLst>
          </p:cNvPr>
          <p:cNvSpPr txBox="1"/>
          <p:nvPr/>
        </p:nvSpPr>
        <p:spPr>
          <a:xfrm>
            <a:off x="655287" y="1700808"/>
            <a:ext cx="623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Κατά το στάδιο της αρχικοποίησης, το κλειδί K των 256 </a:t>
            </a:r>
            <a:r>
              <a:rPr lang="el-GR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και το διάνυσμα αρχικοποίησης των 128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χωρίζονται σε ομάδες των 16 </a:t>
            </a:r>
            <a:r>
              <a:rPr lang="el-GR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Στην συνέχεια, αυτές οι τιμές πρέπει να φορτωθούν στα κελιά των LFSR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l-GR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ποτελείται από 16 επαναλήψεις</a:t>
            </a:r>
            <a:r>
              <a:rPr lang="en-US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όπου</a:t>
            </a:r>
            <a:r>
              <a:rPr lang="el-GR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κάνουμε XOR της εξόδου του FSM με τα 8 πιο σημαντικά κελιά του LFSR-A.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l-GR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τις τελευταίες δύο επαναλήψεις κάνουμε XOR το κλειδί με το διάνυσμα που προκύπτει μετά το </a:t>
            </a:r>
            <a:r>
              <a:rPr lang="el-GR" sz="22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permutation</a:t>
            </a:r>
            <a:r>
              <a:rPr lang="el-GR" sz="2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στον R1.</a:t>
            </a:r>
            <a:endParaRPr lang="en-US" sz="2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B6D23-4DB9-61A7-D55C-5F0D18538E08}"/>
              </a:ext>
            </a:extLst>
          </p:cNvPr>
          <p:cNvSpPr/>
          <p:nvPr/>
        </p:nvSpPr>
        <p:spPr>
          <a:xfrm>
            <a:off x="7320136" y="1958586"/>
            <a:ext cx="4752528" cy="390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6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12DDF224-3872-CD30-391F-40B374AD9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t="10820" r="9863"/>
          <a:stretch/>
        </p:blipFill>
        <p:spPr>
          <a:xfrm>
            <a:off x="7045101" y="1407138"/>
            <a:ext cx="4622657" cy="3341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C6AD95-0DDC-96C1-1CDE-AF6003CB8025}"/>
              </a:ext>
            </a:extLst>
          </p:cNvPr>
          <p:cNvSpPr/>
          <p:nvPr/>
        </p:nvSpPr>
        <p:spPr>
          <a:xfrm>
            <a:off x="7104112" y="1182169"/>
            <a:ext cx="648072" cy="224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Εικόνα 8" descr="Εικόνα που περιέχει κείμενο, γραμματοσειρά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93673039-B779-FD1B-35B0-80C1E5043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106" y="4748329"/>
            <a:ext cx="3515395" cy="202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FBEA6A-C62E-BCDA-AF8D-7A76C37B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Προτεινόμενος Σχεδιασμός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5B5820-15B6-5AFA-ACDE-6D773CC1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48250"/>
          </a:xfrm>
        </p:spPr>
        <p:txBody>
          <a:bodyPr>
            <a:normAutofit/>
          </a:bodyPr>
          <a:lstStyle/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Η αρχιτεκτονική του </a:t>
            </a:r>
            <a:r>
              <a:rPr lang="en-US" sz="2200" dirty="0"/>
              <a:t>FSM</a:t>
            </a:r>
            <a:r>
              <a:rPr lang="el-GR" sz="2200" dirty="0"/>
              <a:t> παραμένει η ίδια</a:t>
            </a:r>
            <a:r>
              <a:rPr lang="en-US" sz="2200" dirty="0"/>
              <a:t>.</a:t>
            </a:r>
            <a:endParaRPr lang="el-GR" sz="2200" dirty="0"/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n-US" sz="2200" dirty="0"/>
              <a:t>LFSR:</a:t>
            </a:r>
            <a:r>
              <a:rPr lang="el-GR" sz="2200" dirty="0"/>
              <a:t> Ενημέρωση και ανατροφοδότηση των καταχωρητών με </a:t>
            </a:r>
            <a:r>
              <a:rPr lang="el-GR" sz="2200" dirty="0" err="1"/>
              <a:t>παραλληλοποίηση</a:t>
            </a:r>
            <a:r>
              <a:rPr lang="el-GR" sz="2200" dirty="0"/>
              <a:t>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Οι δύο αρχικοί </a:t>
            </a:r>
            <a:r>
              <a:rPr lang="en-US" sz="2200" dirty="0"/>
              <a:t>LFSR</a:t>
            </a:r>
            <a:r>
              <a:rPr lang="el-GR" sz="2200" dirty="0"/>
              <a:t> χωρίζονται σε 4 </a:t>
            </a:r>
            <a:r>
              <a:rPr lang="el-GR" sz="2200" dirty="0" err="1"/>
              <a:t>καταχωρητές</a:t>
            </a:r>
            <a:r>
              <a:rPr lang="el-GR" sz="2200" dirty="0"/>
              <a:t> των 128 </a:t>
            </a:r>
            <a:r>
              <a:rPr lang="en-US" sz="2200" dirty="0"/>
              <a:t>bits</a:t>
            </a:r>
            <a:r>
              <a:rPr lang="el-GR" sz="2200" dirty="0"/>
              <a:t>.</a:t>
            </a:r>
            <a:r>
              <a:rPr lang="en-US" sz="2200" dirty="0"/>
              <a:t> </a:t>
            </a:r>
            <a:endParaRPr lang="el-GR" sz="2200" dirty="0"/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Οι 2 από αυτούς περιέχουν τα πιο σημαντικά </a:t>
            </a:r>
            <a:r>
              <a:rPr lang="en-US" sz="2200" dirty="0"/>
              <a:t>bits</a:t>
            </a:r>
            <a:r>
              <a:rPr lang="el-GR" sz="2200" dirty="0"/>
              <a:t> των δυο αρχικών </a:t>
            </a:r>
            <a:r>
              <a:rPr lang="en-US" sz="2200" dirty="0"/>
              <a:t>LFSR</a:t>
            </a:r>
            <a:r>
              <a:rPr lang="el-GR" sz="2200" dirty="0"/>
              <a:t> και οι άλλοι 2, τα λιγότερο σημαντικά </a:t>
            </a:r>
            <a:r>
              <a:rPr lang="en-US" sz="2200" dirty="0"/>
              <a:t>bits</a:t>
            </a:r>
            <a:r>
              <a:rPr lang="el-GR" sz="2200" dirty="0"/>
              <a:t>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Η έξοδος των καταχωρητών με τα περισσότερο σημαντικά δυαδικά ψηφία αποτελούν την είσοδο των καταχωρητών των λιγότερο σημαντικών ψηφίων.</a:t>
            </a:r>
            <a:endParaRPr lang="en-US" sz="2200" dirty="0"/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Ένα νέο υποσύστημα με όνομα </a:t>
            </a:r>
            <a:r>
              <a:rPr lang="en-US" sz="2200" dirty="0"/>
              <a:t>Multiply_XOR</a:t>
            </a:r>
            <a:r>
              <a:rPr lang="el-GR" sz="2200" dirty="0"/>
              <a:t> εκτελεί τις απαραίτητες πράξεις για την ανατροφοδότηση των καταχωρητών με τα πιο σημαντικά </a:t>
            </a:r>
            <a:r>
              <a:rPr lang="en-US" sz="2200" dirty="0"/>
              <a:t>bits</a:t>
            </a:r>
            <a:r>
              <a:rPr lang="el-GR" sz="2200" dirty="0"/>
              <a:t>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Σε κάθε κύκλο ρολογιού ενημερώνονται όλοι οι καταχωρητές με νέες τιμές, μειώνοντας τους απαραίτητους κύκλους ρολογιού και για τις δύο φάσεις λειτουργίας του </a:t>
            </a:r>
            <a:r>
              <a:rPr lang="en-US" sz="2200" dirty="0"/>
              <a:t>SNOW-V,</a:t>
            </a:r>
            <a:r>
              <a:rPr lang="el-GR" sz="2200" dirty="0"/>
              <a:t> από 192 σε 24.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1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D59337-207B-3B9F-E201-9C5D39BF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Προτεινόμενου Σχεδιασμού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6A02EF15-B459-4CD2-8107-ACD1DC266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675" y="1869879"/>
            <a:ext cx="10332903" cy="4312320"/>
          </a:xfrm>
        </p:spPr>
      </p:pic>
    </p:spTree>
    <p:extLst>
      <p:ext uri="{BB962C8B-B14F-4D97-AF65-F5344CB8AC3E}">
        <p14:creationId xmlns:p14="http://schemas.microsoft.com/office/powerpoint/2010/main" val="15108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D9FB0C-04E3-3EA0-2C1E-E117E2D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Προτεινόμενου Σχεδιασμού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EEC7AD3-7C1B-98A5-844F-1F812B86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9473"/>
          </a:xfrm>
        </p:spPr>
        <p:txBody>
          <a:bodyPr>
            <a:normAutofit lnSpcReduction="10000"/>
          </a:bodyPr>
          <a:lstStyle/>
          <a:p>
            <a:pPr marL="36900" indent="0">
              <a:buSzPct val="85000"/>
              <a:buNone/>
            </a:pPr>
            <a:r>
              <a:rPr lang="el-GR" sz="2200" dirty="0"/>
              <a:t>Το υποσύστημα </a:t>
            </a:r>
            <a:r>
              <a:rPr lang="en-US" sz="2200" dirty="0"/>
              <a:t>Multiply_XOR</a:t>
            </a:r>
            <a:r>
              <a:rPr lang="el-GR" sz="2200" dirty="0"/>
              <a:t> χωρίζεται σε δύο μέρη:</a:t>
            </a:r>
          </a:p>
          <a:p>
            <a:pPr marL="880434" lvl="1" indent="-514350">
              <a:buSzPct val="85000"/>
              <a:buFont typeface="+mj-lt"/>
              <a:buAutoNum type="arabicPeriod"/>
            </a:pPr>
            <a:r>
              <a:rPr lang="el-GR" sz="1800" dirty="0"/>
              <a:t>Το </a:t>
            </a:r>
            <a:r>
              <a:rPr lang="en-US" sz="1800" dirty="0"/>
              <a:t>BLOCK A</a:t>
            </a:r>
            <a:r>
              <a:rPr lang="el-GR" sz="1800" dirty="0"/>
              <a:t>, υπεύθυνο για την ενημέρωση του </a:t>
            </a:r>
            <a:r>
              <a:rPr lang="el-GR" sz="1800" dirty="0" err="1"/>
              <a:t>καταχωρητή</a:t>
            </a:r>
            <a:r>
              <a:rPr lang="el-GR" sz="1800" dirty="0"/>
              <a:t> </a:t>
            </a:r>
            <a:r>
              <a:rPr lang="en-US" sz="1800" dirty="0"/>
              <a:t>AH</a:t>
            </a:r>
            <a:r>
              <a:rPr lang="el-GR" sz="1800" dirty="0"/>
              <a:t>,</a:t>
            </a:r>
          </a:p>
          <a:p>
            <a:pPr marL="880434" lvl="1" indent="-514350">
              <a:buSzPct val="85000"/>
              <a:buFont typeface="+mj-lt"/>
              <a:buAutoNum type="arabicPeriod"/>
            </a:pPr>
            <a:r>
              <a:rPr lang="el-GR" sz="1800" dirty="0"/>
              <a:t>Το </a:t>
            </a:r>
            <a:r>
              <a:rPr lang="en-US" sz="1800" dirty="0"/>
              <a:t>BLOCK B</a:t>
            </a:r>
            <a:r>
              <a:rPr lang="el-GR" sz="1800" dirty="0"/>
              <a:t>, υπεύθυνο για την ενημέρωση του </a:t>
            </a:r>
            <a:r>
              <a:rPr lang="el-GR" sz="1800" dirty="0" err="1"/>
              <a:t>καταχωρητή</a:t>
            </a:r>
            <a:r>
              <a:rPr lang="el-GR" sz="1800" dirty="0"/>
              <a:t> </a:t>
            </a:r>
            <a:r>
              <a:rPr lang="en-US" sz="1800" dirty="0"/>
              <a:t>BH</a:t>
            </a:r>
            <a:r>
              <a:rPr lang="el-GR" sz="1800" dirty="0"/>
              <a:t>.</a:t>
            </a:r>
          </a:p>
          <a:p>
            <a:pPr marL="366084" lvl="1" indent="0">
              <a:buSzPct val="85000"/>
              <a:buNone/>
            </a:pPr>
            <a:endParaRPr lang="el-GR" sz="1800" dirty="0"/>
          </a:p>
          <a:p>
            <a:pPr marL="36900" indent="0">
              <a:buSzPct val="85000"/>
              <a:buNone/>
            </a:pPr>
            <a:r>
              <a:rPr lang="el-GR" sz="2200" dirty="0"/>
              <a:t>Η ενημέρωση του </a:t>
            </a:r>
            <a:r>
              <a:rPr lang="en-US" sz="2200" dirty="0"/>
              <a:t>AH</a:t>
            </a:r>
            <a:r>
              <a:rPr lang="el-GR" sz="2200" dirty="0"/>
              <a:t> γίνεται μέσω του τύπου:</a:t>
            </a:r>
          </a:p>
          <a:p>
            <a:pPr marL="36900" indent="0" algn="ctr">
              <a:buSzPct val="85000"/>
              <a:buNone/>
            </a:pPr>
            <a:r>
              <a:rPr lang="it-IT" sz="2200" dirty="0"/>
              <a:t>S</a:t>
            </a:r>
            <a:r>
              <a:rPr lang="it-IT" sz="2200" baseline="-25000" dirty="0"/>
              <a:t>A</a:t>
            </a:r>
            <a:r>
              <a:rPr lang="el-GR" sz="2200" baseline="-25000" dirty="0"/>
              <a:t>,</a:t>
            </a:r>
            <a:r>
              <a:rPr lang="en-US" sz="2200" baseline="-25000" dirty="0"/>
              <a:t>i+8</a:t>
            </a:r>
            <a:r>
              <a:rPr lang="it-IT" sz="2200" dirty="0"/>
              <a:t> = (αa</a:t>
            </a:r>
            <a:r>
              <a:rPr lang="it-IT" sz="2200" baseline="-25000" dirty="0"/>
              <a:t>i</a:t>
            </a:r>
            <a:r>
              <a:rPr lang="it-IT" sz="2200" dirty="0"/>
              <a:t> ⊕ a</a:t>
            </a:r>
            <a:r>
              <a:rPr lang="it-IT" sz="2200" baseline="-25000" dirty="0"/>
              <a:t>i+1 </a:t>
            </a:r>
            <a:r>
              <a:rPr lang="it-IT" sz="2200" dirty="0"/>
              <a:t>⊕ α </a:t>
            </a:r>
            <a:r>
              <a:rPr lang="it-IT" sz="2200" baseline="30000" dirty="0"/>
              <a:t>-1</a:t>
            </a:r>
            <a:r>
              <a:rPr lang="it-IT" sz="2200" dirty="0"/>
              <a:t>a</a:t>
            </a:r>
            <a:r>
              <a:rPr lang="it-IT" sz="2200" baseline="-25000" dirty="0"/>
              <a:t>i+8 </a:t>
            </a:r>
            <a:r>
              <a:rPr lang="it-IT" sz="2200" dirty="0"/>
              <a:t>⊕ b</a:t>
            </a:r>
            <a:r>
              <a:rPr lang="it-IT" sz="2200" baseline="-25000" dirty="0"/>
              <a:t>i</a:t>
            </a:r>
            <a:r>
              <a:rPr lang="it-IT" sz="2200" dirty="0"/>
              <a:t>), </a:t>
            </a:r>
            <a:r>
              <a:rPr lang="el-GR" sz="2200" dirty="0"/>
              <a:t>μ</a:t>
            </a:r>
            <a:r>
              <a:rPr lang="it-IT" sz="2200" dirty="0"/>
              <a:t>ε i = {0,1….,7}</a:t>
            </a:r>
            <a:r>
              <a:rPr lang="el-GR" sz="2200" dirty="0"/>
              <a:t>,</a:t>
            </a:r>
          </a:p>
          <a:p>
            <a:pPr marL="36900" indent="0" algn="ctr">
              <a:buSzPct val="85000"/>
              <a:buNone/>
            </a:pPr>
            <a:endParaRPr lang="el-GR" sz="2200" dirty="0"/>
          </a:p>
          <a:p>
            <a:pPr marL="36900" indent="0">
              <a:buSzPct val="85000"/>
              <a:buNone/>
            </a:pPr>
            <a:r>
              <a:rPr lang="el-GR" sz="2200" dirty="0"/>
              <a:t>όπου </a:t>
            </a:r>
            <a:r>
              <a:rPr lang="en-US" sz="2200" dirty="0"/>
              <a:t>a</a:t>
            </a:r>
            <a:r>
              <a:rPr lang="el-GR" sz="2200" baseline="-25000" dirty="0"/>
              <a:t>0-7</a:t>
            </a:r>
            <a:r>
              <a:rPr lang="el-GR" sz="2200" dirty="0"/>
              <a:t> τα</a:t>
            </a:r>
            <a:r>
              <a:rPr lang="en-US" sz="2200" dirty="0"/>
              <a:t> words</a:t>
            </a:r>
            <a:r>
              <a:rPr lang="el-GR" sz="2200" dirty="0"/>
              <a:t> των 16 </a:t>
            </a:r>
            <a:r>
              <a:rPr lang="en-US" sz="2200" dirty="0"/>
              <a:t>bits </a:t>
            </a:r>
            <a:r>
              <a:rPr lang="el-GR" sz="2200" dirty="0"/>
              <a:t>του </a:t>
            </a:r>
            <a:r>
              <a:rPr lang="en-US" sz="2200" dirty="0"/>
              <a:t>AL</a:t>
            </a:r>
            <a:r>
              <a:rPr lang="el-GR" sz="2200" dirty="0"/>
              <a:t> και </a:t>
            </a:r>
            <a:r>
              <a:rPr lang="en-US" sz="2200" dirty="0"/>
              <a:t>a</a:t>
            </a:r>
            <a:r>
              <a:rPr lang="en-US" sz="2200" baseline="-25000" dirty="0"/>
              <a:t>8-15</a:t>
            </a:r>
            <a:r>
              <a:rPr lang="el-GR" sz="2200" dirty="0"/>
              <a:t> του </a:t>
            </a:r>
            <a:r>
              <a:rPr lang="en-US" sz="2200" dirty="0"/>
              <a:t>AH</a:t>
            </a:r>
            <a:r>
              <a:rPr lang="el-GR" sz="2200" dirty="0"/>
              <a:t>, και αντίστοιχα για την ενημέρωση του </a:t>
            </a:r>
            <a:r>
              <a:rPr lang="en-US" sz="2200" dirty="0"/>
              <a:t>BH</a:t>
            </a:r>
            <a:r>
              <a:rPr lang="el-GR" sz="2200" dirty="0"/>
              <a:t>:</a:t>
            </a:r>
            <a:endParaRPr lang="en-US" sz="2200" dirty="0"/>
          </a:p>
          <a:p>
            <a:pPr marL="36900" indent="0">
              <a:buSzPct val="85000"/>
              <a:buNone/>
            </a:pPr>
            <a:r>
              <a:rPr lang="en-US" sz="2200" dirty="0"/>
              <a:t>		</a:t>
            </a:r>
            <a:r>
              <a:rPr lang="el-GR" sz="2200" dirty="0"/>
              <a:t>       </a:t>
            </a:r>
            <a:r>
              <a:rPr lang="en-US" sz="2200" dirty="0"/>
              <a:t>S</a:t>
            </a:r>
            <a:r>
              <a:rPr lang="en-US" sz="2200" baseline="-25000" dirty="0"/>
              <a:t>B,i+8</a:t>
            </a:r>
            <a:r>
              <a:rPr lang="en-US" sz="2200" dirty="0"/>
              <a:t> = (</a:t>
            </a:r>
            <a:r>
              <a:rPr lang="el-GR" sz="2200" dirty="0"/>
              <a:t>β</a:t>
            </a:r>
            <a:r>
              <a:rPr lang="en-US" sz="2200" dirty="0"/>
              <a:t>b</a:t>
            </a:r>
            <a:r>
              <a:rPr lang="en-US" sz="2200" baseline="-25000" dirty="0"/>
              <a:t>i</a:t>
            </a:r>
            <a:r>
              <a:rPr lang="en-US" sz="2200" dirty="0"/>
              <a:t> ⊕ b</a:t>
            </a:r>
            <a:r>
              <a:rPr lang="en-US" sz="2200" baseline="-25000" dirty="0"/>
              <a:t>i+3 </a:t>
            </a:r>
            <a:r>
              <a:rPr lang="en-US" sz="2200" dirty="0"/>
              <a:t>⊕ </a:t>
            </a:r>
            <a:r>
              <a:rPr lang="el-GR" sz="2200" dirty="0"/>
              <a:t>β </a:t>
            </a:r>
            <a:r>
              <a:rPr lang="el-GR" sz="2200" baseline="30000" dirty="0"/>
              <a:t>-1</a:t>
            </a:r>
            <a:r>
              <a:rPr lang="en-US" sz="2200" dirty="0"/>
              <a:t>b</a:t>
            </a:r>
            <a:r>
              <a:rPr lang="en-US" sz="2200" baseline="-25000" dirty="0"/>
              <a:t>i+8 </a:t>
            </a:r>
            <a:r>
              <a:rPr lang="en-US" sz="2200" dirty="0"/>
              <a:t>⊕ a</a:t>
            </a:r>
            <a:r>
              <a:rPr lang="en-US" sz="2200" baseline="-25000" dirty="0"/>
              <a:t>i</a:t>
            </a:r>
            <a:r>
              <a:rPr lang="en-US" sz="2200" dirty="0"/>
              <a:t>), </a:t>
            </a:r>
            <a:r>
              <a:rPr lang="el-GR" sz="2200" dirty="0"/>
              <a:t>με </a:t>
            </a:r>
            <a:r>
              <a:rPr lang="en-US" sz="2200" dirty="0" err="1"/>
              <a:t>i</a:t>
            </a:r>
            <a:r>
              <a:rPr lang="en-US" sz="2200" dirty="0"/>
              <a:t> = {0,1….,7},</a:t>
            </a:r>
            <a:endParaRPr lang="el-GR" sz="2200" dirty="0"/>
          </a:p>
          <a:p>
            <a:pPr marL="36900" indent="0">
              <a:buSzPct val="85000"/>
              <a:buNone/>
            </a:pPr>
            <a:endParaRPr lang="en-US" sz="2200" dirty="0"/>
          </a:p>
          <a:p>
            <a:pPr marL="36900" indent="0">
              <a:buSzPct val="85000"/>
              <a:buNone/>
            </a:pPr>
            <a:r>
              <a:rPr lang="el-GR" sz="2200" dirty="0"/>
              <a:t>με </a:t>
            </a:r>
            <a:r>
              <a:rPr lang="en-US" sz="2200" dirty="0"/>
              <a:t>b</a:t>
            </a:r>
            <a:r>
              <a:rPr lang="en-US" sz="2200" baseline="-25000" dirty="0"/>
              <a:t>0-7</a:t>
            </a:r>
            <a:r>
              <a:rPr lang="en-US" sz="2200" dirty="0"/>
              <a:t> </a:t>
            </a:r>
            <a:r>
              <a:rPr lang="el-GR" sz="2200" dirty="0"/>
              <a:t>τα </a:t>
            </a:r>
            <a:r>
              <a:rPr lang="en-US" sz="2200" dirty="0"/>
              <a:t>words </a:t>
            </a:r>
            <a:r>
              <a:rPr lang="el-GR" sz="2200" dirty="0"/>
              <a:t>του</a:t>
            </a:r>
            <a:r>
              <a:rPr lang="en-US" sz="2200" dirty="0"/>
              <a:t> BL</a:t>
            </a:r>
            <a:r>
              <a:rPr lang="el-GR" sz="2200" dirty="0"/>
              <a:t> και</a:t>
            </a:r>
            <a:r>
              <a:rPr lang="en-US" sz="2200" dirty="0"/>
              <a:t> b</a:t>
            </a:r>
            <a:r>
              <a:rPr lang="en-US" sz="2200" baseline="-25000" dirty="0"/>
              <a:t>8-15</a:t>
            </a:r>
            <a:r>
              <a:rPr lang="en-US" sz="2200" dirty="0"/>
              <a:t> </a:t>
            </a:r>
            <a:r>
              <a:rPr lang="el-GR" sz="2200" dirty="0"/>
              <a:t>του </a:t>
            </a:r>
            <a:r>
              <a:rPr lang="en-US" sz="2200" dirty="0"/>
              <a:t>BH.</a:t>
            </a:r>
            <a:r>
              <a:rPr lang="el-GR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831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45C431-8BAE-C906-DE6D-B5561F0D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</a:t>
            </a:r>
            <a:r>
              <a:rPr lang="en-US" dirty="0"/>
              <a:t>Multiply_XOR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97B8B92-EB0B-7870-CDBF-2D07D582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l-GR" sz="2200" dirty="0"/>
              <a:t>Αρχιτεκτονική του</a:t>
            </a:r>
            <a:r>
              <a:rPr lang="en-US" sz="2200" dirty="0"/>
              <a:t> BLOCK A:</a:t>
            </a:r>
          </a:p>
          <a:p>
            <a:pPr marL="36900" indent="0">
              <a:buNone/>
            </a:pPr>
            <a:r>
              <a:rPr lang="el-GR" sz="2200" dirty="0"/>
              <a:t> 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EA3258B-D394-C737-0387-E1C10289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9608" y="2481943"/>
            <a:ext cx="9771905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A161D1-B062-EB1D-2C25-A7EF867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</a:t>
            </a:r>
            <a:r>
              <a:rPr lang="en-US" dirty="0"/>
              <a:t>Multiply_XOR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200691F-A74C-FFD1-50A1-7B2B66C3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l-GR" sz="2200" dirty="0"/>
              <a:t>Αρχιτεκτονική του</a:t>
            </a:r>
            <a:r>
              <a:rPr lang="en-US" sz="2200" dirty="0"/>
              <a:t> BLOCK B:</a:t>
            </a:r>
          </a:p>
          <a:p>
            <a:pPr marL="36900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3838542-9B91-23A5-A1C0-D8C0B9FE0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852" y="2479192"/>
            <a:ext cx="10095056" cy="33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207D00-A468-185D-2E6C-99846B3F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4967"/>
            <a:ext cx="10353762" cy="970450"/>
          </a:xfrm>
        </p:spPr>
        <p:txBody>
          <a:bodyPr/>
          <a:lstStyle/>
          <a:p>
            <a:r>
              <a:rPr lang="el-GR" dirty="0"/>
              <a:t>Αρχιτεκτονική </a:t>
            </a:r>
            <a:r>
              <a:rPr lang="en-US" dirty="0"/>
              <a:t>Multiply_XOR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9D2DF9-BA89-7C0A-A377-08CA2777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399625"/>
            <a:ext cx="6094519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l-GR" sz="2200" dirty="0"/>
              <a:t>Για την παραγωγή των α, β χρησιμοποιούνται οι αντίστοιχοι συντελεστές (</a:t>
            </a:r>
            <a:r>
              <a:rPr lang="en-US" sz="2200" dirty="0"/>
              <a:t>Coefficients</a:t>
            </a:r>
            <a:r>
              <a:rPr lang="el-GR" sz="2200" dirty="0"/>
              <a:t>)</a:t>
            </a:r>
            <a:r>
              <a:rPr lang="en-US" sz="2200" dirty="0"/>
              <a:t> 0x990f</a:t>
            </a:r>
            <a:r>
              <a:rPr lang="el-GR" sz="2200" dirty="0"/>
              <a:t> και </a:t>
            </a:r>
            <a:r>
              <a:rPr lang="en-US" sz="2200" dirty="0"/>
              <a:t>0xc963</a:t>
            </a:r>
            <a:r>
              <a:rPr lang="el-GR" sz="2200" dirty="0"/>
              <a:t> στην παρακάτω </a:t>
            </a:r>
            <a:r>
              <a:rPr lang="el-GR" sz="2200" dirty="0">
                <a:effectLst/>
              </a:rPr>
              <a:t>αρχιτεκτονική</a:t>
            </a:r>
            <a:r>
              <a:rPr lang="el-GR" sz="2200" dirty="0"/>
              <a:t>:</a:t>
            </a:r>
          </a:p>
        </p:txBody>
      </p:sp>
      <p:pic>
        <p:nvPicPr>
          <p:cNvPr id="5" name="Εικόνα 4" descr="Εικόνα που περιέχει κείμενο, διάγραμμα, Σχέδιο, τεχνικό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D76B9367-B7F0-B701-5596-F631C2D5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0" y="2744449"/>
            <a:ext cx="4170784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CCB87-9C11-9BEB-7C51-87396E25D457}"/>
              </a:ext>
            </a:extLst>
          </p:cNvPr>
          <p:cNvSpPr txBox="1"/>
          <p:nvPr/>
        </p:nvSpPr>
        <p:spPr>
          <a:xfrm>
            <a:off x="6023992" y="1399624"/>
            <a:ext cx="6094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Για την παραγωγή των α</a:t>
            </a:r>
            <a:r>
              <a:rPr lang="el-GR" sz="2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, β</a:t>
            </a:r>
            <a:r>
              <a:rPr lang="el-GR" sz="2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 χρησιμοποιούνται οι αντίστοιχοι συντελεστές (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0xcc87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 και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0xe4b1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 στην παρακάτω αρχιτεκτονική:</a:t>
            </a:r>
          </a:p>
        </p:txBody>
      </p:sp>
      <p:pic>
        <p:nvPicPr>
          <p:cNvPr id="9" name="Εικόνα 8" descr="Εικόνα που περιέχει κείμενο, διάγραμμα, Σχέδιο, τεχνικό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0A318412-A994-FE02-108F-CE0D24F08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72" y="2698729"/>
            <a:ext cx="451695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E03988-8FDC-8D6F-159B-2846650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l-GR"/>
              <a:t>Περίγραμμα Παρουσίασης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7776F0E-8513-056C-0B9E-A81228EC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8" y="1580049"/>
            <a:ext cx="10353762" cy="48029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Προβλήματα σε </a:t>
            </a:r>
            <a:r>
              <a:rPr lang="en-US" dirty="0"/>
              <a:t>5G</a:t>
            </a:r>
            <a:r>
              <a:rPr lang="el-GR" dirty="0"/>
              <a:t> Δίκτυα και Στόχοι της Εργασίας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Κρυπτογραφία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Κρυπταλγόριθμοι Ροής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SNOW-V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Προτεινόμενος Σχεδιασμός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Υλοποίηση και Σύγκριση με Άλλους </a:t>
            </a:r>
            <a:r>
              <a:rPr lang="el-GR" dirty="0" err="1"/>
              <a:t>Κρυπταλγόριθμους</a:t>
            </a:r>
            <a:endParaRPr lang="el-G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Σύγκριση με Υλοποιήσεις του </a:t>
            </a:r>
            <a:r>
              <a:rPr lang="en-US" dirty="0"/>
              <a:t>SNOW-V </a:t>
            </a:r>
            <a:r>
              <a:rPr lang="el-GR" dirty="0"/>
              <a:t>από τη Βιβλιογραφία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Συμπεράσματα και Προοπτικές</a:t>
            </a:r>
          </a:p>
          <a:p>
            <a:pPr>
              <a:lnSpc>
                <a:spcPct val="150000"/>
              </a:lnSpc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036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5F2E7E-26FA-74DB-E9BB-7ED23285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74090"/>
            <a:ext cx="10353762" cy="970450"/>
          </a:xfrm>
        </p:spPr>
        <p:txBody>
          <a:bodyPr/>
          <a:lstStyle/>
          <a:p>
            <a:r>
              <a:rPr lang="el-GR" dirty="0"/>
              <a:t>Υλοποίηση </a:t>
            </a:r>
            <a:r>
              <a:rPr lang="en-US" dirty="0"/>
              <a:t>SNOW-V</a:t>
            </a:r>
            <a:endParaRPr lang="el-GR" dirty="0"/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A7FB0A94-12A7-ABDE-B365-D96B18332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287459"/>
              </p:ext>
            </p:extLst>
          </p:nvPr>
        </p:nvGraphicFramePr>
        <p:xfrm>
          <a:off x="913885" y="3009636"/>
          <a:ext cx="103536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2">
                  <a:extLst>
                    <a:ext uri="{9D8B030D-6E8A-4147-A177-3AD203B41FA5}">
                      <a16:colId xmlns:a16="http://schemas.microsoft.com/office/drawing/2014/main" val="1113266296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343358798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963714332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18388508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391065130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2858988618"/>
                    </a:ext>
                  </a:extLst>
                </a:gridCol>
              </a:tblGrid>
              <a:tr h="545568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Αλγόριθμος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LUTs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FFs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 Frequency (MHz)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Throughput (Gbps)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Part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13524"/>
                  </a:ext>
                </a:extLst>
              </a:tr>
              <a:tr h="545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SNOW-V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2740/203128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896/406256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237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30,336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xcku035- ffva1156-2-I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554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ED7301-C9B4-7B15-1A87-5010DD57970D}"/>
              </a:ext>
            </a:extLst>
          </p:cNvPr>
          <p:cNvSpPr txBox="1"/>
          <p:nvPr/>
        </p:nvSpPr>
        <p:spPr>
          <a:xfrm>
            <a:off x="1412441" y="2478894"/>
            <a:ext cx="9356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Αποτελέσματα Υλοποίησης του Προτεινόμενου Σχεδιασμού του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SNOW-V</a:t>
            </a:r>
            <a:endParaRPr lang="el-GR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0B9FD-0204-C933-5757-C0E95113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Σύγκριση Αποτελεσμάτων με Αντίστοιχους Αλγόριθμους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E2D709-830C-D823-340E-FB71C614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68760"/>
            <a:ext cx="10959008" cy="4572000"/>
          </a:xfrm>
        </p:spPr>
        <p:txBody>
          <a:bodyPr/>
          <a:lstStyle/>
          <a:p>
            <a:pPr marL="36900" indent="0">
              <a:buNone/>
            </a:pPr>
            <a:r>
              <a:rPr lang="el-GR" sz="2400" dirty="0"/>
              <a:t>Οι παρακάτω αλγόριθμοι με τους οποίους συγκρίνεται ο Προτεινόμενος Σχεδιασμός του </a:t>
            </a:r>
            <a:r>
              <a:rPr lang="en-US" sz="2400" dirty="0"/>
              <a:t>SNOW-V</a:t>
            </a:r>
            <a:r>
              <a:rPr lang="el-GR" sz="2400" dirty="0"/>
              <a:t>, επιλέχθηκαν εξαιτίας του ίδιου επιπέδου ασφαλείας, δηλαδή χρησιμοποιούν κλειδί των 256 </a:t>
            </a:r>
            <a:r>
              <a:rPr lang="en-US" sz="2400" dirty="0"/>
              <a:t>bits.</a:t>
            </a:r>
            <a:endParaRPr lang="el-GR" sz="2400" dirty="0"/>
          </a:p>
          <a:p>
            <a:pPr marL="36900" indent="0">
              <a:buNone/>
            </a:pPr>
            <a:endParaRPr lang="el-GR" dirty="0"/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B99B2C95-4CE7-C2D3-23C6-DEF0FA0E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82039"/>
              </p:ext>
            </p:extLst>
          </p:nvPr>
        </p:nvGraphicFramePr>
        <p:xfrm>
          <a:off x="1721282" y="2885243"/>
          <a:ext cx="888753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56">
                  <a:extLst>
                    <a:ext uri="{9D8B030D-6E8A-4147-A177-3AD203B41FA5}">
                      <a16:colId xmlns:a16="http://schemas.microsoft.com/office/drawing/2014/main" val="944459932"/>
                    </a:ext>
                  </a:extLst>
                </a:gridCol>
                <a:gridCol w="1481256">
                  <a:extLst>
                    <a:ext uri="{9D8B030D-6E8A-4147-A177-3AD203B41FA5}">
                      <a16:colId xmlns:a16="http://schemas.microsoft.com/office/drawing/2014/main" val="2260974530"/>
                    </a:ext>
                  </a:extLst>
                </a:gridCol>
                <a:gridCol w="1481256">
                  <a:extLst>
                    <a:ext uri="{9D8B030D-6E8A-4147-A177-3AD203B41FA5}">
                      <a16:colId xmlns:a16="http://schemas.microsoft.com/office/drawing/2014/main" val="3328595285"/>
                    </a:ext>
                  </a:extLst>
                </a:gridCol>
                <a:gridCol w="1481256">
                  <a:extLst>
                    <a:ext uri="{9D8B030D-6E8A-4147-A177-3AD203B41FA5}">
                      <a16:colId xmlns:a16="http://schemas.microsoft.com/office/drawing/2014/main" val="2024118659"/>
                    </a:ext>
                  </a:extLst>
                </a:gridCol>
                <a:gridCol w="1481256">
                  <a:extLst>
                    <a:ext uri="{9D8B030D-6E8A-4147-A177-3AD203B41FA5}">
                      <a16:colId xmlns:a16="http://schemas.microsoft.com/office/drawing/2014/main" val="1443851065"/>
                    </a:ext>
                  </a:extLst>
                </a:gridCol>
                <a:gridCol w="1481256">
                  <a:extLst>
                    <a:ext uri="{9D8B030D-6E8A-4147-A177-3AD203B41FA5}">
                      <a16:colId xmlns:a16="http://schemas.microsoft.com/office/drawing/2014/main" val="271277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Αλγόριθμος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LUTs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Area </a:t>
                      </a:r>
                      <a:br>
                        <a:rPr lang="el-GR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(Slices)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 Frequency (MHz)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Throughput (Gbps)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4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SNOW-V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2740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283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237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30,336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xcku035-ffva1156-2-I</a:t>
                      </a:r>
                      <a:endParaRPr lang="el-GR" sz="14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0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ZUC-256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249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272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V6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XC6vIx75t-3</a:t>
                      </a:r>
                      <a:endParaRPr lang="el-GR" sz="14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AES-256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15376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332,941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0,91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Virtex-7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XC7VX690T</a:t>
                      </a:r>
                      <a:endParaRPr lang="el-GR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0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Salsa20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958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175,22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1,12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Spartan 6</a:t>
                      </a:r>
                      <a:endParaRPr lang="el-GR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XC6SLX75</a:t>
                      </a:r>
                      <a:endParaRPr lang="el-GR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Helix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418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1,024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Virtex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-II</a:t>
                      </a:r>
                      <a:r>
                        <a:rPr lang="en-GB" sz="1400" kern="1200" baseline="300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TM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2V250FG256</a:t>
                      </a:r>
                      <a:endParaRPr lang="el-GR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2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8C1CCB-78D5-8BA5-7F6F-51A77F07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l-GR" dirty="0"/>
              <a:t>Σύγκριση με Υλοποιήσεις του </a:t>
            </a:r>
            <a:r>
              <a:rPr lang="en-US" dirty="0"/>
              <a:t>SNOW-V</a:t>
            </a:r>
            <a:r>
              <a:rPr lang="el-GR" dirty="0"/>
              <a:t> από την Βιβλιογραφία</a:t>
            </a:r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613F5DB2-8916-D6C2-E746-06AA5C426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56186"/>
              </p:ext>
            </p:extLst>
          </p:nvPr>
        </p:nvGraphicFramePr>
        <p:xfrm>
          <a:off x="913795" y="2681056"/>
          <a:ext cx="10353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2">
                  <a:extLst>
                    <a:ext uri="{9D8B030D-6E8A-4147-A177-3AD203B41FA5}">
                      <a16:colId xmlns:a16="http://schemas.microsoft.com/office/drawing/2014/main" val="4112940876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582343810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866085434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288993453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031002926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189299850"/>
                    </a:ext>
                  </a:extLst>
                </a:gridCol>
              </a:tblGrid>
              <a:tr h="185817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Αλγόριθμος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LUTs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Area </a:t>
                      </a:r>
                      <a:br>
                        <a:rPr lang="el-GR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(Slices)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 Frequency (MHz)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Throughput (Gbps)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</a:t>
                      </a:r>
                      <a:endParaRPr lang="el-GR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6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Προτεινόμενος 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SNOW-V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2740</a:t>
                      </a:r>
                      <a:endParaRPr lang="el-GR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283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237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30,336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xcku035- ffva1156-2-I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4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SNOW-V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2109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530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224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2,6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XC7A35T (BASYS3)</a:t>
                      </a:r>
                      <a:endParaRPr lang="el-GR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F1F74C-938A-1D75-4EA9-2A7649B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Συμπεράσματα και Προοπτικές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C0786F6-7146-0C6D-48BA-3B3B763E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5661"/>
            <a:ext cx="10353762" cy="471273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l-GR" sz="2200" dirty="0"/>
              <a:t>Λόγω των προαναφερθέντων, γίνεται αντιληπτό ότι, ο προτεινόμενος σχεδιασμός του Αλγόριθμου </a:t>
            </a:r>
            <a:r>
              <a:rPr lang="en-US" sz="2200" dirty="0"/>
              <a:t>SNOW-V </a:t>
            </a:r>
            <a:r>
              <a:rPr lang="el-GR" sz="2200" dirty="0"/>
              <a:t>αποτελεί την βέλτιστη λύση για κρυπτογράφηση υψηλής απόδοσης σε 5</a:t>
            </a:r>
            <a:r>
              <a:rPr lang="en-US" sz="2200" dirty="0"/>
              <a:t>G </a:t>
            </a:r>
            <a:r>
              <a:rPr lang="el-GR" sz="2200" dirty="0"/>
              <a:t>δίκτυα ανάμεσα, είτε σε άλλους κρυπταλγόριθμους είτε σε άλλες υλοποιήσεις μιας και:</a:t>
            </a:r>
            <a:br>
              <a:rPr lang="en-US" sz="2200" dirty="0"/>
            </a:br>
            <a:endParaRPr lang="el-G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Επιτεύχθηκε αύξηση του </a:t>
            </a:r>
            <a:r>
              <a:rPr lang="en-US" sz="2200" dirty="0"/>
              <a:t>throughput</a:t>
            </a:r>
            <a:r>
              <a:rPr lang="el-GR" sz="2200" dirty="0"/>
              <a:t>, έως και 3000%.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Η καθυστέρηση μειώθηκε κατά 1</a:t>
            </a:r>
            <a:r>
              <a:rPr lang="en-US" sz="2200" dirty="0"/>
              <a:t>68</a:t>
            </a:r>
            <a:r>
              <a:rPr lang="el-GR" sz="2200" dirty="0"/>
              <a:t> κύκλους ρολογιού, αυξάνοντας την ταχύτητα του αλγόριθμου</a:t>
            </a:r>
            <a:r>
              <a:rPr lang="en-US" sz="2200" dirty="0"/>
              <a:t>.</a:t>
            </a:r>
            <a:endParaRPr lang="el-GR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200" dirty="0"/>
              <a:t>Έγινε χρήση του ελάχιστου απαιτούμενου υλικού</a:t>
            </a:r>
            <a:r>
              <a:rPr lang="en-US" sz="2200" dirty="0"/>
              <a:t>.</a:t>
            </a:r>
            <a:r>
              <a:rPr lang="el-GR" sz="2200" dirty="0"/>
              <a:t> 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endParaRPr lang="el-GR" sz="2200" dirty="0"/>
          </a:p>
          <a:p>
            <a:pPr marL="36900" indent="0">
              <a:buNone/>
            </a:pPr>
            <a:r>
              <a:rPr lang="el-GR" sz="2200" dirty="0"/>
              <a:t>Μία ενδιαφέρουσα προοπτική του συγκεκριμένου σχεδιασμού θα ήταν η </a:t>
            </a:r>
            <a:r>
              <a:rPr lang="el-GR" sz="2200" dirty="0" err="1"/>
              <a:t>παραλληλοποίηση</a:t>
            </a:r>
            <a:r>
              <a:rPr lang="el-GR" sz="2200" dirty="0"/>
              <a:t> και του </a:t>
            </a:r>
            <a:r>
              <a:rPr lang="en-US" sz="2200" dirty="0"/>
              <a:t>FSM</a:t>
            </a:r>
            <a:r>
              <a:rPr lang="el-GR" sz="2200" dirty="0"/>
              <a:t> μέρους, για ακόμα μεγαλύτερη αύξηση της ταχύτητας αλλά και του </a:t>
            </a:r>
            <a:r>
              <a:rPr lang="en-US" sz="2200" dirty="0"/>
              <a:t>throughput</a:t>
            </a:r>
            <a:r>
              <a:rPr lang="el-GR" sz="2200" dirty="0"/>
              <a:t> μιας και τα </a:t>
            </a:r>
            <a:r>
              <a:rPr lang="en-US" sz="2200" dirty="0"/>
              <a:t>bits</a:t>
            </a:r>
            <a:r>
              <a:rPr lang="el-GR" sz="2200" dirty="0"/>
              <a:t> της εξόδου θα διπλασιάζονταν</a:t>
            </a:r>
            <a:r>
              <a:rPr lang="en-US" sz="2200" dirty="0"/>
              <a:t>.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6303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3C3749-11FA-212B-8092-1391C4BE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5400" dirty="0"/>
              <a:t>Σας ευχαριστώ για τον χρόνο σας!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480A3-190D-4358-D86E-5AE08611B369}"/>
              </a:ext>
            </a:extLst>
          </p:cNvPr>
          <p:cNvSpPr txBox="1"/>
          <p:nvPr/>
        </p:nvSpPr>
        <p:spPr>
          <a:xfrm>
            <a:off x="4927998" y="2844225"/>
            <a:ext cx="248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Ερωτήσεις;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2272B-0B6D-F44C-E12A-724B049F2675}"/>
              </a:ext>
            </a:extLst>
          </p:cNvPr>
          <p:cNvSpPr txBox="1"/>
          <p:nvPr/>
        </p:nvSpPr>
        <p:spPr>
          <a:xfrm>
            <a:off x="4116279" y="4802819"/>
            <a:ext cx="395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dirty="0"/>
              <a:t>Μαρίνος Γκίζας</a:t>
            </a:r>
            <a:br>
              <a:rPr lang="en-US" sz="2000" dirty="0"/>
            </a:br>
            <a:endParaRPr lang="el-GR" sz="2000" dirty="0"/>
          </a:p>
          <a:p>
            <a:pPr algn="ctr"/>
            <a:r>
              <a:rPr lang="en-US" sz="2000" dirty="0"/>
              <a:t>e-mail: gkizas@ceid.upatras.gr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5419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C7A541-B4F0-09CD-A47B-C14D1D49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Σημασία του Προβλήματος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4055D41-2D2C-6AE0-2251-0D7D230A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536665"/>
          </a:xfrm>
        </p:spPr>
        <p:txBody>
          <a:bodyPr>
            <a:normAutofit fontScale="25000" lnSpcReduction="20000"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l-GR" sz="8800" dirty="0"/>
              <a:t>Προβλήματα που προκύπτουν:</a:t>
            </a:r>
          </a:p>
          <a:p>
            <a:pPr marL="4941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l-GR" sz="8800" dirty="0">
                <a:solidFill>
                  <a:schemeClr val="tx1"/>
                </a:solidFill>
              </a:rPr>
              <a:t>Εξαιτίας του </a:t>
            </a:r>
            <a:r>
              <a:rPr lang="en-US" sz="8800" dirty="0">
                <a:solidFill>
                  <a:schemeClr val="tx1"/>
                </a:solidFill>
              </a:rPr>
              <a:t>IoT</a:t>
            </a:r>
            <a:r>
              <a:rPr lang="el-GR" sz="8800" dirty="0">
                <a:solidFill>
                  <a:schemeClr val="tx1"/>
                </a:solidFill>
              </a:rPr>
              <a:t> έχουμε μεγάλη αύξηση των ταυτόχρονα διασυνδεδεμένων συσκευών με το διαδίκτυο, δημιουργώντας μεγαλύτερο </a:t>
            </a:r>
            <a:r>
              <a:rPr lang="en-US" sz="8800" dirty="0">
                <a:solidFill>
                  <a:schemeClr val="tx1"/>
                </a:solidFill>
              </a:rPr>
              <a:t>latency</a:t>
            </a:r>
            <a:r>
              <a:rPr lang="el-GR" sz="8800" dirty="0">
                <a:solidFill>
                  <a:schemeClr val="tx1"/>
                </a:solidFill>
              </a:rPr>
              <a:t>.</a:t>
            </a:r>
          </a:p>
          <a:p>
            <a:pPr marL="4941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l-GR" sz="8800" dirty="0">
                <a:solidFill>
                  <a:schemeClr val="tx1"/>
                </a:solidFill>
              </a:rPr>
              <a:t>Οι πολλές συσκευές σε ένα διαδίκτυο μειώνουν το </a:t>
            </a:r>
            <a:r>
              <a:rPr lang="en-US" sz="8800" dirty="0">
                <a:solidFill>
                  <a:schemeClr val="tx1"/>
                </a:solidFill>
              </a:rPr>
              <a:t>bandwidth</a:t>
            </a:r>
            <a:r>
              <a:rPr lang="el-GR" sz="8800" dirty="0">
                <a:solidFill>
                  <a:schemeClr val="tx1"/>
                </a:solidFill>
              </a:rPr>
              <a:t>.</a:t>
            </a:r>
            <a:endParaRPr lang="en-US" sz="8800" dirty="0">
              <a:solidFill>
                <a:schemeClr val="tx1"/>
              </a:solidFill>
            </a:endParaRPr>
          </a:p>
          <a:p>
            <a:pPr marL="4941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l-GR" sz="8800" dirty="0">
                <a:solidFill>
                  <a:schemeClr val="tx1"/>
                </a:solidFill>
              </a:rPr>
              <a:t>Προσφέρεται μεγαλύτερο πεδίο επιθέσεων λόγω της ένωσης των κόμβων χαμηλής ενέργειας που συνδέουν τις συσκευές στα 4</a:t>
            </a:r>
            <a:r>
              <a:rPr lang="en-US" sz="8800" dirty="0">
                <a:solidFill>
                  <a:schemeClr val="tx1"/>
                </a:solidFill>
              </a:rPr>
              <a:t>G</a:t>
            </a:r>
            <a:r>
              <a:rPr lang="el-GR" sz="8800" dirty="0">
                <a:solidFill>
                  <a:schemeClr val="tx1"/>
                </a:solidFill>
              </a:rPr>
              <a:t> δίκτυα.</a:t>
            </a:r>
          </a:p>
          <a:p>
            <a:pPr marL="494100" indent="-4572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l-GR" sz="8800" dirty="0">
                <a:solidFill>
                  <a:schemeClr val="tx1"/>
                </a:solidFill>
              </a:rPr>
              <a:t>Είναι αναγκαία η ύπαρξη αποδοτικών συστημάτων ασφαλείας, με τις χαμηλότερες δυνατές απαιτήσεις σε υλικούς πόρους, για να μπορούν να ανταπεξέλθουν στις νέες προκλήσεις.</a:t>
            </a:r>
          </a:p>
          <a:p>
            <a:pPr marL="4941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BB66E9-0B2C-C712-5104-9ABC6E92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της Εργασίας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C386C9-6365-06AF-C5F5-9498BA05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43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l-GR" sz="2200" dirty="0"/>
              <a:t>Στην παρούσα Εργασία: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Παρουσιάζεται ο κρυπταλγόριθμος ροής </a:t>
            </a:r>
            <a:r>
              <a:rPr lang="en-US" sz="2200" dirty="0"/>
              <a:t>SNOW-V</a:t>
            </a:r>
            <a:r>
              <a:rPr lang="el-GR" sz="2200" dirty="0"/>
              <a:t>.</a:t>
            </a:r>
            <a:endParaRPr lang="en-US" sz="2200" dirty="0"/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Παρουσιάζεται ένας εναλλακτικός σχεδιασμός με </a:t>
            </a:r>
            <a:r>
              <a:rPr lang="el-GR" sz="2200" dirty="0" err="1"/>
              <a:t>παραλληλοποίηση</a:t>
            </a:r>
            <a:r>
              <a:rPr lang="el-GR" sz="2200" dirty="0"/>
              <a:t>.</a:t>
            </a:r>
          </a:p>
          <a:p>
            <a:pPr marL="36900" indent="0">
              <a:buNone/>
            </a:pPr>
            <a:endParaRPr lang="el-GR" sz="2200" dirty="0"/>
          </a:p>
          <a:p>
            <a:pPr marL="36900" indent="0">
              <a:buNone/>
            </a:pPr>
            <a:r>
              <a:rPr lang="el-GR" sz="2200" dirty="0"/>
              <a:t>Στόχοι της Εργασίας: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Παροχή υψηλότερων επιπέδων ασφαλείας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Αύξηση του </a:t>
            </a:r>
            <a:r>
              <a:rPr lang="en-US" sz="2200" dirty="0"/>
              <a:t>throughput</a:t>
            </a:r>
            <a:endParaRPr lang="el-GR" sz="2200" dirty="0"/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Μείωση του </a:t>
            </a:r>
            <a:r>
              <a:rPr lang="en-US" sz="2200" dirty="0"/>
              <a:t>latency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Μείωση του απαιτούμενου υλικού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4285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E58CA3-A8A1-3B4D-C475-D78F183C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Κρυπτογραφία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EA3A2D-AB15-A454-4176-B324CAC6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Σήμερα, η κρυπτογραφία περιγράφεται ως αέναη μάχη μεταξύ δύο κόσμων.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Στον πρώτο, </a:t>
            </a:r>
            <a:r>
              <a:rPr lang="en-US" sz="2200" dirty="0"/>
              <a:t>“</a:t>
            </a:r>
            <a:r>
              <a:rPr lang="el-GR" sz="2200" dirty="0"/>
              <a:t>ανοιχτό</a:t>
            </a:r>
            <a:r>
              <a:rPr lang="en-US" sz="2200" dirty="0"/>
              <a:t>”, </a:t>
            </a:r>
            <a:r>
              <a:rPr lang="el-GR" sz="2200" dirty="0"/>
              <a:t>υπάρχουν οι νόμιμες επικοινωνίες και ανταλλαγές μηνυμάτων.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Στον δεύτερο, υπάρχουν όσοι θέλουν να υποκλέψουν και να εκμεταλλευτούν αυτές τις πληροφορίες.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Τα δεδομένα, όμως, είναι πολύτιμα και υπάρχει ανάγκη για τη διασφάλισή τους.</a:t>
            </a:r>
            <a:endParaRPr lang="en-US" sz="2200" dirty="0"/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Πρακτικά,</a:t>
            </a:r>
            <a:r>
              <a:rPr lang="en-US" sz="2200" dirty="0"/>
              <a:t> </a:t>
            </a:r>
            <a:r>
              <a:rPr lang="el-GR" sz="2200" dirty="0"/>
              <a:t>η κρυπτογραφία είναι η διαδικασία κωδικοποίησης πληροφορίας για απόκρυψη από τρίτους. </a:t>
            </a:r>
          </a:p>
        </p:txBody>
      </p:sp>
    </p:spTree>
    <p:extLst>
      <p:ext uri="{BB962C8B-B14F-4D97-AF65-F5344CB8AC3E}">
        <p14:creationId xmlns:p14="http://schemas.microsoft.com/office/powerpoint/2010/main" val="36986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391ABB-D258-7EC1-B826-F1BB1A31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Κρυπτογραφία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AAF152-8E8F-738B-2C1F-A879CAF4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792639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l-GR" sz="2200" dirty="0"/>
              <a:t>Συστατικά ασφαλούς συστήματος: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dirty="0"/>
              <a:t>Εμπιστευτικότητα: Μόνο τα άτομα με εξουσιοδότηση έχουν πρόσβαση στην πληροφορία.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dirty="0"/>
              <a:t>Ακεραιότητα: Επιβεβαιώνει ότι το μήνυμα που ελήφθη είναι το ίδιο με αυτό που στάλθηκε.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dirty="0"/>
              <a:t>Διαθεσιμότητα: Η ικανότητα της πληροφορίας να είναι διαθέσιμη οποιαδήποτε στιγμή.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dirty="0"/>
              <a:t>Αυθεντικοποίηση: Επικύρωση της ταυτότητας του αποστολέα.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sz="2200" dirty="0"/>
              <a:t>Μη-άρνηση: Προσφέρει ακράδαντα στοιχεία ότι ένα άτομο έκανε συγκεκριμένες πράξεις ακόμα και αν το αρνείται.</a:t>
            </a:r>
          </a:p>
        </p:txBody>
      </p:sp>
    </p:spTree>
    <p:extLst>
      <p:ext uri="{BB962C8B-B14F-4D97-AF65-F5344CB8AC3E}">
        <p14:creationId xmlns:p14="http://schemas.microsoft.com/office/powerpoint/2010/main" val="10972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FE1264-64B8-A5F7-782A-75D1BFEB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Κρυπταλγόριθμοι Ροής (</a:t>
            </a:r>
            <a:r>
              <a:rPr lang="en-US" dirty="0"/>
              <a:t>Stream Ciphers)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65D40C-18D7-3772-39C6-3E41C8F4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46804"/>
          </a:xfrm>
        </p:spPr>
        <p:txBody>
          <a:bodyPr>
            <a:normAutofit/>
          </a:bodyPr>
          <a:lstStyle/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Οι </a:t>
            </a:r>
            <a:r>
              <a:rPr lang="el-GR" sz="2200" dirty="0" err="1"/>
              <a:t>κρυπταλγόριθμοι</a:t>
            </a:r>
            <a:r>
              <a:rPr lang="el-GR" sz="2200" dirty="0"/>
              <a:t> ροής είναι Συμμετρικοί Αλγόριθμοι Κρυπτογράφησης (Κρυφού Κλειδιού).</a:t>
            </a:r>
          </a:p>
          <a:p>
            <a:pPr lvl="2">
              <a:buSzPct val="85000"/>
              <a:buFont typeface="Wingdings" panose="05000000000000000000" pitchFamily="2" charset="2"/>
              <a:buChar char="v"/>
            </a:pPr>
            <a:r>
              <a:rPr lang="el-GR" sz="2200" dirty="0"/>
              <a:t>Ο αποστολέας και ο δέκτης έχουν το ίδιο κλειδί κρυπτογράφησης και   αποκρυπτογράφησης των δεδομένων.</a:t>
            </a:r>
          </a:p>
          <a:p>
            <a:pPr lvl="2">
              <a:buSzPct val="85000"/>
              <a:buFont typeface="Wingdings" panose="05000000000000000000" pitchFamily="2" charset="2"/>
              <a:buChar char="v"/>
            </a:pPr>
            <a:r>
              <a:rPr lang="el-GR" sz="2200" dirty="0"/>
              <a:t>Πρέπει το κλειδί να παραμείνει μυστικό για την επιτυχία της παρούσας τεχνικής.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Ακολουθιακά κυκλώματα 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Η κρυπτογράφηση κάθε ψηφίου εξαρτάται από την επεξεργασία των ψηφίων στους προηγούμενους κύκλους ρολογιού.</a:t>
            </a:r>
          </a:p>
          <a:p>
            <a:pPr>
              <a:buSzPct val="85000"/>
              <a:buFont typeface="Arial" panose="020B0604020202020204" pitchFamily="34" charset="0"/>
              <a:buChar char="•"/>
            </a:pPr>
            <a:r>
              <a:rPr lang="el-GR" sz="2200" dirty="0"/>
              <a:t>Για κάθε ένα ψηφίο γίνεται η λογική πράξη </a:t>
            </a:r>
            <a:r>
              <a:rPr lang="en-US" sz="2200" dirty="0"/>
              <a:t>XOR</a:t>
            </a:r>
            <a:r>
              <a:rPr lang="el-GR" sz="2200" dirty="0"/>
              <a:t> μεταξύ του απλού κειμένου (</a:t>
            </a:r>
            <a:r>
              <a:rPr lang="en-US" sz="2200" dirty="0"/>
              <a:t>plaintext)</a:t>
            </a:r>
            <a:r>
              <a:rPr lang="el-GR" sz="2200" dirty="0"/>
              <a:t> και μιας ψευδοτυχαίας ακολουθίας </a:t>
            </a:r>
            <a:r>
              <a:rPr lang="en-US" sz="2200" dirty="0"/>
              <a:t>bits</a:t>
            </a:r>
            <a:r>
              <a:rPr lang="el-G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9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999CE0-3105-E996-9F7F-53235238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Κρυπταλγόριθμοι Ροής (</a:t>
            </a:r>
            <a:r>
              <a:rPr lang="en-US" dirty="0"/>
              <a:t>Stream Ciphers)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F2FAEB-CF88-7CEC-55AE-7DB864BB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10" y="1434659"/>
            <a:ext cx="10353762" cy="4996825"/>
          </a:xfrm>
        </p:spPr>
        <p:txBody>
          <a:bodyPr>
            <a:normAutofit/>
          </a:bodyPr>
          <a:lstStyle/>
          <a:p>
            <a:pPr marL="36900" indent="0">
              <a:buSzPct val="85000"/>
              <a:buNone/>
            </a:pPr>
            <a:r>
              <a:rPr lang="el-GR" sz="2200" dirty="0"/>
              <a:t>Οι σύγχρονοι </a:t>
            </a:r>
            <a:r>
              <a:rPr lang="en-US" sz="2200" dirty="0"/>
              <a:t>stream ciphers </a:t>
            </a:r>
            <a:r>
              <a:rPr lang="el-GR" sz="2200" dirty="0"/>
              <a:t>αποτελούνται από δύο μέρη:</a:t>
            </a:r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l-GR" sz="2200" u="sng" dirty="0"/>
              <a:t>Γραμμικούς Καταχωρητές Ολίσθησης με Ανατροφοδότηση</a:t>
            </a:r>
            <a:r>
              <a:rPr lang="en-US" sz="2200" u="sng" dirty="0"/>
              <a:t> (LFSR)</a:t>
            </a:r>
            <a:r>
              <a:rPr lang="el-GR" sz="2200" u="sng" dirty="0"/>
              <a:t>:</a:t>
            </a:r>
          </a:p>
          <a:p>
            <a:pPr marL="36900" indent="0">
              <a:buSzPct val="85000"/>
              <a:buNone/>
            </a:pPr>
            <a:r>
              <a:rPr lang="el-GR" sz="2200" dirty="0"/>
              <a:t>      Σε κάθε κύκλο ρολογιού έχουμε ολίσθηση κατά μία θέση και ανατροφοδότηση. </a:t>
            </a:r>
          </a:p>
          <a:p>
            <a:pPr marL="36900" indent="0">
              <a:buSzPct val="85000"/>
              <a:buNone/>
            </a:pPr>
            <a:endParaRPr lang="el-GR" sz="2200" dirty="0"/>
          </a:p>
          <a:p>
            <a:pPr marL="36900" indent="0">
              <a:buSzPct val="85000"/>
              <a:buNone/>
            </a:pPr>
            <a:endParaRPr lang="el-GR" sz="2200" dirty="0"/>
          </a:p>
          <a:p>
            <a:pPr marL="36900" indent="0">
              <a:buSzPct val="85000"/>
              <a:buNone/>
            </a:pPr>
            <a:endParaRPr lang="el-GR" sz="2200" dirty="0"/>
          </a:p>
          <a:p>
            <a:pPr marL="36900" indent="0">
              <a:buSzPct val="85000"/>
              <a:buNone/>
            </a:pPr>
            <a:endParaRPr lang="el-GR" sz="2200" dirty="0"/>
          </a:p>
          <a:p>
            <a:pPr marL="36900" indent="0">
              <a:buSzPct val="85000"/>
              <a:buNone/>
            </a:pPr>
            <a:endParaRPr lang="en-US" sz="2200" dirty="0"/>
          </a:p>
          <a:p>
            <a:pPr>
              <a:buSzPct val="85000"/>
              <a:buFont typeface="Wingdings" panose="05000000000000000000" pitchFamily="2" charset="2"/>
              <a:buChar char="§"/>
            </a:pPr>
            <a:endParaRPr lang="el-GR" sz="2200" dirty="0"/>
          </a:p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l-GR" sz="2200" u="sng" dirty="0"/>
              <a:t>Μηχανή Πεπερασμένων Καταστάσεων (</a:t>
            </a:r>
            <a:r>
              <a:rPr lang="en-US" sz="2200" u="sng" dirty="0"/>
              <a:t>FSM)</a:t>
            </a:r>
            <a:endParaRPr lang="el-GR" sz="2200" u="sng" dirty="0"/>
          </a:p>
          <a:p>
            <a:pPr marL="494100" indent="-457200">
              <a:buSzPct val="85000"/>
              <a:buFont typeface="+mj-lt"/>
              <a:buAutoNum type="alphaUcPeriod"/>
            </a:pPr>
            <a:endParaRPr lang="el-GR" sz="2200" dirty="0"/>
          </a:p>
        </p:txBody>
      </p:sp>
      <p:pic>
        <p:nvPicPr>
          <p:cNvPr id="5" name="Εικόνα 4" descr="Εικόνα που περιέχει διάγραμμα, τεχνικό σχέδιο, Σχέδιο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26B281B2-CF1A-5809-4CDD-0ED56D45C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726504"/>
            <a:ext cx="6006315" cy="24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3F9A6BA-7582-9E2F-B949-1E8F4BC8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0823"/>
            <a:ext cx="10353762" cy="970450"/>
          </a:xfrm>
        </p:spPr>
        <p:txBody>
          <a:bodyPr/>
          <a:lstStyle/>
          <a:p>
            <a:r>
              <a:rPr lang="en-US" dirty="0"/>
              <a:t>SNOW-V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2360606-171D-A5F6-2BE5-E2054C6D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8161"/>
            <a:ext cx="5902285" cy="49879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000" dirty="0"/>
              <a:t>Αποτελεί αναβάθμιση του </a:t>
            </a:r>
            <a:r>
              <a:rPr lang="en-US" sz="2000" dirty="0"/>
              <a:t>SNOW-3G</a:t>
            </a:r>
            <a:r>
              <a:rPr lang="el-GR" sz="2000" dirty="0"/>
              <a:t>, ο οποίος χρησιμοποιείται σε </a:t>
            </a:r>
            <a:r>
              <a:rPr lang="en-US" sz="2000" dirty="0"/>
              <a:t>4G </a:t>
            </a:r>
            <a:r>
              <a:rPr lang="el-GR" sz="2000" dirty="0"/>
              <a:t>δίκτυα και χρησιμοποιεί κλειδί των 128 </a:t>
            </a:r>
            <a:r>
              <a:rPr lang="en-US" sz="2000" dirty="0"/>
              <a:t>bits</a:t>
            </a:r>
            <a:r>
              <a:rPr lang="el-GR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/>
              <a:t>Χρησιμοποιεί κλειδί των 256 </a:t>
            </a:r>
            <a:r>
              <a:rPr lang="en-US" sz="2000" dirty="0"/>
              <a:t>bits</a:t>
            </a:r>
            <a:r>
              <a:rPr lang="el-GR" sz="2000" dirty="0"/>
              <a:t> και διάνυσμα αρχικοποίησης των 128 </a:t>
            </a:r>
            <a:r>
              <a:rPr lang="en-US" sz="2000" dirty="0"/>
              <a:t>bits</a:t>
            </a:r>
            <a:r>
              <a:rPr lang="el-GR" sz="2000" dirty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/>
              <a:t>Αποτελείται από έναν </a:t>
            </a:r>
            <a:r>
              <a:rPr lang="en-US" sz="2000" dirty="0"/>
              <a:t>LFSR</a:t>
            </a:r>
            <a:r>
              <a:rPr lang="el-GR" sz="2000" dirty="0"/>
              <a:t> και ένα </a:t>
            </a:r>
            <a:r>
              <a:rPr lang="en-US" sz="2000" dirty="0"/>
              <a:t>FSM</a:t>
            </a:r>
            <a:r>
              <a:rPr lang="el-GR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/>
              <a:t>Σε κάθε γύρο παράγει </a:t>
            </a:r>
            <a:r>
              <a:rPr lang="el-GR" sz="2000" dirty="0" err="1"/>
              <a:t>κλειδορροή</a:t>
            </a:r>
            <a:r>
              <a:rPr lang="el-GR" sz="2000" dirty="0"/>
              <a:t> των 128 </a:t>
            </a:r>
            <a:r>
              <a:rPr lang="en-US" sz="2000" dirty="0"/>
              <a:t>bits</a:t>
            </a:r>
            <a:r>
              <a:rPr lang="el-GR" sz="2000" dirty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sz="2000" dirty="0"/>
              <a:t>Δύο φάσεις λειτουργίας:</a:t>
            </a:r>
          </a:p>
          <a:p>
            <a:pPr marL="1177200" lvl="2" indent="-457200">
              <a:buFont typeface="+mj-lt"/>
              <a:buAutoNum type="arabicPeriod"/>
            </a:pPr>
            <a:r>
              <a:rPr lang="el-GR" sz="1800" dirty="0"/>
              <a:t>Φάση Αρχικοποίησης </a:t>
            </a:r>
          </a:p>
          <a:p>
            <a:pPr marL="1177200" lvl="2" indent="-457200">
              <a:buFont typeface="+mj-lt"/>
              <a:buAutoNum type="arabicPeriod"/>
            </a:pPr>
            <a:r>
              <a:rPr lang="el-GR" sz="1800" dirty="0"/>
              <a:t>Παραγωγή περισσότερων </a:t>
            </a:r>
            <a:r>
              <a:rPr lang="en-US" sz="1800" dirty="0"/>
              <a:t>Keystreams</a:t>
            </a:r>
            <a:endParaRPr lang="el-GR" sz="1800" dirty="0"/>
          </a:p>
          <a:p>
            <a:pPr>
              <a:buFont typeface="Wingdings" panose="05000000000000000000" pitchFamily="2" charset="2"/>
              <a:buChar char="Ø"/>
            </a:pPr>
            <a:endParaRPr lang="el-GR" sz="1800" dirty="0"/>
          </a:p>
          <a:p>
            <a:pPr>
              <a:buFont typeface="Wingdings" panose="05000000000000000000" pitchFamily="2" charset="2"/>
              <a:buChar char="Ø"/>
            </a:pPr>
            <a:endParaRPr lang="el-GR" sz="2200" dirty="0"/>
          </a:p>
        </p:txBody>
      </p:sp>
      <p:pic>
        <p:nvPicPr>
          <p:cNvPr id="4" name="Θέση περιεχομένου 4" descr="Εικόνα που περιέχει κείμενο, διάγραμμα, τεχνικό σχέδιο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753529AB-187B-C691-71BE-A72B2751A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2975"/>
          <a:stretch/>
        </p:blipFill>
        <p:spPr>
          <a:xfrm>
            <a:off x="6744072" y="1428723"/>
            <a:ext cx="5261759" cy="51457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5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1356</Words>
  <Application>Microsoft Office PowerPoint</Application>
  <PresentationFormat>Ευρεία οθόνη</PresentationFormat>
  <Paragraphs>209</Paragraphs>
  <Slides>24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Wingdings 2</vt:lpstr>
      <vt:lpstr>Wingdings 3</vt:lpstr>
      <vt:lpstr>IntroducingPowerPoint2007</vt:lpstr>
      <vt:lpstr>ΥΛΟΠΟΙΗΣΗ ΤΟΥ ΑΛΓΟΡΙΘΜΟΥ SNOW-V, ΣΕ ΔΙΑΤΑΞΗ FPGA, ΓΙΑ ΚΡΥΠΤΟΓΡΑΦΗΣΗ ΔΕΔΟΜΕΝΩΝ ΥΨΗΛΗΣ ΑΠΟΔΟΣΗΣ, 5G ΕΠΙΚΟΙΝΩΝΙΩΝ</vt:lpstr>
      <vt:lpstr>Περίγραμμα Παρουσίασης</vt:lpstr>
      <vt:lpstr>Σημασία του Προβλήματος</vt:lpstr>
      <vt:lpstr>Στόχοι της Εργασίας</vt:lpstr>
      <vt:lpstr>Κρυπτογραφία</vt:lpstr>
      <vt:lpstr>Κρυπτογραφία </vt:lpstr>
      <vt:lpstr>Κρυπταλγόριθμοι Ροής (Stream Ciphers)</vt:lpstr>
      <vt:lpstr>Κρυπταλγόριθμοι Ροής (Stream Ciphers)</vt:lpstr>
      <vt:lpstr>SNOW-V</vt:lpstr>
      <vt:lpstr>LFSR</vt:lpstr>
      <vt:lpstr>FSM</vt:lpstr>
      <vt:lpstr>Αλγόριθμος SNOW-V</vt:lpstr>
      <vt:lpstr>Φάση Αρχικοποίησης</vt:lpstr>
      <vt:lpstr>Προτεινόμενος Σχεδιασμός</vt:lpstr>
      <vt:lpstr>Αρχιτεκτονική Προτεινόμενου Σχεδιασμού</vt:lpstr>
      <vt:lpstr>Αρχιτεκτονική Προτεινόμενου Σχεδιασμού</vt:lpstr>
      <vt:lpstr>Αρχιτεκτονική Multiply_XOR</vt:lpstr>
      <vt:lpstr>Αρχιτεκτονική Multiply_XOR</vt:lpstr>
      <vt:lpstr>Αρχιτεκτονική Multiply_XOR</vt:lpstr>
      <vt:lpstr>Υλοποίηση SNOW-V</vt:lpstr>
      <vt:lpstr>Σύγκριση Αποτελεσμάτων με Αντίστοιχους Αλγόριθμους</vt:lpstr>
      <vt:lpstr>Σύγκριση με Υλοποιήσεις του SNOW-V από την Βιβλιογραφία</vt:lpstr>
      <vt:lpstr>Συμπεράσματα και Προοπτικές</vt:lpstr>
      <vt:lpstr>Σας ευχαριστώ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2008-10-24T08:16:22Z</dcterms:created>
  <dcterms:modified xsi:type="dcterms:W3CDTF">2023-10-10T05:49:50Z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