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8" autoAdjust="0"/>
    <p:restoredTop sz="94660"/>
  </p:normalViewPr>
  <p:slideViewPr>
    <p:cSldViewPr snapToGrid="0">
      <p:cViewPr varScale="1">
        <p:scale>
          <a:sx n="115" d="100"/>
          <a:sy n="115" d="100"/>
        </p:scale>
        <p:origin x="2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5919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217417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395126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14656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97320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A133FE4-E98A-4591-B544-A3E693B1E1EA}" type="datetimeFigureOut">
              <a:rPr lang="fr-FR" smtClean="0"/>
              <a:t>11/07/2025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189774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A133FE4-E98A-4591-B544-A3E693B1E1EA}" type="datetimeFigureOut">
              <a:rPr lang="fr-FR" smtClean="0"/>
              <a:t>11/07/2025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190083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A133FE4-E98A-4591-B544-A3E693B1E1EA}" type="datetimeFigureOut">
              <a:rPr lang="fr-FR" smtClean="0"/>
              <a:t>11/07/2025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403834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A133FE4-E98A-4591-B544-A3E693B1E1EA}" type="datetimeFigureOut">
              <a:rPr lang="fr-FR" smtClean="0"/>
              <a:t>11/07/2025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218759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A133FE4-E98A-4591-B544-A3E693B1E1EA}" type="datetimeFigureOut">
              <a:rPr lang="fr-FR" smtClean="0"/>
              <a:t>11/07/2025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337210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A133FE4-E98A-4591-B544-A3E693B1E1EA}" type="datetimeFigureOut">
              <a:rPr lang="fr-FR" smtClean="0"/>
              <a:t>11/07/2025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FA9179-AA4C-4C3E-B8F5-3A2F76C4AC60}" type="slidenum">
              <a:rPr lang="fr-FR" smtClean="0"/>
              <a:t>‹N°›</a:t>
            </a:fld>
            <a:endParaRPr lang="fr-FR"/>
          </a:p>
        </p:txBody>
      </p:sp>
    </p:spTree>
    <p:extLst>
      <p:ext uri="{BB962C8B-B14F-4D97-AF65-F5344CB8AC3E}">
        <p14:creationId xmlns:p14="http://schemas.microsoft.com/office/powerpoint/2010/main" val="30411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33FE4-E98A-4591-B544-A3E693B1E1EA}" type="datetimeFigureOut">
              <a:rPr lang="fr-FR" smtClean="0"/>
              <a:t>11/07/2025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A9179-AA4C-4C3E-B8F5-3A2F76C4AC60}" type="slidenum">
              <a:rPr lang="fr-FR" smtClean="0"/>
              <a:t>‹N°›</a:t>
            </a:fld>
            <a:endParaRPr lang="fr-FR"/>
          </a:p>
        </p:txBody>
      </p:sp>
    </p:spTree>
    <p:extLst>
      <p:ext uri="{BB962C8B-B14F-4D97-AF65-F5344CB8AC3E}">
        <p14:creationId xmlns:p14="http://schemas.microsoft.com/office/powerpoint/2010/main" val="131496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24829" y="802888"/>
            <a:ext cx="10628971" cy="5464097"/>
          </a:xfrm>
        </p:spPr>
        <p:txBody>
          <a:bodyPr>
            <a:normAutofit fontScale="85000" lnSpcReduction="20000"/>
          </a:bodyPr>
          <a:lstStyle/>
          <a:p>
            <a:pPr marL="0" indent="0">
              <a:buNone/>
            </a:pPr>
            <a:r>
              <a:rPr lang="fr-FR" dirty="0"/>
              <a:t>La structure de données fonctionne sur le principe d’un ETL (</a:t>
            </a:r>
            <a:r>
              <a:rPr lang="fr-FR" dirty="0" err="1"/>
              <a:t>Extract</a:t>
            </a:r>
            <a:r>
              <a:rPr lang="fr-FR" dirty="0"/>
              <a:t> </a:t>
            </a:r>
            <a:r>
              <a:rPr lang="fr-FR" dirty="0" err="1"/>
              <a:t>Transorm</a:t>
            </a:r>
            <a:r>
              <a:rPr lang="fr-FR" dirty="0"/>
              <a:t> </a:t>
            </a:r>
            <a:r>
              <a:rPr lang="fr-FR" dirty="0" err="1"/>
              <a:t>Load</a:t>
            </a:r>
            <a:r>
              <a:rPr lang="fr-FR" dirty="0"/>
              <a:t>).</a:t>
            </a:r>
          </a:p>
          <a:p>
            <a:pPr marL="0" indent="0">
              <a:buNone/>
            </a:pPr>
            <a:r>
              <a:rPr lang="fr-FR" dirty="0"/>
              <a:t>Trois types de données ont été identifiées :</a:t>
            </a:r>
          </a:p>
          <a:p>
            <a:pPr lvl="1"/>
            <a:r>
              <a:rPr lang="fr-FR" dirty="0"/>
              <a:t>Les premières sont des données structurées qui n’ont qu’à être transformées au format SensorThings (https://www.ogc.org/standards/sensorthings/).</a:t>
            </a:r>
          </a:p>
          <a:p>
            <a:pPr lvl="1"/>
            <a:r>
              <a:rPr lang="fr-FR" dirty="0"/>
              <a:t>La seconde sont des donnés semi structurés issus souvent de fichiers Excel ayant besoin d’un traitement préparatoire afin de les structurer et ensuite les transformer comme la source de données précédentes.</a:t>
            </a:r>
          </a:p>
          <a:p>
            <a:pPr lvl="1"/>
            <a:r>
              <a:rPr lang="fr-FR" dirty="0" smtClean="0"/>
              <a:t>Enfin </a:t>
            </a:r>
            <a:r>
              <a:rPr lang="fr-FR" dirty="0"/>
              <a:t>la troisième et dernière source de données sont des données non structurées qui ont besoin d’un script ou d’un programme spécifique afin de les transformer pour être chargé au format SensorThings.</a:t>
            </a:r>
          </a:p>
          <a:p>
            <a:pPr marL="0" indent="0" algn="just">
              <a:buNone/>
            </a:pPr>
            <a:r>
              <a:rPr lang="fr-FR" dirty="0"/>
              <a:t>Toutes ses sources de données chargées au format SensorThings constitueront une collection différente stockée dans des bases </a:t>
            </a:r>
            <a:r>
              <a:rPr lang="fr-FR" dirty="0" smtClean="0"/>
              <a:t>différentes.</a:t>
            </a:r>
          </a:p>
          <a:p>
            <a:pPr marL="0" indent="0" algn="just">
              <a:buNone/>
            </a:pPr>
            <a:r>
              <a:rPr lang="fr-FR" dirty="0" smtClean="0"/>
              <a:t>Sera </a:t>
            </a:r>
            <a:r>
              <a:rPr lang="fr-FR" dirty="0"/>
              <a:t>étudiés ultérieurement l’intérêt d’utiliser STAC (https://</a:t>
            </a:r>
            <a:r>
              <a:rPr lang="fr-FR" dirty="0" smtClean="0"/>
              <a:t>stacspec.org/) </a:t>
            </a:r>
            <a:r>
              <a:rPr lang="fr-FR" dirty="0"/>
              <a:t>de l’OGC afin de distribuer ces différentes collections de </a:t>
            </a:r>
            <a:r>
              <a:rPr lang="fr-FR" dirty="0" smtClean="0"/>
              <a:t>SensorThings.</a:t>
            </a:r>
            <a:endParaRPr lang="fr-FR" dirty="0"/>
          </a:p>
          <a:p>
            <a:pPr marL="0" indent="0" algn="just">
              <a:buNone/>
            </a:pPr>
            <a:r>
              <a:rPr lang="fr-FR" dirty="0" smtClean="0"/>
              <a:t>L’utilisation </a:t>
            </a:r>
            <a:r>
              <a:rPr lang="fr-FR" dirty="0"/>
              <a:t>de l’API SensorThings permettra </a:t>
            </a:r>
            <a:r>
              <a:rPr lang="fr-FR" dirty="0" smtClean="0"/>
              <a:t>d’utiliser et </a:t>
            </a:r>
            <a:r>
              <a:rPr lang="fr-FR" dirty="0"/>
              <a:t>de distribuer les données via les outils déjà présents </a:t>
            </a:r>
            <a:r>
              <a:rPr lang="fr-FR" dirty="0" smtClean="0"/>
              <a:t>a moindre </a:t>
            </a:r>
            <a:r>
              <a:rPr lang="fr-FR" dirty="0"/>
              <a:t>efforts pour coder et enregistrer les différents outils et clients utiles un effort </a:t>
            </a:r>
            <a:r>
              <a:rPr lang="fr-FR" dirty="0" smtClean="0"/>
              <a:t>sera nécessaire sur </a:t>
            </a:r>
            <a:r>
              <a:rPr lang="fr-FR" dirty="0"/>
              <a:t>l’intégration des scripts spécifiques, et d’une interface pour </a:t>
            </a:r>
            <a:r>
              <a:rPr lang="fr-FR" dirty="0" smtClean="0"/>
              <a:t>l’ETL.</a:t>
            </a:r>
            <a:endParaRPr lang="fr-FR" dirty="0"/>
          </a:p>
        </p:txBody>
      </p:sp>
    </p:spTree>
    <p:extLst>
      <p:ext uri="{BB962C8B-B14F-4D97-AF65-F5344CB8AC3E}">
        <p14:creationId xmlns:p14="http://schemas.microsoft.com/office/powerpoint/2010/main" val="357290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24829" y="802888"/>
            <a:ext cx="10628971" cy="5464097"/>
          </a:xfrm>
        </p:spPr>
        <p:txBody>
          <a:bodyPr>
            <a:normAutofit fontScale="92500" lnSpcReduction="20000"/>
          </a:bodyPr>
          <a:lstStyle/>
          <a:p>
            <a:pPr marL="0" indent="0">
              <a:buNone/>
            </a:pPr>
            <a:r>
              <a:rPr lang="en-US" dirty="0"/>
              <a:t>The data structure is based on the ETL principle</a:t>
            </a:r>
            <a:r>
              <a:rPr lang="fr-FR" dirty="0" smtClean="0"/>
              <a:t>(</a:t>
            </a:r>
            <a:r>
              <a:rPr lang="fr-FR" dirty="0" err="1" smtClean="0"/>
              <a:t>Extract</a:t>
            </a:r>
            <a:r>
              <a:rPr lang="fr-FR" dirty="0" smtClean="0"/>
              <a:t> </a:t>
            </a:r>
            <a:r>
              <a:rPr lang="fr-FR" dirty="0" err="1"/>
              <a:t>Transorm</a:t>
            </a:r>
            <a:r>
              <a:rPr lang="fr-FR" dirty="0"/>
              <a:t> </a:t>
            </a:r>
            <a:r>
              <a:rPr lang="fr-FR" dirty="0" err="1"/>
              <a:t>Load</a:t>
            </a:r>
            <a:r>
              <a:rPr lang="fr-FR" dirty="0"/>
              <a:t>).</a:t>
            </a:r>
          </a:p>
          <a:p>
            <a:pPr marL="0" indent="0">
              <a:buNone/>
            </a:pPr>
            <a:r>
              <a:rPr lang="en-US" dirty="0"/>
              <a:t>Three types of data have been identified </a:t>
            </a:r>
            <a:r>
              <a:rPr lang="fr-FR" dirty="0"/>
              <a:t> :</a:t>
            </a:r>
          </a:p>
          <a:p>
            <a:pPr lvl="1"/>
            <a:r>
              <a:rPr lang="en-US" dirty="0"/>
              <a:t>The first are structured data that only need to be transformed into SensorThings </a:t>
            </a:r>
            <a:r>
              <a:rPr lang="en-US" dirty="0" smtClean="0"/>
              <a:t>format </a:t>
            </a:r>
            <a:r>
              <a:rPr lang="fr-FR" dirty="0" smtClean="0"/>
              <a:t>(https</a:t>
            </a:r>
            <a:r>
              <a:rPr lang="fr-FR" dirty="0"/>
              <a:t>://www.ogc.org/standards/sensorthings/).</a:t>
            </a:r>
          </a:p>
          <a:p>
            <a:pPr lvl="1"/>
            <a:r>
              <a:rPr lang="en-US" dirty="0"/>
              <a:t>The second is semi-structured data, often extracted from Excel files, which require preparatory processing to structure them and then transform them in the same way as the previous data source.</a:t>
            </a:r>
            <a:r>
              <a:rPr lang="fr-FR" dirty="0" smtClean="0"/>
              <a:t>.</a:t>
            </a:r>
            <a:endParaRPr lang="fr-FR" dirty="0"/>
          </a:p>
          <a:p>
            <a:pPr lvl="1"/>
            <a:r>
              <a:rPr lang="en-US" dirty="0"/>
              <a:t>The third and final data source is unstructured data, which requires a specific script or program to transform it and load it in SensorThings format.</a:t>
            </a:r>
            <a:r>
              <a:rPr lang="fr-FR" dirty="0" smtClean="0"/>
              <a:t>.</a:t>
            </a:r>
            <a:endParaRPr lang="fr-FR" dirty="0"/>
          </a:p>
          <a:p>
            <a:pPr marL="0" indent="0" algn="just">
              <a:buNone/>
            </a:pPr>
            <a:r>
              <a:rPr lang="en-US" dirty="0"/>
              <a:t>All its data sources loaded in SensorThings format will constitute a different collection stored in different databases</a:t>
            </a:r>
            <a:r>
              <a:rPr lang="en-US" dirty="0" smtClean="0"/>
              <a:t>.</a:t>
            </a:r>
            <a:endParaRPr lang="fr-FR" dirty="0" smtClean="0"/>
          </a:p>
          <a:p>
            <a:pPr marL="0" indent="0" algn="just">
              <a:buNone/>
            </a:pPr>
            <a:r>
              <a:rPr lang="en-US" dirty="0"/>
              <a:t>The use of OGC's STAC (https://stacspec.org/) to distribute these different SensorThings collections will be studied at a later date.</a:t>
            </a:r>
            <a:r>
              <a:rPr lang="fr-FR" dirty="0" smtClean="0"/>
              <a:t>.</a:t>
            </a:r>
            <a:endParaRPr lang="fr-FR" dirty="0"/>
          </a:p>
          <a:p>
            <a:pPr marL="0" indent="0" algn="just">
              <a:buNone/>
            </a:pPr>
            <a:r>
              <a:rPr lang="en-US" dirty="0"/>
              <a:t>The use of the SensorThings API will enable data to be used and distributed via the tools already in place. Less effort will be needed to code and register the various tools and useful clients, and more effort will be needed to integrate specific scripts and an interface for ETL.</a:t>
            </a:r>
            <a:r>
              <a:rPr lang="fr-FR" dirty="0" smtClean="0"/>
              <a:t>.</a:t>
            </a:r>
            <a:endParaRPr lang="fr-FR" dirty="0"/>
          </a:p>
        </p:txBody>
      </p:sp>
    </p:spTree>
    <p:extLst>
      <p:ext uri="{BB962C8B-B14F-4D97-AF65-F5344CB8AC3E}">
        <p14:creationId xmlns:p14="http://schemas.microsoft.com/office/powerpoint/2010/main" val="148318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à coins arrondis 63"/>
          <p:cNvSpPr/>
          <p:nvPr/>
        </p:nvSpPr>
        <p:spPr>
          <a:xfrm>
            <a:off x="7880814" y="2952345"/>
            <a:ext cx="4012066" cy="3546567"/>
          </a:xfrm>
          <a:prstGeom prst="roundRect">
            <a:avLst>
              <a:gd name="adj" fmla="val 0"/>
            </a:avLst>
          </a:prstGeom>
          <a:solidFill>
            <a:schemeClr val="bg1"/>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solidFill>
                  <a:schemeClr val="tx1"/>
                </a:solidFill>
              </a:rPr>
              <a:t>User Interface</a:t>
            </a:r>
            <a:endParaRPr lang="fr-FR" dirty="0">
              <a:solidFill>
                <a:schemeClr val="tx1"/>
              </a:solidFill>
            </a:endParaRPr>
          </a:p>
        </p:txBody>
      </p:sp>
      <p:sp>
        <p:nvSpPr>
          <p:cNvPr id="47" name="Rectangle à coins arrondis 46"/>
          <p:cNvSpPr/>
          <p:nvPr/>
        </p:nvSpPr>
        <p:spPr>
          <a:xfrm>
            <a:off x="0" y="0"/>
            <a:ext cx="7462253" cy="6794456"/>
          </a:xfrm>
          <a:prstGeom prst="roundRect">
            <a:avLst>
              <a:gd name="adj" fmla="val 0"/>
            </a:avLst>
          </a:prstGeom>
          <a:solidFill>
            <a:schemeClr val="accent1">
              <a:lumMod val="20000"/>
              <a:lumOff val="80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à coins arrondis 18"/>
          <p:cNvSpPr/>
          <p:nvPr/>
        </p:nvSpPr>
        <p:spPr>
          <a:xfrm>
            <a:off x="123376" y="1661532"/>
            <a:ext cx="3038656" cy="5011076"/>
          </a:xfrm>
          <a:prstGeom prst="roundRect">
            <a:avLst/>
          </a:prstGeom>
          <a:solidFill>
            <a:schemeClr val="bg2">
              <a:lumMod val="90000"/>
            </a:schemeClr>
          </a:solid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dirty="0" err="1">
                <a:solidFill>
                  <a:schemeClr val="accent1">
                    <a:lumMod val="50000"/>
                  </a:schemeClr>
                </a:solidFill>
              </a:rPr>
              <a:t>Extract</a:t>
            </a:r>
            <a:endParaRPr lang="fr-FR" sz="2800" dirty="0">
              <a:solidFill>
                <a:schemeClr val="accent1">
                  <a:lumMod val="50000"/>
                </a:schemeClr>
              </a:solidFill>
            </a:endParaRPr>
          </a:p>
        </p:txBody>
      </p:sp>
      <p:sp>
        <p:nvSpPr>
          <p:cNvPr id="49" name="Rectangle à coins arrondis 48"/>
          <p:cNvSpPr/>
          <p:nvPr/>
        </p:nvSpPr>
        <p:spPr>
          <a:xfrm>
            <a:off x="211818" y="2360364"/>
            <a:ext cx="2861940" cy="131332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smtClean="0">
                <a:solidFill>
                  <a:schemeClr val="tx1"/>
                </a:solidFill>
              </a:rPr>
              <a:t>Structured</a:t>
            </a:r>
            <a:endParaRPr lang="fr-FR" dirty="0">
              <a:solidFill>
                <a:schemeClr val="tx1"/>
              </a:solidFill>
            </a:endParaRPr>
          </a:p>
        </p:txBody>
      </p:sp>
      <p:sp>
        <p:nvSpPr>
          <p:cNvPr id="48" name="Rectangle à coins arrondis 47"/>
          <p:cNvSpPr/>
          <p:nvPr/>
        </p:nvSpPr>
        <p:spPr>
          <a:xfrm>
            <a:off x="193936" y="3804298"/>
            <a:ext cx="2861940" cy="131332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solidFill>
              </a:rPr>
              <a:t>Semi </a:t>
            </a:r>
            <a:r>
              <a:rPr lang="fr-FR" dirty="0" err="1" smtClean="0">
                <a:solidFill>
                  <a:schemeClr val="tx1"/>
                </a:solidFill>
              </a:rPr>
              <a:t>structured</a:t>
            </a:r>
            <a:endParaRPr lang="fr-FR" dirty="0">
              <a:solidFill>
                <a:schemeClr val="tx1"/>
              </a:solidFill>
            </a:endParaRPr>
          </a:p>
        </p:txBody>
      </p:sp>
      <p:sp>
        <p:nvSpPr>
          <p:cNvPr id="36" name="Rectangle à coins arrondis 35"/>
          <p:cNvSpPr/>
          <p:nvPr/>
        </p:nvSpPr>
        <p:spPr>
          <a:xfrm>
            <a:off x="4376967" y="5064729"/>
            <a:ext cx="2847388" cy="160787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1"/>
                </a:solidFill>
              </a:rPr>
              <a:t>Specific</a:t>
            </a:r>
            <a:r>
              <a:rPr lang="fr-FR" dirty="0">
                <a:solidFill>
                  <a:schemeClr val="tx1"/>
                </a:solidFill>
              </a:rPr>
              <a:t> </a:t>
            </a:r>
            <a:r>
              <a:rPr lang="fr-FR" dirty="0" smtClean="0">
                <a:solidFill>
                  <a:schemeClr val="tx1"/>
                </a:solidFill>
              </a:rPr>
              <a:t>script</a:t>
            </a:r>
            <a:endParaRPr lang="fr-FR" dirty="0">
              <a:solidFill>
                <a:schemeClr val="tx1"/>
              </a:solidFill>
            </a:endParaRPr>
          </a:p>
        </p:txBody>
      </p:sp>
      <p:sp>
        <p:nvSpPr>
          <p:cNvPr id="31" name="Rectangle à coins arrondis 30"/>
          <p:cNvSpPr/>
          <p:nvPr/>
        </p:nvSpPr>
        <p:spPr>
          <a:xfrm>
            <a:off x="4361508" y="3179210"/>
            <a:ext cx="1746031" cy="1743659"/>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1"/>
                </a:solidFill>
              </a:rPr>
              <a:t>Generic</a:t>
            </a:r>
            <a:r>
              <a:rPr lang="fr-FR" dirty="0">
                <a:solidFill>
                  <a:schemeClr val="tx1"/>
                </a:solidFill>
              </a:rPr>
              <a:t> </a:t>
            </a:r>
            <a:r>
              <a:rPr lang="fr-FR" dirty="0" smtClean="0">
                <a:solidFill>
                  <a:schemeClr val="tx1"/>
                </a:solidFill>
              </a:rPr>
              <a:t>script </a:t>
            </a:r>
            <a:endParaRPr lang="fr-FR" dirty="0">
              <a:solidFill>
                <a:schemeClr val="tx1"/>
              </a:solidFill>
            </a:endParaRPr>
          </a:p>
        </p:txBody>
      </p:sp>
      <p:sp>
        <p:nvSpPr>
          <p:cNvPr id="27" name="Rectangle à coins arrondis 26"/>
          <p:cNvSpPr/>
          <p:nvPr/>
        </p:nvSpPr>
        <p:spPr>
          <a:xfrm>
            <a:off x="8616402" y="148396"/>
            <a:ext cx="3282511" cy="2167113"/>
          </a:xfrm>
          <a:prstGeom prst="roundRect">
            <a:avLst>
              <a:gd name="adj" fmla="val 0"/>
            </a:avLst>
          </a:prstGeom>
          <a:solidFill>
            <a:schemeClr val="bg2">
              <a:lumMod val="90000"/>
            </a:schemeClr>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dirty="0" err="1">
                <a:solidFill>
                  <a:schemeClr val="accent1">
                    <a:lumMod val="50000"/>
                  </a:schemeClr>
                </a:solidFill>
              </a:rPr>
              <a:t>Load</a:t>
            </a:r>
            <a:endParaRPr lang="fr-FR" sz="2800" dirty="0">
              <a:solidFill>
                <a:schemeClr val="accent1">
                  <a:lumMod val="50000"/>
                </a:schemeClr>
              </a:solidFill>
            </a:endParaRPr>
          </a:p>
        </p:txBody>
      </p:sp>
      <p:sp>
        <p:nvSpPr>
          <p:cNvPr id="23" name="Rectangle à coins arrondis 22"/>
          <p:cNvSpPr/>
          <p:nvPr/>
        </p:nvSpPr>
        <p:spPr>
          <a:xfrm>
            <a:off x="8851544" y="728606"/>
            <a:ext cx="2812225" cy="147224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a:solidFill>
                  <a:schemeClr val="tx1"/>
                </a:solidFill>
              </a:rPr>
              <a:t>API sensorThings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866172" y="4190544"/>
            <a:ext cx="771692" cy="776836"/>
          </a:xfrm>
          <a:prstGeom prst="rect">
            <a:avLst/>
          </a:prstGeom>
        </p:spPr>
      </p:pic>
      <p:pic>
        <p:nvPicPr>
          <p:cNvPr id="6" name="Image 5"/>
          <p:cNvPicPr>
            <a:picLocks noChangeAspect="1"/>
          </p:cNvPicPr>
          <p:nvPr/>
        </p:nvPicPr>
        <p:blipFill>
          <a:blip r:embed="rId3"/>
          <a:stretch>
            <a:fillRect/>
          </a:stretch>
        </p:blipFill>
        <p:spPr>
          <a:xfrm>
            <a:off x="235166" y="4272949"/>
            <a:ext cx="664321" cy="664321"/>
          </a:xfrm>
          <a:prstGeom prst="rect">
            <a:avLst/>
          </a:prstGeom>
        </p:spPr>
      </p:pic>
      <p:sp>
        <p:nvSpPr>
          <p:cNvPr id="10" name="Rectangle à coins arrondis 9"/>
          <p:cNvSpPr/>
          <p:nvPr/>
        </p:nvSpPr>
        <p:spPr>
          <a:xfrm>
            <a:off x="193936" y="5197841"/>
            <a:ext cx="2861940" cy="121419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smtClean="0">
                <a:solidFill>
                  <a:schemeClr val="tx1"/>
                </a:solidFill>
              </a:rPr>
              <a:t>Unstrutured</a:t>
            </a:r>
            <a:endParaRPr lang="fr-FR" dirty="0">
              <a:solidFill>
                <a:schemeClr val="tx1"/>
              </a:solidFill>
            </a:endParaRPr>
          </a:p>
        </p:txBody>
      </p:sp>
      <p:pic>
        <p:nvPicPr>
          <p:cNvPr id="14" name="Image 13"/>
          <p:cNvPicPr>
            <a:picLocks noChangeAspect="1"/>
          </p:cNvPicPr>
          <p:nvPr/>
        </p:nvPicPr>
        <p:blipFill>
          <a:blip r:embed="rId2"/>
          <a:stretch>
            <a:fillRect/>
          </a:stretch>
        </p:blipFill>
        <p:spPr>
          <a:xfrm>
            <a:off x="322958" y="5582731"/>
            <a:ext cx="725724" cy="730562"/>
          </a:xfrm>
          <a:prstGeom prst="rect">
            <a:avLst/>
          </a:prstGeom>
        </p:spPr>
      </p:pic>
      <p:pic>
        <p:nvPicPr>
          <p:cNvPr id="16" name="Image 15"/>
          <p:cNvPicPr>
            <a:picLocks noChangeAspect="1"/>
          </p:cNvPicPr>
          <p:nvPr/>
        </p:nvPicPr>
        <p:blipFill>
          <a:blip r:embed="rId4"/>
          <a:stretch>
            <a:fillRect/>
          </a:stretch>
        </p:blipFill>
        <p:spPr>
          <a:xfrm>
            <a:off x="1105359" y="5619087"/>
            <a:ext cx="690053" cy="657850"/>
          </a:xfrm>
          <a:prstGeom prst="rect">
            <a:avLst/>
          </a:prstGeom>
        </p:spPr>
      </p:pic>
      <p:sp>
        <p:nvSpPr>
          <p:cNvPr id="21" name="Rectangle à coins arrondis 20"/>
          <p:cNvSpPr/>
          <p:nvPr/>
        </p:nvSpPr>
        <p:spPr>
          <a:xfrm>
            <a:off x="4331488" y="600568"/>
            <a:ext cx="2839744" cy="2384594"/>
          </a:xfrm>
          <a:prstGeom prst="roundRect">
            <a:avLst>
              <a:gd name="adj" fmla="val 0"/>
            </a:avLst>
          </a:prstGeom>
          <a:solidFill>
            <a:schemeClr val="bg2">
              <a:lumMod val="90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dirty="0" err="1">
                <a:solidFill>
                  <a:schemeClr val="accent1">
                    <a:lumMod val="50000"/>
                  </a:schemeClr>
                </a:solidFill>
              </a:rPr>
              <a:t>Transform</a:t>
            </a:r>
            <a:endParaRPr lang="fr-FR" sz="2800" dirty="0">
              <a:solidFill>
                <a:schemeClr val="accent1">
                  <a:lumMod val="50000"/>
                </a:schemeClr>
              </a:solidFill>
            </a:endParaRPr>
          </a:p>
        </p:txBody>
      </p:sp>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6082" y="960874"/>
            <a:ext cx="2002441" cy="2002441"/>
          </a:xfrm>
          <a:prstGeom prst="rect">
            <a:avLst/>
          </a:prstGeom>
        </p:spPr>
      </p:pic>
      <p:pic>
        <p:nvPicPr>
          <p:cNvPr id="2" name="Image 1"/>
          <p:cNvPicPr>
            <a:picLocks noChangeAspect="1"/>
          </p:cNvPicPr>
          <p:nvPr/>
        </p:nvPicPr>
        <p:blipFill>
          <a:blip r:embed="rId6"/>
          <a:stretch>
            <a:fillRect/>
          </a:stretch>
        </p:blipFill>
        <p:spPr>
          <a:xfrm>
            <a:off x="9261543" y="1133793"/>
            <a:ext cx="1992225" cy="999289"/>
          </a:xfrm>
          <a:prstGeom prst="rect">
            <a:avLst/>
          </a:prstGeom>
        </p:spPr>
      </p:pic>
      <p:pic>
        <p:nvPicPr>
          <p:cNvPr id="32" name="Image 31"/>
          <p:cNvPicPr>
            <a:picLocks noChangeAspect="1"/>
          </p:cNvPicPr>
          <p:nvPr/>
        </p:nvPicPr>
        <p:blipFill>
          <a:blip r:embed="rId7"/>
          <a:stretch>
            <a:fillRect/>
          </a:stretch>
        </p:blipFill>
        <p:spPr>
          <a:xfrm>
            <a:off x="4574298" y="5537779"/>
            <a:ext cx="877013" cy="877013"/>
          </a:xfrm>
          <a:prstGeom prst="rect">
            <a:avLst/>
          </a:prstGeom>
        </p:spPr>
      </p:pic>
      <p:pic>
        <p:nvPicPr>
          <p:cNvPr id="37" name="Image 36"/>
          <p:cNvPicPr>
            <a:picLocks noChangeAspect="1"/>
          </p:cNvPicPr>
          <p:nvPr/>
        </p:nvPicPr>
        <p:blipFill>
          <a:blip r:embed="rId8"/>
          <a:stretch>
            <a:fillRect/>
          </a:stretch>
        </p:blipFill>
        <p:spPr>
          <a:xfrm>
            <a:off x="4535576" y="3777497"/>
            <a:ext cx="750605" cy="825666"/>
          </a:xfrm>
          <a:prstGeom prst="rect">
            <a:avLst/>
          </a:prstGeom>
        </p:spPr>
      </p:pic>
      <p:pic>
        <p:nvPicPr>
          <p:cNvPr id="38" name="Image 37"/>
          <p:cNvPicPr>
            <a:picLocks noChangeAspect="1"/>
          </p:cNvPicPr>
          <p:nvPr/>
        </p:nvPicPr>
        <p:blipFill>
          <a:blip r:embed="rId9"/>
          <a:stretch>
            <a:fillRect/>
          </a:stretch>
        </p:blipFill>
        <p:spPr>
          <a:xfrm>
            <a:off x="5601659" y="5680424"/>
            <a:ext cx="683517" cy="751869"/>
          </a:xfrm>
          <a:prstGeom prst="rect">
            <a:avLst/>
          </a:prstGeom>
        </p:spPr>
      </p:pic>
      <p:pic>
        <p:nvPicPr>
          <p:cNvPr id="57" name="Imag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201" y="5197841"/>
            <a:ext cx="3710568" cy="1258501"/>
          </a:xfrm>
          <a:prstGeom prst="rect">
            <a:avLst/>
          </a:prstGeom>
        </p:spPr>
      </p:pic>
      <p:pic>
        <p:nvPicPr>
          <p:cNvPr id="60" name="Image 59"/>
          <p:cNvPicPr>
            <a:picLocks noChangeAspect="1"/>
          </p:cNvPicPr>
          <p:nvPr/>
        </p:nvPicPr>
        <p:blipFill>
          <a:blip r:embed="rId11"/>
          <a:stretch>
            <a:fillRect/>
          </a:stretch>
        </p:blipFill>
        <p:spPr>
          <a:xfrm>
            <a:off x="1809272" y="5680424"/>
            <a:ext cx="832721" cy="632869"/>
          </a:xfrm>
          <a:prstGeom prst="rect">
            <a:avLst/>
          </a:prstGeom>
        </p:spPr>
      </p:pic>
      <p:pic>
        <p:nvPicPr>
          <p:cNvPr id="61" name="Image 60"/>
          <p:cNvPicPr>
            <a:picLocks noChangeAspect="1"/>
          </p:cNvPicPr>
          <p:nvPr/>
        </p:nvPicPr>
        <p:blipFill>
          <a:blip r:embed="rId12"/>
          <a:stretch>
            <a:fillRect/>
          </a:stretch>
        </p:blipFill>
        <p:spPr>
          <a:xfrm>
            <a:off x="2281469" y="4238948"/>
            <a:ext cx="603060" cy="698322"/>
          </a:xfrm>
          <a:prstGeom prst="rect">
            <a:avLst/>
          </a:prstGeom>
        </p:spPr>
      </p:pic>
      <p:sp>
        <p:nvSpPr>
          <p:cNvPr id="55" name="ZoneTexte 54"/>
          <p:cNvSpPr txBox="1"/>
          <p:nvPr/>
        </p:nvSpPr>
        <p:spPr>
          <a:xfrm>
            <a:off x="1891666" y="479903"/>
            <a:ext cx="2273770" cy="646331"/>
          </a:xfrm>
          <a:prstGeom prst="rect">
            <a:avLst/>
          </a:prstGeom>
          <a:noFill/>
        </p:spPr>
        <p:txBody>
          <a:bodyPr wrap="square" rtlCol="0">
            <a:spAutoFit/>
          </a:bodyPr>
          <a:lstStyle/>
          <a:p>
            <a:pPr algn="ctr"/>
            <a:r>
              <a:rPr lang="fr-FR" sz="3600" b="1" dirty="0" smtClean="0"/>
              <a:t>Interface</a:t>
            </a:r>
          </a:p>
        </p:txBody>
      </p:sp>
      <p:pic>
        <p:nvPicPr>
          <p:cNvPr id="15" name="Imag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2682" y="148396"/>
            <a:ext cx="1340645" cy="1340645"/>
          </a:xfrm>
          <a:prstGeom prst="rect">
            <a:avLst/>
          </a:prstGeom>
        </p:spPr>
      </p:pic>
      <p:sp>
        <p:nvSpPr>
          <p:cNvPr id="42" name="Flèche droite 41"/>
          <p:cNvSpPr/>
          <p:nvPr/>
        </p:nvSpPr>
        <p:spPr>
          <a:xfrm>
            <a:off x="3277460" y="2200849"/>
            <a:ext cx="971002"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Flèche droite 58"/>
          <p:cNvSpPr/>
          <p:nvPr/>
        </p:nvSpPr>
        <p:spPr>
          <a:xfrm>
            <a:off x="3250735" y="4159463"/>
            <a:ext cx="971002"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lèche droite 61"/>
          <p:cNvSpPr/>
          <p:nvPr/>
        </p:nvSpPr>
        <p:spPr>
          <a:xfrm>
            <a:off x="3304686" y="5644507"/>
            <a:ext cx="971002"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Flèche à trois pointes 42"/>
          <p:cNvSpPr/>
          <p:nvPr/>
        </p:nvSpPr>
        <p:spPr>
          <a:xfrm rot="16200000">
            <a:off x="5647278" y="3589248"/>
            <a:ext cx="1989775" cy="84532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6" name="Image 5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054511" y="3487765"/>
            <a:ext cx="1796321" cy="1796321"/>
          </a:xfrm>
          <a:prstGeom prst="rect">
            <a:avLst/>
          </a:prstGeom>
        </p:spPr>
      </p:pic>
      <p:sp>
        <p:nvSpPr>
          <p:cNvPr id="54" name="ZoneTexte 53"/>
          <p:cNvSpPr txBox="1"/>
          <p:nvPr/>
        </p:nvSpPr>
        <p:spPr>
          <a:xfrm>
            <a:off x="10007660" y="6491789"/>
            <a:ext cx="2207738" cy="369332"/>
          </a:xfrm>
          <a:prstGeom prst="rect">
            <a:avLst/>
          </a:prstGeom>
          <a:noFill/>
        </p:spPr>
        <p:txBody>
          <a:bodyPr wrap="square" rtlCol="0">
            <a:spAutoFit/>
          </a:bodyPr>
          <a:lstStyle/>
          <a:p>
            <a:pPr algn="r"/>
            <a:r>
              <a:rPr lang="fr-FR" dirty="0" smtClean="0"/>
              <a:t>@ADAM Mario 2025</a:t>
            </a:r>
          </a:p>
        </p:txBody>
      </p:sp>
      <p:sp>
        <p:nvSpPr>
          <p:cNvPr id="65" name="Flèche droite 64"/>
          <p:cNvSpPr/>
          <p:nvPr/>
        </p:nvSpPr>
        <p:spPr>
          <a:xfrm>
            <a:off x="7282344" y="1081995"/>
            <a:ext cx="1349365"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Chevron 66"/>
          <p:cNvSpPr/>
          <p:nvPr/>
        </p:nvSpPr>
        <p:spPr>
          <a:xfrm rot="16200000">
            <a:off x="9694285" y="2492909"/>
            <a:ext cx="545984" cy="307552"/>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pic>
        <p:nvPicPr>
          <p:cNvPr id="3" name="Image 2"/>
          <p:cNvPicPr>
            <a:picLocks noChangeAspect="1"/>
          </p:cNvPicPr>
          <p:nvPr/>
        </p:nvPicPr>
        <p:blipFill>
          <a:blip r:embed="rId15"/>
          <a:stretch>
            <a:fillRect/>
          </a:stretch>
        </p:blipFill>
        <p:spPr>
          <a:xfrm>
            <a:off x="1560518" y="4238948"/>
            <a:ext cx="691548" cy="728431"/>
          </a:xfrm>
          <a:prstGeom prst="rect">
            <a:avLst/>
          </a:prstGeom>
        </p:spPr>
      </p:pic>
      <p:pic>
        <p:nvPicPr>
          <p:cNvPr id="9" name="Imag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415486" y="3691289"/>
            <a:ext cx="415638" cy="415638"/>
          </a:xfrm>
          <a:prstGeom prst="rect">
            <a:avLst/>
          </a:prstGeom>
        </p:spPr>
      </p:pic>
      <p:pic>
        <p:nvPicPr>
          <p:cNvPr id="11" name="Image 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19633" y="4295842"/>
            <a:ext cx="291363" cy="291363"/>
          </a:xfrm>
          <a:prstGeom prst="rect">
            <a:avLst/>
          </a:prstGeom>
        </p:spPr>
      </p:pic>
      <p:pic>
        <p:nvPicPr>
          <p:cNvPr id="12" name="Image 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92682" y="2709067"/>
            <a:ext cx="2566649" cy="875416"/>
          </a:xfrm>
          <a:prstGeom prst="rect">
            <a:avLst/>
          </a:prstGeom>
        </p:spPr>
      </p:pic>
    </p:spTree>
    <p:extLst>
      <p:ext uri="{BB962C8B-B14F-4D97-AF65-F5344CB8AC3E}">
        <p14:creationId xmlns:p14="http://schemas.microsoft.com/office/powerpoint/2010/main" val="1219617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414</Words>
  <Application>Microsoft Office PowerPoint</Application>
  <PresentationFormat>Grand écran</PresentationFormat>
  <Paragraphs>28</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Company>INRA UMRSAS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Mario Adam</dc:creator>
  <cp:lastModifiedBy>Mario Adam</cp:lastModifiedBy>
  <cp:revision>33</cp:revision>
  <dcterms:created xsi:type="dcterms:W3CDTF">2025-07-10T14:59:08Z</dcterms:created>
  <dcterms:modified xsi:type="dcterms:W3CDTF">2025-07-11T08:15:18Z</dcterms:modified>
</cp:coreProperties>
</file>