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3"/>
  </p:notesMasterIdLst>
  <p:sldIdLst>
    <p:sldId id="270" r:id="rId2"/>
    <p:sldId id="317" r:id="rId3"/>
    <p:sldId id="361" r:id="rId4"/>
    <p:sldId id="356" r:id="rId5"/>
    <p:sldId id="289" r:id="rId6"/>
    <p:sldId id="296" r:id="rId7"/>
    <p:sldId id="271" r:id="rId8"/>
    <p:sldId id="278" r:id="rId9"/>
    <p:sldId id="315" r:id="rId10"/>
    <p:sldId id="353" r:id="rId11"/>
    <p:sldId id="347" r:id="rId12"/>
    <p:sldId id="348" r:id="rId13"/>
    <p:sldId id="349" r:id="rId14"/>
    <p:sldId id="354" r:id="rId15"/>
    <p:sldId id="360" r:id="rId16"/>
    <p:sldId id="358" r:id="rId17"/>
    <p:sldId id="352" r:id="rId18"/>
    <p:sldId id="362" r:id="rId19"/>
    <p:sldId id="363" r:id="rId20"/>
    <p:sldId id="357" r:id="rId21"/>
    <p:sldId id="31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66" autoAdjust="0"/>
    <p:restoredTop sz="94660"/>
  </p:normalViewPr>
  <p:slideViewPr>
    <p:cSldViewPr snapToGrid="0" showGuides="1">
      <p:cViewPr varScale="1">
        <p:scale>
          <a:sx n="154" d="100"/>
          <a:sy n="154" d="100"/>
        </p:scale>
        <p:origin x="156" y="384"/>
      </p:cViewPr>
      <p:guideLst>
        <p:guide orient="horz" pos="2352"/>
        <p:guide pos="3840"/>
      </p:guideLst>
    </p:cSldViewPr>
  </p:slideViewPr>
  <p:notesTextViewPr>
    <p:cViewPr>
      <p:scale>
        <a:sx n="1" d="1"/>
        <a:sy n="1" d="1"/>
      </p:scale>
      <p:origin x="0" y="0"/>
    </p:cViewPr>
  </p:notesTextViewPr>
  <p:notesViewPr>
    <p:cSldViewPr snapToGrid="0">
      <p:cViewPr varScale="1">
        <p:scale>
          <a:sx n="125" d="100"/>
          <a:sy n="125" d="100"/>
        </p:scale>
        <p:origin x="493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99D184-E587-4C6C-A8B5-026A8E064B9C}" type="datetimeFigureOut">
              <a:rPr lang="fr-FR" smtClean="0"/>
              <a:t>26/05/2020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92A28F-C645-48A9-9F87-C238F64B02A1}" type="slidenum">
              <a:rPr lang="fr-FR" smtClean="0"/>
              <a:t>‹N°›</a:t>
            </a:fld>
            <a:endParaRPr lang="fr-FR"/>
          </a:p>
        </p:txBody>
      </p:sp>
    </p:spTree>
    <p:extLst>
      <p:ext uri="{BB962C8B-B14F-4D97-AF65-F5344CB8AC3E}">
        <p14:creationId xmlns:p14="http://schemas.microsoft.com/office/powerpoint/2010/main" val="2395589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792A28F-C645-48A9-9F87-C238F64B02A1}" type="slidenum">
              <a:rPr lang="fr-FR" smtClean="0"/>
              <a:t>1</a:t>
            </a:fld>
            <a:endParaRPr lang="fr-FR"/>
          </a:p>
        </p:txBody>
      </p:sp>
    </p:spTree>
    <p:extLst>
      <p:ext uri="{BB962C8B-B14F-4D97-AF65-F5344CB8AC3E}">
        <p14:creationId xmlns:p14="http://schemas.microsoft.com/office/powerpoint/2010/main" val="16212991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4862497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6699688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614635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82" r:id="rId3"/>
    <p:sldLayoutId id="2147483683" r:id="rId4"/>
    <p:sldLayoutId id="2147483684" r:id="rId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free-powerpoint-templates-desig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slide" Target="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E2BF505-7DE6-4F49-BE53-8357C3CFAD67}"/>
              </a:ext>
            </a:extLst>
          </p:cNvPr>
          <p:cNvGrpSpPr/>
          <p:nvPr/>
        </p:nvGrpSpPr>
        <p:grpSpPr>
          <a:xfrm>
            <a:off x="10046387" y="194480"/>
            <a:ext cx="1684599" cy="413563"/>
            <a:chOff x="864753" y="5755727"/>
            <a:chExt cx="1544830" cy="413563"/>
          </a:xfrm>
        </p:grpSpPr>
        <p:sp>
          <p:nvSpPr>
            <p:cNvPr id="9" name="Rounded Rectangle 7">
              <a:extLst>
                <a:ext uri="{FF2B5EF4-FFF2-40B4-BE49-F238E27FC236}">
                  <a16:creationId xmlns:a16="http://schemas.microsoft.com/office/drawing/2014/main" id="{76510AC1-6796-4AAE-826B-82E3C6C83F08}"/>
                </a:ext>
              </a:extLst>
            </p:cNvPr>
            <p:cNvSpPr/>
            <p:nvPr/>
          </p:nvSpPr>
          <p:spPr>
            <a:xfrm>
              <a:off x="864753" y="5755727"/>
              <a:ext cx="1544830" cy="413563"/>
            </a:xfrm>
            <a:prstGeom prst="roundRect">
              <a:avLst>
                <a:gd name="adj" fmla="val 50000"/>
              </a:avLst>
            </a:prstGeom>
            <a:solidFill>
              <a:schemeClr val="bg1">
                <a:alpha val="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Freeform: Shape 9">
              <a:extLst>
                <a:ext uri="{FF2B5EF4-FFF2-40B4-BE49-F238E27FC236}">
                  <a16:creationId xmlns:a16="http://schemas.microsoft.com/office/drawing/2014/main" id="{1AA9B7A6-AA04-48A1-8F03-8478DA0AB4E2}"/>
                </a:ext>
              </a:extLst>
            </p:cNvPr>
            <p:cNvSpPr/>
            <p:nvPr/>
          </p:nvSpPr>
          <p:spPr>
            <a:xfrm>
              <a:off x="1584900" y="5839450"/>
              <a:ext cx="493113" cy="238870"/>
            </a:xfrm>
            <a:custGeom>
              <a:avLst/>
              <a:gdLst>
                <a:gd name="connsiteX0" fmla="*/ 208619 w 476008"/>
                <a:gd name="connsiteY0" fmla="*/ 31142 h 184091"/>
                <a:gd name="connsiteX1" fmla="*/ 208619 w 476008"/>
                <a:gd name="connsiteY1" fmla="*/ 83381 h 184091"/>
                <a:gd name="connsiteX2" fmla="*/ 228962 w 476008"/>
                <a:gd name="connsiteY2" fmla="*/ 83381 h 184091"/>
                <a:gd name="connsiteX3" fmla="*/ 258347 w 476008"/>
                <a:gd name="connsiteY3" fmla="*/ 80493 h 184091"/>
                <a:gd name="connsiteX4" fmla="*/ 269962 w 476008"/>
                <a:gd name="connsiteY4" fmla="*/ 71452 h 184091"/>
                <a:gd name="connsiteX5" fmla="*/ 274169 w 476008"/>
                <a:gd name="connsiteY5" fmla="*/ 57136 h 184091"/>
                <a:gd name="connsiteX6" fmla="*/ 268267 w 476008"/>
                <a:gd name="connsiteY6" fmla="*/ 40560 h 184091"/>
                <a:gd name="connsiteX7" fmla="*/ 253324 w 476008"/>
                <a:gd name="connsiteY7" fmla="*/ 32398 h 184091"/>
                <a:gd name="connsiteX8" fmla="*/ 226576 w 476008"/>
                <a:gd name="connsiteY8" fmla="*/ 31142 h 184091"/>
                <a:gd name="connsiteX9" fmla="*/ 37169 w 476008"/>
                <a:gd name="connsiteY9" fmla="*/ 31142 h 184091"/>
                <a:gd name="connsiteX10" fmla="*/ 37169 w 476008"/>
                <a:gd name="connsiteY10" fmla="*/ 83381 h 184091"/>
                <a:gd name="connsiteX11" fmla="*/ 57512 w 476008"/>
                <a:gd name="connsiteY11" fmla="*/ 83381 h 184091"/>
                <a:gd name="connsiteX12" fmla="*/ 86897 w 476008"/>
                <a:gd name="connsiteY12" fmla="*/ 80493 h 184091"/>
                <a:gd name="connsiteX13" fmla="*/ 98512 w 476008"/>
                <a:gd name="connsiteY13" fmla="*/ 71452 h 184091"/>
                <a:gd name="connsiteX14" fmla="*/ 102719 w 476008"/>
                <a:gd name="connsiteY14" fmla="*/ 57136 h 184091"/>
                <a:gd name="connsiteX15" fmla="*/ 96817 w 476008"/>
                <a:gd name="connsiteY15" fmla="*/ 40560 h 184091"/>
                <a:gd name="connsiteX16" fmla="*/ 81874 w 476008"/>
                <a:gd name="connsiteY16" fmla="*/ 32398 h 184091"/>
                <a:gd name="connsiteX17" fmla="*/ 55126 w 476008"/>
                <a:gd name="connsiteY17" fmla="*/ 31142 h 184091"/>
                <a:gd name="connsiteX18" fmla="*/ 329714 w 476008"/>
                <a:gd name="connsiteY18" fmla="*/ 0 h 184091"/>
                <a:gd name="connsiteX19" fmla="*/ 476008 w 476008"/>
                <a:gd name="connsiteY19" fmla="*/ 0 h 184091"/>
                <a:gd name="connsiteX20" fmla="*/ 476008 w 476008"/>
                <a:gd name="connsiteY20" fmla="*/ 31142 h 184091"/>
                <a:gd name="connsiteX21" fmla="*/ 421509 w 476008"/>
                <a:gd name="connsiteY21" fmla="*/ 31142 h 184091"/>
                <a:gd name="connsiteX22" fmla="*/ 421509 w 476008"/>
                <a:gd name="connsiteY22" fmla="*/ 184091 h 184091"/>
                <a:gd name="connsiteX23" fmla="*/ 384339 w 476008"/>
                <a:gd name="connsiteY23" fmla="*/ 184091 h 184091"/>
                <a:gd name="connsiteX24" fmla="*/ 384339 w 476008"/>
                <a:gd name="connsiteY24" fmla="*/ 31142 h 184091"/>
                <a:gd name="connsiteX25" fmla="*/ 329714 w 476008"/>
                <a:gd name="connsiteY25" fmla="*/ 31142 h 184091"/>
                <a:gd name="connsiteX26" fmla="*/ 171450 w 476008"/>
                <a:gd name="connsiteY26" fmla="*/ 0 h 184091"/>
                <a:gd name="connsiteX27" fmla="*/ 231097 w 476008"/>
                <a:gd name="connsiteY27" fmla="*/ 0 h 184091"/>
                <a:gd name="connsiteX28" fmla="*/ 275299 w 476008"/>
                <a:gd name="connsiteY28" fmla="*/ 2763 h 184091"/>
                <a:gd name="connsiteX29" fmla="*/ 301795 w 476008"/>
                <a:gd name="connsiteY29" fmla="*/ 20783 h 184091"/>
                <a:gd name="connsiteX30" fmla="*/ 312469 w 476008"/>
                <a:gd name="connsiteY30" fmla="*/ 56634 h 184091"/>
                <a:gd name="connsiteX31" fmla="*/ 306316 w 476008"/>
                <a:gd name="connsiteY31" fmla="*/ 85139 h 184091"/>
                <a:gd name="connsiteX32" fmla="*/ 290682 w 476008"/>
                <a:gd name="connsiteY32" fmla="*/ 103285 h 184091"/>
                <a:gd name="connsiteX33" fmla="*/ 271406 w 476008"/>
                <a:gd name="connsiteY33" fmla="*/ 112012 h 184091"/>
                <a:gd name="connsiteX34" fmla="*/ 232855 w 476008"/>
                <a:gd name="connsiteY34" fmla="*/ 114649 h 184091"/>
                <a:gd name="connsiteX35" fmla="*/ 208619 w 476008"/>
                <a:gd name="connsiteY35" fmla="*/ 114649 h 184091"/>
                <a:gd name="connsiteX36" fmla="*/ 208619 w 476008"/>
                <a:gd name="connsiteY36" fmla="*/ 184091 h 184091"/>
                <a:gd name="connsiteX37" fmla="*/ 171450 w 476008"/>
                <a:gd name="connsiteY37" fmla="*/ 184091 h 184091"/>
                <a:gd name="connsiteX38" fmla="*/ 0 w 476008"/>
                <a:gd name="connsiteY38" fmla="*/ 0 h 184091"/>
                <a:gd name="connsiteX39" fmla="*/ 59647 w 476008"/>
                <a:gd name="connsiteY39" fmla="*/ 0 h 184091"/>
                <a:gd name="connsiteX40" fmla="*/ 103849 w 476008"/>
                <a:gd name="connsiteY40" fmla="*/ 2763 h 184091"/>
                <a:gd name="connsiteX41" fmla="*/ 130345 w 476008"/>
                <a:gd name="connsiteY41" fmla="*/ 20783 h 184091"/>
                <a:gd name="connsiteX42" fmla="*/ 141019 w 476008"/>
                <a:gd name="connsiteY42" fmla="*/ 56634 h 184091"/>
                <a:gd name="connsiteX43" fmla="*/ 134866 w 476008"/>
                <a:gd name="connsiteY43" fmla="*/ 85139 h 184091"/>
                <a:gd name="connsiteX44" fmla="*/ 119232 w 476008"/>
                <a:gd name="connsiteY44" fmla="*/ 103285 h 184091"/>
                <a:gd name="connsiteX45" fmla="*/ 99956 w 476008"/>
                <a:gd name="connsiteY45" fmla="*/ 112012 h 184091"/>
                <a:gd name="connsiteX46" fmla="*/ 61405 w 476008"/>
                <a:gd name="connsiteY46" fmla="*/ 114649 h 184091"/>
                <a:gd name="connsiteX47" fmla="*/ 37169 w 476008"/>
                <a:gd name="connsiteY47" fmla="*/ 114649 h 184091"/>
                <a:gd name="connsiteX48" fmla="*/ 37169 w 476008"/>
                <a:gd name="connsiteY48" fmla="*/ 184091 h 184091"/>
                <a:gd name="connsiteX49" fmla="*/ 0 w 476008"/>
                <a:gd name="connsiteY49" fmla="*/ 184091 h 18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76008" h="184091">
                  <a:moveTo>
                    <a:pt x="208619" y="31142"/>
                  </a:moveTo>
                  <a:lnTo>
                    <a:pt x="208619" y="83381"/>
                  </a:lnTo>
                  <a:lnTo>
                    <a:pt x="228962" y="83381"/>
                  </a:lnTo>
                  <a:cubicBezTo>
                    <a:pt x="243613" y="83381"/>
                    <a:pt x="253407" y="82418"/>
                    <a:pt x="258347" y="80493"/>
                  </a:cubicBezTo>
                  <a:cubicBezTo>
                    <a:pt x="263286" y="78567"/>
                    <a:pt x="267158" y="75554"/>
                    <a:pt x="269962" y="71452"/>
                  </a:cubicBezTo>
                  <a:cubicBezTo>
                    <a:pt x="272767" y="67350"/>
                    <a:pt x="274169" y="62578"/>
                    <a:pt x="274169" y="57136"/>
                  </a:cubicBezTo>
                  <a:cubicBezTo>
                    <a:pt x="274169" y="50439"/>
                    <a:pt x="272202" y="44914"/>
                    <a:pt x="268267" y="40560"/>
                  </a:cubicBezTo>
                  <a:cubicBezTo>
                    <a:pt x="264332" y="36207"/>
                    <a:pt x="259351" y="33486"/>
                    <a:pt x="253324" y="32398"/>
                  </a:cubicBezTo>
                  <a:cubicBezTo>
                    <a:pt x="248887" y="31561"/>
                    <a:pt x="239971" y="31142"/>
                    <a:pt x="226576" y="31142"/>
                  </a:cubicBezTo>
                  <a:close/>
                  <a:moveTo>
                    <a:pt x="37169" y="31142"/>
                  </a:moveTo>
                  <a:lnTo>
                    <a:pt x="37169" y="83381"/>
                  </a:lnTo>
                  <a:lnTo>
                    <a:pt x="57512" y="83381"/>
                  </a:lnTo>
                  <a:cubicBezTo>
                    <a:pt x="72163" y="83381"/>
                    <a:pt x="81957" y="82418"/>
                    <a:pt x="86897" y="80493"/>
                  </a:cubicBezTo>
                  <a:cubicBezTo>
                    <a:pt x="91836" y="78567"/>
                    <a:pt x="95708" y="75554"/>
                    <a:pt x="98512" y="71452"/>
                  </a:cubicBezTo>
                  <a:cubicBezTo>
                    <a:pt x="101317" y="67350"/>
                    <a:pt x="102719" y="62578"/>
                    <a:pt x="102719" y="57136"/>
                  </a:cubicBezTo>
                  <a:cubicBezTo>
                    <a:pt x="102719" y="50439"/>
                    <a:pt x="100752" y="44914"/>
                    <a:pt x="96817" y="40560"/>
                  </a:cubicBezTo>
                  <a:cubicBezTo>
                    <a:pt x="92882" y="36207"/>
                    <a:pt x="87901" y="33486"/>
                    <a:pt x="81874" y="32398"/>
                  </a:cubicBezTo>
                  <a:cubicBezTo>
                    <a:pt x="77437" y="31561"/>
                    <a:pt x="68521" y="31142"/>
                    <a:pt x="55126" y="31142"/>
                  </a:cubicBezTo>
                  <a:close/>
                  <a:moveTo>
                    <a:pt x="329714" y="0"/>
                  </a:moveTo>
                  <a:lnTo>
                    <a:pt x="476008" y="0"/>
                  </a:lnTo>
                  <a:lnTo>
                    <a:pt x="476008" y="31142"/>
                  </a:lnTo>
                  <a:lnTo>
                    <a:pt x="421509" y="31142"/>
                  </a:lnTo>
                  <a:lnTo>
                    <a:pt x="421509" y="184091"/>
                  </a:lnTo>
                  <a:lnTo>
                    <a:pt x="384339" y="184091"/>
                  </a:lnTo>
                  <a:lnTo>
                    <a:pt x="384339" y="31142"/>
                  </a:lnTo>
                  <a:lnTo>
                    <a:pt x="329714" y="31142"/>
                  </a:lnTo>
                  <a:close/>
                  <a:moveTo>
                    <a:pt x="171450" y="0"/>
                  </a:moveTo>
                  <a:lnTo>
                    <a:pt x="231097" y="0"/>
                  </a:lnTo>
                  <a:cubicBezTo>
                    <a:pt x="253700" y="0"/>
                    <a:pt x="268434" y="921"/>
                    <a:pt x="275299" y="2763"/>
                  </a:cubicBezTo>
                  <a:cubicBezTo>
                    <a:pt x="285847" y="5525"/>
                    <a:pt x="294679" y="11532"/>
                    <a:pt x="301795" y="20783"/>
                  </a:cubicBezTo>
                  <a:cubicBezTo>
                    <a:pt x="308911" y="30033"/>
                    <a:pt x="312469" y="41984"/>
                    <a:pt x="312469" y="56634"/>
                  </a:cubicBezTo>
                  <a:cubicBezTo>
                    <a:pt x="312469" y="67936"/>
                    <a:pt x="310418" y="77437"/>
                    <a:pt x="306316" y="85139"/>
                  </a:cubicBezTo>
                  <a:cubicBezTo>
                    <a:pt x="302214" y="92841"/>
                    <a:pt x="297002" y="98889"/>
                    <a:pt x="290682" y="103285"/>
                  </a:cubicBezTo>
                  <a:cubicBezTo>
                    <a:pt x="284361" y="107680"/>
                    <a:pt x="277936" y="110589"/>
                    <a:pt x="271406" y="112012"/>
                  </a:cubicBezTo>
                  <a:cubicBezTo>
                    <a:pt x="262532" y="113770"/>
                    <a:pt x="249682" y="114649"/>
                    <a:pt x="232855" y="114649"/>
                  </a:cubicBezTo>
                  <a:lnTo>
                    <a:pt x="208619" y="114649"/>
                  </a:lnTo>
                  <a:lnTo>
                    <a:pt x="208619" y="184091"/>
                  </a:lnTo>
                  <a:lnTo>
                    <a:pt x="171450" y="184091"/>
                  </a:lnTo>
                  <a:close/>
                  <a:moveTo>
                    <a:pt x="0" y="0"/>
                  </a:moveTo>
                  <a:lnTo>
                    <a:pt x="59647" y="0"/>
                  </a:lnTo>
                  <a:cubicBezTo>
                    <a:pt x="82250" y="0"/>
                    <a:pt x="96984" y="921"/>
                    <a:pt x="103849" y="2763"/>
                  </a:cubicBezTo>
                  <a:cubicBezTo>
                    <a:pt x="114397" y="5525"/>
                    <a:pt x="123229" y="11532"/>
                    <a:pt x="130345" y="20783"/>
                  </a:cubicBezTo>
                  <a:cubicBezTo>
                    <a:pt x="137461" y="30033"/>
                    <a:pt x="141019" y="41984"/>
                    <a:pt x="141019" y="56634"/>
                  </a:cubicBezTo>
                  <a:cubicBezTo>
                    <a:pt x="141019" y="67936"/>
                    <a:pt x="138968" y="77437"/>
                    <a:pt x="134866" y="85139"/>
                  </a:cubicBezTo>
                  <a:cubicBezTo>
                    <a:pt x="130764" y="92841"/>
                    <a:pt x="125552" y="98889"/>
                    <a:pt x="119232" y="103285"/>
                  </a:cubicBezTo>
                  <a:cubicBezTo>
                    <a:pt x="112911" y="107680"/>
                    <a:pt x="106486" y="110589"/>
                    <a:pt x="99956" y="112012"/>
                  </a:cubicBezTo>
                  <a:cubicBezTo>
                    <a:pt x="91082" y="113770"/>
                    <a:pt x="78232" y="114649"/>
                    <a:pt x="61405" y="114649"/>
                  </a:cubicBezTo>
                  <a:lnTo>
                    <a:pt x="37169" y="114649"/>
                  </a:lnTo>
                  <a:lnTo>
                    <a:pt x="37169" y="184091"/>
                  </a:lnTo>
                  <a:lnTo>
                    <a:pt x="0" y="18409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B1FA3CF-9802-4908-BF1F-FFF6919AFED7}"/>
                </a:ext>
              </a:extLst>
            </p:cNvPr>
            <p:cNvSpPr/>
            <p:nvPr/>
          </p:nvSpPr>
          <p:spPr>
            <a:xfrm>
              <a:off x="1095829" y="5851239"/>
              <a:ext cx="164495" cy="228600"/>
            </a:xfrm>
            <a:custGeom>
              <a:avLst/>
              <a:gdLst>
                <a:gd name="connsiteX0" fmla="*/ 0 w 164495"/>
                <a:gd name="connsiteY0" fmla="*/ 208038 h 212876"/>
                <a:gd name="connsiteX1" fmla="*/ 79828 w 164495"/>
                <a:gd name="connsiteY1" fmla="*/ 0 h 212876"/>
                <a:gd name="connsiteX2" fmla="*/ 164495 w 164495"/>
                <a:gd name="connsiteY2" fmla="*/ 212876 h 212876"/>
              </a:gdLst>
              <a:ahLst/>
              <a:cxnLst>
                <a:cxn ang="0">
                  <a:pos x="connsiteX0" y="connsiteY0"/>
                </a:cxn>
                <a:cxn ang="0">
                  <a:pos x="connsiteX1" y="connsiteY1"/>
                </a:cxn>
                <a:cxn ang="0">
                  <a:pos x="connsiteX2" y="connsiteY2"/>
                </a:cxn>
              </a:cxnLst>
              <a:rect l="l" t="t" r="r" b="b"/>
              <a:pathLst>
                <a:path w="164495" h="212876">
                  <a:moveTo>
                    <a:pt x="0" y="208038"/>
                  </a:moveTo>
                  <a:lnTo>
                    <a:pt x="79828" y="0"/>
                  </a:lnTo>
                  <a:lnTo>
                    <a:pt x="164495" y="212876"/>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D67BCD5F-023B-4928-A8BA-960BE01DD3FA}"/>
                </a:ext>
              </a:extLst>
            </p:cNvPr>
            <p:cNvSpPr/>
            <p:nvPr/>
          </p:nvSpPr>
          <p:spPr>
            <a:xfrm>
              <a:off x="130155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9E83D94-2B8F-4267-A14B-28F4B1D232E9}"/>
                </a:ext>
              </a:extLst>
            </p:cNvPr>
            <p:cNvSpPr/>
            <p:nvPr/>
          </p:nvSpPr>
          <p:spPr>
            <a:xfrm>
              <a:off x="144438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09FB9A1-EA5C-4B9A-9354-78F7C28542B6}"/>
                </a:ext>
              </a:extLst>
            </p:cNvPr>
            <p:cNvSpPr/>
            <p:nvPr/>
          </p:nvSpPr>
          <p:spPr>
            <a:xfrm>
              <a:off x="2040716" y="6018447"/>
              <a:ext cx="200512" cy="61391"/>
            </a:xfrm>
            <a:custGeom>
              <a:avLst/>
              <a:gdLst>
                <a:gd name="connsiteX0" fmla="*/ 0 w 253314"/>
                <a:gd name="connsiteY0" fmla="*/ 61903 h 77558"/>
                <a:gd name="connsiteX1" fmla="*/ 14375 w 253314"/>
                <a:gd name="connsiteY1" fmla="*/ 61903 h 77558"/>
                <a:gd name="connsiteX2" fmla="*/ 14375 w 253314"/>
                <a:gd name="connsiteY2" fmla="*/ 76279 h 77558"/>
                <a:gd name="connsiteX3" fmla="*/ 0 w 253314"/>
                <a:gd name="connsiteY3" fmla="*/ 76279 h 77558"/>
                <a:gd name="connsiteX4" fmla="*/ 138233 w 253314"/>
                <a:gd name="connsiteY4" fmla="*/ 12944 h 77558"/>
                <a:gd name="connsiteX5" fmla="*/ 123141 w 253314"/>
                <a:gd name="connsiteY5" fmla="*/ 19364 h 77558"/>
                <a:gd name="connsiteX6" fmla="*/ 117411 w 253314"/>
                <a:gd name="connsiteY6" fmla="*/ 38728 h 77558"/>
                <a:gd name="connsiteX7" fmla="*/ 123294 w 253314"/>
                <a:gd name="connsiteY7" fmla="*/ 58041 h 77558"/>
                <a:gd name="connsiteX8" fmla="*/ 138233 w 253314"/>
                <a:gd name="connsiteY8" fmla="*/ 64615 h 77558"/>
                <a:gd name="connsiteX9" fmla="*/ 153095 w 253314"/>
                <a:gd name="connsiteY9" fmla="*/ 58092 h 77558"/>
                <a:gd name="connsiteX10" fmla="*/ 158902 w 253314"/>
                <a:gd name="connsiteY10" fmla="*/ 38523 h 77558"/>
                <a:gd name="connsiteX11" fmla="*/ 153248 w 253314"/>
                <a:gd name="connsiteY11" fmla="*/ 19287 h 77558"/>
                <a:gd name="connsiteX12" fmla="*/ 138233 w 253314"/>
                <a:gd name="connsiteY12" fmla="*/ 12944 h 77558"/>
                <a:gd name="connsiteX13" fmla="*/ 180872 w 253314"/>
                <a:gd name="connsiteY13" fmla="*/ 1279 h 77558"/>
                <a:gd name="connsiteX14" fmla="*/ 203536 w 253314"/>
                <a:gd name="connsiteY14" fmla="*/ 1279 h 77558"/>
                <a:gd name="connsiteX15" fmla="*/ 217144 w 253314"/>
                <a:gd name="connsiteY15" fmla="*/ 52439 h 77558"/>
                <a:gd name="connsiteX16" fmla="*/ 230599 w 253314"/>
                <a:gd name="connsiteY16" fmla="*/ 1279 h 77558"/>
                <a:gd name="connsiteX17" fmla="*/ 253314 w 253314"/>
                <a:gd name="connsiteY17" fmla="*/ 1279 h 77558"/>
                <a:gd name="connsiteX18" fmla="*/ 253314 w 253314"/>
                <a:gd name="connsiteY18" fmla="*/ 76279 h 77558"/>
                <a:gd name="connsiteX19" fmla="*/ 239245 w 253314"/>
                <a:gd name="connsiteY19" fmla="*/ 76279 h 77558"/>
                <a:gd name="connsiteX20" fmla="*/ 239245 w 253314"/>
                <a:gd name="connsiteY20" fmla="*/ 17241 h 77558"/>
                <a:gd name="connsiteX21" fmla="*/ 224358 w 253314"/>
                <a:gd name="connsiteY21" fmla="*/ 76279 h 77558"/>
                <a:gd name="connsiteX22" fmla="*/ 209778 w 253314"/>
                <a:gd name="connsiteY22" fmla="*/ 76279 h 77558"/>
                <a:gd name="connsiteX23" fmla="*/ 194941 w 253314"/>
                <a:gd name="connsiteY23" fmla="*/ 17241 h 77558"/>
                <a:gd name="connsiteX24" fmla="*/ 194941 w 253314"/>
                <a:gd name="connsiteY24" fmla="*/ 76279 h 77558"/>
                <a:gd name="connsiteX25" fmla="*/ 180872 w 253314"/>
                <a:gd name="connsiteY25" fmla="*/ 76279 h 77558"/>
                <a:gd name="connsiteX26" fmla="*/ 138080 w 253314"/>
                <a:gd name="connsiteY26" fmla="*/ 0 h 77558"/>
                <a:gd name="connsiteX27" fmla="*/ 164606 w 253314"/>
                <a:gd name="connsiteY27" fmla="*/ 10283 h 77558"/>
                <a:gd name="connsiteX28" fmla="*/ 174556 w 253314"/>
                <a:gd name="connsiteY28" fmla="*/ 38882 h 77558"/>
                <a:gd name="connsiteX29" fmla="*/ 164683 w 253314"/>
                <a:gd name="connsiteY29" fmla="*/ 67301 h 77558"/>
                <a:gd name="connsiteX30" fmla="*/ 138284 w 253314"/>
                <a:gd name="connsiteY30" fmla="*/ 77558 h 77558"/>
                <a:gd name="connsiteX31" fmla="*/ 111681 w 253314"/>
                <a:gd name="connsiteY31" fmla="*/ 67352 h 77558"/>
                <a:gd name="connsiteX32" fmla="*/ 101807 w 253314"/>
                <a:gd name="connsiteY32" fmla="*/ 39240 h 77558"/>
                <a:gd name="connsiteX33" fmla="*/ 105235 w 253314"/>
                <a:gd name="connsiteY33" fmla="*/ 20004 h 77558"/>
                <a:gd name="connsiteX34" fmla="*/ 112218 w 253314"/>
                <a:gd name="connsiteY34" fmla="*/ 9721 h 77558"/>
                <a:gd name="connsiteX35" fmla="*/ 121913 w 253314"/>
                <a:gd name="connsiteY35" fmla="*/ 2967 h 77558"/>
                <a:gd name="connsiteX36" fmla="*/ 138080 w 253314"/>
                <a:gd name="connsiteY36" fmla="*/ 0 h 77558"/>
                <a:gd name="connsiteX37" fmla="*/ 61112 w 253314"/>
                <a:gd name="connsiteY37" fmla="*/ 0 h 77558"/>
                <a:gd name="connsiteX38" fmla="*/ 83469 w 253314"/>
                <a:gd name="connsiteY38" fmla="*/ 8135 h 77558"/>
                <a:gd name="connsiteX39" fmla="*/ 91143 w 253314"/>
                <a:gd name="connsiteY39" fmla="*/ 21948 h 77558"/>
                <a:gd name="connsiteX40" fmla="*/ 76153 w 253314"/>
                <a:gd name="connsiteY40" fmla="*/ 25529 h 77558"/>
                <a:gd name="connsiteX41" fmla="*/ 70602 w 253314"/>
                <a:gd name="connsiteY41" fmla="*/ 16320 h 77558"/>
                <a:gd name="connsiteX42" fmla="*/ 60345 w 253314"/>
                <a:gd name="connsiteY42" fmla="*/ 12944 h 77558"/>
                <a:gd name="connsiteX43" fmla="*/ 46813 w 253314"/>
                <a:gd name="connsiteY43" fmla="*/ 18929 h 77558"/>
                <a:gd name="connsiteX44" fmla="*/ 41620 w 253314"/>
                <a:gd name="connsiteY44" fmla="*/ 38319 h 77558"/>
                <a:gd name="connsiteX45" fmla="*/ 46736 w 253314"/>
                <a:gd name="connsiteY45" fmla="*/ 58578 h 77558"/>
                <a:gd name="connsiteX46" fmla="*/ 60038 w 253314"/>
                <a:gd name="connsiteY46" fmla="*/ 64615 h 77558"/>
                <a:gd name="connsiteX47" fmla="*/ 70423 w 253314"/>
                <a:gd name="connsiteY47" fmla="*/ 60778 h 77558"/>
                <a:gd name="connsiteX48" fmla="*/ 76665 w 253314"/>
                <a:gd name="connsiteY48" fmla="*/ 48704 h 77558"/>
                <a:gd name="connsiteX49" fmla="*/ 91348 w 253314"/>
                <a:gd name="connsiteY49" fmla="*/ 53360 h 77558"/>
                <a:gd name="connsiteX50" fmla="*/ 80118 w 253314"/>
                <a:gd name="connsiteY50" fmla="*/ 71598 h 77558"/>
                <a:gd name="connsiteX51" fmla="*/ 60191 w 253314"/>
                <a:gd name="connsiteY51" fmla="*/ 77558 h 77558"/>
                <a:gd name="connsiteX52" fmla="*/ 35635 w 253314"/>
                <a:gd name="connsiteY52" fmla="*/ 67352 h 77558"/>
                <a:gd name="connsiteX53" fmla="*/ 26017 w 253314"/>
                <a:gd name="connsiteY53" fmla="*/ 39444 h 77558"/>
                <a:gd name="connsiteX54" fmla="*/ 35686 w 253314"/>
                <a:gd name="connsiteY54" fmla="*/ 10360 h 77558"/>
                <a:gd name="connsiteX55" fmla="*/ 61112 w 253314"/>
                <a:gd name="connsiteY55" fmla="*/ 0 h 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53314" h="77558">
                  <a:moveTo>
                    <a:pt x="0" y="61903"/>
                  </a:moveTo>
                  <a:lnTo>
                    <a:pt x="14375" y="61903"/>
                  </a:lnTo>
                  <a:lnTo>
                    <a:pt x="14375" y="76279"/>
                  </a:lnTo>
                  <a:lnTo>
                    <a:pt x="0" y="76279"/>
                  </a:lnTo>
                  <a:close/>
                  <a:moveTo>
                    <a:pt x="138233" y="12944"/>
                  </a:moveTo>
                  <a:cubicBezTo>
                    <a:pt x="131992" y="12944"/>
                    <a:pt x="126961" y="15084"/>
                    <a:pt x="123141" y="19364"/>
                  </a:cubicBezTo>
                  <a:cubicBezTo>
                    <a:pt x="119321" y="23644"/>
                    <a:pt x="117411" y="30099"/>
                    <a:pt x="117411" y="38728"/>
                  </a:cubicBezTo>
                  <a:cubicBezTo>
                    <a:pt x="117411" y="47221"/>
                    <a:pt x="119372" y="53658"/>
                    <a:pt x="123294" y="58041"/>
                  </a:cubicBezTo>
                  <a:cubicBezTo>
                    <a:pt x="127217" y="62423"/>
                    <a:pt x="132196" y="64615"/>
                    <a:pt x="138233" y="64615"/>
                  </a:cubicBezTo>
                  <a:cubicBezTo>
                    <a:pt x="144270" y="64615"/>
                    <a:pt x="149224" y="62441"/>
                    <a:pt x="153095" y="58092"/>
                  </a:cubicBezTo>
                  <a:cubicBezTo>
                    <a:pt x="156966" y="53743"/>
                    <a:pt x="158902" y="47221"/>
                    <a:pt x="158902" y="38523"/>
                  </a:cubicBezTo>
                  <a:cubicBezTo>
                    <a:pt x="158902" y="29929"/>
                    <a:pt x="157017" y="23517"/>
                    <a:pt x="153248" y="19287"/>
                  </a:cubicBezTo>
                  <a:cubicBezTo>
                    <a:pt x="149480" y="15058"/>
                    <a:pt x="144475" y="12944"/>
                    <a:pt x="138233" y="12944"/>
                  </a:cubicBezTo>
                  <a:close/>
                  <a:moveTo>
                    <a:pt x="180872" y="1279"/>
                  </a:moveTo>
                  <a:lnTo>
                    <a:pt x="203536" y="1279"/>
                  </a:lnTo>
                  <a:lnTo>
                    <a:pt x="217144" y="52439"/>
                  </a:lnTo>
                  <a:lnTo>
                    <a:pt x="230599" y="1279"/>
                  </a:lnTo>
                  <a:lnTo>
                    <a:pt x="253314" y="1279"/>
                  </a:lnTo>
                  <a:lnTo>
                    <a:pt x="253314" y="76279"/>
                  </a:lnTo>
                  <a:lnTo>
                    <a:pt x="239245" y="76279"/>
                  </a:lnTo>
                  <a:lnTo>
                    <a:pt x="239245" y="17241"/>
                  </a:lnTo>
                  <a:lnTo>
                    <a:pt x="224358" y="76279"/>
                  </a:lnTo>
                  <a:lnTo>
                    <a:pt x="209778" y="76279"/>
                  </a:lnTo>
                  <a:lnTo>
                    <a:pt x="194941" y="17241"/>
                  </a:lnTo>
                  <a:lnTo>
                    <a:pt x="194941" y="76279"/>
                  </a:lnTo>
                  <a:lnTo>
                    <a:pt x="180872" y="76279"/>
                  </a:lnTo>
                  <a:close/>
                  <a:moveTo>
                    <a:pt x="138080" y="0"/>
                  </a:moveTo>
                  <a:cubicBezTo>
                    <a:pt x="149130" y="0"/>
                    <a:pt x="157972" y="3428"/>
                    <a:pt x="164606" y="10283"/>
                  </a:cubicBezTo>
                  <a:cubicBezTo>
                    <a:pt x="171240" y="17139"/>
                    <a:pt x="174556" y="26671"/>
                    <a:pt x="174556" y="38882"/>
                  </a:cubicBezTo>
                  <a:cubicBezTo>
                    <a:pt x="174556" y="50989"/>
                    <a:pt x="171265" y="60462"/>
                    <a:pt x="164683" y="67301"/>
                  </a:cubicBezTo>
                  <a:cubicBezTo>
                    <a:pt x="158100" y="74139"/>
                    <a:pt x="149301" y="77558"/>
                    <a:pt x="138284" y="77558"/>
                  </a:cubicBezTo>
                  <a:cubicBezTo>
                    <a:pt x="127131" y="77558"/>
                    <a:pt x="118264" y="74156"/>
                    <a:pt x="111681" y="67352"/>
                  </a:cubicBezTo>
                  <a:cubicBezTo>
                    <a:pt x="105099" y="60548"/>
                    <a:pt x="101807" y="51177"/>
                    <a:pt x="101807" y="39240"/>
                  </a:cubicBezTo>
                  <a:cubicBezTo>
                    <a:pt x="101807" y="31600"/>
                    <a:pt x="102950" y="25188"/>
                    <a:pt x="105235" y="20004"/>
                  </a:cubicBezTo>
                  <a:cubicBezTo>
                    <a:pt x="106940" y="16184"/>
                    <a:pt x="109268" y="12756"/>
                    <a:pt x="112218" y="9721"/>
                  </a:cubicBezTo>
                  <a:cubicBezTo>
                    <a:pt x="115169" y="6685"/>
                    <a:pt x="118400" y="4434"/>
                    <a:pt x="121913" y="2967"/>
                  </a:cubicBezTo>
                  <a:cubicBezTo>
                    <a:pt x="126586" y="989"/>
                    <a:pt x="131975" y="0"/>
                    <a:pt x="138080" y="0"/>
                  </a:cubicBezTo>
                  <a:close/>
                  <a:moveTo>
                    <a:pt x="61112" y="0"/>
                  </a:moveTo>
                  <a:cubicBezTo>
                    <a:pt x="70287" y="0"/>
                    <a:pt x="77739" y="2712"/>
                    <a:pt x="83469" y="8135"/>
                  </a:cubicBezTo>
                  <a:cubicBezTo>
                    <a:pt x="86880" y="11341"/>
                    <a:pt x="89438" y="15945"/>
                    <a:pt x="91143" y="21948"/>
                  </a:cubicBezTo>
                  <a:lnTo>
                    <a:pt x="76153" y="25529"/>
                  </a:lnTo>
                  <a:cubicBezTo>
                    <a:pt x="75266" y="21641"/>
                    <a:pt x="73416" y="18571"/>
                    <a:pt x="70602" y="16320"/>
                  </a:cubicBezTo>
                  <a:cubicBezTo>
                    <a:pt x="67788" y="14069"/>
                    <a:pt x="64369" y="12944"/>
                    <a:pt x="60345" y="12944"/>
                  </a:cubicBezTo>
                  <a:cubicBezTo>
                    <a:pt x="54785" y="12944"/>
                    <a:pt x="50275" y="14939"/>
                    <a:pt x="46813" y="18929"/>
                  </a:cubicBezTo>
                  <a:cubicBezTo>
                    <a:pt x="43351" y="22920"/>
                    <a:pt x="41620" y="29383"/>
                    <a:pt x="41620" y="38319"/>
                  </a:cubicBezTo>
                  <a:cubicBezTo>
                    <a:pt x="41620" y="47800"/>
                    <a:pt x="43326" y="54553"/>
                    <a:pt x="46736" y="58578"/>
                  </a:cubicBezTo>
                  <a:cubicBezTo>
                    <a:pt x="50147" y="62603"/>
                    <a:pt x="54581" y="64615"/>
                    <a:pt x="60038" y="64615"/>
                  </a:cubicBezTo>
                  <a:cubicBezTo>
                    <a:pt x="64062" y="64615"/>
                    <a:pt x="67524" y="63336"/>
                    <a:pt x="70423" y="60778"/>
                  </a:cubicBezTo>
                  <a:cubicBezTo>
                    <a:pt x="73322" y="58220"/>
                    <a:pt x="75403" y="54195"/>
                    <a:pt x="76665" y="48704"/>
                  </a:cubicBezTo>
                  <a:lnTo>
                    <a:pt x="91348" y="53360"/>
                  </a:lnTo>
                  <a:cubicBezTo>
                    <a:pt x="89097" y="61545"/>
                    <a:pt x="85353" y="67625"/>
                    <a:pt x="80118" y="71598"/>
                  </a:cubicBezTo>
                  <a:cubicBezTo>
                    <a:pt x="74883" y="75572"/>
                    <a:pt x="68240" y="77558"/>
                    <a:pt x="60191" y="77558"/>
                  </a:cubicBezTo>
                  <a:cubicBezTo>
                    <a:pt x="50232" y="77558"/>
                    <a:pt x="42047" y="74156"/>
                    <a:pt x="35635" y="67352"/>
                  </a:cubicBezTo>
                  <a:cubicBezTo>
                    <a:pt x="29223" y="60548"/>
                    <a:pt x="26017" y="51245"/>
                    <a:pt x="26017" y="39444"/>
                  </a:cubicBezTo>
                  <a:cubicBezTo>
                    <a:pt x="26017" y="26961"/>
                    <a:pt x="29240" y="17267"/>
                    <a:pt x="35686" y="10360"/>
                  </a:cubicBezTo>
                  <a:cubicBezTo>
                    <a:pt x="42132" y="3453"/>
                    <a:pt x="50607" y="0"/>
                    <a:pt x="6111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
        <p:nvSpPr>
          <p:cNvPr id="17" name="TextBox 16">
            <a:hlinkClick r:id="rId3"/>
            <a:extLst>
              <a:ext uri="{FF2B5EF4-FFF2-40B4-BE49-F238E27FC236}">
                <a16:creationId xmlns:a16="http://schemas.microsoft.com/office/drawing/2014/main" id="{46673C6C-F4E2-45EA-9333-0F52A6A69329}"/>
              </a:ext>
            </a:extLst>
          </p:cNvPr>
          <p:cNvSpPr txBox="1"/>
          <p:nvPr/>
        </p:nvSpPr>
        <p:spPr>
          <a:xfrm>
            <a:off x="6741941" y="6467568"/>
            <a:ext cx="5169613" cy="246221"/>
          </a:xfrm>
          <a:prstGeom prst="rect">
            <a:avLst/>
          </a:prstGeom>
          <a:noFill/>
        </p:spPr>
        <p:txBody>
          <a:bodyPr wrap="square" rtlCol="0">
            <a:spAutoFit/>
          </a:bodyPr>
          <a:lstStyle/>
          <a:p>
            <a:pPr algn="r"/>
            <a:r>
              <a:rPr lang="en-US" altLang="ko-KR" sz="1000" dirty="0">
                <a:solidFill>
                  <a:schemeClr val="bg1"/>
                </a:solidFill>
                <a:cs typeface="Arial" pitchFamily="34" charset="0"/>
                <a:hlinkClick r:id="rId3">
                  <a:extLst>
                    <a:ext uri="{A12FA001-AC4F-418D-AE19-62706E023703}">
                      <ahyp:hlinkClr xmlns="" xmlns:ahyp="http://schemas.microsoft.com/office/drawing/2018/hyperlinkcolor" val="tx"/>
                    </a:ext>
                  </a:extLst>
                </a:hlinkClick>
              </a:rPr>
              <a:t>http://www.free-powerpoint-templates-design.com</a:t>
            </a:r>
            <a:endParaRPr lang="ko-KR" altLang="en-US" sz="1000" dirty="0">
              <a:solidFill>
                <a:schemeClr val="bg1"/>
              </a:solidFill>
              <a:cs typeface="Arial" pitchFamily="34" charset="0"/>
            </a:endParaRPr>
          </a:p>
        </p:txBody>
      </p:sp>
      <p:sp>
        <p:nvSpPr>
          <p:cNvPr id="21" name="TextBox 20">
            <a:extLst>
              <a:ext uri="{FF2B5EF4-FFF2-40B4-BE49-F238E27FC236}">
                <a16:creationId xmlns:a16="http://schemas.microsoft.com/office/drawing/2014/main" id="{93AEA043-746F-4334-A00A-A4587B060237}"/>
              </a:ext>
            </a:extLst>
          </p:cNvPr>
          <p:cNvSpPr txBox="1"/>
          <p:nvPr/>
        </p:nvSpPr>
        <p:spPr>
          <a:xfrm>
            <a:off x="6903113" y="4367508"/>
            <a:ext cx="5008441" cy="923330"/>
          </a:xfrm>
          <a:prstGeom prst="rect">
            <a:avLst/>
          </a:prstGeom>
          <a:noFill/>
        </p:spPr>
        <p:txBody>
          <a:bodyPr wrap="square" rtlCol="0" anchor="ctr">
            <a:spAutoFit/>
          </a:bodyPr>
          <a:lstStyle/>
          <a:p>
            <a:pPr algn="r"/>
            <a:r>
              <a:rPr lang="en-US" sz="5400" dirty="0" smtClean="0">
                <a:solidFill>
                  <a:schemeClr val="bg1"/>
                </a:solidFill>
                <a:latin typeface="+mj-lt"/>
              </a:rPr>
              <a:t>API </a:t>
            </a:r>
            <a:r>
              <a:rPr lang="en-US" sz="2800" dirty="0" smtClean="0">
                <a:solidFill>
                  <a:schemeClr val="bg1"/>
                </a:solidFill>
                <a:latin typeface="+mj-lt"/>
              </a:rPr>
              <a:t>Rest &amp; </a:t>
            </a:r>
            <a:r>
              <a:rPr lang="en-US" sz="2800" dirty="0" err="1" smtClean="0">
                <a:solidFill>
                  <a:schemeClr val="bg1"/>
                </a:solidFill>
                <a:latin typeface="+mj-lt"/>
              </a:rPr>
              <a:t>GraphQl</a:t>
            </a:r>
            <a:endParaRPr lang="en-US" sz="2800" dirty="0">
              <a:solidFill>
                <a:schemeClr val="bg1"/>
              </a:solidFill>
              <a:latin typeface="+mj-lt"/>
            </a:endParaRPr>
          </a:p>
        </p:txBody>
      </p:sp>
      <p:sp>
        <p:nvSpPr>
          <p:cNvPr id="22" name="TextBox 21">
            <a:extLst>
              <a:ext uri="{FF2B5EF4-FFF2-40B4-BE49-F238E27FC236}">
                <a16:creationId xmlns:a16="http://schemas.microsoft.com/office/drawing/2014/main" id="{7DC83D12-1353-440F-A5DC-1ACD4C118187}"/>
              </a:ext>
            </a:extLst>
          </p:cNvPr>
          <p:cNvSpPr txBox="1"/>
          <p:nvPr/>
        </p:nvSpPr>
        <p:spPr>
          <a:xfrm>
            <a:off x="6903174" y="5706336"/>
            <a:ext cx="5008380" cy="379656"/>
          </a:xfrm>
          <a:prstGeom prst="rect">
            <a:avLst/>
          </a:prstGeom>
          <a:noFill/>
        </p:spPr>
        <p:txBody>
          <a:bodyPr wrap="square" rtlCol="0" anchor="ctr">
            <a:spAutoFit/>
          </a:bodyPr>
          <a:lstStyle/>
          <a:p>
            <a:pPr algn="r"/>
            <a:r>
              <a:rPr lang="en-US" altLang="ko-KR" sz="1867" dirty="0" err="1" smtClean="0">
                <a:solidFill>
                  <a:schemeClr val="bg1"/>
                </a:solidFill>
                <a:cs typeface="Arial" pitchFamily="34" charset="0"/>
              </a:rPr>
              <a:t>Vulgarisation</a:t>
            </a:r>
            <a:r>
              <a:rPr lang="en-US" altLang="ko-KR" sz="1867" dirty="0" smtClean="0">
                <a:solidFill>
                  <a:schemeClr val="bg1"/>
                </a:solidFill>
                <a:cs typeface="Arial" pitchFamily="34" charset="0"/>
              </a:rPr>
              <a:t> de </a:t>
            </a:r>
            <a:r>
              <a:rPr lang="en-US" altLang="ko-KR" sz="1867" dirty="0" err="1" smtClean="0">
                <a:solidFill>
                  <a:schemeClr val="bg1"/>
                </a:solidFill>
                <a:cs typeface="Arial" pitchFamily="34" charset="0"/>
              </a:rPr>
              <a:t>ce</a:t>
            </a:r>
            <a:r>
              <a:rPr lang="en-US" altLang="ko-KR" sz="1867" dirty="0" smtClean="0">
                <a:solidFill>
                  <a:schemeClr val="bg1"/>
                </a:solidFill>
                <a:cs typeface="Arial" pitchFamily="34" charset="0"/>
              </a:rPr>
              <a:t> </a:t>
            </a:r>
            <a:r>
              <a:rPr lang="en-US" altLang="ko-KR" sz="1867" dirty="0" err="1" smtClean="0">
                <a:solidFill>
                  <a:schemeClr val="bg1"/>
                </a:solidFill>
                <a:cs typeface="Arial" pitchFamily="34" charset="0"/>
              </a:rPr>
              <a:t>qu’est</a:t>
            </a:r>
            <a:r>
              <a:rPr lang="en-US" altLang="ko-KR" sz="1867" dirty="0" smtClean="0">
                <a:solidFill>
                  <a:schemeClr val="bg1"/>
                </a:solidFill>
                <a:cs typeface="Arial" pitchFamily="34" charset="0"/>
              </a:rPr>
              <a:t> </a:t>
            </a:r>
            <a:r>
              <a:rPr lang="en-US" altLang="ko-KR" sz="1867" dirty="0" err="1" smtClean="0">
                <a:solidFill>
                  <a:schemeClr val="bg1"/>
                </a:solidFill>
                <a:cs typeface="Arial" pitchFamily="34" charset="0"/>
              </a:rPr>
              <a:t>une</a:t>
            </a:r>
            <a:r>
              <a:rPr lang="en-US" altLang="ko-KR" sz="1867" dirty="0" smtClean="0">
                <a:solidFill>
                  <a:schemeClr val="bg1"/>
                </a:solidFill>
                <a:cs typeface="Arial" pitchFamily="34" charset="0"/>
              </a:rPr>
              <a:t> API</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30866850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74645" y="22262"/>
            <a:ext cx="12067592" cy="813925"/>
          </a:xfrm>
          <a:prstGeom prst="rect">
            <a:avLst/>
          </a:prstGeom>
        </p:spPr>
        <p:txBody>
          <a:bodyPr anchor="t" anchorCtr="0"/>
          <a:lstStyle/>
          <a:p>
            <a:r>
              <a:rPr lang="fr-FR" sz="4400" dirty="0" smtClean="0"/>
              <a:t>Ressources </a:t>
            </a:r>
            <a:r>
              <a:rPr lang="fr-FR" sz="4400" dirty="0"/>
              <a:t>et actions </a:t>
            </a:r>
            <a:r>
              <a:rPr lang="fr-FR" sz="4400" dirty="0" smtClean="0"/>
              <a:t>associées</a:t>
            </a:r>
            <a:endParaRPr lang="en-US" sz="4400" dirty="0"/>
          </a:p>
        </p:txBody>
      </p:sp>
      <p:graphicFrame>
        <p:nvGraphicFramePr>
          <p:cNvPr id="7" name="Tableau 6"/>
          <p:cNvGraphicFramePr>
            <a:graphicFrameLocks noGrp="1"/>
          </p:cNvGraphicFramePr>
          <p:nvPr>
            <p:extLst>
              <p:ext uri="{D42A27DB-BD31-4B8C-83A1-F6EECF244321}">
                <p14:modId xmlns:p14="http://schemas.microsoft.com/office/powerpoint/2010/main" val="4179269532"/>
              </p:ext>
            </p:extLst>
          </p:nvPr>
        </p:nvGraphicFramePr>
        <p:xfrm>
          <a:off x="391887" y="1166841"/>
          <a:ext cx="11327360" cy="4363103"/>
        </p:xfrm>
        <a:graphic>
          <a:graphicData uri="http://schemas.openxmlformats.org/drawingml/2006/table">
            <a:tbl>
              <a:tblPr firstRow="1" bandRow="1">
                <a:tableStyleId>{5C22544A-7EE6-4342-B048-85BDC9FD1C3A}</a:tableStyleId>
              </a:tblPr>
              <a:tblGrid>
                <a:gridCol w="1723052">
                  <a:extLst>
                    <a:ext uri="{9D8B030D-6E8A-4147-A177-3AD203B41FA5}">
                      <a16:colId xmlns:a16="http://schemas.microsoft.com/office/drawing/2014/main" val="566039688"/>
                    </a:ext>
                  </a:extLst>
                </a:gridCol>
                <a:gridCol w="2550367">
                  <a:extLst>
                    <a:ext uri="{9D8B030D-6E8A-4147-A177-3AD203B41FA5}">
                      <a16:colId xmlns:a16="http://schemas.microsoft.com/office/drawing/2014/main" val="1483530488"/>
                    </a:ext>
                  </a:extLst>
                </a:gridCol>
                <a:gridCol w="2301551">
                  <a:extLst>
                    <a:ext uri="{9D8B030D-6E8A-4147-A177-3AD203B41FA5}">
                      <a16:colId xmlns:a16="http://schemas.microsoft.com/office/drawing/2014/main" val="3060149680"/>
                    </a:ext>
                  </a:extLst>
                </a:gridCol>
                <a:gridCol w="2320212">
                  <a:extLst>
                    <a:ext uri="{9D8B030D-6E8A-4147-A177-3AD203B41FA5}">
                      <a16:colId xmlns:a16="http://schemas.microsoft.com/office/drawing/2014/main" val="2169784845"/>
                    </a:ext>
                  </a:extLst>
                </a:gridCol>
                <a:gridCol w="2432178">
                  <a:extLst>
                    <a:ext uri="{9D8B030D-6E8A-4147-A177-3AD203B41FA5}">
                      <a16:colId xmlns:a16="http://schemas.microsoft.com/office/drawing/2014/main" val="3277322658"/>
                    </a:ext>
                  </a:extLst>
                </a:gridCol>
              </a:tblGrid>
              <a:tr h="642337">
                <a:tc>
                  <a:txBody>
                    <a:bodyPr/>
                    <a:lstStyle/>
                    <a:p>
                      <a:pPr algn="ctr"/>
                      <a:r>
                        <a:rPr lang="fr-FR" sz="1200" dirty="0" smtClean="0"/>
                        <a:t>Ressource</a:t>
                      </a:r>
                    </a:p>
                    <a:p>
                      <a:pPr algn="ctr"/>
                      <a:r>
                        <a:rPr lang="en-US" sz="1200" dirty="0" smtClean="0"/>
                        <a:t>-</a:t>
                      </a:r>
                      <a:endParaRPr lang="fr-FR" sz="1200" dirty="0" smtClean="0"/>
                    </a:p>
                    <a:p>
                      <a:pPr algn="ctr"/>
                      <a:r>
                        <a:rPr lang="fr-FR" sz="1200" dirty="0" smtClean="0"/>
                        <a:t>Action</a:t>
                      </a:r>
                      <a:endParaRPr lang="fr-FR" sz="1200" dirty="0"/>
                    </a:p>
                  </a:txBody>
                  <a:tcPr/>
                </a:tc>
                <a:tc>
                  <a:txBody>
                    <a:bodyPr/>
                    <a:lstStyle/>
                    <a:p>
                      <a:pPr algn="ctr"/>
                      <a:r>
                        <a:rPr lang="en-US" dirty="0" smtClean="0"/>
                        <a:t>POST</a:t>
                      </a:r>
                      <a:endParaRPr lang="fr-FR" dirty="0"/>
                    </a:p>
                  </a:txBody>
                  <a:tcPr/>
                </a:tc>
                <a:tc>
                  <a:txBody>
                    <a:bodyPr/>
                    <a:lstStyle/>
                    <a:p>
                      <a:pPr algn="ctr"/>
                      <a:r>
                        <a:rPr lang="en-US" dirty="0" smtClean="0"/>
                        <a:t>GET</a:t>
                      </a:r>
                      <a:endParaRPr lang="fr-FR" dirty="0"/>
                    </a:p>
                  </a:txBody>
                  <a:tcPr/>
                </a:tc>
                <a:tc>
                  <a:txBody>
                    <a:bodyPr/>
                    <a:lstStyle/>
                    <a:p>
                      <a:pPr algn="ctr"/>
                      <a:r>
                        <a:rPr lang="en-US" dirty="0" smtClean="0"/>
                        <a:t>PUT</a:t>
                      </a:r>
                      <a:endParaRPr lang="fr-FR" dirty="0"/>
                    </a:p>
                  </a:txBody>
                  <a:tcPr/>
                </a:tc>
                <a:tc>
                  <a:txBody>
                    <a:bodyPr/>
                    <a:lstStyle/>
                    <a:p>
                      <a:pPr algn="ctr"/>
                      <a:r>
                        <a:rPr lang="fr-FR" dirty="0" smtClean="0"/>
                        <a:t>DELETE</a:t>
                      </a:r>
                      <a:endParaRPr lang="fr-FR" dirty="0"/>
                    </a:p>
                  </a:txBody>
                  <a:tcPr/>
                </a:tc>
                <a:extLst>
                  <a:ext uri="{0D108BD9-81ED-4DB2-BD59-A6C34878D82A}">
                    <a16:rowId xmlns:a16="http://schemas.microsoft.com/office/drawing/2014/main" val="2975929809"/>
                  </a:ext>
                </a:extLst>
              </a:tr>
              <a:tr h="766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smtClean="0"/>
                        <a:t>/</a:t>
                      </a:r>
                      <a:r>
                        <a:rPr lang="fr-FR" sz="1200" dirty="0" err="1" smtClean="0"/>
                        <a:t>rooms</a:t>
                      </a:r>
                      <a:endParaRPr lang="fr-FR" sz="1200" dirty="0" smtClean="0"/>
                    </a:p>
                    <a:p>
                      <a:endParaRPr lang="fr-FR" dirty="0"/>
                    </a:p>
                  </a:txBody>
                  <a:tcPr/>
                </a:tc>
                <a:tc>
                  <a:txBody>
                    <a:bodyPr/>
                    <a:lstStyle/>
                    <a:p>
                      <a:r>
                        <a:rPr lang="fr-FR" sz="1200" dirty="0" smtClean="0"/>
                        <a:t>Crée une salle</a:t>
                      </a:r>
                      <a:endParaRPr lang="fr-FR" sz="1200" dirty="0"/>
                    </a:p>
                  </a:txBody>
                  <a:tcPr/>
                </a:tc>
                <a:tc>
                  <a:txBody>
                    <a:bodyPr/>
                    <a:lstStyle/>
                    <a:p>
                      <a:pPr algn="l"/>
                      <a:r>
                        <a:rPr lang="fr-FR" sz="1200" dirty="0" smtClean="0"/>
                        <a:t>Liste toutes les salles</a:t>
                      </a:r>
                      <a:endParaRPr lang="fr-FR" sz="1200" dirty="0"/>
                    </a:p>
                  </a:txBody>
                  <a:tcPr/>
                </a:tc>
                <a:tc>
                  <a:txBody>
                    <a:bodyPr/>
                    <a:lstStyle/>
                    <a:p>
                      <a:pPr algn="l"/>
                      <a:r>
                        <a:rPr lang="fr-FR" sz="1200" dirty="0" smtClean="0"/>
                        <a:t>Met à jour toutes les salles</a:t>
                      </a:r>
                      <a:endParaRPr lang="fr-FR" sz="1200" dirty="0"/>
                    </a:p>
                  </a:txBody>
                  <a:tcPr/>
                </a:tc>
                <a:tc>
                  <a:txBody>
                    <a:bodyPr/>
                    <a:lstStyle/>
                    <a:p>
                      <a:pPr algn="l"/>
                      <a:r>
                        <a:rPr lang="fr-FR" sz="1200" dirty="0" smtClean="0"/>
                        <a:t>Supprime toutes les salles</a:t>
                      </a:r>
                      <a:endParaRPr lang="fr-FR" sz="1200" dirty="0"/>
                    </a:p>
                  </a:txBody>
                  <a:tcPr/>
                </a:tc>
                <a:extLst>
                  <a:ext uri="{0D108BD9-81ED-4DB2-BD59-A6C34878D82A}">
                    <a16:rowId xmlns:a16="http://schemas.microsoft.com/office/drawing/2014/main" val="387963193"/>
                  </a:ext>
                </a:extLst>
              </a:tr>
              <a:tr h="766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smtClean="0"/>
                        <a:t>/</a:t>
                      </a:r>
                      <a:r>
                        <a:rPr lang="fr-FR" sz="1200" dirty="0" err="1" smtClean="0"/>
                        <a:t>rooms</a:t>
                      </a:r>
                      <a:r>
                        <a:rPr lang="fr-FR" sz="1200" dirty="0" smtClean="0"/>
                        <a:t>/12</a:t>
                      </a:r>
                    </a:p>
                    <a:p>
                      <a:endParaRPr lang="fr-FR" dirty="0"/>
                    </a:p>
                  </a:txBody>
                  <a:tcPr/>
                </a:tc>
                <a:tc>
                  <a:txBody>
                    <a:bodyPr/>
                    <a:lstStyle/>
                    <a:p>
                      <a:pPr algn="ctr"/>
                      <a:r>
                        <a:rPr lang="en-US" dirty="0" smtClean="0"/>
                        <a:t>-</a:t>
                      </a:r>
                      <a:endParaRPr lang="fr-FR" dirty="0"/>
                    </a:p>
                  </a:txBody>
                  <a:tcPr/>
                </a:tc>
                <a:tc>
                  <a:txBody>
                    <a:bodyPr/>
                    <a:lstStyle/>
                    <a:p>
                      <a:pPr algn="l"/>
                      <a:r>
                        <a:rPr lang="fr-FR" sz="1200" dirty="0" smtClean="0"/>
                        <a:t>Lit la salle 12</a:t>
                      </a:r>
                      <a:endParaRPr lang="fr-FR" sz="1200" dirty="0"/>
                    </a:p>
                  </a:txBody>
                  <a:tcPr/>
                </a:tc>
                <a:tc>
                  <a:txBody>
                    <a:bodyPr/>
                    <a:lstStyle/>
                    <a:p>
                      <a:pPr algn="l"/>
                      <a:r>
                        <a:rPr lang="fr-FR" sz="1200" dirty="0" smtClean="0"/>
                        <a:t>Met à jour la salle 12</a:t>
                      </a:r>
                      <a:endParaRPr lang="fr-FR" sz="1200" dirty="0"/>
                    </a:p>
                  </a:txBody>
                  <a:tcPr/>
                </a:tc>
                <a:tc>
                  <a:txBody>
                    <a:bodyPr/>
                    <a:lstStyle/>
                    <a:p>
                      <a:pPr algn="l"/>
                      <a:r>
                        <a:rPr lang="fr-FR" sz="1200" dirty="0" smtClean="0"/>
                        <a:t>Supprime la salle 12</a:t>
                      </a:r>
                      <a:endParaRPr lang="fr-FR" sz="1200" dirty="0"/>
                    </a:p>
                  </a:txBody>
                  <a:tcPr/>
                </a:tc>
                <a:extLst>
                  <a:ext uri="{0D108BD9-81ED-4DB2-BD59-A6C34878D82A}">
                    <a16:rowId xmlns:a16="http://schemas.microsoft.com/office/drawing/2014/main" val="1715002697"/>
                  </a:ext>
                </a:extLst>
              </a:tr>
              <a:tr h="10943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smtClean="0"/>
                        <a:t>/</a:t>
                      </a:r>
                      <a:r>
                        <a:rPr lang="fr-FR" sz="1200" dirty="0" err="1" smtClean="0"/>
                        <a:t>rooms</a:t>
                      </a:r>
                      <a:r>
                        <a:rPr lang="fr-FR" sz="1200" dirty="0" smtClean="0"/>
                        <a:t>/12/</a:t>
                      </a:r>
                      <a:r>
                        <a:rPr lang="fr-FR" sz="1200" dirty="0" err="1" smtClean="0"/>
                        <a:t>events</a:t>
                      </a:r>
                      <a:endParaRPr lang="fr-FR" sz="1200" dirty="0" smtClean="0"/>
                    </a:p>
                    <a:p>
                      <a:endParaRPr lang="fr-FR" dirty="0"/>
                    </a:p>
                  </a:txBody>
                  <a:tcPr/>
                </a:tc>
                <a:tc>
                  <a:txBody>
                    <a:bodyPr/>
                    <a:lstStyle/>
                    <a:p>
                      <a:r>
                        <a:rPr lang="fr-FR" sz="1200" dirty="0" smtClean="0"/>
                        <a:t>Ajoute un évènement à la salle 12</a:t>
                      </a:r>
                      <a:endParaRPr lang="fr-FR" sz="1200" dirty="0"/>
                    </a:p>
                  </a:txBody>
                  <a:tcPr/>
                </a:tc>
                <a:tc>
                  <a:txBody>
                    <a:bodyPr/>
                    <a:lstStyle/>
                    <a:p>
                      <a:pPr algn="l"/>
                      <a:r>
                        <a:rPr lang="fr-FR" sz="1200" dirty="0" smtClean="0"/>
                        <a:t>Liste tous les évènements de la salle 12</a:t>
                      </a:r>
                      <a:endParaRPr lang="fr-FR" sz="1200" dirty="0"/>
                    </a:p>
                  </a:txBody>
                  <a:tcPr/>
                </a:tc>
                <a:tc>
                  <a:txBody>
                    <a:bodyPr/>
                    <a:lstStyle/>
                    <a:p>
                      <a:pPr algn="l"/>
                      <a:r>
                        <a:rPr lang="fr-FR" sz="1200" dirty="0" smtClean="0"/>
                        <a:t>Met à jour tous les évènements de la salle 12</a:t>
                      </a:r>
                      <a:endParaRPr lang="fr-FR" sz="1200" dirty="0"/>
                    </a:p>
                  </a:txBody>
                  <a:tcPr/>
                </a:tc>
                <a:tc>
                  <a:txBody>
                    <a:bodyPr/>
                    <a:lstStyle/>
                    <a:p>
                      <a:pPr algn="l"/>
                      <a:r>
                        <a:rPr lang="fr-FR" sz="1200" dirty="0" smtClean="0"/>
                        <a:t>Supprime tous les évènements de la salle 12</a:t>
                      </a:r>
                      <a:endParaRPr lang="fr-FR" sz="1200" dirty="0"/>
                    </a:p>
                  </a:txBody>
                  <a:tcPr/>
                </a:tc>
                <a:extLst>
                  <a:ext uri="{0D108BD9-81ED-4DB2-BD59-A6C34878D82A}">
                    <a16:rowId xmlns:a16="http://schemas.microsoft.com/office/drawing/2014/main" val="830046814"/>
                  </a:ext>
                </a:extLst>
              </a:tr>
              <a:tr h="1094343">
                <a:tc>
                  <a:txBody>
                    <a:bodyPr/>
                    <a:lstStyle/>
                    <a:p>
                      <a:pPr algn="l"/>
                      <a:r>
                        <a:rPr lang="fr-FR" sz="1200" dirty="0" smtClean="0"/>
                        <a:t>/</a:t>
                      </a:r>
                      <a:r>
                        <a:rPr lang="fr-FR" sz="1200" dirty="0" err="1" smtClean="0"/>
                        <a:t>rooms</a:t>
                      </a:r>
                      <a:r>
                        <a:rPr lang="fr-FR" sz="1200" dirty="0" smtClean="0"/>
                        <a:t>/12/</a:t>
                      </a:r>
                      <a:r>
                        <a:rPr lang="fr-FR" sz="1200" dirty="0" err="1" smtClean="0"/>
                        <a:t>events</a:t>
                      </a:r>
                      <a:r>
                        <a:rPr lang="fr-FR" sz="1200" dirty="0" smtClean="0"/>
                        <a:t>/345</a:t>
                      </a:r>
                      <a:endParaRPr lang="fr-FR" sz="1200" dirty="0"/>
                    </a:p>
                  </a:txBody>
                  <a:tcPr/>
                </a:tc>
                <a:tc>
                  <a:txBody>
                    <a:bodyPr/>
                    <a:lstStyle/>
                    <a:p>
                      <a:pPr algn="ctr"/>
                      <a:r>
                        <a:rPr lang="en-US" dirty="0" smtClean="0"/>
                        <a:t>-</a:t>
                      </a:r>
                      <a:endParaRPr lang="fr-FR" dirty="0"/>
                    </a:p>
                  </a:txBody>
                  <a:tcPr/>
                </a:tc>
                <a:tc>
                  <a:txBody>
                    <a:bodyPr/>
                    <a:lstStyle/>
                    <a:p>
                      <a:pPr algn="l"/>
                      <a:r>
                        <a:rPr lang="fr-FR" sz="1200" dirty="0" smtClean="0"/>
                        <a:t>Lit l'évènement 345 de la salle 12</a:t>
                      </a:r>
                      <a:endParaRPr lang="fr-FR" sz="1200" dirty="0"/>
                    </a:p>
                  </a:txBody>
                  <a:tcPr/>
                </a:tc>
                <a:tc>
                  <a:txBody>
                    <a:bodyPr/>
                    <a:lstStyle/>
                    <a:p>
                      <a:pPr algn="l"/>
                      <a:r>
                        <a:rPr lang="fr-FR" sz="1200" dirty="0" smtClean="0"/>
                        <a:t>Met à jour l'évènement 345 de la salle 12</a:t>
                      </a:r>
                      <a:endParaRPr lang="fr-FR" sz="1200" dirty="0"/>
                    </a:p>
                  </a:txBody>
                  <a:tcPr/>
                </a:tc>
                <a:tc>
                  <a:txBody>
                    <a:bodyPr/>
                    <a:lstStyle/>
                    <a:p>
                      <a:pPr algn="l"/>
                      <a:r>
                        <a:rPr lang="fr-FR" sz="1200" dirty="0" smtClean="0"/>
                        <a:t>Supprime l'évènement 345 de la salle 12</a:t>
                      </a:r>
                      <a:endParaRPr lang="fr-FR" sz="1200" dirty="0"/>
                    </a:p>
                  </a:txBody>
                  <a:tcPr/>
                </a:tc>
                <a:extLst>
                  <a:ext uri="{0D108BD9-81ED-4DB2-BD59-A6C34878D82A}">
                    <a16:rowId xmlns:a16="http://schemas.microsoft.com/office/drawing/2014/main" val="1842366273"/>
                  </a:ext>
                </a:extLst>
              </a:tr>
            </a:tbl>
          </a:graphicData>
        </a:graphic>
      </p:graphicFrame>
    </p:spTree>
    <p:extLst>
      <p:ext uri="{BB962C8B-B14F-4D97-AF65-F5344CB8AC3E}">
        <p14:creationId xmlns:p14="http://schemas.microsoft.com/office/powerpoint/2010/main" val="1255073531"/>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19">
            <a:extLst>
              <a:ext uri="{FF2B5EF4-FFF2-40B4-BE49-F238E27FC236}">
                <a16:creationId xmlns:a16="http://schemas.microsoft.com/office/drawing/2014/main" id="{79426DEA-E145-4CB5-A124-03449CFBB3D2}"/>
              </a:ext>
            </a:extLst>
          </p:cNvPr>
          <p:cNvSpPr/>
          <p:nvPr/>
        </p:nvSpPr>
        <p:spPr>
          <a:xfrm>
            <a:off x="3619640" y="344429"/>
            <a:ext cx="5462155" cy="577397"/>
          </a:xfrm>
          <a:prstGeom prst="roundRect">
            <a:avLst>
              <a:gd name="adj" fmla="val 16667"/>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ight Triangle 4">
            <a:extLst>
              <a:ext uri="{FF2B5EF4-FFF2-40B4-BE49-F238E27FC236}">
                <a16:creationId xmlns:a16="http://schemas.microsoft.com/office/drawing/2014/main" id="{8783D642-ED0B-4ECB-8487-FD8D32B58705}"/>
              </a:ext>
            </a:extLst>
          </p:cNvPr>
          <p:cNvSpPr/>
          <p:nvPr/>
        </p:nvSpPr>
        <p:spPr>
          <a:xfrm rot="5400000" flipV="1">
            <a:off x="1510814" y="-517035"/>
            <a:ext cx="934558" cy="2376190"/>
          </a:xfrm>
          <a:custGeom>
            <a:avLst/>
            <a:gdLst/>
            <a:ahLst/>
            <a:cxnLst/>
            <a:rect l="l" t="t" r="r" b="b"/>
            <a:pathLst>
              <a:path w="2684095" h="2088232">
                <a:moveTo>
                  <a:pt x="2201306" y="2088232"/>
                </a:moveTo>
                <a:lnTo>
                  <a:pt x="102950" y="2088232"/>
                </a:lnTo>
                <a:cubicBezTo>
                  <a:pt x="46092" y="2088232"/>
                  <a:pt x="0" y="2042140"/>
                  <a:pt x="0" y="1985282"/>
                </a:cubicBezTo>
                <a:lnTo>
                  <a:pt x="0" y="102950"/>
                </a:lnTo>
                <a:cubicBezTo>
                  <a:pt x="0" y="46092"/>
                  <a:pt x="46092" y="0"/>
                  <a:pt x="102950" y="0"/>
                </a:cubicBezTo>
                <a:lnTo>
                  <a:pt x="2201306" y="0"/>
                </a:lnTo>
                <a:cubicBezTo>
                  <a:pt x="2258164" y="0"/>
                  <a:pt x="2304256" y="46092"/>
                  <a:pt x="2304256" y="102950"/>
                </a:cubicBezTo>
                <a:lnTo>
                  <a:pt x="2304256" y="1587815"/>
                </a:lnTo>
                <a:lnTo>
                  <a:pt x="2684095" y="1967654"/>
                </a:lnTo>
                <a:lnTo>
                  <a:pt x="2304256" y="1967654"/>
                </a:lnTo>
                <a:lnTo>
                  <a:pt x="2304256" y="1985282"/>
                </a:lnTo>
                <a:cubicBezTo>
                  <a:pt x="2304256" y="2042140"/>
                  <a:pt x="2258164" y="2088232"/>
                  <a:pt x="2201306" y="2088232"/>
                </a:cubicBezTo>
                <a:close/>
              </a:path>
            </a:pathLst>
          </a:custGeom>
          <a:no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10" name="TextBox 9">
            <a:extLst>
              <a:ext uri="{FF2B5EF4-FFF2-40B4-BE49-F238E27FC236}">
                <a16:creationId xmlns:a16="http://schemas.microsoft.com/office/drawing/2014/main" id="{4DFE27E9-C1DB-43C1-9B6B-74C4CF339766}"/>
              </a:ext>
            </a:extLst>
          </p:cNvPr>
          <p:cNvSpPr txBox="1"/>
          <p:nvPr/>
        </p:nvSpPr>
        <p:spPr>
          <a:xfrm>
            <a:off x="864634" y="344430"/>
            <a:ext cx="2220687" cy="461665"/>
          </a:xfrm>
          <a:prstGeom prst="rect">
            <a:avLst/>
          </a:prstGeom>
          <a:noFill/>
        </p:spPr>
        <p:txBody>
          <a:bodyPr wrap="square" rtlCol="0">
            <a:spAutoFit/>
          </a:bodyPr>
          <a:lstStyle/>
          <a:p>
            <a:pPr algn="ctr"/>
            <a:r>
              <a:rPr lang="fr-FR" altLang="ko-KR" sz="2400" b="1" dirty="0" smtClean="0">
                <a:solidFill>
                  <a:schemeClr val="bg1"/>
                </a:solidFill>
                <a:cs typeface="Arial" pitchFamily="34" charset="0"/>
              </a:rPr>
              <a:t>Règle n°2</a:t>
            </a:r>
            <a:endParaRPr lang="en-US" altLang="ko-KR" sz="2400" b="1" dirty="0">
              <a:solidFill>
                <a:schemeClr val="bg1"/>
              </a:solidFill>
              <a:cs typeface="Arial" pitchFamily="34" charset="0"/>
            </a:endParaRPr>
          </a:p>
        </p:txBody>
      </p:sp>
      <p:grpSp>
        <p:nvGrpSpPr>
          <p:cNvPr id="5" name="그룹 2">
            <a:extLst>
              <a:ext uri="{FF2B5EF4-FFF2-40B4-BE49-F238E27FC236}">
                <a16:creationId xmlns:a16="http://schemas.microsoft.com/office/drawing/2014/main" id="{3FAD9079-BF23-47A6-94A1-23B65FCE3B83}"/>
              </a:ext>
            </a:extLst>
          </p:cNvPr>
          <p:cNvGrpSpPr/>
          <p:nvPr/>
        </p:nvGrpSpPr>
        <p:grpSpPr>
          <a:xfrm>
            <a:off x="864634" y="405985"/>
            <a:ext cx="10979023" cy="2723269"/>
            <a:chOff x="2576659" y="718955"/>
            <a:chExt cx="24667094" cy="2723269"/>
          </a:xfrm>
        </p:grpSpPr>
        <p:sp>
          <p:nvSpPr>
            <p:cNvPr id="6" name="TextBox 5">
              <a:extLst>
                <a:ext uri="{FF2B5EF4-FFF2-40B4-BE49-F238E27FC236}">
                  <a16:creationId xmlns:a16="http://schemas.microsoft.com/office/drawing/2014/main" id="{BD325B23-26AF-4420-BA42-BC7886C5C584}"/>
                </a:ext>
              </a:extLst>
            </p:cNvPr>
            <p:cNvSpPr txBox="1"/>
            <p:nvPr/>
          </p:nvSpPr>
          <p:spPr>
            <a:xfrm>
              <a:off x="9028404" y="718955"/>
              <a:ext cx="11644967" cy="338554"/>
            </a:xfrm>
            <a:prstGeom prst="rect">
              <a:avLst/>
            </a:prstGeom>
            <a:noFill/>
          </p:spPr>
          <p:txBody>
            <a:bodyPr wrap="square" rtlCol="0">
              <a:spAutoFit/>
            </a:bodyPr>
            <a:lstStyle/>
            <a:p>
              <a:r>
                <a:rPr lang="fr-FR" altLang="ko-KR" sz="1600" b="1" dirty="0">
                  <a:solidFill>
                    <a:schemeClr val="bg1"/>
                  </a:solidFill>
                  <a:cs typeface="Arial" pitchFamily="34" charset="0"/>
                </a:rPr>
                <a:t>L</a:t>
              </a:r>
              <a:r>
                <a:rPr lang="fr-FR" altLang="ko-KR" sz="1600" b="1" dirty="0" smtClean="0">
                  <a:solidFill>
                    <a:schemeClr val="bg1"/>
                  </a:solidFill>
                  <a:cs typeface="Arial" pitchFamily="34" charset="0"/>
                </a:rPr>
                <a:t>es </a:t>
              </a:r>
              <a:r>
                <a:rPr lang="fr-FR" altLang="ko-KR" sz="1600" b="1" dirty="0">
                  <a:solidFill>
                    <a:schemeClr val="bg1"/>
                  </a:solidFill>
                  <a:cs typeface="Arial" pitchFamily="34" charset="0"/>
                </a:rPr>
                <a:t>verbes HTTP comme identifiant des opérations</a:t>
              </a:r>
              <a:endParaRPr lang="ko-KR" altLang="en-US" sz="1600" b="1" dirty="0">
                <a:solidFill>
                  <a:schemeClr val="bg1"/>
                </a:solidFill>
                <a:cs typeface="Arial" pitchFamily="34" charset="0"/>
              </a:endParaRPr>
            </a:p>
          </p:txBody>
        </p:sp>
        <p:sp>
          <p:nvSpPr>
            <p:cNvPr id="7" name="TextBox 6">
              <a:extLst>
                <a:ext uri="{FF2B5EF4-FFF2-40B4-BE49-F238E27FC236}">
                  <a16:creationId xmlns:a16="http://schemas.microsoft.com/office/drawing/2014/main" id="{502B802B-A3C6-4842-9DEA-3D334ED626F6}"/>
                </a:ext>
              </a:extLst>
            </p:cNvPr>
            <p:cNvSpPr txBox="1"/>
            <p:nvPr/>
          </p:nvSpPr>
          <p:spPr>
            <a:xfrm>
              <a:off x="2576659" y="2057229"/>
              <a:ext cx="24667094" cy="1384995"/>
            </a:xfrm>
            <a:prstGeom prst="rect">
              <a:avLst/>
            </a:prstGeom>
            <a:noFill/>
          </p:spPr>
          <p:txBody>
            <a:bodyPr wrap="square" rtlCol="0">
              <a:spAutoFit/>
            </a:bodyPr>
            <a:lstStyle/>
            <a:p>
              <a:pPr algn="just"/>
              <a:r>
                <a:rPr lang="fr-FR" altLang="ko-KR" sz="1400" dirty="0" smtClean="0">
                  <a:solidFill>
                    <a:schemeClr val="bg1"/>
                  </a:solidFill>
                  <a:cs typeface="Arial" pitchFamily="34" charset="0"/>
                </a:rPr>
                <a:t>L'approche </a:t>
              </a:r>
              <a:r>
                <a:rPr lang="fr-FR" altLang="ko-KR" sz="1400" dirty="0">
                  <a:solidFill>
                    <a:schemeClr val="bg1"/>
                  </a:solidFill>
                  <a:cs typeface="Arial" pitchFamily="34" charset="0"/>
                </a:rPr>
                <a:t>REST se base sur la méthode HTTP pour </a:t>
              </a:r>
              <a:r>
                <a:rPr lang="fr-FR" altLang="ko-KR" sz="1400" dirty="0" err="1">
                  <a:solidFill>
                    <a:schemeClr val="bg1"/>
                  </a:solidFill>
                  <a:cs typeface="Arial" pitchFamily="34" charset="0"/>
                </a:rPr>
                <a:t>determiner</a:t>
              </a:r>
              <a:r>
                <a:rPr lang="fr-FR" altLang="ko-KR" sz="1400" dirty="0">
                  <a:solidFill>
                    <a:schemeClr val="bg1"/>
                  </a:solidFill>
                  <a:cs typeface="Arial" pitchFamily="34" charset="0"/>
                </a:rPr>
                <a:t> l'opération à réaliser.</a:t>
              </a:r>
            </a:p>
            <a:p>
              <a:pPr algn="just"/>
              <a:endParaRPr lang="fr-FR" altLang="ko-KR" sz="1400" dirty="0">
                <a:solidFill>
                  <a:schemeClr val="bg1"/>
                </a:solidFill>
                <a:cs typeface="Arial" pitchFamily="34" charset="0"/>
              </a:endParaRPr>
            </a:p>
            <a:p>
              <a:pPr algn="just"/>
              <a:r>
                <a:rPr lang="fr-FR" altLang="ko-KR" sz="1400" dirty="0">
                  <a:solidFill>
                    <a:schemeClr val="bg1"/>
                  </a:solidFill>
                  <a:cs typeface="Arial" pitchFamily="34" charset="0"/>
                </a:rPr>
                <a:t>L'utilisation des verbes HTTP rend l'API intuitive et permet d'éviter que le développeur n'ait à consulter une documentation verbeuse pour comprendre comment manipuler les ressources.</a:t>
              </a:r>
            </a:p>
            <a:p>
              <a:pPr algn="just"/>
              <a:endParaRPr lang="fr-FR" altLang="ko-KR" sz="1400" dirty="0">
                <a:solidFill>
                  <a:schemeClr val="bg1"/>
                </a:solidFill>
                <a:cs typeface="Arial" pitchFamily="34" charset="0"/>
              </a:endParaRPr>
            </a:p>
            <a:p>
              <a:pPr algn="just"/>
              <a:r>
                <a:rPr lang="fr-FR" altLang="ko-KR" sz="1400" dirty="0">
                  <a:solidFill>
                    <a:schemeClr val="bg1"/>
                  </a:solidFill>
                  <a:cs typeface="Arial" pitchFamily="34" charset="0"/>
                </a:rPr>
                <a:t>Les verbes HTTP correspondant aux opérations de type CRUD :</a:t>
              </a:r>
              <a:endParaRPr lang="en-US" altLang="ko-KR" sz="1400" dirty="0">
                <a:solidFill>
                  <a:schemeClr val="bg1"/>
                </a:solidFill>
                <a:cs typeface="Arial" pitchFamily="34" charset="0"/>
              </a:endParaRPr>
            </a:p>
          </p:txBody>
        </p:sp>
      </p:grpSp>
      <p:sp>
        <p:nvSpPr>
          <p:cNvPr id="23" name="Rectangle 22">
            <a:extLst>
              <a:ext uri="{FF2B5EF4-FFF2-40B4-BE49-F238E27FC236}">
                <a16:creationId xmlns:a16="http://schemas.microsoft.com/office/drawing/2014/main" id="{251AAF58-9E07-4119-8705-FE7626A87753}"/>
              </a:ext>
            </a:extLst>
          </p:cNvPr>
          <p:cNvSpPr/>
          <p:nvPr/>
        </p:nvSpPr>
        <p:spPr>
          <a:xfrm>
            <a:off x="4988409" y="5952931"/>
            <a:ext cx="6931041" cy="905069"/>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3">
            <a:extLst>
              <a:ext uri="{FF2B5EF4-FFF2-40B4-BE49-F238E27FC236}">
                <a16:creationId xmlns:a16="http://schemas.microsoft.com/office/drawing/2014/main" id="{5C6013EE-DD03-4F6F-93B7-A485FEDE3BF0}"/>
              </a:ext>
            </a:extLst>
          </p:cNvPr>
          <p:cNvSpPr/>
          <p:nvPr/>
        </p:nvSpPr>
        <p:spPr>
          <a:xfrm>
            <a:off x="5259554" y="6150073"/>
            <a:ext cx="627505" cy="510784"/>
          </a:xfrm>
          <a:custGeom>
            <a:avLst/>
            <a:gdLst/>
            <a:ahLst/>
            <a:cxnLst/>
            <a:rect l="l" t="t" r="r" b="b"/>
            <a:pathLst>
              <a:path w="2481182" h="2019660">
                <a:moveTo>
                  <a:pt x="1240591" y="1481245"/>
                </a:moveTo>
                <a:cubicBezTo>
                  <a:pt x="1201062" y="1481245"/>
                  <a:pt x="1169018" y="1511885"/>
                  <a:pt x="1169018" y="1549682"/>
                </a:cubicBezTo>
                <a:cubicBezTo>
                  <a:pt x="1169018" y="1587479"/>
                  <a:pt x="1201062" y="1618119"/>
                  <a:pt x="1240591" y="1618119"/>
                </a:cubicBezTo>
                <a:cubicBezTo>
                  <a:pt x="1280120" y="1618119"/>
                  <a:pt x="1312164" y="1587479"/>
                  <a:pt x="1312164" y="1549682"/>
                </a:cubicBezTo>
                <a:cubicBezTo>
                  <a:pt x="1312164" y="1511885"/>
                  <a:pt x="1280120" y="1481245"/>
                  <a:pt x="1240591" y="1481245"/>
                </a:cubicBezTo>
                <a:close/>
                <a:moveTo>
                  <a:pt x="95430" y="81527"/>
                </a:moveTo>
                <a:lnTo>
                  <a:pt x="95430" y="91249"/>
                </a:lnTo>
                <a:lnTo>
                  <a:pt x="95430" y="1336786"/>
                </a:lnTo>
                <a:lnTo>
                  <a:pt x="95430" y="1414360"/>
                </a:lnTo>
                <a:lnTo>
                  <a:pt x="2385752" y="1414360"/>
                </a:lnTo>
                <a:lnTo>
                  <a:pt x="2385752" y="1336786"/>
                </a:lnTo>
                <a:lnTo>
                  <a:pt x="2385752" y="91249"/>
                </a:lnTo>
                <a:lnTo>
                  <a:pt x="2385752" y="81527"/>
                </a:lnTo>
                <a:close/>
                <a:moveTo>
                  <a:pt x="82232" y="0"/>
                </a:moveTo>
                <a:lnTo>
                  <a:pt x="2398950" y="0"/>
                </a:lnTo>
                <a:cubicBezTo>
                  <a:pt x="2444366" y="0"/>
                  <a:pt x="2481182" y="33399"/>
                  <a:pt x="2481182" y="74597"/>
                </a:cubicBezTo>
                <a:lnTo>
                  <a:pt x="2481182" y="1613510"/>
                </a:lnTo>
                <a:cubicBezTo>
                  <a:pt x="2481182" y="1654709"/>
                  <a:pt x="2444366" y="1688107"/>
                  <a:pt x="2398950" y="1688107"/>
                </a:cubicBezTo>
                <a:lnTo>
                  <a:pt x="1569038" y="1688107"/>
                </a:lnTo>
                <a:lnTo>
                  <a:pt x="1643796" y="1974036"/>
                </a:lnTo>
                <a:lnTo>
                  <a:pt x="1876791" y="1974036"/>
                </a:lnTo>
                <a:cubicBezTo>
                  <a:pt x="1881184" y="1974036"/>
                  <a:pt x="1884744" y="1977440"/>
                  <a:pt x="1884744" y="1981640"/>
                </a:cubicBezTo>
                <a:lnTo>
                  <a:pt x="1884744" y="2012056"/>
                </a:lnTo>
                <a:cubicBezTo>
                  <a:pt x="1884744" y="2016256"/>
                  <a:pt x="1881184" y="2019660"/>
                  <a:pt x="1876791" y="2019660"/>
                </a:cubicBezTo>
                <a:lnTo>
                  <a:pt x="604391" y="2019660"/>
                </a:lnTo>
                <a:cubicBezTo>
                  <a:pt x="599998" y="2019660"/>
                  <a:pt x="596438" y="2016256"/>
                  <a:pt x="596438" y="2012056"/>
                </a:cubicBezTo>
                <a:lnTo>
                  <a:pt x="596438" y="1981640"/>
                </a:lnTo>
                <a:cubicBezTo>
                  <a:pt x="596438" y="1977440"/>
                  <a:pt x="599998" y="1974036"/>
                  <a:pt x="604391" y="1974036"/>
                </a:cubicBezTo>
                <a:lnTo>
                  <a:pt x="837388" y="1974036"/>
                </a:lnTo>
                <a:lnTo>
                  <a:pt x="912145" y="1688107"/>
                </a:lnTo>
                <a:lnTo>
                  <a:pt x="82232" y="1688107"/>
                </a:lnTo>
                <a:cubicBezTo>
                  <a:pt x="36817" y="1688107"/>
                  <a:pt x="0" y="1654709"/>
                  <a:pt x="0" y="1613510"/>
                </a:cubicBezTo>
                <a:lnTo>
                  <a:pt x="0" y="74597"/>
                </a:lnTo>
                <a:cubicBezTo>
                  <a:pt x="0" y="33399"/>
                  <a:pt x="36817" y="0"/>
                  <a:pt x="82232" y="0"/>
                </a:cubicBezTo>
                <a:close/>
              </a:path>
            </a:pathLst>
          </a:cu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sp>
        <p:nvSpPr>
          <p:cNvPr id="25" name="TextBox 10">
            <a:extLst>
              <a:ext uri="{FF2B5EF4-FFF2-40B4-BE49-F238E27FC236}">
                <a16:creationId xmlns:a16="http://schemas.microsoft.com/office/drawing/2014/main" id="{3CE22BC6-1759-4CEB-A69E-5F4C8A8C4045}"/>
              </a:ext>
            </a:extLst>
          </p:cNvPr>
          <p:cNvSpPr txBox="1"/>
          <p:nvPr/>
        </p:nvSpPr>
        <p:spPr>
          <a:xfrm>
            <a:off x="6158204" y="6027003"/>
            <a:ext cx="6538007" cy="830997"/>
          </a:xfrm>
          <a:prstGeom prst="rect">
            <a:avLst/>
          </a:prstGeom>
          <a:noFill/>
        </p:spPr>
        <p:txBody>
          <a:bodyPr wrap="square" rtlCol="0">
            <a:spAutoFit/>
          </a:bodyPr>
          <a:lstStyle/>
          <a:p>
            <a:r>
              <a:rPr lang="fr-FR" altLang="ko-KR" sz="1200" dirty="0">
                <a:solidFill>
                  <a:schemeClr val="bg1"/>
                </a:solidFill>
                <a:cs typeface="Arial" pitchFamily="34" charset="0"/>
              </a:rPr>
              <a:t>POST http://mywebsite.com/books </a:t>
            </a:r>
            <a:r>
              <a:rPr lang="fr-FR" altLang="ko-KR" sz="1200" dirty="0">
                <a:cs typeface="Arial" pitchFamily="34" charset="0"/>
              </a:rPr>
              <a:t>=&gt; </a:t>
            </a:r>
            <a:r>
              <a:rPr lang="fr-FR" altLang="ko-KR" sz="1200" dirty="0" smtClean="0">
                <a:cs typeface="Arial" pitchFamily="34" charset="0"/>
              </a:rPr>
              <a:t>Créer </a:t>
            </a:r>
            <a:r>
              <a:rPr lang="fr-FR" altLang="ko-KR" sz="1200" dirty="0">
                <a:cs typeface="Arial" pitchFamily="34" charset="0"/>
              </a:rPr>
              <a:t>un </a:t>
            </a:r>
            <a:r>
              <a:rPr lang="fr-FR" altLang="ko-KR" sz="1200" dirty="0" smtClean="0">
                <a:cs typeface="Arial" pitchFamily="34" charset="0"/>
              </a:rPr>
              <a:t>livre</a:t>
            </a:r>
          </a:p>
          <a:p>
            <a:r>
              <a:rPr lang="fr-FR" altLang="ko-KR" sz="1200" dirty="0" smtClean="0">
                <a:solidFill>
                  <a:schemeClr val="bg1"/>
                </a:solidFill>
                <a:cs typeface="Arial" pitchFamily="34" charset="0"/>
              </a:rPr>
              <a:t>GET </a:t>
            </a:r>
            <a:r>
              <a:rPr lang="fr-FR" altLang="ko-KR" sz="1200" dirty="0">
                <a:solidFill>
                  <a:schemeClr val="bg1"/>
                </a:solidFill>
                <a:cs typeface="Arial" pitchFamily="34" charset="0"/>
              </a:rPr>
              <a:t>http://mywebsite.com/books/87 </a:t>
            </a:r>
            <a:r>
              <a:rPr lang="fr-FR" altLang="ko-KR" sz="1200" dirty="0" smtClean="0">
                <a:cs typeface="Arial" pitchFamily="34" charset="0"/>
              </a:rPr>
              <a:t>=&gt; Afficher le livre 87</a:t>
            </a:r>
          </a:p>
          <a:p>
            <a:r>
              <a:rPr lang="fr-FR" altLang="ko-KR" sz="1200" dirty="0">
                <a:solidFill>
                  <a:schemeClr val="bg1"/>
                </a:solidFill>
                <a:cs typeface="Arial" pitchFamily="34" charset="0"/>
              </a:rPr>
              <a:t>PUT http://mywebsite.com/books/87 </a:t>
            </a:r>
            <a:r>
              <a:rPr lang="fr-FR" altLang="ko-KR" sz="1200" dirty="0" smtClean="0">
                <a:cs typeface="Arial" pitchFamily="34" charset="0"/>
              </a:rPr>
              <a:t>=&gt; Mettre à jour </a:t>
            </a:r>
            <a:r>
              <a:rPr lang="fr-FR" altLang="ko-KR" sz="1200" dirty="0">
                <a:cs typeface="Arial" pitchFamily="34" charset="0"/>
              </a:rPr>
              <a:t>le livre 87</a:t>
            </a:r>
          </a:p>
          <a:p>
            <a:r>
              <a:rPr lang="fr-FR" altLang="ko-KR" sz="1200" dirty="0" smtClean="0">
                <a:solidFill>
                  <a:schemeClr val="bg1"/>
                </a:solidFill>
                <a:cs typeface="Arial" pitchFamily="34" charset="0"/>
              </a:rPr>
              <a:t>DELETE </a:t>
            </a:r>
            <a:r>
              <a:rPr lang="fr-FR" altLang="ko-KR" sz="1200" dirty="0">
                <a:solidFill>
                  <a:schemeClr val="bg1"/>
                </a:solidFill>
                <a:cs typeface="Arial" pitchFamily="34" charset="0"/>
              </a:rPr>
              <a:t>http://</a:t>
            </a:r>
            <a:r>
              <a:rPr lang="fr-FR" altLang="ko-KR" sz="1200" dirty="0" smtClean="0">
                <a:solidFill>
                  <a:schemeClr val="bg1"/>
                </a:solidFill>
                <a:cs typeface="Arial" pitchFamily="34" charset="0"/>
              </a:rPr>
              <a:t>mywebsite.com/books/87 </a:t>
            </a:r>
            <a:r>
              <a:rPr lang="fr-FR" altLang="ko-KR" sz="1200" dirty="0" smtClean="0">
                <a:cs typeface="Arial" pitchFamily="34" charset="0"/>
              </a:rPr>
              <a:t>=&gt; Supprime le </a:t>
            </a:r>
            <a:r>
              <a:rPr lang="fr-FR" altLang="ko-KR" sz="1200" dirty="0">
                <a:cs typeface="Arial" pitchFamily="34" charset="0"/>
              </a:rPr>
              <a:t>livre 87</a:t>
            </a:r>
            <a:endParaRPr lang="ko-KR" altLang="en-US" sz="1200" dirty="0">
              <a:cs typeface="Arial" pitchFamily="34" charset="0"/>
            </a:endParaRPr>
          </a:p>
        </p:txBody>
      </p:sp>
      <p:sp>
        <p:nvSpPr>
          <p:cNvPr id="28" name="Rectangle 27">
            <a:extLst>
              <a:ext uri="{FF2B5EF4-FFF2-40B4-BE49-F238E27FC236}">
                <a16:creationId xmlns:a16="http://schemas.microsoft.com/office/drawing/2014/main" id="{B04823C5-AAD3-4FB3-A25D-C238181A022C}"/>
              </a:ext>
            </a:extLst>
          </p:cNvPr>
          <p:cNvSpPr/>
          <p:nvPr/>
        </p:nvSpPr>
        <p:spPr>
          <a:xfrm>
            <a:off x="951079" y="3644540"/>
            <a:ext cx="1823226" cy="1232263"/>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19">
            <a:extLst>
              <a:ext uri="{FF2B5EF4-FFF2-40B4-BE49-F238E27FC236}">
                <a16:creationId xmlns:a16="http://schemas.microsoft.com/office/drawing/2014/main" id="{79426DEA-E145-4CB5-A124-03449CFBB3D2}"/>
              </a:ext>
            </a:extLst>
          </p:cNvPr>
          <p:cNvSpPr/>
          <p:nvPr/>
        </p:nvSpPr>
        <p:spPr>
          <a:xfrm>
            <a:off x="659367" y="3361124"/>
            <a:ext cx="908178" cy="391282"/>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0">
            <a:extLst>
              <a:ext uri="{FF2B5EF4-FFF2-40B4-BE49-F238E27FC236}">
                <a16:creationId xmlns:a16="http://schemas.microsoft.com/office/drawing/2014/main" id="{D5DFB5B5-FA64-4BEE-B753-0656AB389907}"/>
              </a:ext>
            </a:extLst>
          </p:cNvPr>
          <p:cNvSpPr txBox="1"/>
          <p:nvPr/>
        </p:nvSpPr>
        <p:spPr>
          <a:xfrm>
            <a:off x="734330" y="3418265"/>
            <a:ext cx="758252" cy="276999"/>
          </a:xfrm>
          <a:prstGeom prst="rect">
            <a:avLst/>
          </a:prstGeom>
          <a:noFill/>
        </p:spPr>
        <p:txBody>
          <a:bodyPr wrap="square" rtlCol="0">
            <a:spAutoFit/>
          </a:bodyPr>
          <a:lstStyle/>
          <a:p>
            <a:pPr algn="ctr"/>
            <a:r>
              <a:rPr lang="en-US" altLang="ko-KR" sz="1200" b="1" dirty="0" smtClean="0">
                <a:solidFill>
                  <a:schemeClr val="bg1"/>
                </a:solidFill>
                <a:cs typeface="Arial" pitchFamily="34" charset="0"/>
              </a:rPr>
              <a:t>CRUD</a:t>
            </a:r>
            <a:endParaRPr lang="ko-KR" altLang="en-US" sz="1200" b="1" dirty="0">
              <a:solidFill>
                <a:schemeClr val="bg1"/>
              </a:solidFill>
              <a:cs typeface="Arial" pitchFamily="34" charset="0"/>
            </a:endParaRPr>
          </a:p>
        </p:txBody>
      </p:sp>
      <p:sp>
        <p:nvSpPr>
          <p:cNvPr id="31" name="TextBox 21">
            <a:extLst>
              <a:ext uri="{FF2B5EF4-FFF2-40B4-BE49-F238E27FC236}">
                <a16:creationId xmlns:a16="http://schemas.microsoft.com/office/drawing/2014/main" id="{D6C24BE7-F4B7-4B22-90D0-D58085FC6A1F}"/>
              </a:ext>
            </a:extLst>
          </p:cNvPr>
          <p:cNvSpPr txBox="1"/>
          <p:nvPr/>
        </p:nvSpPr>
        <p:spPr>
          <a:xfrm>
            <a:off x="1028399" y="3833071"/>
            <a:ext cx="1708585" cy="830997"/>
          </a:xfrm>
          <a:prstGeom prst="rect">
            <a:avLst/>
          </a:prstGeom>
          <a:noFill/>
        </p:spPr>
        <p:txBody>
          <a:bodyPr wrap="square" rtlCol="0">
            <a:spAutoFit/>
          </a:bodyPr>
          <a:lstStyle/>
          <a:p>
            <a:r>
              <a:rPr lang="fr-FR" altLang="ko-KR" sz="1200" dirty="0" smtClean="0">
                <a:solidFill>
                  <a:schemeClr val="bg1"/>
                </a:solidFill>
                <a:latin typeface="Arial" pitchFamily="34" charset="0"/>
                <a:cs typeface="Arial" pitchFamily="34" charset="0"/>
              </a:rPr>
              <a:t>- Créer </a:t>
            </a:r>
            <a:r>
              <a:rPr lang="fr-FR" altLang="ko-KR" sz="1200" dirty="0">
                <a:solidFill>
                  <a:schemeClr val="bg1"/>
                </a:solidFill>
                <a:latin typeface="Arial" pitchFamily="34" charset="0"/>
                <a:cs typeface="Arial" pitchFamily="34" charset="0"/>
              </a:rPr>
              <a:t>(</a:t>
            </a:r>
            <a:r>
              <a:rPr lang="fr-FR" altLang="ko-KR" sz="1200" dirty="0" err="1">
                <a:latin typeface="Arial" pitchFamily="34" charset="0"/>
                <a:cs typeface="Arial" pitchFamily="34" charset="0"/>
              </a:rPr>
              <a:t>create</a:t>
            </a:r>
            <a:r>
              <a:rPr lang="fr-FR" altLang="ko-KR" sz="1200" dirty="0">
                <a:solidFill>
                  <a:schemeClr val="bg1"/>
                </a:solidFill>
                <a:latin typeface="Arial" pitchFamily="34" charset="0"/>
                <a:cs typeface="Arial" pitchFamily="34" charset="0"/>
              </a:rPr>
              <a:t>)</a:t>
            </a:r>
          </a:p>
          <a:p>
            <a:r>
              <a:rPr lang="fr-FR" altLang="ko-KR" sz="1200" dirty="0">
                <a:solidFill>
                  <a:schemeClr val="bg1"/>
                </a:solidFill>
                <a:latin typeface="Arial" pitchFamily="34" charset="0"/>
                <a:cs typeface="Arial" pitchFamily="34" charset="0"/>
              </a:rPr>
              <a:t>- </a:t>
            </a:r>
            <a:r>
              <a:rPr lang="fr-FR" altLang="ko-KR" sz="1200" dirty="0" smtClean="0">
                <a:solidFill>
                  <a:schemeClr val="bg1"/>
                </a:solidFill>
                <a:latin typeface="Arial" pitchFamily="34" charset="0"/>
                <a:cs typeface="Arial" pitchFamily="34" charset="0"/>
              </a:rPr>
              <a:t>Afficher </a:t>
            </a:r>
            <a:r>
              <a:rPr lang="fr-FR" altLang="ko-KR" sz="1200" dirty="0">
                <a:solidFill>
                  <a:schemeClr val="bg1"/>
                </a:solidFill>
                <a:latin typeface="Arial" pitchFamily="34" charset="0"/>
                <a:cs typeface="Arial" pitchFamily="34" charset="0"/>
              </a:rPr>
              <a:t>(</a:t>
            </a:r>
            <a:r>
              <a:rPr lang="fr-FR" altLang="ko-KR" sz="1200" dirty="0" err="1">
                <a:latin typeface="Arial" pitchFamily="34" charset="0"/>
                <a:cs typeface="Arial" pitchFamily="34" charset="0"/>
              </a:rPr>
              <a:t>read</a:t>
            </a:r>
            <a:r>
              <a:rPr lang="fr-FR" altLang="ko-KR" sz="1200" dirty="0">
                <a:solidFill>
                  <a:schemeClr val="bg1"/>
                </a:solidFill>
                <a:latin typeface="Arial" pitchFamily="34" charset="0"/>
                <a:cs typeface="Arial" pitchFamily="34" charset="0"/>
              </a:rPr>
              <a:t>)</a:t>
            </a:r>
          </a:p>
          <a:p>
            <a:r>
              <a:rPr lang="fr-FR" altLang="ko-KR" sz="1200" dirty="0">
                <a:solidFill>
                  <a:schemeClr val="bg1"/>
                </a:solidFill>
                <a:latin typeface="Arial" pitchFamily="34" charset="0"/>
                <a:cs typeface="Arial" pitchFamily="34" charset="0"/>
              </a:rPr>
              <a:t>- </a:t>
            </a:r>
            <a:r>
              <a:rPr lang="fr-FR" altLang="ko-KR" sz="1200" dirty="0" smtClean="0">
                <a:solidFill>
                  <a:schemeClr val="bg1"/>
                </a:solidFill>
                <a:latin typeface="Arial" pitchFamily="34" charset="0"/>
                <a:cs typeface="Arial" pitchFamily="34" charset="0"/>
              </a:rPr>
              <a:t>Mettre </a:t>
            </a:r>
            <a:r>
              <a:rPr lang="fr-FR" altLang="ko-KR" sz="1200" dirty="0">
                <a:solidFill>
                  <a:schemeClr val="bg1"/>
                </a:solidFill>
                <a:latin typeface="Arial" pitchFamily="34" charset="0"/>
                <a:cs typeface="Arial" pitchFamily="34" charset="0"/>
              </a:rPr>
              <a:t>à jour (</a:t>
            </a:r>
            <a:r>
              <a:rPr lang="fr-FR" altLang="ko-KR" sz="1200" dirty="0">
                <a:latin typeface="Arial" pitchFamily="34" charset="0"/>
                <a:cs typeface="Arial" pitchFamily="34" charset="0"/>
              </a:rPr>
              <a:t>update</a:t>
            </a:r>
            <a:r>
              <a:rPr lang="fr-FR" altLang="ko-KR" sz="1200" dirty="0">
                <a:solidFill>
                  <a:schemeClr val="bg1"/>
                </a:solidFill>
                <a:latin typeface="Arial" pitchFamily="34" charset="0"/>
                <a:cs typeface="Arial" pitchFamily="34" charset="0"/>
              </a:rPr>
              <a:t>)</a:t>
            </a:r>
          </a:p>
          <a:p>
            <a:r>
              <a:rPr lang="fr-FR" altLang="ko-KR" sz="1200" dirty="0">
                <a:solidFill>
                  <a:schemeClr val="bg1"/>
                </a:solidFill>
                <a:latin typeface="Arial" pitchFamily="34" charset="0"/>
                <a:cs typeface="Arial" pitchFamily="34" charset="0"/>
              </a:rPr>
              <a:t>- </a:t>
            </a:r>
            <a:r>
              <a:rPr lang="fr-FR" altLang="ko-KR" sz="1200" dirty="0" smtClean="0">
                <a:solidFill>
                  <a:schemeClr val="bg1"/>
                </a:solidFill>
                <a:latin typeface="Arial" pitchFamily="34" charset="0"/>
                <a:cs typeface="Arial" pitchFamily="34" charset="0"/>
              </a:rPr>
              <a:t>Supprimer </a:t>
            </a:r>
            <a:r>
              <a:rPr lang="fr-FR" altLang="ko-KR" sz="1200" dirty="0">
                <a:solidFill>
                  <a:schemeClr val="bg1"/>
                </a:solidFill>
                <a:latin typeface="Arial" pitchFamily="34" charset="0"/>
                <a:cs typeface="Arial" pitchFamily="34" charset="0"/>
              </a:rPr>
              <a:t>(</a:t>
            </a:r>
            <a:r>
              <a:rPr lang="fr-FR" altLang="ko-KR" sz="1200" dirty="0" err="1">
                <a:latin typeface="Arial" pitchFamily="34" charset="0"/>
                <a:cs typeface="Arial" pitchFamily="34" charset="0"/>
              </a:rPr>
              <a:t>delete</a:t>
            </a:r>
            <a:r>
              <a:rPr lang="fr-FR" altLang="ko-KR" sz="1200" dirty="0">
                <a:solidFill>
                  <a:schemeClr val="bg1"/>
                </a:solidFill>
                <a:latin typeface="Arial" pitchFamily="34" charset="0"/>
                <a:cs typeface="Arial" pitchFamily="34" charset="0"/>
              </a:rPr>
              <a:t>)</a:t>
            </a:r>
            <a:endParaRPr lang="en-US" altLang="ko-KR" sz="1200" dirty="0">
              <a:solidFill>
                <a:schemeClr val="bg1"/>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B04823C5-AAD3-4FB3-A25D-C238181A022C}"/>
              </a:ext>
            </a:extLst>
          </p:cNvPr>
          <p:cNvSpPr/>
          <p:nvPr/>
        </p:nvSpPr>
        <p:spPr>
          <a:xfrm>
            <a:off x="3498343" y="4501754"/>
            <a:ext cx="2697190" cy="1115277"/>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9">
            <a:extLst>
              <a:ext uri="{FF2B5EF4-FFF2-40B4-BE49-F238E27FC236}">
                <a16:creationId xmlns:a16="http://schemas.microsoft.com/office/drawing/2014/main" id="{79426DEA-E145-4CB5-A124-03449CFBB3D2}"/>
              </a:ext>
            </a:extLst>
          </p:cNvPr>
          <p:cNvSpPr/>
          <p:nvPr/>
        </p:nvSpPr>
        <p:spPr>
          <a:xfrm>
            <a:off x="3296068" y="4239851"/>
            <a:ext cx="1222309" cy="391282"/>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20">
            <a:extLst>
              <a:ext uri="{FF2B5EF4-FFF2-40B4-BE49-F238E27FC236}">
                <a16:creationId xmlns:a16="http://schemas.microsoft.com/office/drawing/2014/main" id="{D5DFB5B5-FA64-4BEE-B753-0656AB389907}"/>
              </a:ext>
            </a:extLst>
          </p:cNvPr>
          <p:cNvSpPr txBox="1"/>
          <p:nvPr/>
        </p:nvSpPr>
        <p:spPr>
          <a:xfrm>
            <a:off x="3281594" y="4275479"/>
            <a:ext cx="1147346" cy="276999"/>
          </a:xfrm>
          <a:prstGeom prst="rect">
            <a:avLst/>
          </a:prstGeom>
          <a:noFill/>
        </p:spPr>
        <p:txBody>
          <a:bodyPr wrap="square" rtlCol="0">
            <a:spAutoFit/>
          </a:bodyPr>
          <a:lstStyle/>
          <a:p>
            <a:pPr algn="ctr"/>
            <a:r>
              <a:rPr lang="fr-FR" altLang="ko-KR" sz="1200" b="1" dirty="0">
                <a:solidFill>
                  <a:schemeClr val="bg1"/>
                </a:solidFill>
                <a:cs typeface="Arial" pitchFamily="34" charset="0"/>
              </a:rPr>
              <a:t>verbes </a:t>
            </a:r>
            <a:r>
              <a:rPr lang="fr-FR" altLang="ko-KR" sz="1200" b="1" dirty="0" smtClean="0">
                <a:solidFill>
                  <a:schemeClr val="bg1"/>
                </a:solidFill>
                <a:cs typeface="Arial" pitchFamily="34" charset="0"/>
              </a:rPr>
              <a:t>HTTP</a:t>
            </a:r>
            <a:endParaRPr lang="ko-KR" altLang="en-US" sz="1200" b="1" dirty="0">
              <a:solidFill>
                <a:schemeClr val="bg1"/>
              </a:solidFill>
              <a:cs typeface="Arial" pitchFamily="34" charset="0"/>
            </a:endParaRPr>
          </a:p>
        </p:txBody>
      </p:sp>
      <p:sp>
        <p:nvSpPr>
          <p:cNvPr id="17" name="TextBox 21">
            <a:extLst>
              <a:ext uri="{FF2B5EF4-FFF2-40B4-BE49-F238E27FC236}">
                <a16:creationId xmlns:a16="http://schemas.microsoft.com/office/drawing/2014/main" id="{D6C24BE7-F4B7-4B22-90D0-D58085FC6A1F}"/>
              </a:ext>
            </a:extLst>
          </p:cNvPr>
          <p:cNvSpPr txBox="1"/>
          <p:nvPr/>
        </p:nvSpPr>
        <p:spPr>
          <a:xfrm>
            <a:off x="3575663" y="4690285"/>
            <a:ext cx="2520345" cy="830997"/>
          </a:xfrm>
          <a:prstGeom prst="rect">
            <a:avLst/>
          </a:prstGeom>
          <a:noFill/>
        </p:spPr>
        <p:txBody>
          <a:bodyPr wrap="square" rtlCol="0">
            <a:spAutoFit/>
          </a:bodyPr>
          <a:lstStyle/>
          <a:p>
            <a:r>
              <a:rPr lang="fr-FR" altLang="ko-KR" sz="1200" dirty="0">
                <a:solidFill>
                  <a:schemeClr val="bg1"/>
                </a:solidFill>
                <a:latin typeface="Arial" pitchFamily="34" charset="0"/>
                <a:cs typeface="Arial" pitchFamily="34" charset="0"/>
              </a:rPr>
              <a:t>- Créer (</a:t>
            </a:r>
            <a:r>
              <a:rPr lang="fr-FR" altLang="ko-KR" sz="1200" dirty="0" err="1">
                <a:solidFill>
                  <a:schemeClr val="bg1"/>
                </a:solidFill>
                <a:latin typeface="Arial" pitchFamily="34" charset="0"/>
                <a:cs typeface="Arial" pitchFamily="34" charset="0"/>
              </a:rPr>
              <a:t>create</a:t>
            </a:r>
            <a:r>
              <a:rPr lang="fr-FR" altLang="ko-KR" sz="1200" dirty="0">
                <a:solidFill>
                  <a:schemeClr val="bg1"/>
                </a:solidFill>
                <a:latin typeface="Arial" pitchFamily="34" charset="0"/>
                <a:cs typeface="Arial" pitchFamily="34" charset="0"/>
              </a:rPr>
              <a:t>) =&gt; </a:t>
            </a:r>
            <a:r>
              <a:rPr lang="fr-FR" altLang="ko-KR" sz="1200" dirty="0">
                <a:latin typeface="Arial" pitchFamily="34" charset="0"/>
                <a:cs typeface="Arial" pitchFamily="34" charset="0"/>
              </a:rPr>
              <a:t>POST</a:t>
            </a:r>
          </a:p>
          <a:p>
            <a:r>
              <a:rPr lang="fr-FR" altLang="ko-KR" sz="1200" dirty="0">
                <a:solidFill>
                  <a:schemeClr val="bg1"/>
                </a:solidFill>
                <a:latin typeface="Arial" pitchFamily="34" charset="0"/>
                <a:cs typeface="Arial" pitchFamily="34" charset="0"/>
              </a:rPr>
              <a:t>- </a:t>
            </a:r>
            <a:r>
              <a:rPr lang="fr-FR" altLang="ko-KR" sz="1200" dirty="0" smtClean="0">
                <a:solidFill>
                  <a:schemeClr val="bg1"/>
                </a:solidFill>
                <a:latin typeface="Arial" pitchFamily="34" charset="0"/>
                <a:cs typeface="Arial" pitchFamily="34" charset="0"/>
              </a:rPr>
              <a:t>Afficher </a:t>
            </a:r>
            <a:r>
              <a:rPr lang="fr-FR" altLang="ko-KR" sz="1200" dirty="0">
                <a:solidFill>
                  <a:schemeClr val="bg1"/>
                </a:solidFill>
                <a:latin typeface="Arial" pitchFamily="34" charset="0"/>
                <a:cs typeface="Arial" pitchFamily="34" charset="0"/>
              </a:rPr>
              <a:t>(</a:t>
            </a:r>
            <a:r>
              <a:rPr lang="fr-FR" altLang="ko-KR" sz="1200" dirty="0" err="1">
                <a:solidFill>
                  <a:schemeClr val="bg1"/>
                </a:solidFill>
                <a:latin typeface="Arial" pitchFamily="34" charset="0"/>
                <a:cs typeface="Arial" pitchFamily="34" charset="0"/>
              </a:rPr>
              <a:t>read</a:t>
            </a:r>
            <a:r>
              <a:rPr lang="fr-FR" altLang="ko-KR" sz="1200" dirty="0">
                <a:solidFill>
                  <a:schemeClr val="bg1"/>
                </a:solidFill>
                <a:latin typeface="Arial" pitchFamily="34" charset="0"/>
                <a:cs typeface="Arial" pitchFamily="34" charset="0"/>
              </a:rPr>
              <a:t>) =&gt; </a:t>
            </a:r>
            <a:r>
              <a:rPr lang="fr-FR" altLang="ko-KR" sz="1200" dirty="0">
                <a:latin typeface="Arial" pitchFamily="34" charset="0"/>
                <a:cs typeface="Arial" pitchFamily="34" charset="0"/>
              </a:rPr>
              <a:t>GET</a:t>
            </a:r>
          </a:p>
          <a:p>
            <a:r>
              <a:rPr lang="fr-FR" altLang="ko-KR" sz="1200" dirty="0">
                <a:solidFill>
                  <a:schemeClr val="bg1"/>
                </a:solidFill>
                <a:latin typeface="Arial" pitchFamily="34" charset="0"/>
                <a:cs typeface="Arial" pitchFamily="34" charset="0"/>
              </a:rPr>
              <a:t>- </a:t>
            </a:r>
            <a:r>
              <a:rPr lang="fr-FR" altLang="ko-KR" sz="1200" dirty="0" smtClean="0">
                <a:solidFill>
                  <a:schemeClr val="bg1"/>
                </a:solidFill>
                <a:latin typeface="Arial" pitchFamily="34" charset="0"/>
                <a:cs typeface="Arial" pitchFamily="34" charset="0"/>
              </a:rPr>
              <a:t>Mettre </a:t>
            </a:r>
            <a:r>
              <a:rPr lang="fr-FR" altLang="ko-KR" sz="1200" dirty="0">
                <a:solidFill>
                  <a:schemeClr val="bg1"/>
                </a:solidFill>
                <a:latin typeface="Arial" pitchFamily="34" charset="0"/>
                <a:cs typeface="Arial" pitchFamily="34" charset="0"/>
              </a:rPr>
              <a:t>à jour (update) =&gt; </a:t>
            </a:r>
            <a:r>
              <a:rPr lang="fr-FR" altLang="ko-KR" sz="1200" dirty="0">
                <a:latin typeface="Arial" pitchFamily="34" charset="0"/>
                <a:cs typeface="Arial" pitchFamily="34" charset="0"/>
              </a:rPr>
              <a:t>PUT</a:t>
            </a:r>
          </a:p>
          <a:p>
            <a:r>
              <a:rPr lang="fr-FR" altLang="ko-KR" sz="1200" dirty="0">
                <a:solidFill>
                  <a:schemeClr val="bg1"/>
                </a:solidFill>
                <a:latin typeface="Arial" pitchFamily="34" charset="0"/>
                <a:cs typeface="Arial" pitchFamily="34" charset="0"/>
              </a:rPr>
              <a:t>- </a:t>
            </a:r>
            <a:r>
              <a:rPr lang="fr-FR" altLang="ko-KR" sz="1200" dirty="0" smtClean="0">
                <a:solidFill>
                  <a:schemeClr val="bg1"/>
                </a:solidFill>
                <a:latin typeface="Arial" pitchFamily="34" charset="0"/>
                <a:cs typeface="Arial" pitchFamily="34" charset="0"/>
              </a:rPr>
              <a:t>Supprimer </a:t>
            </a:r>
            <a:r>
              <a:rPr lang="fr-FR" altLang="ko-KR" sz="1200" dirty="0">
                <a:solidFill>
                  <a:schemeClr val="bg1"/>
                </a:solidFill>
                <a:latin typeface="Arial" pitchFamily="34" charset="0"/>
                <a:cs typeface="Arial" pitchFamily="34" charset="0"/>
              </a:rPr>
              <a:t>(</a:t>
            </a:r>
            <a:r>
              <a:rPr lang="fr-FR" altLang="ko-KR" sz="1200" dirty="0" err="1">
                <a:solidFill>
                  <a:schemeClr val="bg1"/>
                </a:solidFill>
                <a:latin typeface="Arial" pitchFamily="34" charset="0"/>
                <a:cs typeface="Arial" pitchFamily="34" charset="0"/>
              </a:rPr>
              <a:t>delete</a:t>
            </a:r>
            <a:r>
              <a:rPr lang="fr-FR" altLang="ko-KR" sz="1200" dirty="0">
                <a:solidFill>
                  <a:schemeClr val="bg1"/>
                </a:solidFill>
                <a:latin typeface="Arial" pitchFamily="34" charset="0"/>
                <a:cs typeface="Arial" pitchFamily="34" charset="0"/>
              </a:rPr>
              <a:t>) =&gt; </a:t>
            </a:r>
            <a:r>
              <a:rPr lang="fr-FR" altLang="ko-KR" sz="1200" dirty="0">
                <a:latin typeface="Arial" pitchFamily="34" charset="0"/>
                <a:cs typeface="Arial" pitchFamily="34" charset="0"/>
              </a:rPr>
              <a:t>DELETE</a:t>
            </a:r>
            <a:endParaRPr lang="en-US" altLang="ko-KR" sz="1200" dirty="0">
              <a:latin typeface="Arial" pitchFamily="34" charset="0"/>
              <a:cs typeface="Arial" pitchFamily="34" charset="0"/>
            </a:endParaRPr>
          </a:p>
        </p:txBody>
      </p:sp>
      <p:sp>
        <p:nvSpPr>
          <p:cNvPr id="19" name="Rectangle: Rounded Corners 19">
            <a:hlinkClick r:id="rId2" action="ppaction://hlinksldjump"/>
            <a:extLst>
              <a:ext uri="{FF2B5EF4-FFF2-40B4-BE49-F238E27FC236}">
                <a16:creationId xmlns:a16="http://schemas.microsoft.com/office/drawing/2014/main" id="{79426DEA-E145-4CB5-A124-03449CFBB3D2}"/>
              </a:ext>
            </a:extLst>
          </p:cNvPr>
          <p:cNvSpPr/>
          <p:nvPr/>
        </p:nvSpPr>
        <p:spPr>
          <a:xfrm>
            <a:off x="7960568" y="2859308"/>
            <a:ext cx="2242453" cy="605846"/>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20">
            <a:hlinkClick r:id="rId2" action="ppaction://hlinksldjump"/>
            <a:extLst>
              <a:ext uri="{FF2B5EF4-FFF2-40B4-BE49-F238E27FC236}">
                <a16:creationId xmlns:a16="http://schemas.microsoft.com/office/drawing/2014/main" id="{D5DFB5B5-FA64-4BEE-B753-0656AB389907}"/>
              </a:ext>
            </a:extLst>
          </p:cNvPr>
          <p:cNvSpPr txBox="1"/>
          <p:nvPr/>
        </p:nvSpPr>
        <p:spPr>
          <a:xfrm>
            <a:off x="8025881" y="3020204"/>
            <a:ext cx="2111826" cy="276999"/>
          </a:xfrm>
          <a:prstGeom prst="rect">
            <a:avLst/>
          </a:prstGeom>
          <a:noFill/>
        </p:spPr>
        <p:txBody>
          <a:bodyPr wrap="square" rtlCol="0">
            <a:spAutoFit/>
          </a:bodyPr>
          <a:lstStyle/>
          <a:p>
            <a:pPr algn="ctr"/>
            <a:r>
              <a:rPr lang="en-US" altLang="ko-KR" sz="1200" b="1" dirty="0" smtClean="0">
                <a:solidFill>
                  <a:schemeClr val="bg1"/>
                </a:solidFill>
                <a:cs typeface="Arial" pitchFamily="34" charset="0"/>
              </a:rPr>
              <a:t>Un </a:t>
            </a:r>
            <a:r>
              <a:rPr lang="en-US" altLang="ko-KR" sz="1200" b="1" dirty="0" err="1" smtClean="0">
                <a:solidFill>
                  <a:schemeClr val="bg1"/>
                </a:solidFill>
                <a:cs typeface="Arial" pitchFamily="34" charset="0"/>
              </a:rPr>
              <a:t>peu</a:t>
            </a:r>
            <a:r>
              <a:rPr lang="en-US" altLang="ko-KR" sz="1200" b="1" dirty="0" smtClean="0">
                <a:solidFill>
                  <a:schemeClr val="bg1"/>
                </a:solidFill>
                <a:cs typeface="Arial" pitchFamily="34" charset="0"/>
              </a:rPr>
              <a:t> plus </a:t>
            </a:r>
            <a:r>
              <a:rPr lang="en-US" altLang="ko-KR" sz="1200" b="1" dirty="0" err="1" smtClean="0">
                <a:solidFill>
                  <a:schemeClr val="bg1"/>
                </a:solidFill>
                <a:cs typeface="Arial" pitchFamily="34" charset="0"/>
              </a:rPr>
              <a:t>d’exemples</a:t>
            </a:r>
            <a:endParaRPr lang="ko-KR" altLang="en-US" sz="1200" b="1" dirty="0">
              <a:solidFill>
                <a:schemeClr val="bg1"/>
              </a:solidFill>
              <a:cs typeface="Arial" pitchFamily="34" charset="0"/>
            </a:endParaRPr>
          </a:p>
        </p:txBody>
      </p:sp>
    </p:spTree>
    <p:extLst>
      <p:ext uri="{BB962C8B-B14F-4D97-AF65-F5344CB8AC3E}">
        <p14:creationId xmlns:p14="http://schemas.microsoft.com/office/powerpoint/2010/main" val="38745100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9">
            <a:extLst>
              <a:ext uri="{FF2B5EF4-FFF2-40B4-BE49-F238E27FC236}">
                <a16:creationId xmlns:a16="http://schemas.microsoft.com/office/drawing/2014/main" id="{79426DEA-E145-4CB5-A124-03449CFBB3D2}"/>
              </a:ext>
            </a:extLst>
          </p:cNvPr>
          <p:cNvSpPr/>
          <p:nvPr/>
        </p:nvSpPr>
        <p:spPr>
          <a:xfrm>
            <a:off x="3619640" y="344429"/>
            <a:ext cx="6096637" cy="577397"/>
          </a:xfrm>
          <a:prstGeom prst="roundRect">
            <a:avLst>
              <a:gd name="adj" fmla="val 16667"/>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ight Triangle 4">
            <a:extLst>
              <a:ext uri="{FF2B5EF4-FFF2-40B4-BE49-F238E27FC236}">
                <a16:creationId xmlns:a16="http://schemas.microsoft.com/office/drawing/2014/main" id="{8783D642-ED0B-4ECB-8487-FD8D32B58705}"/>
              </a:ext>
            </a:extLst>
          </p:cNvPr>
          <p:cNvSpPr/>
          <p:nvPr/>
        </p:nvSpPr>
        <p:spPr>
          <a:xfrm rot="5400000" flipV="1">
            <a:off x="1510814" y="-517035"/>
            <a:ext cx="934558" cy="2376190"/>
          </a:xfrm>
          <a:custGeom>
            <a:avLst/>
            <a:gdLst/>
            <a:ahLst/>
            <a:cxnLst/>
            <a:rect l="l" t="t" r="r" b="b"/>
            <a:pathLst>
              <a:path w="2684095" h="2088232">
                <a:moveTo>
                  <a:pt x="2201306" y="2088232"/>
                </a:moveTo>
                <a:lnTo>
                  <a:pt x="102950" y="2088232"/>
                </a:lnTo>
                <a:cubicBezTo>
                  <a:pt x="46092" y="2088232"/>
                  <a:pt x="0" y="2042140"/>
                  <a:pt x="0" y="1985282"/>
                </a:cubicBezTo>
                <a:lnTo>
                  <a:pt x="0" y="102950"/>
                </a:lnTo>
                <a:cubicBezTo>
                  <a:pt x="0" y="46092"/>
                  <a:pt x="46092" y="0"/>
                  <a:pt x="102950" y="0"/>
                </a:cubicBezTo>
                <a:lnTo>
                  <a:pt x="2201306" y="0"/>
                </a:lnTo>
                <a:cubicBezTo>
                  <a:pt x="2258164" y="0"/>
                  <a:pt x="2304256" y="46092"/>
                  <a:pt x="2304256" y="102950"/>
                </a:cubicBezTo>
                <a:lnTo>
                  <a:pt x="2304256" y="1587815"/>
                </a:lnTo>
                <a:lnTo>
                  <a:pt x="2684095" y="1967654"/>
                </a:lnTo>
                <a:lnTo>
                  <a:pt x="2304256" y="1967654"/>
                </a:lnTo>
                <a:lnTo>
                  <a:pt x="2304256" y="1985282"/>
                </a:lnTo>
                <a:cubicBezTo>
                  <a:pt x="2304256" y="2042140"/>
                  <a:pt x="2258164" y="2088232"/>
                  <a:pt x="2201306" y="2088232"/>
                </a:cubicBezTo>
                <a:close/>
              </a:path>
            </a:pathLst>
          </a:custGeom>
          <a:no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10" name="TextBox 9">
            <a:extLst>
              <a:ext uri="{FF2B5EF4-FFF2-40B4-BE49-F238E27FC236}">
                <a16:creationId xmlns:a16="http://schemas.microsoft.com/office/drawing/2014/main" id="{4DFE27E9-C1DB-43C1-9B6B-74C4CF339766}"/>
              </a:ext>
            </a:extLst>
          </p:cNvPr>
          <p:cNvSpPr txBox="1"/>
          <p:nvPr/>
        </p:nvSpPr>
        <p:spPr>
          <a:xfrm>
            <a:off x="864634" y="344430"/>
            <a:ext cx="2220687" cy="461665"/>
          </a:xfrm>
          <a:prstGeom prst="rect">
            <a:avLst/>
          </a:prstGeom>
          <a:noFill/>
        </p:spPr>
        <p:txBody>
          <a:bodyPr wrap="square" rtlCol="0">
            <a:spAutoFit/>
          </a:bodyPr>
          <a:lstStyle/>
          <a:p>
            <a:pPr algn="ctr"/>
            <a:r>
              <a:rPr lang="fr-FR" altLang="ko-KR" sz="2400" b="1" dirty="0" smtClean="0">
                <a:solidFill>
                  <a:schemeClr val="bg1"/>
                </a:solidFill>
                <a:cs typeface="Arial" pitchFamily="34" charset="0"/>
              </a:rPr>
              <a:t>Règle n°3</a:t>
            </a:r>
            <a:endParaRPr lang="en-US" altLang="ko-KR" sz="2400" b="1" dirty="0">
              <a:solidFill>
                <a:schemeClr val="bg1"/>
              </a:solidFill>
              <a:cs typeface="Arial" pitchFamily="34" charset="0"/>
            </a:endParaRPr>
          </a:p>
        </p:txBody>
      </p:sp>
      <p:grpSp>
        <p:nvGrpSpPr>
          <p:cNvPr id="5" name="그룹 2">
            <a:extLst>
              <a:ext uri="{FF2B5EF4-FFF2-40B4-BE49-F238E27FC236}">
                <a16:creationId xmlns:a16="http://schemas.microsoft.com/office/drawing/2014/main" id="{3FAD9079-BF23-47A6-94A1-23B65FCE3B83}"/>
              </a:ext>
            </a:extLst>
          </p:cNvPr>
          <p:cNvGrpSpPr/>
          <p:nvPr/>
        </p:nvGrpSpPr>
        <p:grpSpPr>
          <a:xfrm>
            <a:off x="864634" y="463850"/>
            <a:ext cx="10002419" cy="1803629"/>
            <a:chOff x="2576659" y="776820"/>
            <a:chExt cx="22472911" cy="1803629"/>
          </a:xfrm>
        </p:grpSpPr>
        <p:sp>
          <p:nvSpPr>
            <p:cNvPr id="6" name="TextBox 5">
              <a:extLst>
                <a:ext uri="{FF2B5EF4-FFF2-40B4-BE49-F238E27FC236}">
                  <a16:creationId xmlns:a16="http://schemas.microsoft.com/office/drawing/2014/main" id="{BD325B23-26AF-4420-BA42-BC7886C5C584}"/>
                </a:ext>
              </a:extLst>
            </p:cNvPr>
            <p:cNvSpPr txBox="1"/>
            <p:nvPr/>
          </p:nvSpPr>
          <p:spPr>
            <a:xfrm>
              <a:off x="9024117" y="776820"/>
              <a:ext cx="13182293" cy="338554"/>
            </a:xfrm>
            <a:prstGeom prst="rect">
              <a:avLst/>
            </a:prstGeom>
            <a:noFill/>
          </p:spPr>
          <p:txBody>
            <a:bodyPr wrap="square" rtlCol="0">
              <a:spAutoFit/>
            </a:bodyPr>
            <a:lstStyle/>
            <a:p>
              <a:r>
                <a:rPr lang="fr-FR" altLang="ko-KR" sz="1600" b="1" dirty="0" smtClean="0">
                  <a:solidFill>
                    <a:schemeClr val="bg1"/>
                  </a:solidFill>
                  <a:cs typeface="Arial" pitchFamily="34" charset="0"/>
                </a:rPr>
                <a:t>Les </a:t>
              </a:r>
              <a:r>
                <a:rPr lang="fr-FR" altLang="ko-KR" sz="1600" b="1" dirty="0">
                  <a:solidFill>
                    <a:schemeClr val="bg1"/>
                  </a:solidFill>
                  <a:cs typeface="Arial" pitchFamily="34" charset="0"/>
                </a:rPr>
                <a:t>réponses HTTP comme représentation des </a:t>
              </a:r>
              <a:r>
                <a:rPr lang="fr-FR" altLang="ko-KR" sz="1600" b="1" dirty="0" smtClean="0">
                  <a:solidFill>
                    <a:schemeClr val="bg1"/>
                  </a:solidFill>
                  <a:cs typeface="Arial" pitchFamily="34" charset="0"/>
                </a:rPr>
                <a:t>ressources</a:t>
              </a:r>
              <a:endParaRPr lang="ko-KR" altLang="en-US" sz="1600" b="1" dirty="0">
                <a:solidFill>
                  <a:schemeClr val="bg1"/>
                </a:solidFill>
                <a:cs typeface="Arial" pitchFamily="34" charset="0"/>
              </a:endParaRPr>
            </a:p>
          </p:txBody>
        </p:sp>
        <p:sp>
          <p:nvSpPr>
            <p:cNvPr id="7" name="TextBox 6">
              <a:extLst>
                <a:ext uri="{FF2B5EF4-FFF2-40B4-BE49-F238E27FC236}">
                  <a16:creationId xmlns:a16="http://schemas.microsoft.com/office/drawing/2014/main" id="{502B802B-A3C6-4842-9DEA-3D334ED626F6}"/>
                </a:ext>
              </a:extLst>
            </p:cNvPr>
            <p:cNvSpPr txBox="1"/>
            <p:nvPr/>
          </p:nvSpPr>
          <p:spPr>
            <a:xfrm>
              <a:off x="2576659" y="2057229"/>
              <a:ext cx="22472911" cy="523220"/>
            </a:xfrm>
            <a:prstGeom prst="rect">
              <a:avLst/>
            </a:prstGeom>
            <a:noFill/>
          </p:spPr>
          <p:txBody>
            <a:bodyPr wrap="square" rtlCol="0">
              <a:spAutoFit/>
            </a:bodyPr>
            <a:lstStyle/>
            <a:p>
              <a:pPr algn="just"/>
              <a:r>
                <a:rPr lang="fr-FR" altLang="ko-KR" sz="1400" dirty="0">
                  <a:solidFill>
                    <a:schemeClr val="bg1"/>
                  </a:solidFill>
                  <a:cs typeface="Arial" pitchFamily="34" charset="0"/>
                </a:rPr>
                <a:t>Il est important d’avoir à l’esprit que la réponse envoyée n’est pas une ressource, c’est la représentation d’une ressource. Ainsi, une ressource peut avoir plusieurs représentations dans des formats divers : </a:t>
              </a:r>
              <a:r>
                <a:rPr lang="fr-FR" altLang="ko-KR" sz="1400" b="1" dirty="0">
                  <a:solidFill>
                    <a:schemeClr val="bg1"/>
                  </a:solidFill>
                  <a:cs typeface="Arial" pitchFamily="34" charset="0"/>
                </a:rPr>
                <a:t>HTML</a:t>
              </a:r>
              <a:r>
                <a:rPr lang="fr-FR" altLang="ko-KR" sz="1400" dirty="0">
                  <a:solidFill>
                    <a:schemeClr val="bg1"/>
                  </a:solidFill>
                  <a:cs typeface="Arial" pitchFamily="34" charset="0"/>
                </a:rPr>
                <a:t>, </a:t>
              </a:r>
              <a:r>
                <a:rPr lang="fr-FR" altLang="ko-KR" sz="1400" b="1" dirty="0">
                  <a:solidFill>
                    <a:schemeClr val="bg1"/>
                  </a:solidFill>
                  <a:cs typeface="Arial" pitchFamily="34" charset="0"/>
                </a:rPr>
                <a:t>XML</a:t>
              </a:r>
              <a:r>
                <a:rPr lang="fr-FR" altLang="ko-KR" sz="1400" dirty="0">
                  <a:solidFill>
                    <a:schemeClr val="bg1"/>
                  </a:solidFill>
                  <a:cs typeface="Arial" pitchFamily="34" charset="0"/>
                </a:rPr>
                <a:t>, </a:t>
              </a:r>
              <a:r>
                <a:rPr lang="fr-FR" altLang="ko-KR" sz="1400" b="1" dirty="0">
                  <a:solidFill>
                    <a:schemeClr val="bg1"/>
                  </a:solidFill>
                  <a:cs typeface="Arial" pitchFamily="34" charset="0"/>
                </a:rPr>
                <a:t>CSV</a:t>
              </a:r>
              <a:r>
                <a:rPr lang="fr-FR" altLang="ko-KR" sz="1400" dirty="0">
                  <a:solidFill>
                    <a:schemeClr val="bg1"/>
                  </a:solidFill>
                  <a:cs typeface="Arial" pitchFamily="34" charset="0"/>
                </a:rPr>
                <a:t>, </a:t>
              </a:r>
              <a:r>
                <a:rPr lang="fr-FR" altLang="ko-KR" sz="1400" b="1" dirty="0">
                  <a:solidFill>
                    <a:schemeClr val="bg1"/>
                  </a:solidFill>
                  <a:cs typeface="Arial" pitchFamily="34" charset="0"/>
                </a:rPr>
                <a:t>JSON</a:t>
              </a:r>
              <a:r>
                <a:rPr lang="fr-FR" altLang="ko-KR" sz="1400" dirty="0">
                  <a:solidFill>
                    <a:schemeClr val="bg1"/>
                  </a:solidFill>
                  <a:cs typeface="Arial" pitchFamily="34" charset="0"/>
                </a:rPr>
                <a:t>, etc</a:t>
              </a:r>
              <a:r>
                <a:rPr lang="fr-FR" altLang="ko-KR" sz="1400" dirty="0" smtClean="0">
                  <a:solidFill>
                    <a:schemeClr val="bg1"/>
                  </a:solidFill>
                  <a:cs typeface="Arial" pitchFamily="34" charset="0"/>
                </a:rPr>
                <a:t>.</a:t>
              </a:r>
              <a:endParaRPr lang="en-US" altLang="ko-KR" sz="1400" dirty="0">
                <a:solidFill>
                  <a:schemeClr val="bg1"/>
                </a:solidFill>
                <a:cs typeface="Arial" pitchFamily="34" charset="0"/>
              </a:endParaRPr>
            </a:p>
          </p:txBody>
        </p:sp>
      </p:grpSp>
      <p:sp>
        <p:nvSpPr>
          <p:cNvPr id="23" name="Rectangle 22">
            <a:extLst>
              <a:ext uri="{FF2B5EF4-FFF2-40B4-BE49-F238E27FC236}">
                <a16:creationId xmlns:a16="http://schemas.microsoft.com/office/drawing/2014/main" id="{251AAF58-9E07-4119-8705-FE7626A87753}"/>
              </a:ext>
            </a:extLst>
          </p:cNvPr>
          <p:cNvSpPr/>
          <p:nvPr/>
        </p:nvSpPr>
        <p:spPr>
          <a:xfrm>
            <a:off x="6531429" y="4895461"/>
            <a:ext cx="5605735" cy="2024742"/>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3">
            <a:extLst>
              <a:ext uri="{FF2B5EF4-FFF2-40B4-BE49-F238E27FC236}">
                <a16:creationId xmlns:a16="http://schemas.microsoft.com/office/drawing/2014/main" id="{5C6013EE-DD03-4F6F-93B7-A485FEDE3BF0}"/>
              </a:ext>
            </a:extLst>
          </p:cNvPr>
          <p:cNvSpPr/>
          <p:nvPr/>
        </p:nvSpPr>
        <p:spPr>
          <a:xfrm>
            <a:off x="6727750" y="5088894"/>
            <a:ext cx="627505" cy="510784"/>
          </a:xfrm>
          <a:custGeom>
            <a:avLst/>
            <a:gdLst/>
            <a:ahLst/>
            <a:cxnLst/>
            <a:rect l="l" t="t" r="r" b="b"/>
            <a:pathLst>
              <a:path w="2481182" h="2019660">
                <a:moveTo>
                  <a:pt x="1240591" y="1481245"/>
                </a:moveTo>
                <a:cubicBezTo>
                  <a:pt x="1201062" y="1481245"/>
                  <a:pt x="1169018" y="1511885"/>
                  <a:pt x="1169018" y="1549682"/>
                </a:cubicBezTo>
                <a:cubicBezTo>
                  <a:pt x="1169018" y="1587479"/>
                  <a:pt x="1201062" y="1618119"/>
                  <a:pt x="1240591" y="1618119"/>
                </a:cubicBezTo>
                <a:cubicBezTo>
                  <a:pt x="1280120" y="1618119"/>
                  <a:pt x="1312164" y="1587479"/>
                  <a:pt x="1312164" y="1549682"/>
                </a:cubicBezTo>
                <a:cubicBezTo>
                  <a:pt x="1312164" y="1511885"/>
                  <a:pt x="1280120" y="1481245"/>
                  <a:pt x="1240591" y="1481245"/>
                </a:cubicBezTo>
                <a:close/>
                <a:moveTo>
                  <a:pt x="95430" y="81527"/>
                </a:moveTo>
                <a:lnTo>
                  <a:pt x="95430" y="91249"/>
                </a:lnTo>
                <a:lnTo>
                  <a:pt x="95430" y="1336786"/>
                </a:lnTo>
                <a:lnTo>
                  <a:pt x="95430" y="1414360"/>
                </a:lnTo>
                <a:lnTo>
                  <a:pt x="2385752" y="1414360"/>
                </a:lnTo>
                <a:lnTo>
                  <a:pt x="2385752" y="1336786"/>
                </a:lnTo>
                <a:lnTo>
                  <a:pt x="2385752" y="91249"/>
                </a:lnTo>
                <a:lnTo>
                  <a:pt x="2385752" y="81527"/>
                </a:lnTo>
                <a:close/>
                <a:moveTo>
                  <a:pt x="82232" y="0"/>
                </a:moveTo>
                <a:lnTo>
                  <a:pt x="2398950" y="0"/>
                </a:lnTo>
                <a:cubicBezTo>
                  <a:pt x="2444366" y="0"/>
                  <a:pt x="2481182" y="33399"/>
                  <a:pt x="2481182" y="74597"/>
                </a:cubicBezTo>
                <a:lnTo>
                  <a:pt x="2481182" y="1613510"/>
                </a:lnTo>
                <a:cubicBezTo>
                  <a:pt x="2481182" y="1654709"/>
                  <a:pt x="2444366" y="1688107"/>
                  <a:pt x="2398950" y="1688107"/>
                </a:cubicBezTo>
                <a:lnTo>
                  <a:pt x="1569038" y="1688107"/>
                </a:lnTo>
                <a:lnTo>
                  <a:pt x="1643796" y="1974036"/>
                </a:lnTo>
                <a:lnTo>
                  <a:pt x="1876791" y="1974036"/>
                </a:lnTo>
                <a:cubicBezTo>
                  <a:pt x="1881184" y="1974036"/>
                  <a:pt x="1884744" y="1977440"/>
                  <a:pt x="1884744" y="1981640"/>
                </a:cubicBezTo>
                <a:lnTo>
                  <a:pt x="1884744" y="2012056"/>
                </a:lnTo>
                <a:cubicBezTo>
                  <a:pt x="1884744" y="2016256"/>
                  <a:pt x="1881184" y="2019660"/>
                  <a:pt x="1876791" y="2019660"/>
                </a:cubicBezTo>
                <a:lnTo>
                  <a:pt x="604391" y="2019660"/>
                </a:lnTo>
                <a:cubicBezTo>
                  <a:pt x="599998" y="2019660"/>
                  <a:pt x="596438" y="2016256"/>
                  <a:pt x="596438" y="2012056"/>
                </a:cubicBezTo>
                <a:lnTo>
                  <a:pt x="596438" y="1981640"/>
                </a:lnTo>
                <a:cubicBezTo>
                  <a:pt x="596438" y="1977440"/>
                  <a:pt x="599998" y="1974036"/>
                  <a:pt x="604391" y="1974036"/>
                </a:cubicBezTo>
                <a:lnTo>
                  <a:pt x="837388" y="1974036"/>
                </a:lnTo>
                <a:lnTo>
                  <a:pt x="912145" y="1688107"/>
                </a:lnTo>
                <a:lnTo>
                  <a:pt x="82232" y="1688107"/>
                </a:lnTo>
                <a:cubicBezTo>
                  <a:pt x="36817" y="1688107"/>
                  <a:pt x="0" y="1654709"/>
                  <a:pt x="0" y="1613510"/>
                </a:cubicBezTo>
                <a:lnTo>
                  <a:pt x="0" y="74597"/>
                </a:lnTo>
                <a:cubicBezTo>
                  <a:pt x="0" y="33399"/>
                  <a:pt x="36817" y="0"/>
                  <a:pt x="82232" y="0"/>
                </a:cubicBezTo>
                <a:close/>
              </a:path>
            </a:pathLst>
          </a:cu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sp>
        <p:nvSpPr>
          <p:cNvPr id="25" name="TextBox 10">
            <a:extLst>
              <a:ext uri="{FF2B5EF4-FFF2-40B4-BE49-F238E27FC236}">
                <a16:creationId xmlns:a16="http://schemas.microsoft.com/office/drawing/2014/main" id="{3CE22BC6-1759-4CEB-A69E-5F4C8A8C4045}"/>
              </a:ext>
            </a:extLst>
          </p:cNvPr>
          <p:cNvSpPr txBox="1"/>
          <p:nvPr/>
        </p:nvSpPr>
        <p:spPr>
          <a:xfrm>
            <a:off x="7551576" y="5020470"/>
            <a:ext cx="6538007" cy="1384995"/>
          </a:xfrm>
          <a:prstGeom prst="rect">
            <a:avLst/>
          </a:prstGeom>
          <a:noFill/>
        </p:spPr>
        <p:txBody>
          <a:bodyPr wrap="square" rtlCol="0">
            <a:spAutoFit/>
          </a:bodyPr>
          <a:lstStyle/>
          <a:p>
            <a:r>
              <a:rPr lang="en-US" altLang="ko-KR" sz="1200" dirty="0" smtClean="0">
                <a:solidFill>
                  <a:schemeClr val="bg1"/>
                </a:solidFill>
                <a:cs typeface="Arial" pitchFamily="34" charset="0"/>
              </a:rPr>
              <a:t>GET /books</a:t>
            </a:r>
          </a:p>
          <a:p>
            <a:r>
              <a:rPr lang="en-US" altLang="ko-KR" sz="1200" dirty="0" smtClean="0">
                <a:solidFill>
                  <a:schemeClr val="bg1"/>
                </a:solidFill>
                <a:cs typeface="Arial" pitchFamily="34" charset="0"/>
              </a:rPr>
              <a:t>Host: mywebsite.com</a:t>
            </a:r>
          </a:p>
          <a:p>
            <a:r>
              <a:rPr lang="en-US" altLang="ko-KR" sz="1200" dirty="0" smtClean="0">
                <a:solidFill>
                  <a:schemeClr val="bg1"/>
                </a:solidFill>
                <a:cs typeface="Arial" pitchFamily="34" charset="0"/>
              </a:rPr>
              <a:t>Accept: text/html</a:t>
            </a:r>
          </a:p>
          <a:p>
            <a:endParaRPr lang="en-US" altLang="ko-KR" sz="1200" dirty="0" smtClean="0">
              <a:solidFill>
                <a:schemeClr val="bg1"/>
              </a:solidFill>
              <a:cs typeface="Arial" pitchFamily="34" charset="0"/>
            </a:endParaRPr>
          </a:p>
          <a:p>
            <a:r>
              <a:rPr lang="en-US" altLang="ko-KR" sz="1200" dirty="0" smtClean="0">
                <a:solidFill>
                  <a:schemeClr val="bg1"/>
                </a:solidFill>
                <a:cs typeface="Arial" pitchFamily="34" charset="0"/>
              </a:rPr>
              <a:t>GET /books</a:t>
            </a:r>
          </a:p>
          <a:p>
            <a:r>
              <a:rPr lang="en-US" altLang="ko-KR" sz="1200" dirty="0" smtClean="0">
                <a:solidFill>
                  <a:schemeClr val="bg1"/>
                </a:solidFill>
                <a:cs typeface="Arial" pitchFamily="34" charset="0"/>
              </a:rPr>
              <a:t>Host: mywebsite.com</a:t>
            </a:r>
          </a:p>
          <a:p>
            <a:r>
              <a:rPr lang="en-US" altLang="ko-KR" sz="1200" dirty="0" smtClean="0">
                <a:solidFill>
                  <a:schemeClr val="bg1"/>
                </a:solidFill>
                <a:cs typeface="Arial" pitchFamily="34" charset="0"/>
              </a:rPr>
              <a:t>Accept: application/xml</a:t>
            </a:r>
          </a:p>
        </p:txBody>
      </p:sp>
    </p:spTree>
    <p:extLst>
      <p:ext uri="{BB962C8B-B14F-4D97-AF65-F5344CB8AC3E}">
        <p14:creationId xmlns:p14="http://schemas.microsoft.com/office/powerpoint/2010/main" val="36993739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9">
            <a:extLst>
              <a:ext uri="{FF2B5EF4-FFF2-40B4-BE49-F238E27FC236}">
                <a16:creationId xmlns:a16="http://schemas.microsoft.com/office/drawing/2014/main" id="{79426DEA-E145-4CB5-A124-03449CFBB3D2}"/>
              </a:ext>
            </a:extLst>
          </p:cNvPr>
          <p:cNvSpPr/>
          <p:nvPr/>
        </p:nvSpPr>
        <p:spPr>
          <a:xfrm>
            <a:off x="3619641" y="344429"/>
            <a:ext cx="5076490" cy="577397"/>
          </a:xfrm>
          <a:prstGeom prst="roundRect">
            <a:avLst>
              <a:gd name="adj" fmla="val 16667"/>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ight Triangle 4">
            <a:extLst>
              <a:ext uri="{FF2B5EF4-FFF2-40B4-BE49-F238E27FC236}">
                <a16:creationId xmlns:a16="http://schemas.microsoft.com/office/drawing/2014/main" id="{8783D642-ED0B-4ECB-8487-FD8D32B58705}"/>
              </a:ext>
            </a:extLst>
          </p:cNvPr>
          <p:cNvSpPr/>
          <p:nvPr/>
        </p:nvSpPr>
        <p:spPr>
          <a:xfrm rot="5400000" flipV="1">
            <a:off x="1510814" y="-517035"/>
            <a:ext cx="934558" cy="2376190"/>
          </a:xfrm>
          <a:custGeom>
            <a:avLst/>
            <a:gdLst/>
            <a:ahLst/>
            <a:cxnLst/>
            <a:rect l="l" t="t" r="r" b="b"/>
            <a:pathLst>
              <a:path w="2684095" h="2088232">
                <a:moveTo>
                  <a:pt x="2201306" y="2088232"/>
                </a:moveTo>
                <a:lnTo>
                  <a:pt x="102950" y="2088232"/>
                </a:lnTo>
                <a:cubicBezTo>
                  <a:pt x="46092" y="2088232"/>
                  <a:pt x="0" y="2042140"/>
                  <a:pt x="0" y="1985282"/>
                </a:cubicBezTo>
                <a:lnTo>
                  <a:pt x="0" y="102950"/>
                </a:lnTo>
                <a:cubicBezTo>
                  <a:pt x="0" y="46092"/>
                  <a:pt x="46092" y="0"/>
                  <a:pt x="102950" y="0"/>
                </a:cubicBezTo>
                <a:lnTo>
                  <a:pt x="2201306" y="0"/>
                </a:lnTo>
                <a:cubicBezTo>
                  <a:pt x="2258164" y="0"/>
                  <a:pt x="2304256" y="46092"/>
                  <a:pt x="2304256" y="102950"/>
                </a:cubicBezTo>
                <a:lnTo>
                  <a:pt x="2304256" y="1587815"/>
                </a:lnTo>
                <a:lnTo>
                  <a:pt x="2684095" y="1967654"/>
                </a:lnTo>
                <a:lnTo>
                  <a:pt x="2304256" y="1967654"/>
                </a:lnTo>
                <a:lnTo>
                  <a:pt x="2304256" y="1985282"/>
                </a:lnTo>
                <a:cubicBezTo>
                  <a:pt x="2304256" y="2042140"/>
                  <a:pt x="2258164" y="2088232"/>
                  <a:pt x="2201306" y="2088232"/>
                </a:cubicBezTo>
                <a:close/>
              </a:path>
            </a:pathLst>
          </a:custGeom>
          <a:no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10" name="TextBox 9">
            <a:extLst>
              <a:ext uri="{FF2B5EF4-FFF2-40B4-BE49-F238E27FC236}">
                <a16:creationId xmlns:a16="http://schemas.microsoft.com/office/drawing/2014/main" id="{4DFE27E9-C1DB-43C1-9B6B-74C4CF339766}"/>
              </a:ext>
            </a:extLst>
          </p:cNvPr>
          <p:cNvSpPr txBox="1"/>
          <p:nvPr/>
        </p:nvSpPr>
        <p:spPr>
          <a:xfrm>
            <a:off x="864634" y="344430"/>
            <a:ext cx="2220687" cy="461665"/>
          </a:xfrm>
          <a:prstGeom prst="rect">
            <a:avLst/>
          </a:prstGeom>
          <a:noFill/>
        </p:spPr>
        <p:txBody>
          <a:bodyPr wrap="square" rtlCol="0">
            <a:spAutoFit/>
          </a:bodyPr>
          <a:lstStyle/>
          <a:p>
            <a:pPr algn="ctr"/>
            <a:r>
              <a:rPr lang="fr-FR" altLang="ko-KR" sz="2400" b="1" dirty="0" smtClean="0">
                <a:solidFill>
                  <a:schemeClr val="bg1"/>
                </a:solidFill>
                <a:cs typeface="Arial" pitchFamily="34" charset="0"/>
              </a:rPr>
              <a:t>Règle n°4</a:t>
            </a:r>
            <a:endParaRPr lang="en-US" altLang="ko-KR" sz="2400" b="1" dirty="0">
              <a:solidFill>
                <a:schemeClr val="bg1"/>
              </a:solidFill>
              <a:cs typeface="Arial" pitchFamily="34" charset="0"/>
            </a:endParaRPr>
          </a:p>
        </p:txBody>
      </p:sp>
      <p:grpSp>
        <p:nvGrpSpPr>
          <p:cNvPr id="5" name="그룹 2">
            <a:extLst>
              <a:ext uri="{FF2B5EF4-FFF2-40B4-BE49-F238E27FC236}">
                <a16:creationId xmlns:a16="http://schemas.microsoft.com/office/drawing/2014/main" id="{3FAD9079-BF23-47A6-94A1-23B65FCE3B83}"/>
              </a:ext>
            </a:extLst>
          </p:cNvPr>
          <p:cNvGrpSpPr/>
          <p:nvPr/>
        </p:nvGrpSpPr>
        <p:grpSpPr>
          <a:xfrm>
            <a:off x="789998" y="463850"/>
            <a:ext cx="10997675" cy="1695446"/>
            <a:chOff x="2408971" y="776820"/>
            <a:chExt cx="24709000" cy="1695446"/>
          </a:xfrm>
        </p:grpSpPr>
        <p:sp>
          <p:nvSpPr>
            <p:cNvPr id="6" name="TextBox 5">
              <a:extLst>
                <a:ext uri="{FF2B5EF4-FFF2-40B4-BE49-F238E27FC236}">
                  <a16:creationId xmlns:a16="http://schemas.microsoft.com/office/drawing/2014/main" id="{BD325B23-26AF-4420-BA42-BC7886C5C584}"/>
                </a:ext>
              </a:extLst>
            </p:cNvPr>
            <p:cNvSpPr txBox="1"/>
            <p:nvPr/>
          </p:nvSpPr>
          <p:spPr>
            <a:xfrm>
              <a:off x="9114068" y="776820"/>
              <a:ext cx="9688371" cy="338554"/>
            </a:xfrm>
            <a:prstGeom prst="rect">
              <a:avLst/>
            </a:prstGeom>
            <a:noFill/>
          </p:spPr>
          <p:txBody>
            <a:bodyPr wrap="square" rtlCol="0">
              <a:spAutoFit/>
            </a:bodyPr>
            <a:lstStyle/>
            <a:p>
              <a:r>
                <a:rPr lang="fr-FR" altLang="ko-KR" sz="1600" b="1" dirty="0">
                  <a:solidFill>
                    <a:schemeClr val="bg1"/>
                  </a:solidFill>
                  <a:cs typeface="Arial" pitchFamily="34" charset="0"/>
                </a:rPr>
                <a:t>Les liens comme relation entre ressources</a:t>
              </a:r>
              <a:endParaRPr lang="ko-KR" altLang="en-US" sz="1600" b="1" dirty="0">
                <a:solidFill>
                  <a:schemeClr val="bg1"/>
                </a:solidFill>
                <a:cs typeface="Arial" pitchFamily="34" charset="0"/>
              </a:endParaRPr>
            </a:p>
          </p:txBody>
        </p:sp>
        <p:sp>
          <p:nvSpPr>
            <p:cNvPr id="7" name="TextBox 6">
              <a:extLst>
                <a:ext uri="{FF2B5EF4-FFF2-40B4-BE49-F238E27FC236}">
                  <a16:creationId xmlns:a16="http://schemas.microsoft.com/office/drawing/2014/main" id="{502B802B-A3C6-4842-9DEA-3D334ED626F6}"/>
                </a:ext>
              </a:extLst>
            </p:cNvPr>
            <p:cNvSpPr txBox="1"/>
            <p:nvPr/>
          </p:nvSpPr>
          <p:spPr>
            <a:xfrm>
              <a:off x="2408971" y="1733602"/>
              <a:ext cx="24709000" cy="738664"/>
            </a:xfrm>
            <a:prstGeom prst="rect">
              <a:avLst/>
            </a:prstGeom>
            <a:noFill/>
          </p:spPr>
          <p:txBody>
            <a:bodyPr wrap="square" rtlCol="0">
              <a:spAutoFit/>
            </a:bodyPr>
            <a:lstStyle/>
            <a:p>
              <a:pPr algn="just"/>
              <a:r>
                <a:rPr lang="fr-FR" altLang="ko-KR" sz="1400" dirty="0" smtClean="0">
                  <a:solidFill>
                    <a:schemeClr val="bg1"/>
                  </a:solidFill>
                  <a:cs typeface="Arial" pitchFamily="34" charset="0"/>
                </a:rPr>
                <a:t>Les </a:t>
              </a:r>
              <a:r>
                <a:rPr lang="fr-FR" altLang="ko-KR" sz="1400" dirty="0">
                  <a:solidFill>
                    <a:schemeClr val="bg1"/>
                  </a:solidFill>
                  <a:cs typeface="Arial" pitchFamily="34" charset="0"/>
                </a:rPr>
                <a:t>liens d’une ressource vers une autre ont tous une chose en commun : ils indiquent la présence d’une relation. Il est cependant possible de la décrire afin d’améliorer la compréhension du système. Pour expliciter cette description et indiquer la nature de la relation, l’attribut </a:t>
              </a:r>
              <a:r>
                <a:rPr lang="fr-FR" altLang="ko-KR" sz="1400" dirty="0" err="1">
                  <a:solidFill>
                    <a:schemeClr val="bg1"/>
                  </a:solidFill>
                  <a:cs typeface="Arial" pitchFamily="34" charset="0"/>
                </a:rPr>
                <a:t>rel</a:t>
              </a:r>
              <a:r>
                <a:rPr lang="fr-FR" altLang="ko-KR" sz="1400" dirty="0">
                  <a:solidFill>
                    <a:schemeClr val="bg1"/>
                  </a:solidFill>
                  <a:cs typeface="Arial" pitchFamily="34" charset="0"/>
                </a:rPr>
                <a:t> doit être spécifier sur tous les liens. Ainsi l’IANA donne une liste de relation parmi lesquelles :</a:t>
              </a:r>
              <a:endParaRPr lang="en-US" altLang="ko-KR" sz="1400" dirty="0">
                <a:solidFill>
                  <a:schemeClr val="bg1"/>
                </a:solidFill>
                <a:cs typeface="Arial" pitchFamily="34" charset="0"/>
              </a:endParaRPr>
            </a:p>
          </p:txBody>
        </p:sp>
      </p:grpSp>
      <p:sp>
        <p:nvSpPr>
          <p:cNvPr id="23" name="Rectangle 22">
            <a:extLst>
              <a:ext uri="{FF2B5EF4-FFF2-40B4-BE49-F238E27FC236}">
                <a16:creationId xmlns:a16="http://schemas.microsoft.com/office/drawing/2014/main" id="{251AAF58-9E07-4119-8705-FE7626A87753}"/>
              </a:ext>
            </a:extLst>
          </p:cNvPr>
          <p:cNvSpPr/>
          <p:nvPr/>
        </p:nvSpPr>
        <p:spPr>
          <a:xfrm>
            <a:off x="4236099" y="4642580"/>
            <a:ext cx="7713305" cy="221542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3">
            <a:extLst>
              <a:ext uri="{FF2B5EF4-FFF2-40B4-BE49-F238E27FC236}">
                <a16:creationId xmlns:a16="http://schemas.microsoft.com/office/drawing/2014/main" id="{5C6013EE-DD03-4F6F-93B7-A485FEDE3BF0}"/>
              </a:ext>
            </a:extLst>
          </p:cNvPr>
          <p:cNvSpPr/>
          <p:nvPr/>
        </p:nvSpPr>
        <p:spPr>
          <a:xfrm>
            <a:off x="4531946" y="4808976"/>
            <a:ext cx="627505" cy="510784"/>
          </a:xfrm>
          <a:custGeom>
            <a:avLst/>
            <a:gdLst/>
            <a:ahLst/>
            <a:cxnLst/>
            <a:rect l="l" t="t" r="r" b="b"/>
            <a:pathLst>
              <a:path w="2481182" h="2019660">
                <a:moveTo>
                  <a:pt x="1240591" y="1481245"/>
                </a:moveTo>
                <a:cubicBezTo>
                  <a:pt x="1201062" y="1481245"/>
                  <a:pt x="1169018" y="1511885"/>
                  <a:pt x="1169018" y="1549682"/>
                </a:cubicBezTo>
                <a:cubicBezTo>
                  <a:pt x="1169018" y="1587479"/>
                  <a:pt x="1201062" y="1618119"/>
                  <a:pt x="1240591" y="1618119"/>
                </a:cubicBezTo>
                <a:cubicBezTo>
                  <a:pt x="1280120" y="1618119"/>
                  <a:pt x="1312164" y="1587479"/>
                  <a:pt x="1312164" y="1549682"/>
                </a:cubicBezTo>
                <a:cubicBezTo>
                  <a:pt x="1312164" y="1511885"/>
                  <a:pt x="1280120" y="1481245"/>
                  <a:pt x="1240591" y="1481245"/>
                </a:cubicBezTo>
                <a:close/>
                <a:moveTo>
                  <a:pt x="95430" y="81527"/>
                </a:moveTo>
                <a:lnTo>
                  <a:pt x="95430" y="91249"/>
                </a:lnTo>
                <a:lnTo>
                  <a:pt x="95430" y="1336786"/>
                </a:lnTo>
                <a:lnTo>
                  <a:pt x="95430" y="1414360"/>
                </a:lnTo>
                <a:lnTo>
                  <a:pt x="2385752" y="1414360"/>
                </a:lnTo>
                <a:lnTo>
                  <a:pt x="2385752" y="1336786"/>
                </a:lnTo>
                <a:lnTo>
                  <a:pt x="2385752" y="91249"/>
                </a:lnTo>
                <a:lnTo>
                  <a:pt x="2385752" y="81527"/>
                </a:lnTo>
                <a:close/>
                <a:moveTo>
                  <a:pt x="82232" y="0"/>
                </a:moveTo>
                <a:lnTo>
                  <a:pt x="2398950" y="0"/>
                </a:lnTo>
                <a:cubicBezTo>
                  <a:pt x="2444366" y="0"/>
                  <a:pt x="2481182" y="33399"/>
                  <a:pt x="2481182" y="74597"/>
                </a:cubicBezTo>
                <a:lnTo>
                  <a:pt x="2481182" y="1613510"/>
                </a:lnTo>
                <a:cubicBezTo>
                  <a:pt x="2481182" y="1654709"/>
                  <a:pt x="2444366" y="1688107"/>
                  <a:pt x="2398950" y="1688107"/>
                </a:cubicBezTo>
                <a:lnTo>
                  <a:pt x="1569038" y="1688107"/>
                </a:lnTo>
                <a:lnTo>
                  <a:pt x="1643796" y="1974036"/>
                </a:lnTo>
                <a:lnTo>
                  <a:pt x="1876791" y="1974036"/>
                </a:lnTo>
                <a:cubicBezTo>
                  <a:pt x="1881184" y="1974036"/>
                  <a:pt x="1884744" y="1977440"/>
                  <a:pt x="1884744" y="1981640"/>
                </a:cubicBezTo>
                <a:lnTo>
                  <a:pt x="1884744" y="2012056"/>
                </a:lnTo>
                <a:cubicBezTo>
                  <a:pt x="1884744" y="2016256"/>
                  <a:pt x="1881184" y="2019660"/>
                  <a:pt x="1876791" y="2019660"/>
                </a:cubicBezTo>
                <a:lnTo>
                  <a:pt x="604391" y="2019660"/>
                </a:lnTo>
                <a:cubicBezTo>
                  <a:pt x="599998" y="2019660"/>
                  <a:pt x="596438" y="2016256"/>
                  <a:pt x="596438" y="2012056"/>
                </a:cubicBezTo>
                <a:lnTo>
                  <a:pt x="596438" y="1981640"/>
                </a:lnTo>
                <a:cubicBezTo>
                  <a:pt x="596438" y="1977440"/>
                  <a:pt x="599998" y="1974036"/>
                  <a:pt x="604391" y="1974036"/>
                </a:cubicBezTo>
                <a:lnTo>
                  <a:pt x="837388" y="1974036"/>
                </a:lnTo>
                <a:lnTo>
                  <a:pt x="912145" y="1688107"/>
                </a:lnTo>
                <a:lnTo>
                  <a:pt x="82232" y="1688107"/>
                </a:lnTo>
                <a:cubicBezTo>
                  <a:pt x="36817" y="1688107"/>
                  <a:pt x="0" y="1654709"/>
                  <a:pt x="0" y="1613510"/>
                </a:cubicBezTo>
                <a:lnTo>
                  <a:pt x="0" y="74597"/>
                </a:lnTo>
                <a:cubicBezTo>
                  <a:pt x="0" y="33399"/>
                  <a:pt x="36817" y="0"/>
                  <a:pt x="82232" y="0"/>
                </a:cubicBezTo>
                <a:close/>
              </a:path>
            </a:pathLst>
          </a:cu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sp>
        <p:nvSpPr>
          <p:cNvPr id="25" name="TextBox 10">
            <a:extLst>
              <a:ext uri="{FF2B5EF4-FFF2-40B4-BE49-F238E27FC236}">
                <a16:creationId xmlns:a16="http://schemas.microsoft.com/office/drawing/2014/main" id="{3CE22BC6-1759-4CEB-A69E-5F4C8A8C4045}"/>
              </a:ext>
            </a:extLst>
          </p:cNvPr>
          <p:cNvSpPr txBox="1"/>
          <p:nvPr/>
        </p:nvSpPr>
        <p:spPr>
          <a:xfrm>
            <a:off x="5312229" y="4734342"/>
            <a:ext cx="6587412" cy="2123658"/>
          </a:xfrm>
          <a:prstGeom prst="rect">
            <a:avLst/>
          </a:prstGeom>
          <a:noFill/>
        </p:spPr>
        <p:txBody>
          <a:bodyPr wrap="square" rtlCol="0">
            <a:spAutoFit/>
          </a:bodyPr>
          <a:lstStyle/>
          <a:p>
            <a:r>
              <a:rPr lang="en-US" altLang="ko-KR" sz="1200" dirty="0" err="1">
                <a:solidFill>
                  <a:schemeClr val="bg1"/>
                </a:solidFill>
                <a:cs typeface="Arial" pitchFamily="34" charset="0"/>
              </a:rPr>
              <a:t>Exemple</a:t>
            </a:r>
            <a:r>
              <a:rPr lang="en-US" altLang="ko-KR" sz="1200" dirty="0">
                <a:solidFill>
                  <a:schemeClr val="bg1"/>
                </a:solidFill>
                <a:cs typeface="Arial" pitchFamily="34" charset="0"/>
              </a:rPr>
              <a:t> de </a:t>
            </a:r>
            <a:r>
              <a:rPr lang="en-US" altLang="ko-KR" sz="1200" dirty="0" err="1">
                <a:solidFill>
                  <a:schemeClr val="bg1"/>
                </a:solidFill>
                <a:cs typeface="Arial" pitchFamily="34" charset="0"/>
              </a:rPr>
              <a:t>réponse</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en</a:t>
            </a:r>
            <a:r>
              <a:rPr lang="en-US" altLang="ko-KR" sz="1200" dirty="0">
                <a:solidFill>
                  <a:schemeClr val="bg1"/>
                </a:solidFill>
                <a:cs typeface="Arial" pitchFamily="34" charset="0"/>
              </a:rPr>
              <a:t> XML </a:t>
            </a:r>
            <a:r>
              <a:rPr lang="en-US" altLang="ko-KR" sz="1200" dirty="0" err="1">
                <a:solidFill>
                  <a:schemeClr val="bg1"/>
                </a:solidFill>
                <a:cs typeface="Arial" pitchFamily="34" charset="0"/>
              </a:rPr>
              <a:t>d'une</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liste</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paginée</a:t>
            </a:r>
            <a:r>
              <a:rPr lang="en-US" altLang="ko-KR" sz="1200" dirty="0">
                <a:solidFill>
                  <a:schemeClr val="bg1"/>
                </a:solidFill>
                <a:cs typeface="Arial" pitchFamily="34" charset="0"/>
              </a:rPr>
              <a:t> de livres :</a:t>
            </a:r>
          </a:p>
          <a:p>
            <a:endParaRPr lang="en-US" altLang="ko-KR" sz="1200" dirty="0">
              <a:solidFill>
                <a:schemeClr val="bg1"/>
              </a:solidFill>
              <a:cs typeface="Arial" pitchFamily="34" charset="0"/>
            </a:endParaRPr>
          </a:p>
          <a:p>
            <a:r>
              <a:rPr lang="en-US" altLang="ko-KR" sz="1200" dirty="0">
                <a:solidFill>
                  <a:schemeClr val="bg1"/>
                </a:solidFill>
                <a:cs typeface="Arial" pitchFamily="34" charset="0"/>
              </a:rPr>
              <a:t>&lt;?xml&gt;</a:t>
            </a:r>
          </a:p>
          <a:p>
            <a:r>
              <a:rPr lang="en-US" altLang="ko-KR" sz="1200" dirty="0">
                <a:solidFill>
                  <a:schemeClr val="bg1"/>
                </a:solidFill>
                <a:cs typeface="Arial" pitchFamily="34" charset="0"/>
              </a:rPr>
              <a:t>&lt;search&gt;</a:t>
            </a:r>
          </a:p>
          <a:p>
            <a:r>
              <a:rPr lang="en-US" altLang="ko-KR" sz="1200" dirty="0">
                <a:solidFill>
                  <a:schemeClr val="bg1"/>
                </a:solidFill>
                <a:cs typeface="Arial" pitchFamily="34" charset="0"/>
              </a:rPr>
              <a:t>&lt;link </a:t>
            </a:r>
            <a:r>
              <a:rPr lang="en-US" altLang="ko-KR" sz="1200" dirty="0" err="1">
                <a:solidFill>
                  <a:schemeClr val="bg1"/>
                </a:solidFill>
                <a:cs typeface="Arial" pitchFamily="34" charset="0"/>
              </a:rPr>
              <a:t>rel</a:t>
            </a:r>
            <a:r>
              <a:rPr lang="en-US" altLang="ko-KR" sz="1200" dirty="0">
                <a:solidFill>
                  <a:schemeClr val="bg1"/>
                </a:solidFill>
                <a:cs typeface="Arial" pitchFamily="34" charset="0"/>
              </a:rPr>
              <a:t>="self" title="self" </a:t>
            </a:r>
            <a:r>
              <a:rPr lang="en-US" altLang="ko-KR" sz="1200" dirty="0" err="1">
                <a:solidFill>
                  <a:schemeClr val="bg1"/>
                </a:solidFill>
                <a:cs typeface="Arial" pitchFamily="34" charset="0"/>
              </a:rPr>
              <a:t>href</a:t>
            </a:r>
            <a:r>
              <a:rPr lang="en-US" altLang="ko-KR" sz="1200" dirty="0">
                <a:solidFill>
                  <a:schemeClr val="bg1"/>
                </a:solidFill>
                <a:cs typeface="Arial" pitchFamily="34" charset="0"/>
              </a:rPr>
              <a:t>="http://mywebsite.com/</a:t>
            </a:r>
            <a:r>
              <a:rPr lang="en-US" altLang="ko-KR" sz="1200" dirty="0" err="1">
                <a:solidFill>
                  <a:schemeClr val="bg1"/>
                </a:solidFill>
                <a:cs typeface="Arial" pitchFamily="34" charset="0"/>
              </a:rPr>
              <a:t>books?q</a:t>
            </a:r>
            <a:r>
              <a:rPr lang="en-US" altLang="ko-KR" sz="1200" dirty="0">
                <a:solidFill>
                  <a:schemeClr val="bg1"/>
                </a:solidFill>
                <a:cs typeface="Arial" pitchFamily="34" charset="0"/>
              </a:rPr>
              <a:t>=</a:t>
            </a:r>
            <a:r>
              <a:rPr lang="en-US" altLang="ko-KR" sz="1200" dirty="0" err="1">
                <a:solidFill>
                  <a:schemeClr val="bg1"/>
                </a:solidFill>
                <a:cs typeface="Arial" pitchFamily="34" charset="0"/>
              </a:rPr>
              <a:t>policier&amp;page</a:t>
            </a:r>
            <a:r>
              <a:rPr lang="en-US" altLang="ko-KR" sz="1200" dirty="0">
                <a:solidFill>
                  <a:schemeClr val="bg1"/>
                </a:solidFill>
                <a:cs typeface="Arial" pitchFamily="34" charset="0"/>
              </a:rPr>
              <a:t>=1&amp;c=5" /&gt;</a:t>
            </a:r>
          </a:p>
          <a:p>
            <a:r>
              <a:rPr lang="en-US" altLang="ko-KR" sz="1200" dirty="0">
                <a:solidFill>
                  <a:schemeClr val="bg1"/>
                </a:solidFill>
                <a:cs typeface="Arial" pitchFamily="34" charset="0"/>
              </a:rPr>
              <a:t>&lt;link </a:t>
            </a:r>
            <a:r>
              <a:rPr lang="en-US" altLang="ko-KR" sz="1200" dirty="0" err="1">
                <a:solidFill>
                  <a:schemeClr val="bg1"/>
                </a:solidFill>
                <a:cs typeface="Arial" pitchFamily="34" charset="0"/>
              </a:rPr>
              <a:t>rel</a:t>
            </a:r>
            <a:r>
              <a:rPr lang="en-US" altLang="ko-KR" sz="1200" dirty="0">
                <a:solidFill>
                  <a:schemeClr val="bg1"/>
                </a:solidFill>
                <a:cs typeface="Arial" pitchFamily="34" charset="0"/>
              </a:rPr>
              <a:t>="next" title="next" </a:t>
            </a:r>
            <a:r>
              <a:rPr lang="en-US" altLang="ko-KR" sz="1200" dirty="0" err="1">
                <a:solidFill>
                  <a:schemeClr val="bg1"/>
                </a:solidFill>
                <a:cs typeface="Arial" pitchFamily="34" charset="0"/>
              </a:rPr>
              <a:t>href</a:t>
            </a:r>
            <a:r>
              <a:rPr lang="en-US" altLang="ko-KR" sz="1200" dirty="0">
                <a:solidFill>
                  <a:schemeClr val="bg1"/>
                </a:solidFill>
                <a:cs typeface="Arial" pitchFamily="34" charset="0"/>
              </a:rPr>
              <a:t>="http://mywebsite.com/</a:t>
            </a:r>
            <a:r>
              <a:rPr lang="en-US" altLang="ko-KR" sz="1200" dirty="0" err="1">
                <a:solidFill>
                  <a:schemeClr val="bg1"/>
                </a:solidFill>
                <a:cs typeface="Arial" pitchFamily="34" charset="0"/>
              </a:rPr>
              <a:t>books?q</a:t>
            </a:r>
            <a:r>
              <a:rPr lang="en-US" altLang="ko-KR" sz="1200" dirty="0">
                <a:solidFill>
                  <a:schemeClr val="bg1"/>
                </a:solidFill>
                <a:cs typeface="Arial" pitchFamily="34" charset="0"/>
              </a:rPr>
              <a:t>=</a:t>
            </a:r>
            <a:r>
              <a:rPr lang="en-US" altLang="ko-KR" sz="1200" dirty="0" err="1">
                <a:solidFill>
                  <a:schemeClr val="bg1"/>
                </a:solidFill>
                <a:cs typeface="Arial" pitchFamily="34" charset="0"/>
              </a:rPr>
              <a:t>policier&amp;page</a:t>
            </a:r>
            <a:r>
              <a:rPr lang="en-US" altLang="ko-KR" sz="1200" dirty="0">
                <a:solidFill>
                  <a:schemeClr val="bg1"/>
                </a:solidFill>
                <a:cs typeface="Arial" pitchFamily="34" charset="0"/>
              </a:rPr>
              <a:t>=2&amp;c=5" /&gt;</a:t>
            </a:r>
          </a:p>
          <a:p>
            <a:r>
              <a:rPr lang="en-US" altLang="ko-KR" sz="1200" dirty="0">
                <a:solidFill>
                  <a:schemeClr val="bg1"/>
                </a:solidFill>
                <a:cs typeface="Arial" pitchFamily="34" charset="0"/>
              </a:rPr>
              <a:t>&lt;link </a:t>
            </a:r>
            <a:r>
              <a:rPr lang="en-US" altLang="ko-KR" sz="1200" dirty="0" err="1">
                <a:solidFill>
                  <a:schemeClr val="bg1"/>
                </a:solidFill>
                <a:cs typeface="Arial" pitchFamily="34" charset="0"/>
              </a:rPr>
              <a:t>rel</a:t>
            </a:r>
            <a:r>
              <a:rPr lang="en-US" altLang="ko-KR" sz="1200" dirty="0">
                <a:solidFill>
                  <a:schemeClr val="bg1"/>
                </a:solidFill>
                <a:cs typeface="Arial" pitchFamily="34" charset="0"/>
              </a:rPr>
              <a:t>="last" title="last" </a:t>
            </a:r>
            <a:r>
              <a:rPr lang="en-US" altLang="ko-KR" sz="1200" dirty="0" err="1">
                <a:solidFill>
                  <a:schemeClr val="bg1"/>
                </a:solidFill>
                <a:cs typeface="Arial" pitchFamily="34" charset="0"/>
              </a:rPr>
              <a:t>href</a:t>
            </a:r>
            <a:r>
              <a:rPr lang="en-US" altLang="ko-KR" sz="1200" dirty="0">
                <a:solidFill>
                  <a:schemeClr val="bg1"/>
                </a:solidFill>
                <a:cs typeface="Arial" pitchFamily="34" charset="0"/>
              </a:rPr>
              <a:t>="http://mywebsite.com/</a:t>
            </a:r>
            <a:r>
              <a:rPr lang="en-US" altLang="ko-KR" sz="1200" dirty="0" err="1">
                <a:solidFill>
                  <a:schemeClr val="bg1"/>
                </a:solidFill>
                <a:cs typeface="Arial" pitchFamily="34" charset="0"/>
              </a:rPr>
              <a:t>books?q</a:t>
            </a:r>
            <a:r>
              <a:rPr lang="en-US" altLang="ko-KR" sz="1200" dirty="0">
                <a:solidFill>
                  <a:schemeClr val="bg1"/>
                </a:solidFill>
                <a:cs typeface="Arial" pitchFamily="34" charset="0"/>
              </a:rPr>
              <a:t>=</a:t>
            </a:r>
            <a:r>
              <a:rPr lang="en-US" altLang="ko-KR" sz="1200" dirty="0" err="1">
                <a:solidFill>
                  <a:schemeClr val="bg1"/>
                </a:solidFill>
                <a:cs typeface="Arial" pitchFamily="34" charset="0"/>
              </a:rPr>
              <a:t>policier&amp;page</a:t>
            </a:r>
            <a:r>
              <a:rPr lang="en-US" altLang="ko-KR" sz="1200" dirty="0">
                <a:solidFill>
                  <a:schemeClr val="bg1"/>
                </a:solidFill>
                <a:cs typeface="Arial" pitchFamily="34" charset="0"/>
              </a:rPr>
              <a:t>=4&amp;c=5" /&gt;</a:t>
            </a:r>
          </a:p>
          <a:p>
            <a:r>
              <a:rPr lang="en-US" altLang="ko-KR" sz="1200" dirty="0">
                <a:solidFill>
                  <a:schemeClr val="bg1"/>
                </a:solidFill>
                <a:cs typeface="Arial" pitchFamily="34" charset="0"/>
              </a:rPr>
              <a:t>&lt;book&gt;</a:t>
            </a:r>
          </a:p>
          <a:p>
            <a:r>
              <a:rPr lang="en-US" altLang="ko-KR" sz="1200" dirty="0">
                <a:solidFill>
                  <a:schemeClr val="bg1"/>
                </a:solidFill>
                <a:cs typeface="Arial" pitchFamily="34" charset="0"/>
              </a:rPr>
              <a:t>//...</a:t>
            </a:r>
          </a:p>
          <a:p>
            <a:r>
              <a:rPr lang="en-US" altLang="ko-KR" sz="1200" dirty="0">
                <a:solidFill>
                  <a:schemeClr val="bg1"/>
                </a:solidFill>
                <a:cs typeface="Arial" pitchFamily="34" charset="0"/>
              </a:rPr>
              <a:t>&lt;/book&gt;</a:t>
            </a:r>
          </a:p>
          <a:p>
            <a:r>
              <a:rPr lang="en-US" altLang="ko-KR" sz="1200" dirty="0">
                <a:solidFill>
                  <a:schemeClr val="bg1"/>
                </a:solidFill>
                <a:cs typeface="Arial" pitchFamily="34" charset="0"/>
              </a:rPr>
              <a:t>&lt;/search&gt;</a:t>
            </a:r>
            <a:endParaRPr lang="en-US" altLang="ko-KR" sz="1200" dirty="0" smtClean="0">
              <a:solidFill>
                <a:schemeClr val="bg1"/>
              </a:solidFill>
              <a:cs typeface="Arial" pitchFamily="34" charset="0"/>
            </a:endParaRPr>
          </a:p>
        </p:txBody>
      </p:sp>
      <p:sp>
        <p:nvSpPr>
          <p:cNvPr id="11" name="Rectangle 10">
            <a:extLst>
              <a:ext uri="{FF2B5EF4-FFF2-40B4-BE49-F238E27FC236}">
                <a16:creationId xmlns:a16="http://schemas.microsoft.com/office/drawing/2014/main" id="{B04823C5-AAD3-4FB3-A25D-C238181A022C}"/>
              </a:ext>
            </a:extLst>
          </p:cNvPr>
          <p:cNvSpPr/>
          <p:nvPr/>
        </p:nvSpPr>
        <p:spPr>
          <a:xfrm>
            <a:off x="1436269" y="3109583"/>
            <a:ext cx="8908754" cy="728410"/>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9">
            <a:extLst>
              <a:ext uri="{FF2B5EF4-FFF2-40B4-BE49-F238E27FC236}">
                <a16:creationId xmlns:a16="http://schemas.microsoft.com/office/drawing/2014/main" id="{79426DEA-E145-4CB5-A124-03449CFBB3D2}"/>
              </a:ext>
            </a:extLst>
          </p:cNvPr>
          <p:cNvSpPr/>
          <p:nvPr/>
        </p:nvSpPr>
        <p:spPr>
          <a:xfrm>
            <a:off x="1231641" y="2827827"/>
            <a:ext cx="939281" cy="391282"/>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20">
            <a:extLst>
              <a:ext uri="{FF2B5EF4-FFF2-40B4-BE49-F238E27FC236}">
                <a16:creationId xmlns:a16="http://schemas.microsoft.com/office/drawing/2014/main" id="{D5DFB5B5-FA64-4BEE-B753-0656AB389907}"/>
              </a:ext>
            </a:extLst>
          </p:cNvPr>
          <p:cNvSpPr txBox="1"/>
          <p:nvPr/>
        </p:nvSpPr>
        <p:spPr>
          <a:xfrm>
            <a:off x="1181877" y="2883307"/>
            <a:ext cx="1038808" cy="276999"/>
          </a:xfrm>
          <a:prstGeom prst="rect">
            <a:avLst/>
          </a:prstGeom>
          <a:noFill/>
        </p:spPr>
        <p:txBody>
          <a:bodyPr wrap="square" rtlCol="0">
            <a:spAutoFit/>
          </a:bodyPr>
          <a:lstStyle/>
          <a:p>
            <a:pPr algn="ctr"/>
            <a:r>
              <a:rPr lang="en-US" altLang="ko-KR" sz="1200" b="1" dirty="0" smtClean="0">
                <a:solidFill>
                  <a:schemeClr val="bg1"/>
                </a:solidFill>
                <a:cs typeface="Arial" pitchFamily="34" charset="0"/>
              </a:rPr>
              <a:t>Relations</a:t>
            </a:r>
            <a:endParaRPr lang="ko-KR" altLang="en-US" sz="1200" b="1" dirty="0">
              <a:solidFill>
                <a:schemeClr val="bg1"/>
              </a:solidFill>
              <a:cs typeface="Arial" pitchFamily="34" charset="0"/>
            </a:endParaRPr>
          </a:p>
        </p:txBody>
      </p:sp>
      <p:sp>
        <p:nvSpPr>
          <p:cNvPr id="14" name="TextBox 21">
            <a:extLst>
              <a:ext uri="{FF2B5EF4-FFF2-40B4-BE49-F238E27FC236}">
                <a16:creationId xmlns:a16="http://schemas.microsoft.com/office/drawing/2014/main" id="{D6C24BE7-F4B7-4B22-90D0-D58085FC6A1F}"/>
              </a:ext>
            </a:extLst>
          </p:cNvPr>
          <p:cNvSpPr txBox="1"/>
          <p:nvPr/>
        </p:nvSpPr>
        <p:spPr>
          <a:xfrm>
            <a:off x="1532249" y="3247917"/>
            <a:ext cx="8908754" cy="461665"/>
          </a:xfrm>
          <a:prstGeom prst="rect">
            <a:avLst/>
          </a:prstGeom>
          <a:noFill/>
        </p:spPr>
        <p:txBody>
          <a:bodyPr wrap="square" rtlCol="0">
            <a:spAutoFit/>
          </a:bodyPr>
          <a:lstStyle/>
          <a:p>
            <a:r>
              <a:rPr lang="fr-FR" altLang="ko-KR" sz="1200" dirty="0" smtClean="0">
                <a:solidFill>
                  <a:schemeClr val="bg1"/>
                </a:solidFill>
                <a:latin typeface="Arial" pitchFamily="34" charset="0"/>
                <a:cs typeface="Arial" pitchFamily="34" charset="0"/>
              </a:rPr>
              <a:t>contents</a:t>
            </a:r>
            <a:r>
              <a:rPr lang="fr-FR" altLang="ko-KR" sz="1200" dirty="0">
                <a:solidFill>
                  <a:schemeClr val="bg1"/>
                </a:solidFill>
                <a:latin typeface="Arial" pitchFamily="34" charset="0"/>
                <a:cs typeface="Arial" pitchFamily="34" charset="0"/>
              </a:rPr>
              <a:t>, </a:t>
            </a:r>
            <a:r>
              <a:rPr lang="fr-FR" altLang="ko-KR" sz="1200" dirty="0" err="1">
                <a:solidFill>
                  <a:schemeClr val="bg1"/>
                </a:solidFill>
                <a:latin typeface="Arial" pitchFamily="34" charset="0"/>
                <a:cs typeface="Arial" pitchFamily="34" charset="0"/>
              </a:rPr>
              <a:t>edit</a:t>
            </a:r>
            <a:r>
              <a:rPr lang="fr-FR" altLang="ko-KR" sz="1200" dirty="0">
                <a:solidFill>
                  <a:schemeClr val="bg1"/>
                </a:solidFill>
                <a:latin typeface="Arial" pitchFamily="34" charset="0"/>
                <a:cs typeface="Arial" pitchFamily="34" charset="0"/>
              </a:rPr>
              <a:t>, </a:t>
            </a:r>
            <a:r>
              <a:rPr lang="fr-FR" altLang="ko-KR" sz="1200" dirty="0" err="1">
                <a:solidFill>
                  <a:schemeClr val="bg1"/>
                </a:solidFill>
                <a:latin typeface="Arial" pitchFamily="34" charset="0"/>
                <a:cs typeface="Arial" pitchFamily="34" charset="0"/>
              </a:rPr>
              <a:t>next</a:t>
            </a:r>
            <a:r>
              <a:rPr lang="fr-FR" altLang="ko-KR" sz="1200" dirty="0">
                <a:solidFill>
                  <a:schemeClr val="bg1"/>
                </a:solidFill>
                <a:latin typeface="Arial" pitchFamily="34" charset="0"/>
                <a:cs typeface="Arial" pitchFamily="34" charset="0"/>
              </a:rPr>
              <a:t>, last, </a:t>
            </a:r>
            <a:r>
              <a:rPr lang="fr-FR" altLang="ko-KR" sz="1200" dirty="0" err="1">
                <a:solidFill>
                  <a:schemeClr val="bg1"/>
                </a:solidFill>
                <a:latin typeface="Arial" pitchFamily="34" charset="0"/>
                <a:cs typeface="Arial" pitchFamily="34" charset="0"/>
              </a:rPr>
              <a:t>payment</a:t>
            </a:r>
            <a:r>
              <a:rPr lang="fr-FR" altLang="ko-KR" sz="1200" dirty="0">
                <a:solidFill>
                  <a:schemeClr val="bg1"/>
                </a:solidFill>
                <a:latin typeface="Arial" pitchFamily="34" charset="0"/>
                <a:cs typeface="Arial" pitchFamily="34" charset="0"/>
              </a:rPr>
              <a:t>, etc.</a:t>
            </a:r>
          </a:p>
          <a:p>
            <a:r>
              <a:rPr lang="fr-FR" altLang="ko-KR" sz="1200" dirty="0">
                <a:solidFill>
                  <a:schemeClr val="bg1"/>
                </a:solidFill>
                <a:latin typeface="Arial" pitchFamily="34" charset="0"/>
                <a:cs typeface="Arial" pitchFamily="34" charset="0"/>
              </a:rPr>
              <a:t>La liste complète sur le site de l’IANA : http://www.iana.org/assignments/link-relations/link-relations.xml</a:t>
            </a:r>
            <a:endParaRPr lang="en-US" altLang="ko-KR" sz="12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0828501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9">
            <a:extLst>
              <a:ext uri="{FF2B5EF4-FFF2-40B4-BE49-F238E27FC236}">
                <a16:creationId xmlns:a16="http://schemas.microsoft.com/office/drawing/2014/main" id="{79426DEA-E145-4CB5-A124-03449CFBB3D2}"/>
              </a:ext>
            </a:extLst>
          </p:cNvPr>
          <p:cNvSpPr/>
          <p:nvPr/>
        </p:nvSpPr>
        <p:spPr>
          <a:xfrm>
            <a:off x="3619641" y="344429"/>
            <a:ext cx="5076490" cy="577397"/>
          </a:xfrm>
          <a:prstGeom prst="roundRect">
            <a:avLst>
              <a:gd name="adj" fmla="val 16667"/>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ight Triangle 4">
            <a:extLst>
              <a:ext uri="{FF2B5EF4-FFF2-40B4-BE49-F238E27FC236}">
                <a16:creationId xmlns:a16="http://schemas.microsoft.com/office/drawing/2014/main" id="{8783D642-ED0B-4ECB-8487-FD8D32B58705}"/>
              </a:ext>
            </a:extLst>
          </p:cNvPr>
          <p:cNvSpPr/>
          <p:nvPr/>
        </p:nvSpPr>
        <p:spPr>
          <a:xfrm rot="5400000" flipV="1">
            <a:off x="1510814" y="-517035"/>
            <a:ext cx="934558" cy="2376190"/>
          </a:xfrm>
          <a:custGeom>
            <a:avLst/>
            <a:gdLst/>
            <a:ahLst/>
            <a:cxnLst/>
            <a:rect l="l" t="t" r="r" b="b"/>
            <a:pathLst>
              <a:path w="2684095" h="2088232">
                <a:moveTo>
                  <a:pt x="2201306" y="2088232"/>
                </a:moveTo>
                <a:lnTo>
                  <a:pt x="102950" y="2088232"/>
                </a:lnTo>
                <a:cubicBezTo>
                  <a:pt x="46092" y="2088232"/>
                  <a:pt x="0" y="2042140"/>
                  <a:pt x="0" y="1985282"/>
                </a:cubicBezTo>
                <a:lnTo>
                  <a:pt x="0" y="102950"/>
                </a:lnTo>
                <a:cubicBezTo>
                  <a:pt x="0" y="46092"/>
                  <a:pt x="46092" y="0"/>
                  <a:pt x="102950" y="0"/>
                </a:cubicBezTo>
                <a:lnTo>
                  <a:pt x="2201306" y="0"/>
                </a:lnTo>
                <a:cubicBezTo>
                  <a:pt x="2258164" y="0"/>
                  <a:pt x="2304256" y="46092"/>
                  <a:pt x="2304256" y="102950"/>
                </a:cubicBezTo>
                <a:lnTo>
                  <a:pt x="2304256" y="1587815"/>
                </a:lnTo>
                <a:lnTo>
                  <a:pt x="2684095" y="1967654"/>
                </a:lnTo>
                <a:lnTo>
                  <a:pt x="2304256" y="1967654"/>
                </a:lnTo>
                <a:lnTo>
                  <a:pt x="2304256" y="1985282"/>
                </a:lnTo>
                <a:cubicBezTo>
                  <a:pt x="2304256" y="2042140"/>
                  <a:pt x="2258164" y="2088232"/>
                  <a:pt x="2201306" y="2088232"/>
                </a:cubicBezTo>
                <a:close/>
              </a:path>
            </a:pathLst>
          </a:custGeom>
          <a:no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10" name="TextBox 9">
            <a:extLst>
              <a:ext uri="{FF2B5EF4-FFF2-40B4-BE49-F238E27FC236}">
                <a16:creationId xmlns:a16="http://schemas.microsoft.com/office/drawing/2014/main" id="{4DFE27E9-C1DB-43C1-9B6B-74C4CF339766}"/>
              </a:ext>
            </a:extLst>
          </p:cNvPr>
          <p:cNvSpPr txBox="1"/>
          <p:nvPr/>
        </p:nvSpPr>
        <p:spPr>
          <a:xfrm>
            <a:off x="864634" y="344430"/>
            <a:ext cx="2220687" cy="461665"/>
          </a:xfrm>
          <a:prstGeom prst="rect">
            <a:avLst/>
          </a:prstGeom>
          <a:noFill/>
        </p:spPr>
        <p:txBody>
          <a:bodyPr wrap="square" rtlCol="0">
            <a:spAutoFit/>
          </a:bodyPr>
          <a:lstStyle/>
          <a:p>
            <a:pPr algn="ctr"/>
            <a:r>
              <a:rPr lang="fr-FR" altLang="ko-KR" sz="2400" b="1" dirty="0" smtClean="0">
                <a:solidFill>
                  <a:schemeClr val="bg1"/>
                </a:solidFill>
                <a:cs typeface="Arial" pitchFamily="34" charset="0"/>
              </a:rPr>
              <a:t>Règle n°5</a:t>
            </a:r>
            <a:endParaRPr lang="en-US" altLang="ko-KR" sz="2400" b="1" dirty="0">
              <a:solidFill>
                <a:schemeClr val="bg1"/>
              </a:solidFill>
              <a:cs typeface="Arial" pitchFamily="34" charset="0"/>
            </a:endParaRPr>
          </a:p>
        </p:txBody>
      </p:sp>
      <p:grpSp>
        <p:nvGrpSpPr>
          <p:cNvPr id="5" name="그룹 2">
            <a:extLst>
              <a:ext uri="{FF2B5EF4-FFF2-40B4-BE49-F238E27FC236}">
                <a16:creationId xmlns:a16="http://schemas.microsoft.com/office/drawing/2014/main" id="{3FAD9079-BF23-47A6-94A1-23B65FCE3B83}"/>
              </a:ext>
            </a:extLst>
          </p:cNvPr>
          <p:cNvGrpSpPr/>
          <p:nvPr/>
        </p:nvGrpSpPr>
        <p:grpSpPr>
          <a:xfrm>
            <a:off x="789998" y="463850"/>
            <a:ext cx="10997675" cy="1480002"/>
            <a:chOff x="2408971" y="776820"/>
            <a:chExt cx="24709000" cy="1480002"/>
          </a:xfrm>
        </p:grpSpPr>
        <p:sp>
          <p:nvSpPr>
            <p:cNvPr id="6" name="TextBox 5">
              <a:extLst>
                <a:ext uri="{FF2B5EF4-FFF2-40B4-BE49-F238E27FC236}">
                  <a16:creationId xmlns:a16="http://schemas.microsoft.com/office/drawing/2014/main" id="{BD325B23-26AF-4420-BA42-BC7886C5C584}"/>
                </a:ext>
              </a:extLst>
            </p:cNvPr>
            <p:cNvSpPr txBox="1"/>
            <p:nvPr/>
          </p:nvSpPr>
          <p:spPr>
            <a:xfrm>
              <a:off x="9114068" y="776820"/>
              <a:ext cx="10331251" cy="338554"/>
            </a:xfrm>
            <a:prstGeom prst="rect">
              <a:avLst/>
            </a:prstGeom>
            <a:noFill/>
          </p:spPr>
          <p:txBody>
            <a:bodyPr wrap="square" rtlCol="0">
              <a:spAutoFit/>
            </a:bodyPr>
            <a:lstStyle/>
            <a:p>
              <a:r>
                <a:rPr lang="fr-FR" altLang="ko-KR" sz="1600" b="1" dirty="0">
                  <a:solidFill>
                    <a:schemeClr val="bg1"/>
                  </a:solidFill>
                  <a:cs typeface="Arial" pitchFamily="34" charset="0"/>
                </a:rPr>
                <a:t>Un paramètre comme jeton d’authentification</a:t>
              </a:r>
              <a:endParaRPr lang="ko-KR" altLang="en-US" sz="1600" b="1" dirty="0">
                <a:solidFill>
                  <a:schemeClr val="bg1"/>
                </a:solidFill>
                <a:cs typeface="Arial" pitchFamily="34" charset="0"/>
              </a:endParaRPr>
            </a:p>
          </p:txBody>
        </p:sp>
        <p:sp>
          <p:nvSpPr>
            <p:cNvPr id="7" name="TextBox 6">
              <a:extLst>
                <a:ext uri="{FF2B5EF4-FFF2-40B4-BE49-F238E27FC236}">
                  <a16:creationId xmlns:a16="http://schemas.microsoft.com/office/drawing/2014/main" id="{502B802B-A3C6-4842-9DEA-3D334ED626F6}"/>
                </a:ext>
              </a:extLst>
            </p:cNvPr>
            <p:cNvSpPr txBox="1"/>
            <p:nvPr/>
          </p:nvSpPr>
          <p:spPr>
            <a:xfrm>
              <a:off x="2408971" y="1733602"/>
              <a:ext cx="24709000" cy="523220"/>
            </a:xfrm>
            <a:prstGeom prst="rect">
              <a:avLst/>
            </a:prstGeom>
            <a:noFill/>
          </p:spPr>
          <p:txBody>
            <a:bodyPr wrap="square" rtlCol="0">
              <a:spAutoFit/>
            </a:bodyPr>
            <a:lstStyle/>
            <a:p>
              <a:pPr algn="just"/>
              <a:r>
                <a:rPr lang="fr-FR" altLang="ko-KR" sz="1400" dirty="0" smtClean="0">
                  <a:solidFill>
                    <a:schemeClr val="bg1"/>
                  </a:solidFill>
                  <a:cs typeface="Arial" pitchFamily="34" charset="0"/>
                </a:rPr>
                <a:t>Chaque </a:t>
              </a:r>
              <a:r>
                <a:rPr lang="fr-FR" altLang="ko-KR" sz="1400" dirty="0">
                  <a:solidFill>
                    <a:schemeClr val="bg1"/>
                  </a:solidFill>
                  <a:cs typeface="Arial" pitchFamily="34" charset="0"/>
                </a:rPr>
                <a:t>requête est envoyée avec un jeton (</a:t>
              </a:r>
              <a:r>
                <a:rPr lang="fr-FR" altLang="ko-KR" sz="1400" dirty="0" err="1">
                  <a:solidFill>
                    <a:schemeClr val="bg1"/>
                  </a:solidFill>
                  <a:cs typeface="Arial" pitchFamily="34" charset="0"/>
                </a:rPr>
                <a:t>token</a:t>
              </a:r>
              <a:r>
                <a:rPr lang="fr-FR" altLang="ko-KR" sz="1400" dirty="0">
                  <a:solidFill>
                    <a:schemeClr val="bg1"/>
                  </a:solidFill>
                  <a:cs typeface="Arial" pitchFamily="34" charset="0"/>
                </a:rPr>
                <a:t>) passé en paramètre $_GET de la requête. Ce jeton temporaire est obtenu en envoyant une première requête d’authentification puis en le combinant avec nos requêtes.</a:t>
              </a:r>
              <a:endParaRPr lang="en-US" altLang="ko-KR" sz="1400" dirty="0">
                <a:solidFill>
                  <a:schemeClr val="bg1"/>
                </a:solidFill>
                <a:cs typeface="Arial" pitchFamily="34" charset="0"/>
              </a:endParaRPr>
            </a:p>
          </p:txBody>
        </p:sp>
      </p:grpSp>
      <p:sp>
        <p:nvSpPr>
          <p:cNvPr id="11" name="Rectangle 10">
            <a:extLst>
              <a:ext uri="{FF2B5EF4-FFF2-40B4-BE49-F238E27FC236}">
                <a16:creationId xmlns:a16="http://schemas.microsoft.com/office/drawing/2014/main" id="{B04823C5-AAD3-4FB3-A25D-C238181A022C}"/>
              </a:ext>
            </a:extLst>
          </p:cNvPr>
          <p:cNvSpPr/>
          <p:nvPr/>
        </p:nvSpPr>
        <p:spPr>
          <a:xfrm>
            <a:off x="537349" y="2455364"/>
            <a:ext cx="5536163" cy="2351935"/>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9">
            <a:extLst>
              <a:ext uri="{FF2B5EF4-FFF2-40B4-BE49-F238E27FC236}">
                <a16:creationId xmlns:a16="http://schemas.microsoft.com/office/drawing/2014/main" id="{79426DEA-E145-4CB5-A124-03449CFBB3D2}"/>
              </a:ext>
            </a:extLst>
          </p:cNvPr>
          <p:cNvSpPr/>
          <p:nvPr/>
        </p:nvSpPr>
        <p:spPr>
          <a:xfrm>
            <a:off x="348343" y="2110160"/>
            <a:ext cx="2515438" cy="420090"/>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20">
            <a:extLst>
              <a:ext uri="{FF2B5EF4-FFF2-40B4-BE49-F238E27FC236}">
                <a16:creationId xmlns:a16="http://schemas.microsoft.com/office/drawing/2014/main" id="{D5DFB5B5-FA64-4BEE-B753-0656AB389907}"/>
              </a:ext>
            </a:extLst>
          </p:cNvPr>
          <p:cNvSpPr txBox="1"/>
          <p:nvPr/>
        </p:nvSpPr>
        <p:spPr>
          <a:xfrm>
            <a:off x="417483" y="2165569"/>
            <a:ext cx="2446298" cy="276999"/>
          </a:xfrm>
          <a:prstGeom prst="rect">
            <a:avLst/>
          </a:prstGeom>
          <a:noFill/>
        </p:spPr>
        <p:txBody>
          <a:bodyPr wrap="square" rtlCol="0">
            <a:spAutoFit/>
          </a:bodyPr>
          <a:lstStyle/>
          <a:p>
            <a:pPr algn="ctr"/>
            <a:r>
              <a:rPr lang="en-US" altLang="ko-KR" sz="1200" b="1" dirty="0" smtClean="0">
                <a:solidFill>
                  <a:schemeClr val="bg1"/>
                </a:solidFill>
                <a:cs typeface="Arial" pitchFamily="34" charset="0"/>
              </a:rPr>
              <a:t>1 - </a:t>
            </a:r>
            <a:r>
              <a:rPr lang="en-US" altLang="ko-KR" sz="1200" b="1" dirty="0" err="1" smtClean="0">
                <a:solidFill>
                  <a:schemeClr val="bg1"/>
                </a:solidFill>
                <a:cs typeface="Arial" pitchFamily="34" charset="0"/>
              </a:rPr>
              <a:t>Demande</a:t>
            </a:r>
            <a:r>
              <a:rPr lang="en-US" altLang="ko-KR" sz="1200" b="1" dirty="0" smtClean="0">
                <a:solidFill>
                  <a:schemeClr val="bg1"/>
                </a:solidFill>
                <a:cs typeface="Arial" pitchFamily="34" charset="0"/>
              </a:rPr>
              <a:t> </a:t>
            </a:r>
            <a:r>
              <a:rPr lang="en-US" altLang="ko-KR" sz="1200" b="1" dirty="0" err="1" smtClean="0">
                <a:solidFill>
                  <a:schemeClr val="bg1"/>
                </a:solidFill>
                <a:cs typeface="Arial" pitchFamily="34" charset="0"/>
              </a:rPr>
              <a:t>d’authentification</a:t>
            </a:r>
            <a:endParaRPr lang="ko-KR" altLang="en-US" sz="1200" b="1" dirty="0">
              <a:solidFill>
                <a:schemeClr val="bg1"/>
              </a:solidFill>
              <a:cs typeface="Arial" pitchFamily="34" charset="0"/>
            </a:endParaRPr>
          </a:p>
        </p:txBody>
      </p:sp>
      <p:sp>
        <p:nvSpPr>
          <p:cNvPr id="14" name="TextBox 21">
            <a:extLst>
              <a:ext uri="{FF2B5EF4-FFF2-40B4-BE49-F238E27FC236}">
                <a16:creationId xmlns:a16="http://schemas.microsoft.com/office/drawing/2014/main" id="{D6C24BE7-F4B7-4B22-90D0-D58085FC6A1F}"/>
              </a:ext>
            </a:extLst>
          </p:cNvPr>
          <p:cNvSpPr txBox="1"/>
          <p:nvPr/>
        </p:nvSpPr>
        <p:spPr>
          <a:xfrm>
            <a:off x="537349" y="2569502"/>
            <a:ext cx="5484006" cy="2123658"/>
          </a:xfrm>
          <a:prstGeom prst="rect">
            <a:avLst/>
          </a:prstGeom>
          <a:noFill/>
        </p:spPr>
        <p:txBody>
          <a:bodyPr wrap="square" rtlCol="0">
            <a:spAutoFit/>
          </a:bodyPr>
          <a:lstStyle/>
          <a:p>
            <a:r>
              <a:rPr lang="fr-FR" altLang="ko-KR" sz="1200" dirty="0" smtClean="0">
                <a:solidFill>
                  <a:schemeClr val="bg1"/>
                </a:solidFill>
                <a:latin typeface="Arial" pitchFamily="34" charset="0"/>
                <a:cs typeface="Arial" pitchFamily="34" charset="0"/>
              </a:rPr>
              <a:t>GET </a:t>
            </a:r>
            <a:r>
              <a:rPr lang="fr-FR" altLang="ko-KR" sz="1200" dirty="0">
                <a:solidFill>
                  <a:schemeClr val="bg1"/>
                </a:solidFill>
                <a:latin typeface="Arial" pitchFamily="34" charset="0"/>
                <a:cs typeface="Arial" pitchFamily="34" charset="0"/>
              </a:rPr>
              <a:t>/</a:t>
            </a:r>
            <a:r>
              <a:rPr lang="fr-FR" altLang="ko-KR" sz="1200" dirty="0" err="1">
                <a:solidFill>
                  <a:schemeClr val="bg1"/>
                </a:solidFill>
                <a:latin typeface="Arial" pitchFamily="34" charset="0"/>
                <a:cs typeface="Arial" pitchFamily="34" charset="0"/>
              </a:rPr>
              <a:t>users</a:t>
            </a:r>
            <a:r>
              <a:rPr lang="fr-FR" altLang="ko-KR" sz="1200" dirty="0">
                <a:solidFill>
                  <a:schemeClr val="bg1"/>
                </a:solidFill>
                <a:latin typeface="Arial" pitchFamily="34" charset="0"/>
                <a:cs typeface="Arial" pitchFamily="34" charset="0"/>
              </a:rPr>
              <a:t>/123/</a:t>
            </a:r>
            <a:r>
              <a:rPr lang="fr-FR" altLang="ko-KR" sz="1200" dirty="0" err="1">
                <a:solidFill>
                  <a:schemeClr val="bg1"/>
                </a:solidFill>
                <a:latin typeface="Arial" pitchFamily="34" charset="0"/>
                <a:cs typeface="Arial" pitchFamily="34" charset="0"/>
              </a:rPr>
              <a:t>authenticate?pass</a:t>
            </a:r>
            <a:r>
              <a:rPr lang="fr-FR" altLang="ko-KR" sz="1200" dirty="0">
                <a:solidFill>
                  <a:schemeClr val="bg1"/>
                </a:solidFill>
                <a:latin typeface="Arial" pitchFamily="34" charset="0"/>
                <a:cs typeface="Arial" pitchFamily="34" charset="0"/>
              </a:rPr>
              <a:t>=lkdnssdf54d47894f5123002fds2sd360s0</a:t>
            </a:r>
          </a:p>
          <a:p>
            <a:endParaRPr lang="fr-FR" altLang="ko-KR" sz="1200" dirty="0">
              <a:solidFill>
                <a:schemeClr val="bg1"/>
              </a:solidFill>
              <a:latin typeface="Arial" pitchFamily="34" charset="0"/>
              <a:cs typeface="Arial" pitchFamily="34" charset="0"/>
            </a:endParaRPr>
          </a:p>
          <a:p>
            <a:r>
              <a:rPr lang="fr-FR" altLang="ko-KR" sz="1200" dirty="0">
                <a:solidFill>
                  <a:schemeClr val="bg1"/>
                </a:solidFill>
                <a:latin typeface="Arial" pitchFamily="34" charset="0"/>
                <a:cs typeface="Arial" pitchFamily="34" charset="0"/>
              </a:rPr>
              <a:t>&lt;?</a:t>
            </a:r>
            <a:r>
              <a:rPr lang="fr-FR" altLang="ko-KR" sz="1200" dirty="0" err="1">
                <a:solidFill>
                  <a:schemeClr val="bg1"/>
                </a:solidFill>
                <a:latin typeface="Arial" pitchFamily="34" charset="0"/>
                <a:cs typeface="Arial" pitchFamily="34" charset="0"/>
              </a:rPr>
              <a:t>xml</a:t>
            </a:r>
            <a:r>
              <a:rPr lang="fr-FR" altLang="ko-KR" sz="1200" dirty="0">
                <a:solidFill>
                  <a:schemeClr val="bg1"/>
                </a:solidFill>
                <a:latin typeface="Arial" pitchFamily="34" charset="0"/>
                <a:cs typeface="Arial" pitchFamily="34" charset="0"/>
              </a:rPr>
              <a:t>&gt;</a:t>
            </a:r>
          </a:p>
          <a:p>
            <a:r>
              <a:rPr lang="fr-FR" altLang="ko-KR" sz="1200" dirty="0">
                <a:solidFill>
                  <a:schemeClr val="bg1"/>
                </a:solidFill>
                <a:latin typeface="Arial" pitchFamily="34" charset="0"/>
                <a:cs typeface="Arial" pitchFamily="34" charset="0"/>
              </a:rPr>
              <a:t>   &lt;user&gt;</a:t>
            </a:r>
          </a:p>
          <a:p>
            <a:r>
              <a:rPr lang="fr-FR" altLang="ko-KR" sz="1200" dirty="0">
                <a:solidFill>
                  <a:schemeClr val="bg1"/>
                </a:solidFill>
                <a:latin typeface="Arial" pitchFamily="34" charset="0"/>
                <a:cs typeface="Arial" pitchFamily="34" charset="0"/>
              </a:rPr>
              <a:t>      &lt;id&gt;123&lt;/id&gt;</a:t>
            </a:r>
          </a:p>
          <a:p>
            <a:r>
              <a:rPr lang="fr-FR" altLang="ko-KR" sz="1200" dirty="0">
                <a:solidFill>
                  <a:schemeClr val="bg1"/>
                </a:solidFill>
                <a:latin typeface="Arial" pitchFamily="34" charset="0"/>
                <a:cs typeface="Arial" pitchFamily="34" charset="0"/>
              </a:rPr>
              <a:t>      &lt;</a:t>
            </a:r>
            <a:r>
              <a:rPr lang="fr-FR" altLang="ko-KR" sz="1200" dirty="0" err="1">
                <a:solidFill>
                  <a:schemeClr val="bg1"/>
                </a:solidFill>
                <a:latin typeface="Arial" pitchFamily="34" charset="0"/>
                <a:cs typeface="Arial" pitchFamily="34" charset="0"/>
              </a:rPr>
              <a:t>name</a:t>
            </a:r>
            <a:r>
              <a:rPr lang="fr-FR" altLang="ko-KR" sz="1200" dirty="0">
                <a:solidFill>
                  <a:schemeClr val="bg1"/>
                </a:solidFill>
                <a:latin typeface="Arial" pitchFamily="34" charset="0"/>
                <a:cs typeface="Arial" pitchFamily="34" charset="0"/>
              </a:rPr>
              <a:t>&gt;Nicolas </a:t>
            </a:r>
            <a:r>
              <a:rPr lang="fr-FR" altLang="ko-KR" sz="1200" dirty="0" err="1">
                <a:solidFill>
                  <a:schemeClr val="bg1"/>
                </a:solidFill>
                <a:latin typeface="Arial" pitchFamily="34" charset="0"/>
                <a:cs typeface="Arial" pitchFamily="34" charset="0"/>
              </a:rPr>
              <a:t>Hachet</a:t>
            </a:r>
            <a:r>
              <a:rPr lang="fr-FR" altLang="ko-KR" sz="1200" dirty="0">
                <a:solidFill>
                  <a:schemeClr val="bg1"/>
                </a:solidFill>
                <a:latin typeface="Arial" pitchFamily="34" charset="0"/>
                <a:cs typeface="Arial" pitchFamily="34" charset="0"/>
              </a:rPr>
              <a:t>&lt;/</a:t>
            </a:r>
            <a:r>
              <a:rPr lang="fr-FR" altLang="ko-KR" sz="1200" dirty="0" err="1">
                <a:solidFill>
                  <a:schemeClr val="bg1"/>
                </a:solidFill>
                <a:latin typeface="Arial" pitchFamily="34" charset="0"/>
                <a:cs typeface="Arial" pitchFamily="34" charset="0"/>
              </a:rPr>
              <a:t>name</a:t>
            </a:r>
            <a:r>
              <a:rPr lang="fr-FR" altLang="ko-KR" sz="1200" dirty="0">
                <a:solidFill>
                  <a:schemeClr val="bg1"/>
                </a:solidFill>
                <a:latin typeface="Arial" pitchFamily="34" charset="0"/>
                <a:cs typeface="Arial" pitchFamily="34" charset="0"/>
              </a:rPr>
              <a:t>&gt;</a:t>
            </a:r>
          </a:p>
          <a:p>
            <a:r>
              <a:rPr lang="fr-FR" altLang="ko-KR" sz="1200" dirty="0">
                <a:solidFill>
                  <a:schemeClr val="bg1"/>
                </a:solidFill>
                <a:latin typeface="Arial" pitchFamily="34" charset="0"/>
                <a:cs typeface="Arial" pitchFamily="34" charset="0"/>
              </a:rPr>
              <a:t>   &lt;/user&gt;</a:t>
            </a:r>
          </a:p>
          <a:p>
            <a:endParaRPr lang="fr-FR" altLang="ko-KR" sz="1200" dirty="0">
              <a:solidFill>
                <a:schemeClr val="bg1"/>
              </a:solidFill>
              <a:latin typeface="Arial" pitchFamily="34" charset="0"/>
              <a:cs typeface="Arial" pitchFamily="34" charset="0"/>
            </a:endParaRPr>
          </a:p>
          <a:p>
            <a:r>
              <a:rPr lang="fr-FR" altLang="ko-KR" sz="1200" dirty="0">
                <a:solidFill>
                  <a:schemeClr val="bg1"/>
                </a:solidFill>
                <a:latin typeface="Arial" pitchFamily="34" charset="0"/>
                <a:cs typeface="Arial" pitchFamily="34" charset="0"/>
              </a:rPr>
              <a:t>   &lt;</a:t>
            </a:r>
            <a:r>
              <a:rPr lang="fr-FR" altLang="ko-KR" sz="1200" dirty="0" err="1">
                <a:solidFill>
                  <a:schemeClr val="bg1"/>
                </a:solidFill>
                <a:latin typeface="Arial" pitchFamily="34" charset="0"/>
                <a:cs typeface="Arial" pitchFamily="34" charset="0"/>
              </a:rPr>
              <a:t>token</a:t>
            </a:r>
            <a:r>
              <a:rPr lang="fr-FR" altLang="ko-KR" sz="1200" dirty="0">
                <a:solidFill>
                  <a:schemeClr val="bg1"/>
                </a:solidFill>
                <a:latin typeface="Arial" pitchFamily="34" charset="0"/>
                <a:cs typeface="Arial" pitchFamily="34" charset="0"/>
              </a:rPr>
              <a:t>&gt;</a:t>
            </a:r>
          </a:p>
          <a:p>
            <a:r>
              <a:rPr lang="fr-FR" altLang="ko-KR" sz="1200" dirty="0">
                <a:solidFill>
                  <a:schemeClr val="bg1"/>
                </a:solidFill>
                <a:latin typeface="Arial" pitchFamily="34" charset="0"/>
                <a:cs typeface="Arial" pitchFamily="34" charset="0"/>
              </a:rPr>
              <a:t>      fsd531gfd5g5df31fdg3g3df45</a:t>
            </a:r>
          </a:p>
          <a:p>
            <a:r>
              <a:rPr lang="fr-FR" altLang="ko-KR" sz="1200" dirty="0">
                <a:solidFill>
                  <a:schemeClr val="bg1"/>
                </a:solidFill>
                <a:latin typeface="Arial" pitchFamily="34" charset="0"/>
                <a:cs typeface="Arial" pitchFamily="34" charset="0"/>
              </a:rPr>
              <a:t>   &lt;/</a:t>
            </a:r>
            <a:r>
              <a:rPr lang="fr-FR" altLang="ko-KR" sz="1200" dirty="0" err="1">
                <a:solidFill>
                  <a:schemeClr val="bg1"/>
                </a:solidFill>
                <a:latin typeface="Arial" pitchFamily="34" charset="0"/>
                <a:cs typeface="Arial" pitchFamily="34" charset="0"/>
              </a:rPr>
              <a:t>token</a:t>
            </a:r>
            <a:r>
              <a:rPr lang="fr-FR" altLang="ko-KR" sz="1200" dirty="0">
                <a:solidFill>
                  <a:schemeClr val="bg1"/>
                </a:solidFill>
                <a:latin typeface="Arial" pitchFamily="34" charset="0"/>
                <a:cs typeface="Arial" pitchFamily="34" charset="0"/>
              </a:rPr>
              <a:t>&gt;</a:t>
            </a:r>
            <a:endParaRPr lang="en-US" altLang="ko-KR" sz="1200" dirty="0">
              <a:solidFill>
                <a:schemeClr val="bg1"/>
              </a:solidFill>
              <a:latin typeface="Arial" pitchFamily="34" charset="0"/>
              <a:cs typeface="Arial" pitchFamily="34" charset="0"/>
            </a:endParaRPr>
          </a:p>
        </p:txBody>
      </p:sp>
      <p:sp>
        <p:nvSpPr>
          <p:cNvPr id="16" name="Rectangle 15">
            <a:extLst>
              <a:ext uri="{FF2B5EF4-FFF2-40B4-BE49-F238E27FC236}">
                <a16:creationId xmlns:a16="http://schemas.microsoft.com/office/drawing/2014/main" id="{B04823C5-AAD3-4FB3-A25D-C238181A022C}"/>
              </a:ext>
            </a:extLst>
          </p:cNvPr>
          <p:cNvSpPr/>
          <p:nvPr/>
        </p:nvSpPr>
        <p:spPr>
          <a:xfrm>
            <a:off x="6392177" y="3074292"/>
            <a:ext cx="5656029" cy="1129801"/>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9">
            <a:extLst>
              <a:ext uri="{FF2B5EF4-FFF2-40B4-BE49-F238E27FC236}">
                <a16:creationId xmlns:a16="http://schemas.microsoft.com/office/drawing/2014/main" id="{79426DEA-E145-4CB5-A124-03449CFBB3D2}"/>
              </a:ext>
            </a:extLst>
          </p:cNvPr>
          <p:cNvSpPr/>
          <p:nvPr/>
        </p:nvSpPr>
        <p:spPr>
          <a:xfrm>
            <a:off x="6323037" y="2729088"/>
            <a:ext cx="2326432" cy="420090"/>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20">
            <a:extLst>
              <a:ext uri="{FF2B5EF4-FFF2-40B4-BE49-F238E27FC236}">
                <a16:creationId xmlns:a16="http://schemas.microsoft.com/office/drawing/2014/main" id="{D5DFB5B5-FA64-4BEE-B753-0656AB389907}"/>
              </a:ext>
            </a:extLst>
          </p:cNvPr>
          <p:cNvSpPr txBox="1"/>
          <p:nvPr/>
        </p:nvSpPr>
        <p:spPr>
          <a:xfrm>
            <a:off x="6392177" y="2784497"/>
            <a:ext cx="2188151"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2- </a:t>
            </a:r>
            <a:r>
              <a:rPr lang="en-US" altLang="ko-KR" sz="1200" b="1" dirty="0" err="1" smtClean="0">
                <a:solidFill>
                  <a:schemeClr val="bg1"/>
                </a:solidFill>
                <a:cs typeface="Arial" pitchFamily="34" charset="0"/>
              </a:rPr>
              <a:t>Accès</a:t>
            </a:r>
            <a:r>
              <a:rPr lang="en-US" altLang="ko-KR" sz="1200" b="1" dirty="0" smtClean="0">
                <a:solidFill>
                  <a:schemeClr val="bg1"/>
                </a:solidFill>
                <a:cs typeface="Arial" pitchFamily="34" charset="0"/>
              </a:rPr>
              <a:t> </a:t>
            </a:r>
            <a:r>
              <a:rPr lang="en-US" altLang="ko-KR" sz="1200" b="1" dirty="0">
                <a:solidFill>
                  <a:schemeClr val="bg1"/>
                </a:solidFill>
                <a:cs typeface="Arial" pitchFamily="34" charset="0"/>
              </a:rPr>
              <a:t>aux </a:t>
            </a:r>
            <a:r>
              <a:rPr lang="en-US" altLang="ko-KR" sz="1200" b="1" dirty="0" err="1">
                <a:solidFill>
                  <a:schemeClr val="bg1"/>
                </a:solidFill>
                <a:cs typeface="Arial" pitchFamily="34" charset="0"/>
              </a:rPr>
              <a:t>ressources</a:t>
            </a:r>
            <a:endParaRPr lang="ko-KR" altLang="en-US" sz="1200" b="1" dirty="0">
              <a:solidFill>
                <a:schemeClr val="bg1"/>
              </a:solidFill>
              <a:cs typeface="Arial" pitchFamily="34" charset="0"/>
            </a:endParaRPr>
          </a:p>
        </p:txBody>
      </p:sp>
      <p:sp>
        <p:nvSpPr>
          <p:cNvPr id="19" name="TextBox 21">
            <a:extLst>
              <a:ext uri="{FF2B5EF4-FFF2-40B4-BE49-F238E27FC236}">
                <a16:creationId xmlns:a16="http://schemas.microsoft.com/office/drawing/2014/main" id="{D6C24BE7-F4B7-4B22-90D0-D58085FC6A1F}"/>
              </a:ext>
            </a:extLst>
          </p:cNvPr>
          <p:cNvSpPr txBox="1"/>
          <p:nvPr/>
        </p:nvSpPr>
        <p:spPr>
          <a:xfrm>
            <a:off x="6444343" y="3188430"/>
            <a:ext cx="5551706" cy="1015663"/>
          </a:xfrm>
          <a:prstGeom prst="rect">
            <a:avLst/>
          </a:prstGeom>
          <a:noFill/>
        </p:spPr>
        <p:txBody>
          <a:bodyPr wrap="square" rtlCol="0">
            <a:spAutoFit/>
          </a:bodyPr>
          <a:lstStyle/>
          <a:p>
            <a:r>
              <a:rPr lang="fr-FR" altLang="ko-KR" sz="1200" dirty="0">
                <a:solidFill>
                  <a:schemeClr val="bg1"/>
                </a:solidFill>
                <a:latin typeface="Arial" pitchFamily="34" charset="0"/>
                <a:cs typeface="Arial" pitchFamily="34" charset="0"/>
              </a:rPr>
              <a:t>Cet </a:t>
            </a:r>
            <a:r>
              <a:rPr lang="fr-FR" altLang="ko-KR" sz="1200" dirty="0" err="1">
                <a:solidFill>
                  <a:schemeClr val="bg1"/>
                </a:solidFill>
                <a:latin typeface="Arial" pitchFamily="34" charset="0"/>
                <a:cs typeface="Arial" pitchFamily="34" charset="0"/>
              </a:rPr>
              <a:t>token</a:t>
            </a:r>
            <a:r>
              <a:rPr lang="fr-FR" altLang="ko-KR" sz="1200" dirty="0">
                <a:solidFill>
                  <a:schemeClr val="bg1"/>
                </a:solidFill>
                <a:latin typeface="Arial" pitchFamily="34" charset="0"/>
                <a:cs typeface="Arial" pitchFamily="34" charset="0"/>
              </a:rPr>
              <a:t> est ensuite utilisé pour générer un hash de la requête de cette </a:t>
            </a:r>
            <a:r>
              <a:rPr lang="fr-FR" altLang="ko-KR" sz="1200" dirty="0" smtClean="0">
                <a:solidFill>
                  <a:schemeClr val="bg1"/>
                </a:solidFill>
                <a:latin typeface="Arial" pitchFamily="34" charset="0"/>
                <a:cs typeface="Arial" pitchFamily="34" charset="0"/>
              </a:rPr>
              <a:t>façon :</a:t>
            </a:r>
          </a:p>
          <a:p>
            <a:endParaRPr lang="en-US" altLang="ko-KR" sz="1200" dirty="0">
              <a:solidFill>
                <a:schemeClr val="bg1"/>
              </a:solidFill>
              <a:latin typeface="Arial" pitchFamily="34" charset="0"/>
              <a:cs typeface="Arial" pitchFamily="34" charset="0"/>
            </a:endParaRPr>
          </a:p>
          <a:p>
            <a:r>
              <a:rPr lang="fr-FR" altLang="ko-KR" sz="1200" dirty="0">
                <a:solidFill>
                  <a:schemeClr val="bg1"/>
                </a:solidFill>
                <a:latin typeface="Arial" pitchFamily="34" charset="0"/>
                <a:cs typeface="Arial" pitchFamily="34" charset="0"/>
              </a:rPr>
              <a:t>hash = SHA1(</a:t>
            </a:r>
            <a:r>
              <a:rPr lang="fr-FR" altLang="ko-KR" sz="1200" dirty="0" err="1">
                <a:solidFill>
                  <a:schemeClr val="bg1"/>
                </a:solidFill>
                <a:latin typeface="Arial" pitchFamily="34" charset="0"/>
                <a:cs typeface="Arial" pitchFamily="34" charset="0"/>
              </a:rPr>
              <a:t>token</a:t>
            </a:r>
            <a:r>
              <a:rPr lang="fr-FR" altLang="ko-KR" sz="1200" dirty="0">
                <a:solidFill>
                  <a:schemeClr val="bg1"/>
                </a:solidFill>
                <a:latin typeface="Arial" pitchFamily="34" charset="0"/>
                <a:cs typeface="Arial" pitchFamily="34" charset="0"/>
              </a:rPr>
              <a:t> + </a:t>
            </a:r>
            <a:r>
              <a:rPr lang="fr-FR" altLang="ko-KR" sz="1200" dirty="0" err="1">
                <a:solidFill>
                  <a:schemeClr val="bg1"/>
                </a:solidFill>
                <a:latin typeface="Arial" pitchFamily="34" charset="0"/>
                <a:cs typeface="Arial" pitchFamily="34" charset="0"/>
              </a:rPr>
              <a:t>requete</a:t>
            </a:r>
            <a:r>
              <a:rPr lang="fr-FR" altLang="ko-KR" sz="1200" dirty="0">
                <a:solidFill>
                  <a:schemeClr val="bg1"/>
                </a:solidFill>
                <a:latin typeface="Arial" pitchFamily="34" charset="0"/>
                <a:cs typeface="Arial" pitchFamily="34" charset="0"/>
              </a:rPr>
              <a:t>)</a:t>
            </a:r>
          </a:p>
          <a:p>
            <a:r>
              <a:rPr lang="fr-FR" altLang="ko-KR" sz="1200" dirty="0">
                <a:solidFill>
                  <a:schemeClr val="bg1"/>
                </a:solidFill>
                <a:latin typeface="Arial" pitchFamily="34" charset="0"/>
                <a:cs typeface="Arial" pitchFamily="34" charset="0"/>
              </a:rPr>
              <a:t>hash = SHA1(fsd531gfd5g5df31fdg3g3df45 + "GET /books")</a:t>
            </a:r>
          </a:p>
          <a:p>
            <a:r>
              <a:rPr lang="fr-FR" altLang="ko-KR" sz="1200" dirty="0">
                <a:solidFill>
                  <a:schemeClr val="bg1"/>
                </a:solidFill>
                <a:latin typeface="Arial" pitchFamily="34" charset="0"/>
                <a:cs typeface="Arial" pitchFamily="34" charset="0"/>
              </a:rPr>
              <a:t>hash = 456894ds4q15sdq156sd1qsd1qsd156156</a:t>
            </a:r>
            <a:endParaRPr lang="fr-FR" altLang="ko-KR" sz="1200" dirty="0" smtClean="0">
              <a:solidFill>
                <a:schemeClr val="bg1"/>
              </a:solidFill>
              <a:latin typeface="Arial" pitchFamily="34" charset="0"/>
              <a:cs typeface="Arial" pitchFamily="34" charset="0"/>
            </a:endParaRPr>
          </a:p>
        </p:txBody>
      </p:sp>
      <p:sp>
        <p:nvSpPr>
          <p:cNvPr id="20" name="Rectangle 19">
            <a:extLst>
              <a:ext uri="{FF2B5EF4-FFF2-40B4-BE49-F238E27FC236}">
                <a16:creationId xmlns:a16="http://schemas.microsoft.com/office/drawing/2014/main" id="{B04823C5-AAD3-4FB3-A25D-C238181A022C}"/>
              </a:ext>
            </a:extLst>
          </p:cNvPr>
          <p:cNvSpPr/>
          <p:nvPr/>
        </p:nvSpPr>
        <p:spPr>
          <a:xfrm>
            <a:off x="4005944" y="5372723"/>
            <a:ext cx="7174520" cy="654854"/>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19">
            <a:extLst>
              <a:ext uri="{FF2B5EF4-FFF2-40B4-BE49-F238E27FC236}">
                <a16:creationId xmlns:a16="http://schemas.microsoft.com/office/drawing/2014/main" id="{79426DEA-E145-4CB5-A124-03449CFBB3D2}"/>
              </a:ext>
            </a:extLst>
          </p:cNvPr>
          <p:cNvSpPr/>
          <p:nvPr/>
        </p:nvSpPr>
        <p:spPr>
          <a:xfrm>
            <a:off x="3713583" y="5027518"/>
            <a:ext cx="7011115" cy="420090"/>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0">
            <a:extLst>
              <a:ext uri="{FF2B5EF4-FFF2-40B4-BE49-F238E27FC236}">
                <a16:creationId xmlns:a16="http://schemas.microsoft.com/office/drawing/2014/main" id="{D5DFB5B5-FA64-4BEE-B753-0656AB389907}"/>
              </a:ext>
            </a:extLst>
          </p:cNvPr>
          <p:cNvSpPr txBox="1"/>
          <p:nvPr/>
        </p:nvSpPr>
        <p:spPr>
          <a:xfrm>
            <a:off x="3713584" y="5082927"/>
            <a:ext cx="6941975" cy="276999"/>
          </a:xfrm>
          <a:prstGeom prst="rect">
            <a:avLst/>
          </a:prstGeom>
          <a:noFill/>
        </p:spPr>
        <p:txBody>
          <a:bodyPr wrap="square" rtlCol="0">
            <a:spAutoFit/>
          </a:bodyPr>
          <a:lstStyle/>
          <a:p>
            <a:pPr algn="ctr"/>
            <a:r>
              <a:rPr lang="fr-FR" altLang="ko-KR" sz="1200" b="1" dirty="0">
                <a:solidFill>
                  <a:schemeClr val="bg1"/>
                </a:solidFill>
                <a:cs typeface="Arial" pitchFamily="34" charset="0"/>
              </a:rPr>
              <a:t>C’est ce hash qui est passé comme jeton afin de valider l’authentification pour cette </a:t>
            </a:r>
            <a:r>
              <a:rPr lang="fr-FR" altLang="ko-KR" sz="1200" b="1" dirty="0" smtClean="0">
                <a:solidFill>
                  <a:schemeClr val="bg1"/>
                </a:solidFill>
                <a:cs typeface="Arial" pitchFamily="34" charset="0"/>
              </a:rPr>
              <a:t>requête</a:t>
            </a:r>
            <a:endParaRPr lang="ko-KR" altLang="en-US" sz="1200" b="1" dirty="0">
              <a:solidFill>
                <a:schemeClr val="bg1"/>
              </a:solidFill>
              <a:cs typeface="Arial" pitchFamily="34" charset="0"/>
            </a:endParaRPr>
          </a:p>
        </p:txBody>
      </p:sp>
      <p:sp>
        <p:nvSpPr>
          <p:cNvPr id="26" name="TextBox 21">
            <a:extLst>
              <a:ext uri="{FF2B5EF4-FFF2-40B4-BE49-F238E27FC236}">
                <a16:creationId xmlns:a16="http://schemas.microsoft.com/office/drawing/2014/main" id="{D6C24BE7-F4B7-4B22-90D0-D58085FC6A1F}"/>
              </a:ext>
            </a:extLst>
          </p:cNvPr>
          <p:cNvSpPr txBox="1"/>
          <p:nvPr/>
        </p:nvSpPr>
        <p:spPr>
          <a:xfrm>
            <a:off x="4117910" y="5486860"/>
            <a:ext cx="6889090" cy="461665"/>
          </a:xfrm>
          <a:prstGeom prst="rect">
            <a:avLst/>
          </a:prstGeom>
          <a:noFill/>
        </p:spPr>
        <p:txBody>
          <a:bodyPr wrap="square" rtlCol="0">
            <a:spAutoFit/>
          </a:bodyPr>
          <a:lstStyle/>
          <a:p>
            <a:endParaRPr lang="fr-FR" altLang="ko-KR" sz="1200" dirty="0" smtClean="0">
              <a:solidFill>
                <a:schemeClr val="bg1"/>
              </a:solidFill>
              <a:latin typeface="Arial" pitchFamily="34" charset="0"/>
              <a:cs typeface="Arial" pitchFamily="34" charset="0"/>
            </a:endParaRPr>
          </a:p>
          <a:p>
            <a:r>
              <a:rPr lang="fr-FR" altLang="ko-KR" sz="1200" dirty="0" smtClean="0">
                <a:solidFill>
                  <a:schemeClr val="bg1"/>
                </a:solidFill>
                <a:latin typeface="Arial" pitchFamily="34" charset="0"/>
                <a:cs typeface="Arial" pitchFamily="34" charset="0"/>
              </a:rPr>
              <a:t>GET </a:t>
            </a:r>
            <a:r>
              <a:rPr lang="fr-FR" altLang="ko-KR" sz="1200" dirty="0">
                <a:solidFill>
                  <a:schemeClr val="bg1"/>
                </a:solidFill>
                <a:latin typeface="Arial" pitchFamily="34" charset="0"/>
                <a:cs typeface="Arial" pitchFamily="34" charset="0"/>
              </a:rPr>
              <a:t>/</a:t>
            </a:r>
            <a:r>
              <a:rPr lang="fr-FR" altLang="ko-KR" sz="1200" dirty="0" err="1">
                <a:solidFill>
                  <a:schemeClr val="bg1"/>
                </a:solidFill>
                <a:latin typeface="Arial" pitchFamily="34" charset="0"/>
                <a:cs typeface="Arial" pitchFamily="34" charset="0"/>
              </a:rPr>
              <a:t>books?user</a:t>
            </a:r>
            <a:r>
              <a:rPr lang="fr-FR" altLang="ko-KR" sz="1200" dirty="0">
                <a:solidFill>
                  <a:schemeClr val="bg1"/>
                </a:solidFill>
                <a:latin typeface="Arial" pitchFamily="34" charset="0"/>
                <a:cs typeface="Arial" pitchFamily="34" charset="0"/>
              </a:rPr>
              <a:t>=123&amp;hash=456894ds4q15sdq156sd1qsd1qsd156156</a:t>
            </a:r>
            <a:endParaRPr lang="fr-FR" altLang="ko-KR" sz="1200" dirty="0" smtClean="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2997640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04823C5-AAD3-4FB3-A25D-C238181A022C}"/>
              </a:ext>
            </a:extLst>
          </p:cNvPr>
          <p:cNvSpPr/>
          <p:nvPr/>
        </p:nvSpPr>
        <p:spPr>
          <a:xfrm>
            <a:off x="6920427" y="2725821"/>
            <a:ext cx="3750906" cy="757192"/>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4823C5-AAD3-4FB3-A25D-C238181A022C}"/>
              </a:ext>
            </a:extLst>
          </p:cNvPr>
          <p:cNvSpPr/>
          <p:nvPr/>
        </p:nvSpPr>
        <p:spPr>
          <a:xfrm>
            <a:off x="6979744" y="4446610"/>
            <a:ext cx="3632272" cy="646655"/>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04823C5-AAD3-4FB3-A25D-C238181A022C}"/>
              </a:ext>
            </a:extLst>
          </p:cNvPr>
          <p:cNvSpPr/>
          <p:nvPr/>
        </p:nvSpPr>
        <p:spPr>
          <a:xfrm>
            <a:off x="1725396" y="3720489"/>
            <a:ext cx="3321292" cy="564612"/>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04823C5-AAD3-4FB3-A25D-C238181A022C}"/>
              </a:ext>
            </a:extLst>
          </p:cNvPr>
          <p:cNvSpPr/>
          <p:nvPr/>
        </p:nvSpPr>
        <p:spPr>
          <a:xfrm>
            <a:off x="1725396" y="1852976"/>
            <a:ext cx="3587280" cy="778257"/>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04823C5-AAD3-4FB3-A25D-C238181A022C}"/>
              </a:ext>
            </a:extLst>
          </p:cNvPr>
          <p:cNvSpPr/>
          <p:nvPr/>
        </p:nvSpPr>
        <p:spPr>
          <a:xfrm>
            <a:off x="3342701" y="5503681"/>
            <a:ext cx="1782915" cy="364289"/>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206381AD-4C2B-4745-99B1-0BBCE6131A71}"/>
              </a:ext>
            </a:extLst>
          </p:cNvPr>
          <p:cNvSpPr txBox="1">
            <a:spLocks/>
          </p:cNvSpPr>
          <p:nvPr/>
        </p:nvSpPr>
        <p:spPr>
          <a:xfrm>
            <a:off x="323529" y="339509"/>
            <a:ext cx="11573197"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smtClean="0">
                <a:solidFill>
                  <a:schemeClr val="bg1"/>
                </a:solidFill>
              </a:rPr>
              <a:t>Les points faibles des API </a:t>
            </a:r>
            <a:r>
              <a:rPr lang="fr-FR" dirty="0" err="1" smtClean="0">
                <a:solidFill>
                  <a:schemeClr val="bg1"/>
                </a:solidFill>
              </a:rPr>
              <a:t>Rest</a:t>
            </a:r>
            <a:endParaRPr lang="fr-FR" dirty="0">
              <a:solidFill>
                <a:schemeClr val="bg1"/>
              </a:solidFill>
            </a:endParaRPr>
          </a:p>
        </p:txBody>
      </p:sp>
      <p:grpSp>
        <p:nvGrpSpPr>
          <p:cNvPr id="3" name="Group 2">
            <a:extLst>
              <a:ext uri="{FF2B5EF4-FFF2-40B4-BE49-F238E27FC236}">
                <a16:creationId xmlns:a16="http://schemas.microsoft.com/office/drawing/2014/main" id="{597465CC-0161-4533-8019-C7D70DA0596B}"/>
              </a:ext>
            </a:extLst>
          </p:cNvPr>
          <p:cNvGrpSpPr/>
          <p:nvPr/>
        </p:nvGrpSpPr>
        <p:grpSpPr>
          <a:xfrm>
            <a:off x="5453438" y="1776627"/>
            <a:ext cx="1289518" cy="4225084"/>
            <a:chOff x="3850310" y="1776627"/>
            <a:chExt cx="1289518" cy="4225084"/>
          </a:xfrm>
          <a:solidFill>
            <a:schemeClr val="bg1"/>
          </a:solidFill>
        </p:grpSpPr>
        <p:sp>
          <p:nvSpPr>
            <p:cNvPr id="4" name="Hexagon 3">
              <a:extLst>
                <a:ext uri="{FF2B5EF4-FFF2-40B4-BE49-F238E27FC236}">
                  <a16:creationId xmlns:a16="http://schemas.microsoft.com/office/drawing/2014/main" id="{4CDA3BFF-F8A3-4918-B507-D99B5F7A418E}"/>
                </a:ext>
              </a:extLst>
            </p:cNvPr>
            <p:cNvSpPr/>
            <p:nvPr/>
          </p:nvSpPr>
          <p:spPr>
            <a:xfrm rot="5400000">
              <a:off x="4231727" y="4278982"/>
              <a:ext cx="975367" cy="840835"/>
            </a:xfrm>
            <a:prstGeom prst="hexagon">
              <a:avLst/>
            </a:prstGeom>
            <a:grp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sp>
          <p:nvSpPr>
            <p:cNvPr id="5" name="Hexagon 4">
              <a:extLst>
                <a:ext uri="{FF2B5EF4-FFF2-40B4-BE49-F238E27FC236}">
                  <a16:creationId xmlns:a16="http://schemas.microsoft.com/office/drawing/2014/main" id="{85AD12E1-61D4-41DF-ABF9-C67842F0493F}"/>
                </a:ext>
              </a:extLst>
            </p:cNvPr>
            <p:cNvSpPr/>
            <p:nvPr/>
          </p:nvSpPr>
          <p:spPr>
            <a:xfrm rot="5400000">
              <a:off x="4231727" y="2649728"/>
              <a:ext cx="975367" cy="840835"/>
            </a:xfrm>
            <a:prstGeom prst="hexagon">
              <a:avLst/>
            </a:prstGeom>
            <a:grp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6" name="Hexagon 5">
              <a:extLst>
                <a:ext uri="{FF2B5EF4-FFF2-40B4-BE49-F238E27FC236}">
                  <a16:creationId xmlns:a16="http://schemas.microsoft.com/office/drawing/2014/main" id="{D34101B9-F5D3-4407-B084-367B45709379}"/>
                </a:ext>
              </a:extLst>
            </p:cNvPr>
            <p:cNvSpPr/>
            <p:nvPr/>
          </p:nvSpPr>
          <p:spPr>
            <a:xfrm rot="5400000">
              <a:off x="3783044" y="3473147"/>
              <a:ext cx="975367" cy="840835"/>
            </a:xfrm>
            <a:prstGeom prst="hexagon">
              <a:avLst/>
            </a:prstGeom>
            <a:grp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7" name="Hexagon 6">
              <a:extLst>
                <a:ext uri="{FF2B5EF4-FFF2-40B4-BE49-F238E27FC236}">
                  <a16:creationId xmlns:a16="http://schemas.microsoft.com/office/drawing/2014/main" id="{36A2E478-D09D-49BD-AF51-D6C94A5C82AE}"/>
                </a:ext>
              </a:extLst>
            </p:cNvPr>
            <p:cNvSpPr/>
            <p:nvPr/>
          </p:nvSpPr>
          <p:spPr>
            <a:xfrm rot="5400000">
              <a:off x="3783044" y="1843893"/>
              <a:ext cx="975367" cy="840835"/>
            </a:xfrm>
            <a:prstGeom prst="hexagon">
              <a:avLst/>
            </a:prstGeom>
            <a:grp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8" name="Hexagon 7">
              <a:extLst>
                <a:ext uri="{FF2B5EF4-FFF2-40B4-BE49-F238E27FC236}">
                  <a16:creationId xmlns:a16="http://schemas.microsoft.com/office/drawing/2014/main" id="{F2058B0B-91E3-4C78-B113-6B2A89311811}"/>
                </a:ext>
              </a:extLst>
            </p:cNvPr>
            <p:cNvSpPr/>
            <p:nvPr/>
          </p:nvSpPr>
          <p:spPr>
            <a:xfrm rot="5400000">
              <a:off x="3783044" y="5093610"/>
              <a:ext cx="975367" cy="840835"/>
            </a:xfrm>
            <a:prstGeom prst="hexagon">
              <a:avLst/>
            </a:prstGeom>
            <a:grp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grpSp>
      <p:sp>
        <p:nvSpPr>
          <p:cNvPr id="9" name="TextBox 8">
            <a:extLst>
              <a:ext uri="{FF2B5EF4-FFF2-40B4-BE49-F238E27FC236}">
                <a16:creationId xmlns:a16="http://schemas.microsoft.com/office/drawing/2014/main" id="{46E17BBB-F95F-471B-9324-9CECBC49283B}"/>
              </a:ext>
            </a:extLst>
          </p:cNvPr>
          <p:cNvSpPr txBox="1"/>
          <p:nvPr/>
        </p:nvSpPr>
        <p:spPr>
          <a:xfrm>
            <a:off x="5495369" y="1861721"/>
            <a:ext cx="756972" cy="707886"/>
          </a:xfrm>
          <a:prstGeom prst="rect">
            <a:avLst/>
          </a:prstGeom>
          <a:noFill/>
        </p:spPr>
        <p:txBody>
          <a:bodyPr wrap="square" rtlCol="0">
            <a:spAutoFit/>
          </a:bodyPr>
          <a:lstStyle/>
          <a:p>
            <a:pPr algn="ctr"/>
            <a:r>
              <a:rPr lang="en-US" altLang="ko-KR" sz="4000" b="1" dirty="0">
                <a:solidFill>
                  <a:schemeClr val="accent4"/>
                </a:solidFill>
                <a:cs typeface="Arial" pitchFamily="34" charset="0"/>
              </a:rPr>
              <a:t>01</a:t>
            </a:r>
            <a:endParaRPr lang="ko-KR" altLang="en-US" sz="4000" b="1" dirty="0">
              <a:solidFill>
                <a:schemeClr val="accent4"/>
              </a:solidFill>
              <a:cs typeface="Arial" pitchFamily="34" charset="0"/>
            </a:endParaRPr>
          </a:p>
        </p:txBody>
      </p:sp>
      <p:sp>
        <p:nvSpPr>
          <p:cNvPr id="10" name="TextBox 10">
            <a:extLst>
              <a:ext uri="{FF2B5EF4-FFF2-40B4-BE49-F238E27FC236}">
                <a16:creationId xmlns:a16="http://schemas.microsoft.com/office/drawing/2014/main" id="{66457F9C-C58E-4B69-AF17-A9B30000B765}"/>
              </a:ext>
            </a:extLst>
          </p:cNvPr>
          <p:cNvSpPr txBox="1"/>
          <p:nvPr/>
        </p:nvSpPr>
        <p:spPr>
          <a:xfrm>
            <a:off x="1725395" y="1941144"/>
            <a:ext cx="3637043" cy="646331"/>
          </a:xfrm>
          <a:prstGeom prst="rect">
            <a:avLst/>
          </a:prstGeom>
          <a:noFill/>
        </p:spPr>
        <p:txBody>
          <a:bodyPr wrap="square" rtlCol="0">
            <a:spAutoFit/>
          </a:bodyPr>
          <a:lstStyle/>
          <a:p>
            <a:r>
              <a:rPr lang="fr-FR" altLang="ko-KR" sz="1200" dirty="0">
                <a:solidFill>
                  <a:schemeClr val="bg1"/>
                </a:solidFill>
                <a:cs typeface="Arial" pitchFamily="34" charset="0"/>
              </a:rPr>
              <a:t>Avec une API REST, le client ne peut pas récupérer une partie des champs d’un objet. Il reçoit tous les champs de l’objet.</a:t>
            </a:r>
            <a:r>
              <a:rPr lang="en-US" altLang="ko-KR" sz="1200" dirty="0">
                <a:solidFill>
                  <a:schemeClr val="bg1"/>
                </a:solidFill>
                <a:cs typeface="Arial" pitchFamily="34" charset="0"/>
              </a:rPr>
              <a:t> </a:t>
            </a:r>
            <a:endParaRPr lang="ko-KR" altLang="en-US" sz="1200" dirty="0">
              <a:solidFill>
                <a:schemeClr val="bg1"/>
              </a:solidFill>
              <a:cs typeface="Arial" pitchFamily="34" charset="0"/>
            </a:endParaRPr>
          </a:p>
        </p:txBody>
      </p:sp>
      <p:sp>
        <p:nvSpPr>
          <p:cNvPr id="11" name="TextBox 12">
            <a:extLst>
              <a:ext uri="{FF2B5EF4-FFF2-40B4-BE49-F238E27FC236}">
                <a16:creationId xmlns:a16="http://schemas.microsoft.com/office/drawing/2014/main" id="{F901CA91-6479-4CD5-A78E-9378685D7E0B}"/>
              </a:ext>
            </a:extLst>
          </p:cNvPr>
          <p:cNvSpPr txBox="1"/>
          <p:nvPr/>
        </p:nvSpPr>
        <p:spPr>
          <a:xfrm>
            <a:off x="5495369" y="3577214"/>
            <a:ext cx="756972" cy="707886"/>
          </a:xfrm>
          <a:prstGeom prst="rect">
            <a:avLst/>
          </a:prstGeom>
          <a:noFill/>
        </p:spPr>
        <p:txBody>
          <a:bodyPr wrap="square" rtlCol="0">
            <a:spAutoFit/>
          </a:bodyPr>
          <a:lstStyle/>
          <a:p>
            <a:pPr algn="ctr"/>
            <a:r>
              <a:rPr lang="en-US" altLang="ko-KR" sz="4000" b="1" dirty="0">
                <a:solidFill>
                  <a:schemeClr val="accent2"/>
                </a:solidFill>
                <a:cs typeface="Arial" pitchFamily="34" charset="0"/>
              </a:rPr>
              <a:t>03</a:t>
            </a:r>
            <a:endParaRPr lang="ko-KR" altLang="en-US" sz="4000" b="1" dirty="0">
              <a:solidFill>
                <a:schemeClr val="accent2"/>
              </a:solidFill>
              <a:cs typeface="Arial" pitchFamily="34" charset="0"/>
            </a:endParaRPr>
          </a:p>
        </p:txBody>
      </p:sp>
      <p:sp>
        <p:nvSpPr>
          <p:cNvPr id="12" name="TextBox 14">
            <a:extLst>
              <a:ext uri="{FF2B5EF4-FFF2-40B4-BE49-F238E27FC236}">
                <a16:creationId xmlns:a16="http://schemas.microsoft.com/office/drawing/2014/main" id="{B4811964-6460-46EF-8682-BFD0BDFA1715}"/>
              </a:ext>
            </a:extLst>
          </p:cNvPr>
          <p:cNvSpPr txBox="1"/>
          <p:nvPr/>
        </p:nvSpPr>
        <p:spPr>
          <a:xfrm>
            <a:off x="1675632" y="3752189"/>
            <a:ext cx="3637043" cy="461665"/>
          </a:xfrm>
          <a:prstGeom prst="rect">
            <a:avLst/>
          </a:prstGeom>
          <a:noFill/>
        </p:spPr>
        <p:txBody>
          <a:bodyPr wrap="square" rtlCol="0">
            <a:spAutoFit/>
          </a:bodyPr>
          <a:lstStyle/>
          <a:p>
            <a:r>
              <a:rPr lang="fr-FR" altLang="ko-KR" sz="1200" dirty="0">
                <a:solidFill>
                  <a:schemeClr val="bg1"/>
                </a:solidFill>
                <a:cs typeface="Arial" pitchFamily="34" charset="0"/>
              </a:rPr>
              <a:t>La gestion des relations entre mes objets est un véritable casse-tête.</a:t>
            </a:r>
            <a:r>
              <a:rPr lang="en-US" altLang="ko-KR" sz="1200" dirty="0">
                <a:solidFill>
                  <a:schemeClr val="bg1"/>
                </a:solidFill>
                <a:cs typeface="Arial" pitchFamily="34" charset="0"/>
              </a:rPr>
              <a:t> </a:t>
            </a:r>
            <a:endParaRPr lang="ko-KR" altLang="en-US" sz="1200" dirty="0">
              <a:solidFill>
                <a:schemeClr val="bg1"/>
              </a:solidFill>
              <a:cs typeface="Arial" pitchFamily="34" charset="0"/>
            </a:endParaRPr>
          </a:p>
        </p:txBody>
      </p:sp>
      <p:sp>
        <p:nvSpPr>
          <p:cNvPr id="13" name="TextBox 16">
            <a:extLst>
              <a:ext uri="{FF2B5EF4-FFF2-40B4-BE49-F238E27FC236}">
                <a16:creationId xmlns:a16="http://schemas.microsoft.com/office/drawing/2014/main" id="{3CEDB098-BB29-4275-801B-168778A794BB}"/>
              </a:ext>
            </a:extLst>
          </p:cNvPr>
          <p:cNvSpPr txBox="1"/>
          <p:nvPr/>
        </p:nvSpPr>
        <p:spPr>
          <a:xfrm>
            <a:off x="5495369" y="5160084"/>
            <a:ext cx="756972" cy="707886"/>
          </a:xfrm>
          <a:prstGeom prst="rect">
            <a:avLst/>
          </a:prstGeom>
          <a:noFill/>
        </p:spPr>
        <p:txBody>
          <a:bodyPr wrap="square" rtlCol="0">
            <a:spAutoFit/>
          </a:bodyPr>
          <a:lstStyle/>
          <a:p>
            <a:pPr algn="ctr"/>
            <a:r>
              <a:rPr lang="en-US" altLang="ko-KR" sz="4000" b="1" dirty="0">
                <a:solidFill>
                  <a:schemeClr val="accent6"/>
                </a:solidFill>
                <a:cs typeface="Arial" pitchFamily="34" charset="0"/>
              </a:rPr>
              <a:t>05</a:t>
            </a:r>
            <a:endParaRPr lang="ko-KR" altLang="en-US" sz="4000" b="1" dirty="0">
              <a:solidFill>
                <a:schemeClr val="accent6"/>
              </a:solidFill>
              <a:cs typeface="Arial" pitchFamily="34" charset="0"/>
            </a:endParaRPr>
          </a:p>
        </p:txBody>
      </p:sp>
      <p:sp>
        <p:nvSpPr>
          <p:cNvPr id="14" name="TextBox 18">
            <a:extLst>
              <a:ext uri="{FF2B5EF4-FFF2-40B4-BE49-F238E27FC236}">
                <a16:creationId xmlns:a16="http://schemas.microsoft.com/office/drawing/2014/main" id="{0B558E12-85F2-47A8-B453-51E1F8DB0BFE}"/>
              </a:ext>
            </a:extLst>
          </p:cNvPr>
          <p:cNvSpPr txBox="1"/>
          <p:nvPr/>
        </p:nvSpPr>
        <p:spPr>
          <a:xfrm>
            <a:off x="3342701" y="5536824"/>
            <a:ext cx="3637043" cy="276999"/>
          </a:xfrm>
          <a:prstGeom prst="rect">
            <a:avLst/>
          </a:prstGeom>
          <a:noFill/>
        </p:spPr>
        <p:txBody>
          <a:bodyPr wrap="square" rtlCol="0">
            <a:spAutoFit/>
          </a:bodyPr>
          <a:lstStyle/>
          <a:p>
            <a:r>
              <a:rPr lang="fr-FR" sz="1200" dirty="0" smtClean="0">
                <a:solidFill>
                  <a:schemeClr val="bg1"/>
                </a:solidFill>
              </a:rPr>
              <a:t>Le typage des données.</a:t>
            </a:r>
            <a:endParaRPr lang="ko-KR" altLang="en-US" sz="1200" dirty="0">
              <a:solidFill>
                <a:schemeClr val="bg1"/>
              </a:solidFill>
              <a:cs typeface="Arial" pitchFamily="34" charset="0"/>
            </a:endParaRPr>
          </a:p>
        </p:txBody>
      </p:sp>
      <p:sp>
        <p:nvSpPr>
          <p:cNvPr id="15" name="TextBox 20">
            <a:extLst>
              <a:ext uri="{FF2B5EF4-FFF2-40B4-BE49-F238E27FC236}">
                <a16:creationId xmlns:a16="http://schemas.microsoft.com/office/drawing/2014/main" id="{951CA01C-4BFE-43A5-B002-82CA7BE7751D}"/>
              </a:ext>
            </a:extLst>
          </p:cNvPr>
          <p:cNvSpPr txBox="1"/>
          <p:nvPr/>
        </p:nvSpPr>
        <p:spPr>
          <a:xfrm>
            <a:off x="5944052" y="2729390"/>
            <a:ext cx="756972" cy="707886"/>
          </a:xfrm>
          <a:prstGeom prst="rect">
            <a:avLst/>
          </a:prstGeom>
          <a:noFill/>
        </p:spPr>
        <p:txBody>
          <a:bodyPr wrap="square" rtlCol="0">
            <a:spAutoFit/>
          </a:bodyPr>
          <a:lstStyle/>
          <a:p>
            <a:pPr algn="ctr"/>
            <a:r>
              <a:rPr lang="en-US" altLang="ko-KR" sz="4000" b="1" dirty="0">
                <a:solidFill>
                  <a:schemeClr val="accent3"/>
                </a:solidFill>
                <a:cs typeface="Arial" pitchFamily="34" charset="0"/>
              </a:rPr>
              <a:t>02</a:t>
            </a:r>
            <a:endParaRPr lang="ko-KR" altLang="en-US" sz="4000" b="1" dirty="0">
              <a:solidFill>
                <a:schemeClr val="accent3"/>
              </a:solidFill>
              <a:cs typeface="Arial" pitchFamily="34" charset="0"/>
            </a:endParaRPr>
          </a:p>
        </p:txBody>
      </p:sp>
      <p:sp>
        <p:nvSpPr>
          <p:cNvPr id="16" name="TextBox 22">
            <a:extLst>
              <a:ext uri="{FF2B5EF4-FFF2-40B4-BE49-F238E27FC236}">
                <a16:creationId xmlns:a16="http://schemas.microsoft.com/office/drawing/2014/main" id="{9B462235-9212-475D-83FF-A9A193200D3F}"/>
              </a:ext>
            </a:extLst>
          </p:cNvPr>
          <p:cNvSpPr txBox="1"/>
          <p:nvPr/>
        </p:nvSpPr>
        <p:spPr>
          <a:xfrm>
            <a:off x="6990266" y="2790945"/>
            <a:ext cx="3621750" cy="646331"/>
          </a:xfrm>
          <a:prstGeom prst="rect">
            <a:avLst/>
          </a:prstGeom>
          <a:noFill/>
        </p:spPr>
        <p:txBody>
          <a:bodyPr wrap="square" rtlCol="0">
            <a:spAutoFit/>
          </a:bodyPr>
          <a:lstStyle/>
          <a:p>
            <a:pPr algn="r"/>
            <a:r>
              <a:rPr lang="fr-FR" altLang="ko-KR" sz="1200" dirty="0">
                <a:solidFill>
                  <a:schemeClr val="bg1"/>
                </a:solidFill>
                <a:cs typeface="Arial" pitchFamily="34" charset="0"/>
              </a:rPr>
              <a:t>L’une des critiques qui revient sans cesse est qu’un client doit parfois enchaîner plusieurs requêtes afin de récupérer des données précises.</a:t>
            </a:r>
            <a:endParaRPr lang="ko-KR" altLang="en-US" sz="1200" dirty="0">
              <a:solidFill>
                <a:schemeClr val="bg1"/>
              </a:solidFill>
              <a:cs typeface="Arial" pitchFamily="34" charset="0"/>
            </a:endParaRPr>
          </a:p>
        </p:txBody>
      </p:sp>
      <p:sp>
        <p:nvSpPr>
          <p:cNvPr id="17" name="TextBox 24">
            <a:extLst>
              <a:ext uri="{FF2B5EF4-FFF2-40B4-BE49-F238E27FC236}">
                <a16:creationId xmlns:a16="http://schemas.microsoft.com/office/drawing/2014/main" id="{C5897B2B-234A-42A4-89E8-0DE023B8F96F}"/>
              </a:ext>
            </a:extLst>
          </p:cNvPr>
          <p:cNvSpPr txBox="1"/>
          <p:nvPr/>
        </p:nvSpPr>
        <p:spPr>
          <a:xfrm>
            <a:off x="5944052" y="4368649"/>
            <a:ext cx="756972" cy="707886"/>
          </a:xfrm>
          <a:prstGeom prst="rect">
            <a:avLst/>
          </a:prstGeom>
          <a:noFill/>
        </p:spPr>
        <p:txBody>
          <a:bodyPr wrap="square" rtlCol="0">
            <a:spAutoFit/>
          </a:bodyPr>
          <a:lstStyle/>
          <a:p>
            <a:pPr algn="ctr"/>
            <a:r>
              <a:rPr lang="en-US" altLang="ko-KR" sz="4000" b="1" dirty="0">
                <a:solidFill>
                  <a:schemeClr val="accent1"/>
                </a:solidFill>
                <a:cs typeface="Arial" pitchFamily="34" charset="0"/>
              </a:rPr>
              <a:t>04</a:t>
            </a:r>
            <a:endParaRPr lang="ko-KR" altLang="en-US" sz="4000" b="1" dirty="0">
              <a:solidFill>
                <a:schemeClr val="accent1"/>
              </a:solidFill>
              <a:cs typeface="Arial" pitchFamily="34" charset="0"/>
            </a:endParaRPr>
          </a:p>
        </p:txBody>
      </p:sp>
      <p:sp>
        <p:nvSpPr>
          <p:cNvPr id="18" name="TextBox 26">
            <a:extLst>
              <a:ext uri="{FF2B5EF4-FFF2-40B4-BE49-F238E27FC236}">
                <a16:creationId xmlns:a16="http://schemas.microsoft.com/office/drawing/2014/main" id="{15CBD997-F020-4652-9999-F6140C428386}"/>
              </a:ext>
            </a:extLst>
          </p:cNvPr>
          <p:cNvSpPr txBox="1"/>
          <p:nvPr/>
        </p:nvSpPr>
        <p:spPr>
          <a:xfrm>
            <a:off x="6979744" y="4564679"/>
            <a:ext cx="3621750" cy="461665"/>
          </a:xfrm>
          <a:prstGeom prst="rect">
            <a:avLst/>
          </a:prstGeom>
          <a:noFill/>
        </p:spPr>
        <p:txBody>
          <a:bodyPr wrap="square" rtlCol="0">
            <a:spAutoFit/>
          </a:bodyPr>
          <a:lstStyle/>
          <a:p>
            <a:pPr algn="r"/>
            <a:r>
              <a:rPr lang="fr-FR" altLang="ko-KR" sz="1200" dirty="0">
                <a:solidFill>
                  <a:schemeClr val="bg1"/>
                </a:solidFill>
                <a:cs typeface="Arial" pitchFamily="34" charset="0"/>
              </a:rPr>
              <a:t>Le client ne peut “requêter” que sur des “</a:t>
            </a:r>
            <a:r>
              <a:rPr lang="fr-FR" altLang="ko-KR" sz="1200" dirty="0" err="1">
                <a:solidFill>
                  <a:schemeClr val="bg1"/>
                </a:solidFill>
                <a:cs typeface="Arial" pitchFamily="34" charset="0"/>
              </a:rPr>
              <a:t>endpoints</a:t>
            </a:r>
            <a:r>
              <a:rPr lang="fr-FR" altLang="ko-KR" sz="1200" dirty="0">
                <a:solidFill>
                  <a:schemeClr val="bg1"/>
                </a:solidFill>
                <a:cs typeface="Arial" pitchFamily="34" charset="0"/>
              </a:rPr>
              <a:t>” définis au préalable par le développeur de l’API</a:t>
            </a:r>
            <a:r>
              <a:rPr lang="fr-FR" altLang="ko-KR" sz="1200" dirty="0" smtClean="0">
                <a:solidFill>
                  <a:schemeClr val="bg1"/>
                </a:solidFill>
                <a:cs typeface="Arial" pitchFamily="34" charset="0"/>
              </a:rPr>
              <a:t>.</a:t>
            </a:r>
            <a:r>
              <a:rPr lang="en-US" altLang="ko-KR" sz="1200" dirty="0" smtClean="0">
                <a:solidFill>
                  <a:schemeClr val="bg1"/>
                </a:solidFill>
                <a:cs typeface="Arial" pitchFamily="34" charset="0"/>
              </a:rPr>
              <a:t> </a:t>
            </a:r>
            <a:endParaRPr lang="ko-KR" altLang="en-US" sz="1200" dirty="0">
              <a:solidFill>
                <a:schemeClr val="bg1"/>
              </a:solidFill>
              <a:cs typeface="Arial" pitchFamily="34" charset="0"/>
            </a:endParaRPr>
          </a:p>
        </p:txBody>
      </p:sp>
    </p:spTree>
    <p:extLst>
      <p:ext uri="{BB962C8B-B14F-4D97-AF65-F5344CB8AC3E}">
        <p14:creationId xmlns:p14="http://schemas.microsoft.com/office/powerpoint/2010/main" val="8289528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9">
            <a:extLst>
              <a:ext uri="{FF2B5EF4-FFF2-40B4-BE49-F238E27FC236}">
                <a16:creationId xmlns:a16="http://schemas.microsoft.com/office/drawing/2014/main" id="{22EACE2C-F0BB-4B26-BDA0-E1B66FC049A7}"/>
              </a:ext>
            </a:extLst>
          </p:cNvPr>
          <p:cNvSpPr txBox="1"/>
          <p:nvPr/>
        </p:nvSpPr>
        <p:spPr>
          <a:xfrm>
            <a:off x="0" y="5824056"/>
            <a:ext cx="7980784" cy="1200329"/>
          </a:xfrm>
          <a:prstGeom prst="rect">
            <a:avLst/>
          </a:prstGeom>
          <a:noFill/>
        </p:spPr>
        <p:txBody>
          <a:bodyPr wrap="square" rtlCol="0" anchor="ctr">
            <a:spAutoFit/>
          </a:bodyPr>
          <a:lstStyle/>
          <a:p>
            <a:r>
              <a:rPr lang="en-US" altLang="ko-KR" sz="7200" b="1" dirty="0" smtClean="0">
                <a:solidFill>
                  <a:srgbClr val="FFFF00"/>
                </a:solidFill>
                <a:latin typeface="+mj-lt"/>
                <a:cs typeface="Arial" pitchFamily="34" charset="0"/>
              </a:rPr>
              <a:t>Des Questions ?</a:t>
            </a:r>
            <a:endParaRPr lang="ko-KR" altLang="en-US" sz="7200" b="1" dirty="0">
              <a:solidFill>
                <a:srgbClr val="FFFF00"/>
              </a:solidFill>
              <a:latin typeface="+mj-lt"/>
              <a:cs typeface="Arial" pitchFamily="34" charset="0"/>
            </a:endParaRPr>
          </a:p>
        </p:txBody>
      </p:sp>
      <p:sp>
        <p:nvSpPr>
          <p:cNvPr id="42" name="TextBox 9">
            <a:extLst>
              <a:ext uri="{FF2B5EF4-FFF2-40B4-BE49-F238E27FC236}">
                <a16:creationId xmlns:a16="http://schemas.microsoft.com/office/drawing/2014/main" id="{22EACE2C-F0BB-4B26-BDA0-E1B66FC049A7}"/>
              </a:ext>
            </a:extLst>
          </p:cNvPr>
          <p:cNvSpPr txBox="1"/>
          <p:nvPr/>
        </p:nvSpPr>
        <p:spPr>
          <a:xfrm>
            <a:off x="5461402" y="1474829"/>
            <a:ext cx="709243" cy="1569660"/>
          </a:xfrm>
          <a:prstGeom prst="rect">
            <a:avLst/>
          </a:prstGeom>
          <a:noFill/>
        </p:spPr>
        <p:txBody>
          <a:bodyPr wrap="square" rtlCol="0" anchor="ctr">
            <a:spAutoFit/>
          </a:bodyPr>
          <a:lstStyle/>
          <a:p>
            <a:r>
              <a:rPr lang="en-US" altLang="ko-KR" sz="9600" b="1" dirty="0" smtClean="0">
                <a:solidFill>
                  <a:srgbClr val="FFFF00"/>
                </a:solidFill>
                <a:latin typeface="+mj-lt"/>
                <a:cs typeface="Arial" pitchFamily="34" charset="0"/>
              </a:rPr>
              <a:t>?</a:t>
            </a:r>
            <a:endParaRPr lang="ko-KR" altLang="en-US" sz="9600" b="1" dirty="0">
              <a:solidFill>
                <a:srgbClr val="FFFF00"/>
              </a:solidFill>
              <a:latin typeface="+mj-lt"/>
              <a:cs typeface="Arial" pitchFamily="34" charset="0"/>
            </a:endParaRPr>
          </a:p>
        </p:txBody>
      </p:sp>
    </p:spTree>
    <p:extLst>
      <p:ext uri="{BB962C8B-B14F-4D97-AF65-F5344CB8AC3E}">
        <p14:creationId xmlns:p14="http://schemas.microsoft.com/office/powerpoint/2010/main" val="35839581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2EACE2C-F0BB-4B26-BDA0-E1B66FC049A7}"/>
              </a:ext>
            </a:extLst>
          </p:cNvPr>
          <p:cNvSpPr txBox="1"/>
          <p:nvPr/>
        </p:nvSpPr>
        <p:spPr>
          <a:xfrm>
            <a:off x="382441" y="189912"/>
            <a:ext cx="4777152" cy="830997"/>
          </a:xfrm>
          <a:prstGeom prst="rect">
            <a:avLst/>
          </a:prstGeom>
          <a:noFill/>
        </p:spPr>
        <p:txBody>
          <a:bodyPr wrap="square" rtlCol="0" anchor="ctr">
            <a:spAutoFit/>
          </a:bodyPr>
          <a:lstStyle/>
          <a:p>
            <a:r>
              <a:rPr lang="en-US" altLang="ko-KR" sz="4800" b="1" dirty="0" smtClean="0">
                <a:solidFill>
                  <a:schemeClr val="bg1"/>
                </a:solidFill>
                <a:latin typeface="+mj-lt"/>
                <a:cs typeface="Arial" pitchFamily="34" charset="0"/>
              </a:rPr>
              <a:t>API</a:t>
            </a:r>
            <a:r>
              <a:rPr lang="en-US" altLang="ko-KR" sz="4800" dirty="0" smtClean="0">
                <a:solidFill>
                  <a:schemeClr val="bg1"/>
                </a:solidFill>
                <a:latin typeface="+mj-lt"/>
                <a:cs typeface="Arial" pitchFamily="34" charset="0"/>
              </a:rPr>
              <a:t> </a:t>
            </a:r>
            <a:r>
              <a:rPr lang="en-US" altLang="ko-KR" sz="4800" dirty="0" err="1" smtClean="0">
                <a:solidFill>
                  <a:schemeClr val="bg1"/>
                </a:solidFill>
                <a:latin typeface="+mj-lt"/>
                <a:cs typeface="Arial" pitchFamily="34" charset="0"/>
              </a:rPr>
              <a:t>GraphQl</a:t>
            </a:r>
            <a:endParaRPr lang="ko-KR" altLang="en-US" sz="4800" b="1" dirty="0">
              <a:solidFill>
                <a:schemeClr val="bg1"/>
              </a:solidFill>
              <a:latin typeface="+mj-lt"/>
              <a:cs typeface="Arial" pitchFamily="34" charset="0"/>
            </a:endParaRPr>
          </a:p>
        </p:txBody>
      </p:sp>
      <p:sp>
        <p:nvSpPr>
          <p:cNvPr id="4" name="Rectangle 3">
            <a:extLst>
              <a:ext uri="{FF2B5EF4-FFF2-40B4-BE49-F238E27FC236}">
                <a16:creationId xmlns:a16="http://schemas.microsoft.com/office/drawing/2014/main" id="{B04823C5-AAD3-4FB3-A25D-C238181A022C}"/>
              </a:ext>
            </a:extLst>
          </p:cNvPr>
          <p:cNvSpPr/>
          <p:nvPr/>
        </p:nvSpPr>
        <p:spPr>
          <a:xfrm>
            <a:off x="1118929" y="1667628"/>
            <a:ext cx="10233316" cy="1218641"/>
          </a:xfrm>
          <a:prstGeom prst="rect">
            <a:avLst/>
          </a:prstGeom>
          <a:solidFill>
            <a:schemeClr val="tx2">
              <a:lumMod val="50000"/>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19">
            <a:extLst>
              <a:ext uri="{FF2B5EF4-FFF2-40B4-BE49-F238E27FC236}">
                <a16:creationId xmlns:a16="http://schemas.microsoft.com/office/drawing/2014/main" id="{79426DEA-E145-4CB5-A124-03449CFBB3D2}"/>
              </a:ext>
            </a:extLst>
          </p:cNvPr>
          <p:cNvSpPr/>
          <p:nvPr/>
        </p:nvSpPr>
        <p:spPr>
          <a:xfrm>
            <a:off x="872743" y="1436346"/>
            <a:ext cx="2728872" cy="508280"/>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20">
            <a:extLst>
              <a:ext uri="{FF2B5EF4-FFF2-40B4-BE49-F238E27FC236}">
                <a16:creationId xmlns:a16="http://schemas.microsoft.com/office/drawing/2014/main" id="{D5DFB5B5-FA64-4BEE-B753-0656AB389907}"/>
              </a:ext>
            </a:extLst>
          </p:cNvPr>
          <p:cNvSpPr txBox="1"/>
          <p:nvPr/>
        </p:nvSpPr>
        <p:spPr>
          <a:xfrm>
            <a:off x="933060" y="1541054"/>
            <a:ext cx="2668555" cy="276999"/>
          </a:xfrm>
          <a:prstGeom prst="rect">
            <a:avLst/>
          </a:prstGeom>
          <a:noFill/>
        </p:spPr>
        <p:txBody>
          <a:bodyPr wrap="square" rtlCol="0">
            <a:spAutoFit/>
          </a:bodyPr>
          <a:lstStyle/>
          <a:p>
            <a:pPr algn="ctr"/>
            <a:r>
              <a:rPr lang="en-US" altLang="ko-KR" sz="1200" b="1" dirty="0" err="1" smtClean="0">
                <a:solidFill>
                  <a:schemeClr val="bg1"/>
                </a:solidFill>
                <a:cs typeface="Arial" pitchFamily="34" charset="0"/>
              </a:rPr>
              <a:t>Qu’est-ce</a:t>
            </a:r>
            <a:r>
              <a:rPr lang="en-US" altLang="ko-KR" sz="1200" b="1" dirty="0" smtClean="0">
                <a:solidFill>
                  <a:schemeClr val="bg1"/>
                </a:solidFill>
                <a:cs typeface="Arial" pitchFamily="34" charset="0"/>
              </a:rPr>
              <a:t> </a:t>
            </a:r>
            <a:r>
              <a:rPr lang="en-US" altLang="ko-KR" sz="1200" b="1" dirty="0" err="1" smtClean="0">
                <a:solidFill>
                  <a:schemeClr val="bg1"/>
                </a:solidFill>
                <a:cs typeface="Arial" pitchFamily="34" charset="0"/>
              </a:rPr>
              <a:t>qu’une</a:t>
            </a:r>
            <a:r>
              <a:rPr lang="en-US" altLang="ko-KR" sz="1200" b="1" dirty="0" smtClean="0">
                <a:solidFill>
                  <a:schemeClr val="bg1"/>
                </a:solidFill>
                <a:cs typeface="Arial" pitchFamily="34" charset="0"/>
              </a:rPr>
              <a:t> API </a:t>
            </a:r>
            <a:r>
              <a:rPr lang="en-US" altLang="ko-KR" sz="1200" b="1" dirty="0" err="1" smtClean="0">
                <a:solidFill>
                  <a:schemeClr val="bg1"/>
                </a:solidFill>
                <a:cs typeface="Arial" pitchFamily="34" charset="0"/>
              </a:rPr>
              <a:t>GraphQl</a:t>
            </a:r>
            <a:endParaRPr lang="ko-KR" altLang="en-US" sz="1200" b="1" dirty="0">
              <a:solidFill>
                <a:schemeClr val="bg1"/>
              </a:solidFill>
              <a:cs typeface="Arial" pitchFamily="34" charset="0"/>
            </a:endParaRPr>
          </a:p>
        </p:txBody>
      </p:sp>
      <p:sp>
        <p:nvSpPr>
          <p:cNvPr id="7" name="TextBox 21">
            <a:extLst>
              <a:ext uri="{FF2B5EF4-FFF2-40B4-BE49-F238E27FC236}">
                <a16:creationId xmlns:a16="http://schemas.microsoft.com/office/drawing/2014/main" id="{D6C24BE7-F4B7-4B22-90D0-D58085FC6A1F}"/>
              </a:ext>
            </a:extLst>
          </p:cNvPr>
          <p:cNvSpPr txBox="1"/>
          <p:nvPr/>
        </p:nvSpPr>
        <p:spPr>
          <a:xfrm>
            <a:off x="1118929" y="1944626"/>
            <a:ext cx="10052924" cy="830997"/>
          </a:xfrm>
          <a:prstGeom prst="rect">
            <a:avLst/>
          </a:prstGeom>
          <a:noFill/>
        </p:spPr>
        <p:txBody>
          <a:bodyPr wrap="square" rtlCol="0">
            <a:spAutoFit/>
          </a:bodyPr>
          <a:lstStyle/>
          <a:p>
            <a:pPr algn="just"/>
            <a:r>
              <a:rPr lang="fr-FR" altLang="ko-KR" sz="1200" dirty="0" err="1" smtClean="0">
                <a:solidFill>
                  <a:schemeClr val="bg1"/>
                </a:solidFill>
                <a:latin typeface="Arial" pitchFamily="34" charset="0"/>
                <a:cs typeface="Arial" pitchFamily="34" charset="0"/>
              </a:rPr>
              <a:t>GraphQL</a:t>
            </a:r>
            <a:r>
              <a:rPr lang="fr-FR" altLang="ko-KR" sz="1200" dirty="0" smtClean="0">
                <a:solidFill>
                  <a:schemeClr val="bg1"/>
                </a:solidFill>
                <a:latin typeface="Arial" pitchFamily="34" charset="0"/>
                <a:cs typeface="Arial" pitchFamily="34" charset="0"/>
              </a:rPr>
              <a:t> (QL pour </a:t>
            </a:r>
            <a:r>
              <a:rPr lang="fr-FR" altLang="ko-KR" sz="1200" dirty="0" err="1" smtClean="0">
                <a:solidFill>
                  <a:schemeClr val="bg1"/>
                </a:solidFill>
                <a:latin typeface="Arial" pitchFamily="34" charset="0"/>
                <a:cs typeface="Arial" pitchFamily="34" charset="0"/>
              </a:rPr>
              <a:t>Query</a:t>
            </a:r>
            <a:r>
              <a:rPr lang="fr-FR" altLang="ko-KR" sz="1200" dirty="0" smtClean="0">
                <a:solidFill>
                  <a:schemeClr val="bg1"/>
                </a:solidFill>
                <a:latin typeface="Arial" pitchFamily="34" charset="0"/>
                <a:cs typeface="Arial" pitchFamily="34" charset="0"/>
              </a:rPr>
              <a:t> </a:t>
            </a:r>
            <a:r>
              <a:rPr lang="fr-FR" altLang="ko-KR" sz="1200" dirty="0" err="1" smtClean="0">
                <a:solidFill>
                  <a:schemeClr val="bg1"/>
                </a:solidFill>
                <a:latin typeface="Arial" pitchFamily="34" charset="0"/>
                <a:cs typeface="Arial" pitchFamily="34" charset="0"/>
              </a:rPr>
              <a:t>Language</a:t>
            </a:r>
            <a:r>
              <a:rPr lang="fr-FR" altLang="ko-KR" sz="1200" dirty="0" smtClean="0">
                <a:solidFill>
                  <a:schemeClr val="bg1"/>
                </a:solidFill>
                <a:latin typeface="Arial" pitchFamily="34" charset="0"/>
                <a:cs typeface="Arial" pitchFamily="34" charset="0"/>
              </a:rPr>
              <a:t>) est un langage de requête pour les API. Il propose une approche totalement différente des API REST. </a:t>
            </a:r>
          </a:p>
          <a:p>
            <a:pPr algn="just"/>
            <a:endParaRPr lang="fr-FR" altLang="ko-KR" sz="1200" dirty="0" smtClean="0">
              <a:solidFill>
                <a:schemeClr val="bg1"/>
              </a:solidFill>
              <a:latin typeface="Arial" pitchFamily="34" charset="0"/>
              <a:cs typeface="Arial" pitchFamily="34" charset="0"/>
            </a:endParaRPr>
          </a:p>
          <a:p>
            <a:pPr algn="just"/>
            <a:r>
              <a:rPr lang="fr-FR" altLang="ko-KR" sz="1200" dirty="0" smtClean="0">
                <a:solidFill>
                  <a:schemeClr val="bg1"/>
                </a:solidFill>
                <a:latin typeface="Arial" pitchFamily="34" charset="0"/>
                <a:cs typeface="Arial" pitchFamily="34" charset="0"/>
              </a:rPr>
              <a:t>Développé et utilisé en production par Facebook en 2012, il est ouvert au grand public en 2015. Depuis d’autres sociétés, dont GitHub, se sont lancées dans l’aventure. </a:t>
            </a:r>
            <a:endParaRPr lang="en-US" altLang="ko-KR" sz="12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9151619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04823C5-AAD3-4FB3-A25D-C238181A022C}"/>
              </a:ext>
            </a:extLst>
          </p:cNvPr>
          <p:cNvSpPr/>
          <p:nvPr/>
        </p:nvSpPr>
        <p:spPr>
          <a:xfrm>
            <a:off x="6920427" y="2725821"/>
            <a:ext cx="3600000" cy="1102618"/>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4823C5-AAD3-4FB3-A25D-C238181A022C}"/>
              </a:ext>
            </a:extLst>
          </p:cNvPr>
          <p:cNvSpPr/>
          <p:nvPr/>
        </p:nvSpPr>
        <p:spPr>
          <a:xfrm>
            <a:off x="6920427" y="4368649"/>
            <a:ext cx="3750906" cy="894536"/>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04823C5-AAD3-4FB3-A25D-C238181A022C}"/>
              </a:ext>
            </a:extLst>
          </p:cNvPr>
          <p:cNvSpPr/>
          <p:nvPr/>
        </p:nvSpPr>
        <p:spPr>
          <a:xfrm>
            <a:off x="1619999" y="3557829"/>
            <a:ext cx="3600000" cy="726121"/>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04823C5-AAD3-4FB3-A25D-C238181A022C}"/>
              </a:ext>
            </a:extLst>
          </p:cNvPr>
          <p:cNvSpPr/>
          <p:nvPr/>
        </p:nvSpPr>
        <p:spPr>
          <a:xfrm>
            <a:off x="1620000" y="1852976"/>
            <a:ext cx="3600000" cy="919165"/>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04823C5-AAD3-4FB3-A25D-C238181A022C}"/>
              </a:ext>
            </a:extLst>
          </p:cNvPr>
          <p:cNvSpPr/>
          <p:nvPr/>
        </p:nvSpPr>
        <p:spPr>
          <a:xfrm>
            <a:off x="1620000" y="5212443"/>
            <a:ext cx="3600000" cy="895825"/>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206381AD-4C2B-4745-99B1-0BBCE6131A71}"/>
              </a:ext>
            </a:extLst>
          </p:cNvPr>
          <p:cNvSpPr txBox="1">
            <a:spLocks/>
          </p:cNvSpPr>
          <p:nvPr/>
        </p:nvSpPr>
        <p:spPr>
          <a:xfrm>
            <a:off x="323529" y="339509"/>
            <a:ext cx="11573197"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mtClean="0"/>
              <a:t>Les points faibles des API Rest</a:t>
            </a:r>
            <a:endParaRPr lang="fr-FR" dirty="0"/>
          </a:p>
        </p:txBody>
      </p:sp>
      <p:grpSp>
        <p:nvGrpSpPr>
          <p:cNvPr id="3" name="Group 2">
            <a:extLst>
              <a:ext uri="{FF2B5EF4-FFF2-40B4-BE49-F238E27FC236}">
                <a16:creationId xmlns:a16="http://schemas.microsoft.com/office/drawing/2014/main" id="{597465CC-0161-4533-8019-C7D70DA0596B}"/>
              </a:ext>
            </a:extLst>
          </p:cNvPr>
          <p:cNvGrpSpPr/>
          <p:nvPr/>
        </p:nvGrpSpPr>
        <p:grpSpPr>
          <a:xfrm>
            <a:off x="5453438" y="1776627"/>
            <a:ext cx="1289518" cy="4225084"/>
            <a:chOff x="3850310" y="1776627"/>
            <a:chExt cx="1289518" cy="4225084"/>
          </a:xfrm>
          <a:solidFill>
            <a:schemeClr val="bg1"/>
          </a:solidFill>
        </p:grpSpPr>
        <p:sp>
          <p:nvSpPr>
            <p:cNvPr id="4" name="Hexagon 3">
              <a:extLst>
                <a:ext uri="{FF2B5EF4-FFF2-40B4-BE49-F238E27FC236}">
                  <a16:creationId xmlns:a16="http://schemas.microsoft.com/office/drawing/2014/main" id="{4CDA3BFF-F8A3-4918-B507-D99B5F7A418E}"/>
                </a:ext>
              </a:extLst>
            </p:cNvPr>
            <p:cNvSpPr/>
            <p:nvPr/>
          </p:nvSpPr>
          <p:spPr>
            <a:xfrm rot="5400000">
              <a:off x="4231727" y="4278982"/>
              <a:ext cx="975367" cy="840835"/>
            </a:xfrm>
            <a:prstGeom prst="hexagon">
              <a:avLst/>
            </a:prstGeom>
            <a:grp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sp>
          <p:nvSpPr>
            <p:cNvPr id="5" name="Hexagon 4">
              <a:extLst>
                <a:ext uri="{FF2B5EF4-FFF2-40B4-BE49-F238E27FC236}">
                  <a16:creationId xmlns:a16="http://schemas.microsoft.com/office/drawing/2014/main" id="{85AD12E1-61D4-41DF-ABF9-C67842F0493F}"/>
                </a:ext>
              </a:extLst>
            </p:cNvPr>
            <p:cNvSpPr/>
            <p:nvPr/>
          </p:nvSpPr>
          <p:spPr>
            <a:xfrm rot="5400000">
              <a:off x="4231727" y="2649728"/>
              <a:ext cx="975367" cy="840835"/>
            </a:xfrm>
            <a:prstGeom prst="hexagon">
              <a:avLst/>
            </a:prstGeom>
            <a:grp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6" name="Hexagon 5">
              <a:extLst>
                <a:ext uri="{FF2B5EF4-FFF2-40B4-BE49-F238E27FC236}">
                  <a16:creationId xmlns:a16="http://schemas.microsoft.com/office/drawing/2014/main" id="{D34101B9-F5D3-4407-B084-367B45709379}"/>
                </a:ext>
              </a:extLst>
            </p:cNvPr>
            <p:cNvSpPr/>
            <p:nvPr/>
          </p:nvSpPr>
          <p:spPr>
            <a:xfrm rot="5400000">
              <a:off x="3783044" y="3473147"/>
              <a:ext cx="975367" cy="840835"/>
            </a:xfrm>
            <a:prstGeom prst="hexagon">
              <a:avLst/>
            </a:prstGeom>
            <a:grp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7" name="Hexagon 6">
              <a:extLst>
                <a:ext uri="{FF2B5EF4-FFF2-40B4-BE49-F238E27FC236}">
                  <a16:creationId xmlns:a16="http://schemas.microsoft.com/office/drawing/2014/main" id="{36A2E478-D09D-49BD-AF51-D6C94A5C82AE}"/>
                </a:ext>
              </a:extLst>
            </p:cNvPr>
            <p:cNvSpPr/>
            <p:nvPr/>
          </p:nvSpPr>
          <p:spPr>
            <a:xfrm rot="5400000">
              <a:off x="3783044" y="1843893"/>
              <a:ext cx="975367" cy="840835"/>
            </a:xfrm>
            <a:prstGeom prst="hexagon">
              <a:avLst/>
            </a:prstGeom>
            <a:grp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8" name="Hexagon 7">
              <a:extLst>
                <a:ext uri="{FF2B5EF4-FFF2-40B4-BE49-F238E27FC236}">
                  <a16:creationId xmlns:a16="http://schemas.microsoft.com/office/drawing/2014/main" id="{F2058B0B-91E3-4C78-B113-6B2A89311811}"/>
                </a:ext>
              </a:extLst>
            </p:cNvPr>
            <p:cNvSpPr/>
            <p:nvPr/>
          </p:nvSpPr>
          <p:spPr>
            <a:xfrm rot="5400000">
              <a:off x="3783044" y="5093610"/>
              <a:ext cx="975367" cy="840835"/>
            </a:xfrm>
            <a:prstGeom prst="hexagon">
              <a:avLst/>
            </a:prstGeom>
            <a:grp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grpSp>
      <p:sp>
        <p:nvSpPr>
          <p:cNvPr id="9" name="TextBox 8">
            <a:extLst>
              <a:ext uri="{FF2B5EF4-FFF2-40B4-BE49-F238E27FC236}">
                <a16:creationId xmlns:a16="http://schemas.microsoft.com/office/drawing/2014/main" id="{46E17BBB-F95F-471B-9324-9CECBC49283B}"/>
              </a:ext>
            </a:extLst>
          </p:cNvPr>
          <p:cNvSpPr txBox="1"/>
          <p:nvPr/>
        </p:nvSpPr>
        <p:spPr>
          <a:xfrm>
            <a:off x="5495369" y="1861721"/>
            <a:ext cx="756972" cy="707886"/>
          </a:xfrm>
          <a:prstGeom prst="rect">
            <a:avLst/>
          </a:prstGeom>
          <a:noFill/>
        </p:spPr>
        <p:txBody>
          <a:bodyPr wrap="square" rtlCol="0">
            <a:spAutoFit/>
          </a:bodyPr>
          <a:lstStyle/>
          <a:p>
            <a:pPr algn="ctr"/>
            <a:r>
              <a:rPr lang="en-US" altLang="ko-KR" sz="4000" b="1" dirty="0">
                <a:solidFill>
                  <a:schemeClr val="accent4"/>
                </a:solidFill>
                <a:cs typeface="Arial" pitchFamily="34" charset="0"/>
              </a:rPr>
              <a:t>01</a:t>
            </a:r>
            <a:endParaRPr lang="ko-KR" altLang="en-US" sz="4000" b="1" dirty="0">
              <a:solidFill>
                <a:schemeClr val="accent4"/>
              </a:solidFill>
              <a:cs typeface="Arial" pitchFamily="34" charset="0"/>
            </a:endParaRPr>
          </a:p>
        </p:txBody>
      </p:sp>
      <p:sp>
        <p:nvSpPr>
          <p:cNvPr id="10" name="TextBox 10">
            <a:extLst>
              <a:ext uri="{FF2B5EF4-FFF2-40B4-BE49-F238E27FC236}">
                <a16:creationId xmlns:a16="http://schemas.microsoft.com/office/drawing/2014/main" id="{66457F9C-C58E-4B69-AF17-A9B30000B765}"/>
              </a:ext>
            </a:extLst>
          </p:cNvPr>
          <p:cNvSpPr txBox="1"/>
          <p:nvPr/>
        </p:nvSpPr>
        <p:spPr>
          <a:xfrm>
            <a:off x="1624888" y="1891604"/>
            <a:ext cx="3637043" cy="830997"/>
          </a:xfrm>
          <a:prstGeom prst="rect">
            <a:avLst/>
          </a:prstGeom>
          <a:noFill/>
        </p:spPr>
        <p:txBody>
          <a:bodyPr wrap="square" rtlCol="0">
            <a:spAutoFit/>
          </a:bodyPr>
          <a:lstStyle/>
          <a:p>
            <a:r>
              <a:rPr lang="fr-FR" altLang="ko-KR" sz="1200" dirty="0">
                <a:solidFill>
                  <a:schemeClr val="bg1"/>
                </a:solidFill>
                <a:cs typeface="Arial" pitchFamily="34" charset="0"/>
              </a:rPr>
              <a:t>Une accélération du développement </a:t>
            </a:r>
            <a:r>
              <a:rPr lang="fr-FR" altLang="ko-KR" sz="1200" dirty="0" err="1">
                <a:solidFill>
                  <a:schemeClr val="bg1"/>
                </a:solidFill>
                <a:cs typeface="Arial" pitchFamily="34" charset="0"/>
              </a:rPr>
              <a:t>frontend</a:t>
            </a:r>
            <a:r>
              <a:rPr lang="fr-FR" altLang="ko-KR" sz="1200" dirty="0">
                <a:solidFill>
                  <a:schemeClr val="bg1"/>
                </a:solidFill>
                <a:cs typeface="Arial" pitchFamily="34" charset="0"/>
              </a:rPr>
              <a:t> en utilisant un paradigme déclaratif. Les développeurs se concentrent plus sur le quoi plutôt que sur le comment.</a:t>
            </a:r>
            <a:endParaRPr lang="ko-KR" altLang="en-US" sz="1200" dirty="0">
              <a:solidFill>
                <a:schemeClr val="bg1"/>
              </a:solidFill>
              <a:cs typeface="Arial" pitchFamily="34" charset="0"/>
            </a:endParaRPr>
          </a:p>
        </p:txBody>
      </p:sp>
      <p:sp>
        <p:nvSpPr>
          <p:cNvPr id="11" name="TextBox 12">
            <a:extLst>
              <a:ext uri="{FF2B5EF4-FFF2-40B4-BE49-F238E27FC236}">
                <a16:creationId xmlns:a16="http://schemas.microsoft.com/office/drawing/2014/main" id="{F901CA91-6479-4CD5-A78E-9378685D7E0B}"/>
              </a:ext>
            </a:extLst>
          </p:cNvPr>
          <p:cNvSpPr txBox="1"/>
          <p:nvPr/>
        </p:nvSpPr>
        <p:spPr>
          <a:xfrm>
            <a:off x="5495369" y="3577214"/>
            <a:ext cx="756972" cy="707886"/>
          </a:xfrm>
          <a:prstGeom prst="rect">
            <a:avLst/>
          </a:prstGeom>
          <a:noFill/>
        </p:spPr>
        <p:txBody>
          <a:bodyPr wrap="square" rtlCol="0">
            <a:spAutoFit/>
          </a:bodyPr>
          <a:lstStyle/>
          <a:p>
            <a:pPr algn="ctr"/>
            <a:r>
              <a:rPr lang="en-US" altLang="ko-KR" sz="4000" b="1" dirty="0">
                <a:solidFill>
                  <a:schemeClr val="accent2"/>
                </a:solidFill>
                <a:cs typeface="Arial" pitchFamily="34" charset="0"/>
              </a:rPr>
              <a:t>03</a:t>
            </a:r>
            <a:endParaRPr lang="ko-KR" altLang="en-US" sz="4000" b="1" dirty="0">
              <a:solidFill>
                <a:schemeClr val="accent2"/>
              </a:solidFill>
              <a:cs typeface="Arial" pitchFamily="34" charset="0"/>
            </a:endParaRPr>
          </a:p>
        </p:txBody>
      </p:sp>
      <p:sp>
        <p:nvSpPr>
          <p:cNvPr id="12" name="TextBox 14">
            <a:extLst>
              <a:ext uri="{FF2B5EF4-FFF2-40B4-BE49-F238E27FC236}">
                <a16:creationId xmlns:a16="http://schemas.microsoft.com/office/drawing/2014/main" id="{B4811964-6460-46EF-8682-BFD0BDFA1715}"/>
              </a:ext>
            </a:extLst>
          </p:cNvPr>
          <p:cNvSpPr txBox="1"/>
          <p:nvPr/>
        </p:nvSpPr>
        <p:spPr>
          <a:xfrm>
            <a:off x="1601477" y="3597723"/>
            <a:ext cx="3637043" cy="646331"/>
          </a:xfrm>
          <a:prstGeom prst="rect">
            <a:avLst/>
          </a:prstGeom>
          <a:noFill/>
        </p:spPr>
        <p:txBody>
          <a:bodyPr wrap="square" rtlCol="0">
            <a:spAutoFit/>
          </a:bodyPr>
          <a:lstStyle/>
          <a:p>
            <a:r>
              <a:rPr lang="fr-FR" altLang="ko-KR" sz="1200" dirty="0">
                <a:solidFill>
                  <a:schemeClr val="bg1"/>
                </a:solidFill>
                <a:cs typeface="Arial" pitchFamily="34" charset="0"/>
              </a:rPr>
              <a:t>Plus de prédictibilité. On sait à l'avance grâce au contrat d'interface ce qu'il est possible de requêter et de quels types de données vont être retournées.</a:t>
            </a:r>
            <a:endParaRPr lang="ko-KR" altLang="en-US" sz="1200" dirty="0">
              <a:solidFill>
                <a:schemeClr val="bg1"/>
              </a:solidFill>
              <a:cs typeface="Arial" pitchFamily="34" charset="0"/>
            </a:endParaRPr>
          </a:p>
        </p:txBody>
      </p:sp>
      <p:sp>
        <p:nvSpPr>
          <p:cNvPr id="13" name="TextBox 16">
            <a:extLst>
              <a:ext uri="{FF2B5EF4-FFF2-40B4-BE49-F238E27FC236}">
                <a16:creationId xmlns:a16="http://schemas.microsoft.com/office/drawing/2014/main" id="{3CEDB098-BB29-4275-801B-168778A794BB}"/>
              </a:ext>
            </a:extLst>
          </p:cNvPr>
          <p:cNvSpPr txBox="1"/>
          <p:nvPr/>
        </p:nvSpPr>
        <p:spPr>
          <a:xfrm>
            <a:off x="5495369" y="5160084"/>
            <a:ext cx="756972" cy="707886"/>
          </a:xfrm>
          <a:prstGeom prst="rect">
            <a:avLst/>
          </a:prstGeom>
          <a:noFill/>
        </p:spPr>
        <p:txBody>
          <a:bodyPr wrap="square" rtlCol="0">
            <a:spAutoFit/>
          </a:bodyPr>
          <a:lstStyle/>
          <a:p>
            <a:pPr algn="ctr"/>
            <a:r>
              <a:rPr lang="en-US" altLang="ko-KR" sz="4000" b="1" dirty="0">
                <a:solidFill>
                  <a:schemeClr val="accent6"/>
                </a:solidFill>
                <a:cs typeface="Arial" pitchFamily="34" charset="0"/>
              </a:rPr>
              <a:t>05</a:t>
            </a:r>
            <a:endParaRPr lang="ko-KR" altLang="en-US" sz="4000" b="1" dirty="0">
              <a:solidFill>
                <a:schemeClr val="accent6"/>
              </a:solidFill>
              <a:cs typeface="Arial" pitchFamily="34" charset="0"/>
            </a:endParaRPr>
          </a:p>
        </p:txBody>
      </p:sp>
      <p:sp>
        <p:nvSpPr>
          <p:cNvPr id="14" name="TextBox 18">
            <a:extLst>
              <a:ext uri="{FF2B5EF4-FFF2-40B4-BE49-F238E27FC236}">
                <a16:creationId xmlns:a16="http://schemas.microsoft.com/office/drawing/2014/main" id="{0B558E12-85F2-47A8-B453-51E1F8DB0BFE}"/>
              </a:ext>
            </a:extLst>
          </p:cNvPr>
          <p:cNvSpPr txBox="1"/>
          <p:nvPr/>
        </p:nvSpPr>
        <p:spPr>
          <a:xfrm>
            <a:off x="1601476" y="5236964"/>
            <a:ext cx="3637043" cy="830997"/>
          </a:xfrm>
          <a:prstGeom prst="rect">
            <a:avLst/>
          </a:prstGeom>
          <a:noFill/>
        </p:spPr>
        <p:txBody>
          <a:bodyPr wrap="square" rtlCol="0">
            <a:spAutoFit/>
          </a:bodyPr>
          <a:lstStyle/>
          <a:p>
            <a:r>
              <a:rPr lang="fr-FR" sz="1200" dirty="0">
                <a:solidFill>
                  <a:schemeClr val="bg1"/>
                </a:solidFill>
              </a:rPr>
              <a:t>Un langage de requête qui est : protocole, langage de programmation, client agnostique. </a:t>
            </a:r>
            <a:r>
              <a:rPr lang="fr-FR" sz="1200" dirty="0" err="1">
                <a:solidFill>
                  <a:schemeClr val="bg1"/>
                </a:solidFill>
              </a:rPr>
              <a:t>GraphQL</a:t>
            </a:r>
            <a:r>
              <a:rPr lang="fr-FR" sz="1200" dirty="0">
                <a:solidFill>
                  <a:schemeClr val="bg1"/>
                </a:solidFill>
              </a:rPr>
              <a:t> tourne sur toutes les configurations et pour tous les cas d'usage.</a:t>
            </a:r>
            <a:endParaRPr lang="ko-KR" altLang="en-US" sz="1200" dirty="0">
              <a:solidFill>
                <a:schemeClr val="bg1"/>
              </a:solidFill>
              <a:cs typeface="Arial" pitchFamily="34" charset="0"/>
            </a:endParaRPr>
          </a:p>
        </p:txBody>
      </p:sp>
      <p:sp>
        <p:nvSpPr>
          <p:cNvPr id="15" name="TextBox 20">
            <a:extLst>
              <a:ext uri="{FF2B5EF4-FFF2-40B4-BE49-F238E27FC236}">
                <a16:creationId xmlns:a16="http://schemas.microsoft.com/office/drawing/2014/main" id="{951CA01C-4BFE-43A5-B002-82CA7BE7751D}"/>
              </a:ext>
            </a:extLst>
          </p:cNvPr>
          <p:cNvSpPr txBox="1"/>
          <p:nvPr/>
        </p:nvSpPr>
        <p:spPr>
          <a:xfrm>
            <a:off x="5944052" y="2729390"/>
            <a:ext cx="756972" cy="707886"/>
          </a:xfrm>
          <a:prstGeom prst="rect">
            <a:avLst/>
          </a:prstGeom>
          <a:noFill/>
        </p:spPr>
        <p:txBody>
          <a:bodyPr wrap="square" rtlCol="0">
            <a:spAutoFit/>
          </a:bodyPr>
          <a:lstStyle/>
          <a:p>
            <a:pPr algn="ctr"/>
            <a:r>
              <a:rPr lang="en-US" altLang="ko-KR" sz="4000" b="1" dirty="0">
                <a:solidFill>
                  <a:schemeClr val="accent3"/>
                </a:solidFill>
                <a:cs typeface="Arial" pitchFamily="34" charset="0"/>
              </a:rPr>
              <a:t>02</a:t>
            </a:r>
            <a:endParaRPr lang="ko-KR" altLang="en-US" sz="4000" b="1" dirty="0">
              <a:solidFill>
                <a:schemeClr val="accent3"/>
              </a:solidFill>
              <a:cs typeface="Arial" pitchFamily="34" charset="0"/>
            </a:endParaRPr>
          </a:p>
        </p:txBody>
      </p:sp>
      <p:sp>
        <p:nvSpPr>
          <p:cNvPr id="16" name="TextBox 22">
            <a:extLst>
              <a:ext uri="{FF2B5EF4-FFF2-40B4-BE49-F238E27FC236}">
                <a16:creationId xmlns:a16="http://schemas.microsoft.com/office/drawing/2014/main" id="{9B462235-9212-475D-83FF-A9A193200D3F}"/>
              </a:ext>
            </a:extLst>
          </p:cNvPr>
          <p:cNvSpPr txBox="1"/>
          <p:nvPr/>
        </p:nvSpPr>
        <p:spPr>
          <a:xfrm>
            <a:off x="6878495" y="2745098"/>
            <a:ext cx="3621750" cy="1015663"/>
          </a:xfrm>
          <a:prstGeom prst="rect">
            <a:avLst/>
          </a:prstGeom>
          <a:noFill/>
        </p:spPr>
        <p:txBody>
          <a:bodyPr wrap="square" rtlCol="0">
            <a:spAutoFit/>
          </a:bodyPr>
          <a:lstStyle/>
          <a:p>
            <a:pPr algn="r"/>
            <a:r>
              <a:rPr lang="fr-FR" altLang="ko-KR" sz="1200" dirty="0">
                <a:solidFill>
                  <a:schemeClr val="bg1"/>
                </a:solidFill>
                <a:cs typeface="Arial" pitchFamily="34" charset="0"/>
              </a:rPr>
              <a:t>Une réduction de l’« over et </a:t>
            </a:r>
            <a:r>
              <a:rPr lang="fr-FR" altLang="ko-KR" sz="1200" dirty="0" err="1">
                <a:solidFill>
                  <a:schemeClr val="bg1"/>
                </a:solidFill>
                <a:cs typeface="Arial" pitchFamily="34" charset="0"/>
              </a:rPr>
              <a:t>under</a:t>
            </a:r>
            <a:r>
              <a:rPr lang="fr-FR" altLang="ko-KR" sz="1200" dirty="0">
                <a:solidFill>
                  <a:schemeClr val="bg1"/>
                </a:solidFill>
                <a:cs typeface="Arial" pitchFamily="34" charset="0"/>
              </a:rPr>
              <a:t> </a:t>
            </a:r>
            <a:r>
              <a:rPr lang="fr-FR" altLang="ko-KR" sz="1200" dirty="0" err="1">
                <a:solidFill>
                  <a:schemeClr val="bg1"/>
                </a:solidFill>
                <a:cs typeface="Arial" pitchFamily="34" charset="0"/>
              </a:rPr>
              <a:t>fetching</a:t>
            </a:r>
            <a:r>
              <a:rPr lang="fr-FR" altLang="ko-KR" sz="1200" dirty="0">
                <a:solidFill>
                  <a:schemeClr val="bg1"/>
                </a:solidFill>
                <a:cs typeface="Arial" pitchFamily="34" charset="0"/>
              </a:rPr>
              <a:t>». Le réseau est allégé car seulement les données nécessaires à la requête transitent. Il n'y a pas besoin de faire plusieurs « rounds trips » pour obtenir les données nécessaires à l'affichage.</a:t>
            </a:r>
            <a:endParaRPr lang="ko-KR" altLang="en-US" sz="1200" dirty="0">
              <a:solidFill>
                <a:schemeClr val="bg1"/>
              </a:solidFill>
              <a:cs typeface="Arial" pitchFamily="34" charset="0"/>
            </a:endParaRPr>
          </a:p>
        </p:txBody>
      </p:sp>
      <p:sp>
        <p:nvSpPr>
          <p:cNvPr id="17" name="TextBox 24">
            <a:extLst>
              <a:ext uri="{FF2B5EF4-FFF2-40B4-BE49-F238E27FC236}">
                <a16:creationId xmlns:a16="http://schemas.microsoft.com/office/drawing/2014/main" id="{C5897B2B-234A-42A4-89E8-0DE023B8F96F}"/>
              </a:ext>
            </a:extLst>
          </p:cNvPr>
          <p:cNvSpPr txBox="1"/>
          <p:nvPr/>
        </p:nvSpPr>
        <p:spPr>
          <a:xfrm>
            <a:off x="5944052" y="4368649"/>
            <a:ext cx="756972" cy="707886"/>
          </a:xfrm>
          <a:prstGeom prst="rect">
            <a:avLst/>
          </a:prstGeom>
          <a:noFill/>
        </p:spPr>
        <p:txBody>
          <a:bodyPr wrap="square" rtlCol="0">
            <a:spAutoFit/>
          </a:bodyPr>
          <a:lstStyle/>
          <a:p>
            <a:pPr algn="ctr"/>
            <a:r>
              <a:rPr lang="en-US" altLang="ko-KR" sz="4000" b="1" dirty="0">
                <a:solidFill>
                  <a:schemeClr val="accent1"/>
                </a:solidFill>
                <a:cs typeface="Arial" pitchFamily="34" charset="0"/>
              </a:rPr>
              <a:t>04</a:t>
            </a:r>
            <a:endParaRPr lang="ko-KR" altLang="en-US" sz="4000" b="1" dirty="0">
              <a:solidFill>
                <a:schemeClr val="accent1"/>
              </a:solidFill>
              <a:cs typeface="Arial" pitchFamily="34" charset="0"/>
            </a:endParaRPr>
          </a:p>
        </p:txBody>
      </p:sp>
      <p:sp>
        <p:nvSpPr>
          <p:cNvPr id="18" name="TextBox 26">
            <a:extLst>
              <a:ext uri="{FF2B5EF4-FFF2-40B4-BE49-F238E27FC236}">
                <a16:creationId xmlns:a16="http://schemas.microsoft.com/office/drawing/2014/main" id="{15CBD997-F020-4652-9999-F6140C428386}"/>
              </a:ext>
            </a:extLst>
          </p:cNvPr>
          <p:cNvSpPr txBox="1"/>
          <p:nvPr/>
        </p:nvSpPr>
        <p:spPr>
          <a:xfrm>
            <a:off x="6995880" y="4400418"/>
            <a:ext cx="3600000" cy="830997"/>
          </a:xfrm>
          <a:prstGeom prst="rect">
            <a:avLst/>
          </a:prstGeom>
          <a:noFill/>
        </p:spPr>
        <p:txBody>
          <a:bodyPr wrap="square" rtlCol="0">
            <a:spAutoFit/>
          </a:bodyPr>
          <a:lstStyle/>
          <a:p>
            <a:pPr algn="r"/>
            <a:r>
              <a:rPr lang="fr-FR" altLang="ko-KR" sz="1200" dirty="0">
                <a:solidFill>
                  <a:schemeClr val="bg1"/>
                </a:solidFill>
                <a:cs typeface="Arial" pitchFamily="34" charset="0"/>
              </a:rPr>
              <a:t>Plus d'</a:t>
            </a:r>
            <a:r>
              <a:rPr lang="fr-FR" altLang="ko-KR" sz="1200" dirty="0" err="1">
                <a:solidFill>
                  <a:schemeClr val="bg1"/>
                </a:solidFill>
                <a:cs typeface="Arial" pitchFamily="34" charset="0"/>
              </a:rPr>
              <a:t>éco-conception</a:t>
            </a:r>
            <a:r>
              <a:rPr lang="fr-FR" altLang="ko-KR" sz="1200" dirty="0">
                <a:solidFill>
                  <a:schemeClr val="bg1"/>
                </a:solidFill>
                <a:cs typeface="Arial" pitchFamily="34" charset="0"/>
              </a:rPr>
              <a:t>. Il n'y a pas d'excès de données et plusieurs requêtes peuvent être regroupées dans un seul appel HTTP par exemple, ce qui permet une réduction des charges réseaux.</a:t>
            </a:r>
            <a:endParaRPr lang="ko-KR" altLang="en-US" sz="1200" dirty="0">
              <a:solidFill>
                <a:schemeClr val="bg1"/>
              </a:solidFill>
              <a:cs typeface="Arial" pitchFamily="34" charset="0"/>
            </a:endParaRPr>
          </a:p>
        </p:txBody>
      </p:sp>
      <p:sp>
        <p:nvSpPr>
          <p:cNvPr id="24" name="TextBox 9">
            <a:extLst>
              <a:ext uri="{FF2B5EF4-FFF2-40B4-BE49-F238E27FC236}">
                <a16:creationId xmlns:a16="http://schemas.microsoft.com/office/drawing/2014/main" id="{22EACE2C-F0BB-4B26-BDA0-E1B66FC049A7}"/>
              </a:ext>
            </a:extLst>
          </p:cNvPr>
          <p:cNvSpPr txBox="1"/>
          <p:nvPr/>
        </p:nvSpPr>
        <p:spPr>
          <a:xfrm>
            <a:off x="382440" y="313023"/>
            <a:ext cx="11162637" cy="584775"/>
          </a:xfrm>
          <a:prstGeom prst="rect">
            <a:avLst/>
          </a:prstGeom>
          <a:noFill/>
        </p:spPr>
        <p:txBody>
          <a:bodyPr wrap="square" rtlCol="0" anchor="ctr">
            <a:spAutoFit/>
          </a:bodyPr>
          <a:lstStyle/>
          <a:p>
            <a:r>
              <a:rPr lang="fr-FR" altLang="ko-KR" sz="3200" b="1" dirty="0" smtClean="0">
                <a:solidFill>
                  <a:schemeClr val="bg1"/>
                </a:solidFill>
                <a:latin typeface="+mj-lt"/>
                <a:cs typeface="Arial" pitchFamily="34" charset="0"/>
              </a:rPr>
              <a:t>Mais </a:t>
            </a:r>
            <a:r>
              <a:rPr lang="fr-FR" altLang="ko-KR" sz="3200" b="1" dirty="0">
                <a:solidFill>
                  <a:schemeClr val="bg1"/>
                </a:solidFill>
                <a:latin typeface="+mj-lt"/>
                <a:cs typeface="Arial" pitchFamily="34" charset="0"/>
              </a:rPr>
              <a:t>alors qu'est-ce qu'on </a:t>
            </a:r>
            <a:r>
              <a:rPr lang="fr-FR" altLang="ko-KR" sz="3200" b="1" dirty="0" smtClean="0">
                <a:solidFill>
                  <a:schemeClr val="bg1"/>
                </a:solidFill>
                <a:latin typeface="+mj-lt"/>
                <a:cs typeface="Arial" pitchFamily="34" charset="0"/>
              </a:rPr>
              <a:t>gagne </a:t>
            </a:r>
            <a:r>
              <a:rPr lang="fr-FR" altLang="ko-KR" sz="3200" b="1" dirty="0">
                <a:solidFill>
                  <a:schemeClr val="bg1"/>
                </a:solidFill>
                <a:latin typeface="+mj-lt"/>
                <a:cs typeface="Arial" pitchFamily="34" charset="0"/>
              </a:rPr>
              <a:t>à utiliser </a:t>
            </a:r>
            <a:r>
              <a:rPr lang="fr-FR" altLang="ko-KR" sz="3200" b="1" dirty="0" err="1">
                <a:solidFill>
                  <a:schemeClr val="bg1"/>
                </a:solidFill>
                <a:latin typeface="+mj-lt"/>
                <a:cs typeface="Arial" pitchFamily="34" charset="0"/>
              </a:rPr>
              <a:t>GraphQL</a:t>
            </a:r>
            <a:r>
              <a:rPr lang="fr-FR" altLang="ko-KR" sz="3200" b="1" dirty="0">
                <a:solidFill>
                  <a:schemeClr val="bg1"/>
                </a:solidFill>
                <a:latin typeface="+mj-lt"/>
                <a:cs typeface="Arial" pitchFamily="34" charset="0"/>
              </a:rPr>
              <a:t> ?</a:t>
            </a:r>
            <a:endParaRPr lang="ko-KR" altLang="en-US" sz="3200" b="1" dirty="0">
              <a:solidFill>
                <a:schemeClr val="bg1"/>
              </a:solidFill>
              <a:latin typeface="+mj-lt"/>
              <a:cs typeface="Arial" pitchFamily="34" charset="0"/>
            </a:endParaRPr>
          </a:p>
        </p:txBody>
      </p:sp>
      <p:pic>
        <p:nvPicPr>
          <p:cNvPr id="25" name="Imag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7640" y="906655"/>
            <a:ext cx="1524815" cy="1715836"/>
          </a:xfrm>
          <a:prstGeom prst="rect">
            <a:avLst/>
          </a:prstGeom>
        </p:spPr>
      </p:pic>
    </p:spTree>
    <p:extLst>
      <p:ext uri="{BB962C8B-B14F-4D97-AF65-F5344CB8AC3E}">
        <p14:creationId xmlns:p14="http://schemas.microsoft.com/office/powerpoint/2010/main" val="15551743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2EACE2C-F0BB-4B26-BDA0-E1B66FC049A7}"/>
              </a:ext>
            </a:extLst>
          </p:cNvPr>
          <p:cNvSpPr txBox="1"/>
          <p:nvPr/>
        </p:nvSpPr>
        <p:spPr>
          <a:xfrm>
            <a:off x="382441" y="189912"/>
            <a:ext cx="10969804" cy="830997"/>
          </a:xfrm>
          <a:prstGeom prst="rect">
            <a:avLst/>
          </a:prstGeom>
          <a:noFill/>
        </p:spPr>
        <p:txBody>
          <a:bodyPr wrap="square" rtlCol="0" anchor="ctr">
            <a:spAutoFit/>
          </a:bodyPr>
          <a:lstStyle/>
          <a:p>
            <a:r>
              <a:rPr lang="fr-FR" altLang="ko-KR" sz="4800" b="1" dirty="0">
                <a:solidFill>
                  <a:schemeClr val="bg1"/>
                </a:solidFill>
                <a:latin typeface="+mj-lt"/>
                <a:cs typeface="Arial" pitchFamily="34" charset="0"/>
              </a:rPr>
              <a:t>Quelles </a:t>
            </a:r>
            <a:r>
              <a:rPr lang="fr-FR" altLang="ko-KR" sz="4800" b="1" dirty="0" smtClean="0">
                <a:solidFill>
                  <a:schemeClr val="bg1"/>
                </a:solidFill>
                <a:latin typeface="+mj-lt"/>
                <a:cs typeface="Arial" pitchFamily="34" charset="0"/>
              </a:rPr>
              <a:t>conséquences ?</a:t>
            </a:r>
            <a:endParaRPr lang="ko-KR" altLang="en-US" sz="4800" b="1" dirty="0">
              <a:solidFill>
                <a:schemeClr val="bg1"/>
              </a:solidFill>
              <a:latin typeface="+mj-lt"/>
              <a:cs typeface="Arial" pitchFamily="34" charset="0"/>
            </a:endParaRPr>
          </a:p>
        </p:txBody>
      </p:sp>
      <p:sp>
        <p:nvSpPr>
          <p:cNvPr id="4" name="Rectangle 3">
            <a:extLst>
              <a:ext uri="{FF2B5EF4-FFF2-40B4-BE49-F238E27FC236}">
                <a16:creationId xmlns:a16="http://schemas.microsoft.com/office/drawing/2014/main" id="{B04823C5-AAD3-4FB3-A25D-C238181A022C}"/>
              </a:ext>
            </a:extLst>
          </p:cNvPr>
          <p:cNvSpPr/>
          <p:nvPr/>
        </p:nvSpPr>
        <p:spPr>
          <a:xfrm>
            <a:off x="1118929" y="1667628"/>
            <a:ext cx="10233316" cy="3128308"/>
          </a:xfrm>
          <a:prstGeom prst="rect">
            <a:avLst/>
          </a:prstGeom>
          <a:solidFill>
            <a:schemeClr val="tx2">
              <a:lumMod val="50000"/>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19">
            <a:extLst>
              <a:ext uri="{FF2B5EF4-FFF2-40B4-BE49-F238E27FC236}">
                <a16:creationId xmlns:a16="http://schemas.microsoft.com/office/drawing/2014/main" id="{79426DEA-E145-4CB5-A124-03449CFBB3D2}"/>
              </a:ext>
            </a:extLst>
          </p:cNvPr>
          <p:cNvSpPr/>
          <p:nvPr/>
        </p:nvSpPr>
        <p:spPr>
          <a:xfrm>
            <a:off x="872743" y="1436346"/>
            <a:ext cx="2728872" cy="508280"/>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20">
            <a:extLst>
              <a:ext uri="{FF2B5EF4-FFF2-40B4-BE49-F238E27FC236}">
                <a16:creationId xmlns:a16="http://schemas.microsoft.com/office/drawing/2014/main" id="{D5DFB5B5-FA64-4BEE-B753-0656AB389907}"/>
              </a:ext>
            </a:extLst>
          </p:cNvPr>
          <p:cNvSpPr txBox="1"/>
          <p:nvPr/>
        </p:nvSpPr>
        <p:spPr>
          <a:xfrm>
            <a:off x="933060" y="1541054"/>
            <a:ext cx="2668555" cy="276999"/>
          </a:xfrm>
          <a:prstGeom prst="rect">
            <a:avLst/>
          </a:prstGeom>
          <a:noFill/>
        </p:spPr>
        <p:txBody>
          <a:bodyPr wrap="square" rtlCol="0">
            <a:spAutoFit/>
          </a:bodyPr>
          <a:lstStyle/>
          <a:p>
            <a:pPr algn="ctr"/>
            <a:r>
              <a:rPr lang="en-US" altLang="ko-KR" sz="1200" b="1" dirty="0" err="1" smtClean="0">
                <a:solidFill>
                  <a:schemeClr val="bg1"/>
                </a:solidFill>
                <a:cs typeface="Arial" pitchFamily="34" charset="0"/>
              </a:rPr>
              <a:t>Qu’est-ce</a:t>
            </a:r>
            <a:r>
              <a:rPr lang="en-US" altLang="ko-KR" sz="1200" b="1" dirty="0" smtClean="0">
                <a:solidFill>
                  <a:schemeClr val="bg1"/>
                </a:solidFill>
                <a:cs typeface="Arial" pitchFamily="34" charset="0"/>
              </a:rPr>
              <a:t> </a:t>
            </a:r>
            <a:r>
              <a:rPr lang="en-US" altLang="ko-KR" sz="1200" b="1" dirty="0" err="1" smtClean="0">
                <a:solidFill>
                  <a:schemeClr val="bg1"/>
                </a:solidFill>
                <a:cs typeface="Arial" pitchFamily="34" charset="0"/>
              </a:rPr>
              <a:t>qu’une</a:t>
            </a:r>
            <a:r>
              <a:rPr lang="en-US" altLang="ko-KR" sz="1200" b="1" dirty="0" smtClean="0">
                <a:solidFill>
                  <a:schemeClr val="bg1"/>
                </a:solidFill>
                <a:cs typeface="Arial" pitchFamily="34" charset="0"/>
              </a:rPr>
              <a:t> API </a:t>
            </a:r>
            <a:r>
              <a:rPr lang="en-US" altLang="ko-KR" sz="1200" b="1" dirty="0" err="1" smtClean="0">
                <a:solidFill>
                  <a:schemeClr val="bg1"/>
                </a:solidFill>
                <a:cs typeface="Arial" pitchFamily="34" charset="0"/>
              </a:rPr>
              <a:t>GraphQl</a:t>
            </a:r>
            <a:endParaRPr lang="ko-KR" altLang="en-US" sz="1200" b="1" dirty="0">
              <a:solidFill>
                <a:schemeClr val="bg1"/>
              </a:solidFill>
              <a:cs typeface="Arial" pitchFamily="34" charset="0"/>
            </a:endParaRPr>
          </a:p>
        </p:txBody>
      </p:sp>
      <p:sp>
        <p:nvSpPr>
          <p:cNvPr id="7" name="TextBox 21">
            <a:extLst>
              <a:ext uri="{FF2B5EF4-FFF2-40B4-BE49-F238E27FC236}">
                <a16:creationId xmlns:a16="http://schemas.microsoft.com/office/drawing/2014/main" id="{D6C24BE7-F4B7-4B22-90D0-D58085FC6A1F}"/>
              </a:ext>
            </a:extLst>
          </p:cNvPr>
          <p:cNvSpPr txBox="1"/>
          <p:nvPr/>
        </p:nvSpPr>
        <p:spPr>
          <a:xfrm>
            <a:off x="1118929" y="1944626"/>
            <a:ext cx="10052924" cy="2677656"/>
          </a:xfrm>
          <a:prstGeom prst="rect">
            <a:avLst/>
          </a:prstGeom>
          <a:noFill/>
        </p:spPr>
        <p:txBody>
          <a:bodyPr wrap="square" rtlCol="0">
            <a:spAutoFit/>
          </a:bodyPr>
          <a:lstStyle/>
          <a:p>
            <a:pPr algn="just"/>
            <a:r>
              <a:rPr lang="fr-FR" altLang="ko-KR" sz="1200" dirty="0" err="1" smtClean="0">
                <a:solidFill>
                  <a:schemeClr val="bg1"/>
                </a:solidFill>
                <a:latin typeface="Arial" pitchFamily="34" charset="0"/>
                <a:cs typeface="Arial" pitchFamily="34" charset="0"/>
              </a:rPr>
              <a:t>GraphQL</a:t>
            </a:r>
            <a:r>
              <a:rPr lang="fr-FR" altLang="ko-KR" sz="1200" dirty="0" smtClean="0">
                <a:solidFill>
                  <a:schemeClr val="bg1"/>
                </a:solidFill>
                <a:latin typeface="Arial" pitchFamily="34" charset="0"/>
                <a:cs typeface="Arial" pitchFamily="34" charset="0"/>
              </a:rPr>
              <a:t> (QL pour </a:t>
            </a:r>
            <a:r>
              <a:rPr lang="fr-FR" altLang="ko-KR" sz="1200" dirty="0" err="1" smtClean="0">
                <a:solidFill>
                  <a:schemeClr val="bg1"/>
                </a:solidFill>
                <a:latin typeface="Arial" pitchFamily="34" charset="0"/>
                <a:cs typeface="Arial" pitchFamily="34" charset="0"/>
              </a:rPr>
              <a:t>Query</a:t>
            </a:r>
            <a:r>
              <a:rPr lang="fr-FR" altLang="ko-KR" sz="1200" dirty="0" smtClean="0">
                <a:solidFill>
                  <a:schemeClr val="bg1"/>
                </a:solidFill>
                <a:latin typeface="Arial" pitchFamily="34" charset="0"/>
                <a:cs typeface="Arial" pitchFamily="34" charset="0"/>
              </a:rPr>
              <a:t> </a:t>
            </a:r>
            <a:r>
              <a:rPr lang="fr-FR" altLang="ko-KR" sz="1200" dirty="0" err="1" smtClean="0">
                <a:solidFill>
                  <a:schemeClr val="bg1"/>
                </a:solidFill>
                <a:latin typeface="Arial" pitchFamily="34" charset="0"/>
                <a:cs typeface="Arial" pitchFamily="34" charset="0"/>
              </a:rPr>
              <a:t>Language</a:t>
            </a:r>
            <a:r>
              <a:rPr lang="fr-FR" altLang="ko-KR" sz="1200" dirty="0" smtClean="0">
                <a:solidFill>
                  <a:schemeClr val="bg1"/>
                </a:solidFill>
                <a:latin typeface="Arial" pitchFamily="34" charset="0"/>
                <a:cs typeface="Arial" pitchFamily="34" charset="0"/>
              </a:rPr>
              <a:t>) est un langage de requête pour les API. Il propose une approche totalement différente des API REST. </a:t>
            </a:r>
          </a:p>
          <a:p>
            <a:pPr algn="just"/>
            <a:endParaRPr lang="fr-FR" altLang="ko-KR" sz="1200" dirty="0" smtClean="0">
              <a:solidFill>
                <a:schemeClr val="bg1"/>
              </a:solidFill>
              <a:latin typeface="Arial" pitchFamily="34" charset="0"/>
              <a:cs typeface="Arial" pitchFamily="34" charset="0"/>
            </a:endParaRPr>
          </a:p>
          <a:p>
            <a:pPr algn="just"/>
            <a:r>
              <a:rPr lang="fr-FR" altLang="ko-KR" sz="1200" dirty="0" smtClean="0">
                <a:solidFill>
                  <a:schemeClr val="bg1"/>
                </a:solidFill>
                <a:latin typeface="Arial" pitchFamily="34" charset="0"/>
                <a:cs typeface="Arial" pitchFamily="34" charset="0"/>
              </a:rPr>
              <a:t>Développé et utilisé en production par Facebook en 2012, il est ouvert au grand public en 2015. Depuis d’autres sociétés, dont GitHub, se sont lancées dans l’aventure. </a:t>
            </a:r>
          </a:p>
          <a:p>
            <a:pPr algn="just"/>
            <a:endParaRPr lang="fr-FR" altLang="ko-KR" sz="1200" dirty="0" smtClean="0">
              <a:solidFill>
                <a:schemeClr val="bg1"/>
              </a:solidFill>
              <a:latin typeface="Arial" pitchFamily="34" charset="0"/>
              <a:cs typeface="Arial" pitchFamily="34" charset="0"/>
            </a:endParaRPr>
          </a:p>
          <a:p>
            <a:pPr algn="just"/>
            <a:r>
              <a:rPr lang="fr-FR" altLang="ko-KR" sz="1200" dirty="0" smtClean="0">
                <a:solidFill>
                  <a:schemeClr val="bg1"/>
                </a:solidFill>
                <a:latin typeface="Arial" pitchFamily="34" charset="0"/>
                <a:cs typeface="Arial" pitchFamily="34" charset="0"/>
              </a:rPr>
              <a:t>Contrairement </a:t>
            </a:r>
            <a:r>
              <a:rPr lang="fr-FR" altLang="ko-KR" sz="1200" dirty="0">
                <a:solidFill>
                  <a:schemeClr val="bg1"/>
                </a:solidFill>
                <a:latin typeface="Arial" pitchFamily="34" charset="0"/>
                <a:cs typeface="Arial" pitchFamily="34" charset="0"/>
              </a:rPr>
              <a:t>à REST, </a:t>
            </a:r>
            <a:r>
              <a:rPr lang="fr-FR" altLang="ko-KR" sz="1200" dirty="0" err="1">
                <a:solidFill>
                  <a:schemeClr val="bg1"/>
                </a:solidFill>
                <a:latin typeface="Arial" pitchFamily="34" charset="0"/>
                <a:cs typeface="Arial" pitchFamily="34" charset="0"/>
              </a:rPr>
              <a:t>GraphQL</a:t>
            </a:r>
            <a:r>
              <a:rPr lang="fr-FR" altLang="ko-KR" sz="1200" dirty="0">
                <a:solidFill>
                  <a:schemeClr val="bg1"/>
                </a:solidFill>
                <a:latin typeface="Arial" pitchFamily="34" charset="0"/>
                <a:cs typeface="Arial" pitchFamily="34" charset="0"/>
              </a:rPr>
              <a:t> permet de centraliser les requêtes dans un seul point d’entrée, les opérations à effectuer sont passées dans la requête </a:t>
            </a:r>
            <a:r>
              <a:rPr lang="fr-FR" altLang="ko-KR" sz="1200" dirty="0" smtClean="0">
                <a:solidFill>
                  <a:schemeClr val="bg1"/>
                </a:solidFill>
                <a:latin typeface="Arial" pitchFamily="34" charset="0"/>
                <a:cs typeface="Arial" pitchFamily="34" charset="0"/>
              </a:rPr>
              <a:t>elle-même, </a:t>
            </a:r>
            <a:r>
              <a:rPr lang="fr-FR" altLang="ko-KR" sz="1200" dirty="0" err="1">
                <a:solidFill>
                  <a:schemeClr val="bg1"/>
                </a:solidFill>
                <a:latin typeface="Arial" pitchFamily="34" charset="0"/>
                <a:cs typeface="Arial" pitchFamily="34" charset="0"/>
              </a:rPr>
              <a:t>GraphQL</a:t>
            </a:r>
            <a:r>
              <a:rPr lang="fr-FR" altLang="ko-KR" sz="1200" dirty="0">
                <a:solidFill>
                  <a:schemeClr val="bg1"/>
                </a:solidFill>
                <a:latin typeface="Arial" pitchFamily="34" charset="0"/>
                <a:cs typeface="Arial" pitchFamily="34" charset="0"/>
              </a:rPr>
              <a:t> permet aussi de faire des requêtes imbriquées pour obtenir d’un seul coup </a:t>
            </a:r>
            <a:r>
              <a:rPr lang="fr-FR" altLang="ko-KR" sz="1200" dirty="0" smtClean="0">
                <a:solidFill>
                  <a:schemeClr val="bg1"/>
                </a:solidFill>
                <a:latin typeface="Arial" pitchFamily="34" charset="0"/>
                <a:cs typeface="Arial" pitchFamily="34" charset="0"/>
              </a:rPr>
              <a:t>toutes les données.</a:t>
            </a:r>
            <a:endParaRPr lang="fr-FR" altLang="ko-KR" sz="1200" dirty="0">
              <a:solidFill>
                <a:schemeClr val="bg1"/>
              </a:solidFill>
              <a:latin typeface="Arial" pitchFamily="34" charset="0"/>
              <a:cs typeface="Arial" pitchFamily="34" charset="0"/>
            </a:endParaRPr>
          </a:p>
          <a:p>
            <a:pPr algn="just"/>
            <a:endParaRPr lang="fr-FR" altLang="ko-KR" sz="1200" dirty="0">
              <a:solidFill>
                <a:schemeClr val="bg1"/>
              </a:solidFill>
              <a:latin typeface="Arial" pitchFamily="34" charset="0"/>
              <a:cs typeface="Arial" pitchFamily="34" charset="0"/>
            </a:endParaRPr>
          </a:p>
          <a:p>
            <a:pPr algn="just"/>
            <a:r>
              <a:rPr lang="fr-FR" altLang="ko-KR" sz="1200" dirty="0" err="1">
                <a:solidFill>
                  <a:schemeClr val="bg1"/>
                </a:solidFill>
                <a:latin typeface="Arial" pitchFamily="34" charset="0"/>
                <a:cs typeface="Arial" pitchFamily="34" charset="0"/>
              </a:rPr>
              <a:t>GraphQL</a:t>
            </a:r>
            <a:r>
              <a:rPr lang="fr-FR" altLang="ko-KR" sz="1200" dirty="0">
                <a:solidFill>
                  <a:schemeClr val="bg1"/>
                </a:solidFill>
                <a:latin typeface="Arial" pitchFamily="34" charset="0"/>
                <a:cs typeface="Arial" pitchFamily="34" charset="0"/>
              </a:rPr>
              <a:t> est venu résoudre d’autre lacunes de REST, et notamment : </a:t>
            </a:r>
          </a:p>
          <a:p>
            <a:pPr algn="just"/>
            <a:endParaRPr lang="fr-FR" altLang="ko-KR" sz="1200" dirty="0" smtClean="0">
              <a:solidFill>
                <a:schemeClr val="bg1"/>
              </a:solidFill>
              <a:latin typeface="Arial" pitchFamily="34" charset="0"/>
              <a:cs typeface="Arial" pitchFamily="34" charset="0"/>
            </a:endParaRPr>
          </a:p>
          <a:p>
            <a:pPr algn="just"/>
            <a:r>
              <a:rPr lang="fr-FR" altLang="ko-KR" sz="1200" dirty="0" smtClean="0">
                <a:solidFill>
                  <a:schemeClr val="bg1"/>
                </a:solidFill>
                <a:latin typeface="Arial" pitchFamily="34" charset="0"/>
                <a:cs typeface="Arial" pitchFamily="34" charset="0"/>
              </a:rPr>
              <a:t>Un </a:t>
            </a:r>
            <a:r>
              <a:rPr lang="fr-FR" altLang="ko-KR" sz="1200" dirty="0">
                <a:solidFill>
                  <a:schemeClr val="bg1"/>
                </a:solidFill>
                <a:latin typeface="Arial" pitchFamily="34" charset="0"/>
                <a:cs typeface="Arial" pitchFamily="34" charset="0"/>
              </a:rPr>
              <a:t>typage fort des données, c’est à dire que vous pouvez savoir avec exactitude la nature des paramètres en entrée et des données en sortie (entier, texte…). </a:t>
            </a:r>
          </a:p>
          <a:p>
            <a:pPr algn="just"/>
            <a:endParaRPr lang="fr-FR" altLang="ko-KR" sz="1200" dirty="0" smtClean="0">
              <a:solidFill>
                <a:schemeClr val="bg1"/>
              </a:solidFill>
              <a:latin typeface="Arial" pitchFamily="34" charset="0"/>
              <a:cs typeface="Arial" pitchFamily="34" charset="0"/>
            </a:endParaRPr>
          </a:p>
          <a:p>
            <a:pPr algn="just"/>
            <a:r>
              <a:rPr lang="fr-FR" altLang="ko-KR" sz="1200" dirty="0" smtClean="0">
                <a:solidFill>
                  <a:schemeClr val="bg1"/>
                </a:solidFill>
                <a:latin typeface="Arial" pitchFamily="34" charset="0"/>
                <a:cs typeface="Arial" pitchFamily="34" charset="0"/>
              </a:rPr>
              <a:t>Une </a:t>
            </a:r>
            <a:r>
              <a:rPr lang="fr-FR" altLang="ko-KR" sz="1200" dirty="0">
                <a:solidFill>
                  <a:schemeClr val="bg1"/>
                </a:solidFill>
                <a:latin typeface="Arial" pitchFamily="34" charset="0"/>
                <a:cs typeface="Arial" pitchFamily="34" charset="0"/>
              </a:rPr>
              <a:t>documentation automatique qui reflète la structure des données qu’il est possible d’obtenir</a:t>
            </a:r>
            <a:r>
              <a:rPr lang="fr-FR" altLang="ko-KR" sz="1200" dirty="0" smtClean="0">
                <a:solidFill>
                  <a:schemeClr val="bg1"/>
                </a:solidFill>
                <a:latin typeface="Arial" pitchFamily="34" charset="0"/>
                <a:cs typeface="Arial" pitchFamily="34" charset="0"/>
              </a:rPr>
              <a:t>.</a:t>
            </a:r>
            <a:endParaRPr lang="en-US" altLang="ko-KR" sz="12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4952817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3499E92-50A7-4680-90CB-41532F4FC718}"/>
              </a:ext>
            </a:extLst>
          </p:cNvPr>
          <p:cNvSpPr/>
          <p:nvPr/>
        </p:nvSpPr>
        <p:spPr>
          <a:xfrm>
            <a:off x="6106650" y="274950"/>
            <a:ext cx="5636534" cy="6270778"/>
          </a:xfrm>
          <a:prstGeom prst="roundRect">
            <a:avLst>
              <a:gd name="adj" fmla="val 128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93B75C5-9BDB-4B5F-AB3F-CB12A702F1F8}"/>
              </a:ext>
            </a:extLst>
          </p:cNvPr>
          <p:cNvSpPr txBox="1"/>
          <p:nvPr/>
        </p:nvSpPr>
        <p:spPr>
          <a:xfrm>
            <a:off x="7081344" y="2364515"/>
            <a:ext cx="4661840" cy="461665"/>
          </a:xfrm>
          <a:prstGeom prst="rect">
            <a:avLst/>
          </a:prstGeom>
          <a:noFill/>
        </p:spPr>
        <p:txBody>
          <a:bodyPr wrap="square" rtlCol="0">
            <a:spAutoFit/>
          </a:bodyPr>
          <a:lstStyle/>
          <a:p>
            <a:r>
              <a:rPr lang="fr-FR" altLang="ko-KR" sz="1200" dirty="0">
                <a:solidFill>
                  <a:schemeClr val="bg1"/>
                </a:solidFill>
                <a:cs typeface="Arial" pitchFamily="34" charset="0"/>
              </a:rPr>
              <a:t>C’est quoi une API ? </a:t>
            </a:r>
            <a:endParaRPr lang="fr-FR" altLang="ko-KR" sz="1200" dirty="0" smtClean="0">
              <a:solidFill>
                <a:schemeClr val="bg1"/>
              </a:solidFill>
              <a:cs typeface="Arial" pitchFamily="34" charset="0"/>
            </a:endParaRPr>
          </a:p>
          <a:p>
            <a:r>
              <a:rPr lang="fr-FR" altLang="ko-KR" sz="1200" dirty="0" smtClean="0">
                <a:solidFill>
                  <a:schemeClr val="bg1"/>
                </a:solidFill>
                <a:cs typeface="Arial" pitchFamily="34" charset="0"/>
              </a:rPr>
              <a:t>Et </a:t>
            </a:r>
            <a:r>
              <a:rPr lang="fr-FR" altLang="ko-KR" sz="1200" dirty="0">
                <a:solidFill>
                  <a:schemeClr val="bg1"/>
                </a:solidFill>
                <a:cs typeface="Arial" pitchFamily="34" charset="0"/>
              </a:rPr>
              <a:t>à quoi ça sert ?</a:t>
            </a:r>
          </a:p>
        </p:txBody>
      </p:sp>
      <p:grpSp>
        <p:nvGrpSpPr>
          <p:cNvPr id="4" name="Group 3">
            <a:extLst>
              <a:ext uri="{FF2B5EF4-FFF2-40B4-BE49-F238E27FC236}">
                <a16:creationId xmlns:a16="http://schemas.microsoft.com/office/drawing/2014/main" id="{7DA86C59-34F4-4919-9F69-A6D243DD90AF}"/>
              </a:ext>
            </a:extLst>
          </p:cNvPr>
          <p:cNvGrpSpPr/>
          <p:nvPr/>
        </p:nvGrpSpPr>
        <p:grpSpPr>
          <a:xfrm>
            <a:off x="6305942" y="1681595"/>
            <a:ext cx="5419664" cy="777510"/>
            <a:chOff x="6102442" y="1483456"/>
            <a:chExt cx="5419664" cy="777510"/>
          </a:xfrm>
        </p:grpSpPr>
        <p:sp>
          <p:nvSpPr>
            <p:cNvPr id="5" name="TextBox 4">
              <a:extLst>
                <a:ext uri="{FF2B5EF4-FFF2-40B4-BE49-F238E27FC236}">
                  <a16:creationId xmlns:a16="http://schemas.microsoft.com/office/drawing/2014/main" id="{8591A18A-7559-4485-BC2C-6ACBBA9F87DF}"/>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dirty="0" err="1" smtClean="0">
                  <a:solidFill>
                    <a:schemeClr val="bg1"/>
                  </a:solidFill>
                  <a:cs typeface="Arial" pitchFamily="34" charset="0"/>
                </a:rPr>
                <a:t>Présentation</a:t>
              </a:r>
              <a:endParaRPr lang="ko-KR" altLang="en-US" sz="2700" b="1" dirty="0">
                <a:solidFill>
                  <a:schemeClr val="bg1"/>
                </a:solidFill>
                <a:cs typeface="Arial" pitchFamily="34" charset="0"/>
              </a:endParaRPr>
            </a:p>
          </p:txBody>
        </p:sp>
        <p:sp>
          <p:nvSpPr>
            <p:cNvPr id="6" name="TextBox 5">
              <a:extLst>
                <a:ext uri="{FF2B5EF4-FFF2-40B4-BE49-F238E27FC236}">
                  <a16:creationId xmlns:a16="http://schemas.microsoft.com/office/drawing/2014/main" id="{95E3BD7D-EEC6-41FC-867D-95F2B71346B3}"/>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01</a:t>
              </a:r>
              <a:endParaRPr lang="ko-KR" altLang="en-US" sz="4400" b="1" dirty="0">
                <a:solidFill>
                  <a:schemeClr val="bg1"/>
                </a:solidFill>
                <a:cs typeface="Arial" pitchFamily="34" charset="0"/>
              </a:endParaRPr>
            </a:p>
          </p:txBody>
        </p:sp>
      </p:grpSp>
      <p:sp>
        <p:nvSpPr>
          <p:cNvPr id="7" name="TextBox 6">
            <a:extLst>
              <a:ext uri="{FF2B5EF4-FFF2-40B4-BE49-F238E27FC236}">
                <a16:creationId xmlns:a16="http://schemas.microsoft.com/office/drawing/2014/main" id="{38A41E9E-1812-4ACE-A417-73C9AF47F355}"/>
              </a:ext>
            </a:extLst>
          </p:cNvPr>
          <p:cNvSpPr txBox="1"/>
          <p:nvPr/>
        </p:nvSpPr>
        <p:spPr>
          <a:xfrm>
            <a:off x="7081344" y="3503507"/>
            <a:ext cx="4661840" cy="461665"/>
          </a:xfrm>
          <a:prstGeom prst="rect">
            <a:avLst/>
          </a:prstGeom>
          <a:noFill/>
        </p:spPr>
        <p:txBody>
          <a:bodyPr wrap="square" rtlCol="0">
            <a:spAutoFit/>
          </a:bodyPr>
          <a:lstStyle/>
          <a:p>
            <a:r>
              <a:rPr lang="fr-FR" altLang="ko-KR" sz="1200" dirty="0" smtClean="0">
                <a:solidFill>
                  <a:schemeClr val="bg1"/>
                </a:solidFill>
                <a:cs typeface="Arial" pitchFamily="34" charset="0"/>
              </a:rPr>
              <a:t>REST est </a:t>
            </a:r>
            <a:r>
              <a:rPr lang="fr-FR" altLang="ko-KR" sz="1200" dirty="0">
                <a:solidFill>
                  <a:schemeClr val="bg1"/>
                </a:solidFill>
                <a:cs typeface="Arial" pitchFamily="34" charset="0"/>
              </a:rPr>
              <a:t>un style d'architecture logicielle définissant un ensemble de contraintes à utiliser pour créer des services web</a:t>
            </a:r>
            <a:r>
              <a:rPr lang="fr-FR" altLang="ko-KR" sz="1200" dirty="0" smtClean="0">
                <a:solidFill>
                  <a:schemeClr val="bg1"/>
                </a:solidFill>
                <a:cs typeface="Arial" pitchFamily="34" charset="0"/>
              </a:rPr>
              <a:t>.</a:t>
            </a:r>
            <a:endParaRPr lang="en-US" altLang="ko-KR" sz="1200" dirty="0">
              <a:solidFill>
                <a:schemeClr val="bg1"/>
              </a:solidFill>
              <a:cs typeface="Arial" pitchFamily="34" charset="0"/>
            </a:endParaRPr>
          </a:p>
        </p:txBody>
      </p:sp>
      <p:grpSp>
        <p:nvGrpSpPr>
          <p:cNvPr id="8" name="Group 7">
            <a:extLst>
              <a:ext uri="{FF2B5EF4-FFF2-40B4-BE49-F238E27FC236}">
                <a16:creationId xmlns:a16="http://schemas.microsoft.com/office/drawing/2014/main" id="{51E7642E-CD93-4445-B49C-21F1CF8B80D1}"/>
              </a:ext>
            </a:extLst>
          </p:cNvPr>
          <p:cNvGrpSpPr/>
          <p:nvPr/>
        </p:nvGrpSpPr>
        <p:grpSpPr>
          <a:xfrm>
            <a:off x="6305942" y="2820587"/>
            <a:ext cx="5419664" cy="777510"/>
            <a:chOff x="6102442" y="1483456"/>
            <a:chExt cx="5419664" cy="777510"/>
          </a:xfrm>
        </p:grpSpPr>
        <p:sp>
          <p:nvSpPr>
            <p:cNvPr id="9" name="TextBox 8">
              <a:extLst>
                <a:ext uri="{FF2B5EF4-FFF2-40B4-BE49-F238E27FC236}">
                  <a16:creationId xmlns:a16="http://schemas.microsoft.com/office/drawing/2014/main" id="{EC79CA3D-1245-4812-BE2C-A17717D31459}"/>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dirty="0" smtClean="0">
                  <a:solidFill>
                    <a:schemeClr val="bg1"/>
                  </a:solidFill>
                  <a:cs typeface="Arial" pitchFamily="34" charset="0"/>
                </a:rPr>
                <a:t>API Rest</a:t>
              </a:r>
              <a:endParaRPr lang="ko-KR" altLang="en-US" sz="2700" b="1" dirty="0">
                <a:solidFill>
                  <a:schemeClr val="bg1"/>
                </a:solidFill>
                <a:cs typeface="Arial" pitchFamily="34" charset="0"/>
              </a:endParaRPr>
            </a:p>
          </p:txBody>
        </p:sp>
        <p:sp>
          <p:nvSpPr>
            <p:cNvPr id="10" name="TextBox 9">
              <a:extLst>
                <a:ext uri="{FF2B5EF4-FFF2-40B4-BE49-F238E27FC236}">
                  <a16:creationId xmlns:a16="http://schemas.microsoft.com/office/drawing/2014/main" id="{F627DDE9-FE7C-4B7E-A047-E092B6A88859}"/>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02</a:t>
              </a:r>
              <a:endParaRPr lang="ko-KR" altLang="en-US" sz="4400" b="1" dirty="0">
                <a:solidFill>
                  <a:schemeClr val="bg1"/>
                </a:solidFill>
                <a:cs typeface="Arial" pitchFamily="34" charset="0"/>
              </a:endParaRPr>
            </a:p>
          </p:txBody>
        </p:sp>
      </p:grpSp>
      <p:sp>
        <p:nvSpPr>
          <p:cNvPr id="11" name="TextBox 10">
            <a:extLst>
              <a:ext uri="{FF2B5EF4-FFF2-40B4-BE49-F238E27FC236}">
                <a16:creationId xmlns:a16="http://schemas.microsoft.com/office/drawing/2014/main" id="{15E1B5E5-22C6-4CAE-BC59-0EB34CC7C043}"/>
              </a:ext>
            </a:extLst>
          </p:cNvPr>
          <p:cNvSpPr txBox="1"/>
          <p:nvPr/>
        </p:nvSpPr>
        <p:spPr>
          <a:xfrm>
            <a:off x="7081344" y="4642499"/>
            <a:ext cx="4661840"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grpSp>
        <p:nvGrpSpPr>
          <p:cNvPr id="12" name="Group 11">
            <a:extLst>
              <a:ext uri="{FF2B5EF4-FFF2-40B4-BE49-F238E27FC236}">
                <a16:creationId xmlns:a16="http://schemas.microsoft.com/office/drawing/2014/main" id="{9D3E30DF-4F9D-4D5B-9110-CB46BA5063F2}"/>
              </a:ext>
            </a:extLst>
          </p:cNvPr>
          <p:cNvGrpSpPr/>
          <p:nvPr/>
        </p:nvGrpSpPr>
        <p:grpSpPr>
          <a:xfrm>
            <a:off x="6305942" y="3959579"/>
            <a:ext cx="5419664" cy="777510"/>
            <a:chOff x="6102442" y="1483456"/>
            <a:chExt cx="5419664" cy="777510"/>
          </a:xfrm>
        </p:grpSpPr>
        <p:sp>
          <p:nvSpPr>
            <p:cNvPr id="13" name="TextBox 12">
              <a:extLst>
                <a:ext uri="{FF2B5EF4-FFF2-40B4-BE49-F238E27FC236}">
                  <a16:creationId xmlns:a16="http://schemas.microsoft.com/office/drawing/2014/main" id="{5A5757E4-1723-4073-9FC5-1D351F20A151}"/>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dirty="0" smtClean="0">
                  <a:solidFill>
                    <a:schemeClr val="bg1"/>
                  </a:solidFill>
                  <a:cs typeface="Arial" pitchFamily="34" charset="0"/>
                </a:rPr>
                <a:t>API </a:t>
              </a:r>
              <a:r>
                <a:rPr lang="en-US" altLang="ko-KR" sz="2700" b="1" dirty="0" err="1" smtClean="0">
                  <a:solidFill>
                    <a:schemeClr val="bg1"/>
                  </a:solidFill>
                  <a:cs typeface="Arial" pitchFamily="34" charset="0"/>
                </a:rPr>
                <a:t>GraphQl</a:t>
              </a:r>
              <a:endParaRPr lang="ko-KR" altLang="en-US" sz="2700" b="1" dirty="0">
                <a:solidFill>
                  <a:schemeClr val="bg1"/>
                </a:solidFill>
                <a:cs typeface="Arial" pitchFamily="34" charset="0"/>
              </a:endParaRPr>
            </a:p>
          </p:txBody>
        </p:sp>
        <p:sp>
          <p:nvSpPr>
            <p:cNvPr id="14" name="TextBox 13">
              <a:extLst>
                <a:ext uri="{FF2B5EF4-FFF2-40B4-BE49-F238E27FC236}">
                  <a16:creationId xmlns:a16="http://schemas.microsoft.com/office/drawing/2014/main" id="{D7B9AF74-CA02-49F9-88D7-98D77F70D10F}"/>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03</a:t>
              </a:r>
              <a:endParaRPr lang="ko-KR" altLang="en-US" sz="4400" b="1" dirty="0">
                <a:solidFill>
                  <a:schemeClr val="bg1"/>
                </a:solidFill>
                <a:cs typeface="Arial" pitchFamily="34" charset="0"/>
              </a:endParaRPr>
            </a:p>
          </p:txBody>
        </p:sp>
      </p:grpSp>
      <p:sp>
        <p:nvSpPr>
          <p:cNvPr id="15" name="TextBox 14">
            <a:extLst>
              <a:ext uri="{FF2B5EF4-FFF2-40B4-BE49-F238E27FC236}">
                <a16:creationId xmlns:a16="http://schemas.microsoft.com/office/drawing/2014/main" id="{437A4661-D2A4-40E5-9248-83B3298A506A}"/>
              </a:ext>
            </a:extLst>
          </p:cNvPr>
          <p:cNvSpPr txBox="1"/>
          <p:nvPr/>
        </p:nvSpPr>
        <p:spPr>
          <a:xfrm>
            <a:off x="7081344" y="5781491"/>
            <a:ext cx="4661840"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grpSp>
        <p:nvGrpSpPr>
          <p:cNvPr id="16" name="Group 15">
            <a:extLst>
              <a:ext uri="{FF2B5EF4-FFF2-40B4-BE49-F238E27FC236}">
                <a16:creationId xmlns:a16="http://schemas.microsoft.com/office/drawing/2014/main" id="{41FEFB00-F764-4A36-BDE0-EFBFFBAD9C92}"/>
              </a:ext>
            </a:extLst>
          </p:cNvPr>
          <p:cNvGrpSpPr/>
          <p:nvPr/>
        </p:nvGrpSpPr>
        <p:grpSpPr>
          <a:xfrm>
            <a:off x="6305942" y="5098571"/>
            <a:ext cx="5419664" cy="777510"/>
            <a:chOff x="6102442" y="1483456"/>
            <a:chExt cx="5419664" cy="777510"/>
          </a:xfrm>
        </p:grpSpPr>
        <p:sp>
          <p:nvSpPr>
            <p:cNvPr id="17" name="TextBox 16">
              <a:extLst>
                <a:ext uri="{FF2B5EF4-FFF2-40B4-BE49-F238E27FC236}">
                  <a16:creationId xmlns:a16="http://schemas.microsoft.com/office/drawing/2014/main" id="{493DF382-44DD-45C3-9704-34E8893BC3AC}"/>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dirty="0" err="1" smtClean="0">
                  <a:solidFill>
                    <a:schemeClr val="bg1"/>
                  </a:solidFill>
                  <a:cs typeface="Arial" pitchFamily="34" charset="0"/>
                </a:rPr>
                <a:t>Utilisations</a:t>
              </a:r>
              <a:r>
                <a:rPr lang="en-US" altLang="ko-KR" sz="2700" b="1" dirty="0" smtClean="0">
                  <a:solidFill>
                    <a:schemeClr val="bg1"/>
                  </a:solidFill>
                  <a:cs typeface="Arial" pitchFamily="34" charset="0"/>
                </a:rPr>
                <a:t> pour nous</a:t>
              </a:r>
              <a:endParaRPr lang="ko-KR" altLang="en-US" sz="2700" b="1" dirty="0">
                <a:solidFill>
                  <a:schemeClr val="bg1"/>
                </a:solidFill>
                <a:cs typeface="Arial" pitchFamily="34" charset="0"/>
              </a:endParaRPr>
            </a:p>
          </p:txBody>
        </p:sp>
        <p:sp>
          <p:nvSpPr>
            <p:cNvPr id="18" name="TextBox 17">
              <a:extLst>
                <a:ext uri="{FF2B5EF4-FFF2-40B4-BE49-F238E27FC236}">
                  <a16:creationId xmlns:a16="http://schemas.microsoft.com/office/drawing/2014/main" id="{8611BD74-B8C0-4D62-99FC-2DBC909A434D}"/>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04</a:t>
              </a:r>
              <a:endParaRPr lang="ko-KR" altLang="en-US" sz="4400" b="1" dirty="0">
                <a:solidFill>
                  <a:schemeClr val="bg1"/>
                </a:solidFill>
                <a:cs typeface="Arial" pitchFamily="34" charset="0"/>
              </a:endParaRPr>
            </a:p>
          </p:txBody>
        </p:sp>
      </p:grpSp>
      <p:sp>
        <p:nvSpPr>
          <p:cNvPr id="19" name="TextBox 18">
            <a:extLst>
              <a:ext uri="{FF2B5EF4-FFF2-40B4-BE49-F238E27FC236}">
                <a16:creationId xmlns:a16="http://schemas.microsoft.com/office/drawing/2014/main" id="{042C12F7-AE9B-40D2-A6C4-2F1B6BC860EE}"/>
              </a:ext>
            </a:extLst>
          </p:cNvPr>
          <p:cNvSpPr txBox="1"/>
          <p:nvPr/>
        </p:nvSpPr>
        <p:spPr>
          <a:xfrm>
            <a:off x="6420242" y="391190"/>
            <a:ext cx="4989896" cy="923330"/>
          </a:xfrm>
          <a:prstGeom prst="rect">
            <a:avLst/>
          </a:prstGeom>
          <a:noFill/>
        </p:spPr>
        <p:txBody>
          <a:bodyPr wrap="square" rtlCol="0" anchor="ctr">
            <a:spAutoFit/>
          </a:bodyPr>
          <a:lstStyle/>
          <a:p>
            <a:r>
              <a:rPr lang="en-US" altLang="ko-KR" sz="5400" dirty="0" err="1" smtClean="0">
                <a:solidFill>
                  <a:schemeClr val="bg1"/>
                </a:solidFill>
                <a:latin typeface="+mj-lt"/>
                <a:cs typeface="Arial" pitchFamily="34" charset="0"/>
              </a:rPr>
              <a:t>Sommaire</a:t>
            </a:r>
            <a:endParaRPr lang="ko-KR" altLang="en-US" sz="5400" dirty="0">
              <a:solidFill>
                <a:schemeClr val="bg1"/>
              </a:solidFill>
              <a:latin typeface="+mj-lt"/>
              <a:cs typeface="Arial" pitchFamily="34" charset="0"/>
            </a:endParaRPr>
          </a:p>
        </p:txBody>
      </p:sp>
    </p:spTree>
    <p:extLst>
      <p:ext uri="{BB962C8B-B14F-4D97-AF65-F5344CB8AC3E}">
        <p14:creationId xmlns:p14="http://schemas.microsoft.com/office/powerpoint/2010/main" val="14013090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9">
            <a:extLst>
              <a:ext uri="{FF2B5EF4-FFF2-40B4-BE49-F238E27FC236}">
                <a16:creationId xmlns:a16="http://schemas.microsoft.com/office/drawing/2014/main" id="{22EACE2C-F0BB-4B26-BDA0-E1B66FC049A7}"/>
              </a:ext>
            </a:extLst>
          </p:cNvPr>
          <p:cNvSpPr txBox="1"/>
          <p:nvPr/>
        </p:nvSpPr>
        <p:spPr>
          <a:xfrm>
            <a:off x="0" y="5824056"/>
            <a:ext cx="7980784" cy="1200329"/>
          </a:xfrm>
          <a:prstGeom prst="rect">
            <a:avLst/>
          </a:prstGeom>
          <a:noFill/>
        </p:spPr>
        <p:txBody>
          <a:bodyPr wrap="square" rtlCol="0" anchor="ctr">
            <a:spAutoFit/>
          </a:bodyPr>
          <a:lstStyle/>
          <a:p>
            <a:r>
              <a:rPr lang="en-US" altLang="ko-KR" sz="7200" b="1" dirty="0" smtClean="0">
                <a:solidFill>
                  <a:srgbClr val="FFFF00"/>
                </a:solidFill>
                <a:latin typeface="+mj-lt"/>
                <a:cs typeface="Arial" pitchFamily="34" charset="0"/>
              </a:rPr>
              <a:t>Des Questions ?</a:t>
            </a:r>
            <a:endParaRPr lang="ko-KR" altLang="en-US" sz="7200" b="1" dirty="0">
              <a:solidFill>
                <a:srgbClr val="FFFF00"/>
              </a:solidFill>
              <a:latin typeface="+mj-lt"/>
              <a:cs typeface="Arial" pitchFamily="34" charset="0"/>
            </a:endParaRPr>
          </a:p>
        </p:txBody>
      </p:sp>
      <p:sp>
        <p:nvSpPr>
          <p:cNvPr id="42" name="TextBox 9">
            <a:extLst>
              <a:ext uri="{FF2B5EF4-FFF2-40B4-BE49-F238E27FC236}">
                <a16:creationId xmlns:a16="http://schemas.microsoft.com/office/drawing/2014/main" id="{22EACE2C-F0BB-4B26-BDA0-E1B66FC049A7}"/>
              </a:ext>
            </a:extLst>
          </p:cNvPr>
          <p:cNvSpPr txBox="1"/>
          <p:nvPr/>
        </p:nvSpPr>
        <p:spPr>
          <a:xfrm>
            <a:off x="5461402" y="1474829"/>
            <a:ext cx="709243" cy="1569660"/>
          </a:xfrm>
          <a:prstGeom prst="rect">
            <a:avLst/>
          </a:prstGeom>
          <a:noFill/>
        </p:spPr>
        <p:txBody>
          <a:bodyPr wrap="square" rtlCol="0" anchor="ctr">
            <a:spAutoFit/>
          </a:bodyPr>
          <a:lstStyle/>
          <a:p>
            <a:r>
              <a:rPr lang="en-US" altLang="ko-KR" sz="9600" b="1" dirty="0" smtClean="0">
                <a:solidFill>
                  <a:srgbClr val="FFFF00"/>
                </a:solidFill>
                <a:latin typeface="+mj-lt"/>
                <a:cs typeface="Arial" pitchFamily="34" charset="0"/>
              </a:rPr>
              <a:t>?</a:t>
            </a:r>
            <a:endParaRPr lang="ko-KR" altLang="en-US" sz="9600" b="1" dirty="0">
              <a:solidFill>
                <a:srgbClr val="FFFF00"/>
              </a:solidFill>
              <a:latin typeface="+mj-lt"/>
              <a:cs typeface="Arial" pitchFamily="34" charset="0"/>
            </a:endParaRPr>
          </a:p>
        </p:txBody>
      </p:sp>
    </p:spTree>
    <p:extLst>
      <p:ext uri="{BB962C8B-B14F-4D97-AF65-F5344CB8AC3E}">
        <p14:creationId xmlns:p14="http://schemas.microsoft.com/office/powerpoint/2010/main" val="24850016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5596B00-0CE2-44C6-9AC5-0B5BC6F6C4D9}"/>
              </a:ext>
            </a:extLst>
          </p:cNvPr>
          <p:cNvGrpSpPr/>
          <p:nvPr/>
        </p:nvGrpSpPr>
        <p:grpSpPr>
          <a:xfrm>
            <a:off x="3468549" y="2276475"/>
            <a:ext cx="5269188" cy="3419474"/>
            <a:chOff x="4655870" y="2637505"/>
            <a:chExt cx="2716484" cy="1217603"/>
          </a:xfrm>
          <a:effectLst>
            <a:outerShdw blurRad="50800" dist="38100" dir="5400000" algn="t" rotWithShape="0">
              <a:prstClr val="black">
                <a:alpha val="40000"/>
              </a:prstClr>
            </a:outerShdw>
          </a:effectLst>
        </p:grpSpPr>
        <p:grpSp>
          <p:nvGrpSpPr>
            <p:cNvPr id="6" name="Group 5">
              <a:extLst>
                <a:ext uri="{FF2B5EF4-FFF2-40B4-BE49-F238E27FC236}">
                  <a16:creationId xmlns:a16="http://schemas.microsoft.com/office/drawing/2014/main" id="{5DF549E6-5337-42BD-9C5E-4FF911D21EC1}"/>
                </a:ext>
              </a:extLst>
            </p:cNvPr>
            <p:cNvGrpSpPr/>
            <p:nvPr/>
          </p:nvGrpSpPr>
          <p:grpSpPr>
            <a:xfrm>
              <a:off x="6233054" y="2743150"/>
              <a:ext cx="1139300" cy="952543"/>
              <a:chOff x="5133714" y="3583707"/>
              <a:chExt cx="474339" cy="396585"/>
            </a:xfrm>
          </p:grpSpPr>
          <p:cxnSp>
            <p:nvCxnSpPr>
              <p:cNvPr id="12" name="Connector: Elbow 11">
                <a:extLst>
                  <a:ext uri="{FF2B5EF4-FFF2-40B4-BE49-F238E27FC236}">
                    <a16:creationId xmlns:a16="http://schemas.microsoft.com/office/drawing/2014/main" id="{99FF6450-5DCF-4EA4-9ECD-5DECDA3BADBD}"/>
                  </a:ext>
                </a:extLst>
              </p:cNvPr>
              <p:cNvCxnSpPr>
                <a:cxnSpLocks/>
              </p:cNvCxnSpPr>
              <p:nvPr/>
            </p:nvCxnSpPr>
            <p:spPr>
              <a:xfrm rot="16200000" flipH="1">
                <a:off x="5223467" y="3590067"/>
                <a:ext cx="291134" cy="278415"/>
              </a:xfrm>
              <a:prstGeom prst="bentConnector3">
                <a:avLst>
                  <a:gd name="adj1" fmla="val 98706"/>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637BD6F9-CEA8-471A-B6D6-3D7D3748ACC4}"/>
                  </a:ext>
                </a:extLst>
              </p:cNvPr>
              <p:cNvCxnSpPr>
                <a:cxnSpLocks/>
              </p:cNvCxnSpPr>
              <p:nvPr/>
            </p:nvCxnSpPr>
            <p:spPr>
              <a:xfrm rot="16200000" flipH="1">
                <a:off x="5172591" y="3544830"/>
                <a:ext cx="396585" cy="474339"/>
              </a:xfrm>
              <a:prstGeom prst="bentConnector3">
                <a:avLst>
                  <a:gd name="adj1" fmla="val 10131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cxnSp>
          <p:nvCxnSpPr>
            <p:cNvPr id="7" name="Straight Connector 6">
              <a:extLst>
                <a:ext uri="{FF2B5EF4-FFF2-40B4-BE49-F238E27FC236}">
                  <a16:creationId xmlns:a16="http://schemas.microsoft.com/office/drawing/2014/main" id="{3DC2EA36-2D13-4B3D-BFC3-A102F4DEB439}"/>
                </a:ext>
              </a:extLst>
            </p:cNvPr>
            <p:cNvCxnSpPr>
              <a:cxnSpLocks/>
            </p:cNvCxnSpPr>
            <p:nvPr/>
          </p:nvCxnSpPr>
          <p:spPr>
            <a:xfrm>
              <a:off x="6001025" y="2637505"/>
              <a:ext cx="13087" cy="1217603"/>
            </a:xfrm>
            <a:prstGeom prst="line">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11C99EAA-C1C3-4CCA-BEBA-AC2A865E88E4}"/>
                </a:ext>
              </a:extLst>
            </p:cNvPr>
            <p:cNvGrpSpPr/>
            <p:nvPr/>
          </p:nvGrpSpPr>
          <p:grpSpPr>
            <a:xfrm flipH="1">
              <a:off x="4655870" y="2743153"/>
              <a:ext cx="1159245" cy="952554"/>
              <a:chOff x="5125409" y="3583703"/>
              <a:chExt cx="482643" cy="396589"/>
            </a:xfrm>
          </p:grpSpPr>
          <p:cxnSp>
            <p:nvCxnSpPr>
              <p:cNvPr id="10" name="Connector: Elbow 9">
                <a:extLst>
                  <a:ext uri="{FF2B5EF4-FFF2-40B4-BE49-F238E27FC236}">
                    <a16:creationId xmlns:a16="http://schemas.microsoft.com/office/drawing/2014/main" id="{3275D676-AD17-49C5-9DEA-18E954D494CE}"/>
                  </a:ext>
                </a:extLst>
              </p:cNvPr>
              <p:cNvCxnSpPr>
                <a:cxnSpLocks/>
              </p:cNvCxnSpPr>
              <p:nvPr/>
            </p:nvCxnSpPr>
            <p:spPr>
              <a:xfrm rot="16200000" flipH="1">
                <a:off x="5217648" y="3581177"/>
                <a:ext cx="291129" cy="296190"/>
              </a:xfrm>
              <a:prstGeom prst="bentConnector3">
                <a:avLst>
                  <a:gd name="adj1" fmla="val 10092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7437482D-2332-417F-9573-94FD96A7798B}"/>
                  </a:ext>
                </a:extLst>
              </p:cNvPr>
              <p:cNvCxnSpPr>
                <a:cxnSpLocks/>
              </p:cNvCxnSpPr>
              <p:nvPr/>
            </p:nvCxnSpPr>
            <p:spPr>
              <a:xfrm rot="16200000" flipH="1">
                <a:off x="5168436" y="3540676"/>
                <a:ext cx="396589" cy="482643"/>
              </a:xfrm>
              <a:prstGeom prst="bentConnector3">
                <a:avLst>
                  <a:gd name="adj1" fmla="val 99215"/>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grpSp>
      <p:sp>
        <p:nvSpPr>
          <p:cNvPr id="26" name="Rectangle 25">
            <a:extLst>
              <a:ext uri="{FF2B5EF4-FFF2-40B4-BE49-F238E27FC236}">
                <a16:creationId xmlns:a16="http://schemas.microsoft.com/office/drawing/2014/main" id="{F080A5CE-2A27-4A71-B160-441332CC772B}"/>
              </a:ext>
            </a:extLst>
          </p:cNvPr>
          <p:cNvSpPr/>
          <p:nvPr/>
        </p:nvSpPr>
        <p:spPr>
          <a:xfrm>
            <a:off x="-9524" y="2836196"/>
            <a:ext cx="12196762" cy="1360392"/>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B2FBFAD-318C-47E8-A82D-2EDEDE3F63EE}"/>
              </a:ext>
            </a:extLst>
          </p:cNvPr>
          <p:cNvSpPr/>
          <p:nvPr/>
        </p:nvSpPr>
        <p:spPr>
          <a:xfrm>
            <a:off x="-4762" y="2938634"/>
            <a:ext cx="12196762" cy="11555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20C8F30-9C91-4D39-A29C-BCE4134E41E9}"/>
              </a:ext>
            </a:extLst>
          </p:cNvPr>
          <p:cNvSpPr txBox="1"/>
          <p:nvPr/>
        </p:nvSpPr>
        <p:spPr>
          <a:xfrm>
            <a:off x="-4762" y="2888660"/>
            <a:ext cx="12192000" cy="1015663"/>
          </a:xfrm>
          <a:prstGeom prst="rect">
            <a:avLst/>
          </a:prstGeom>
          <a:noFill/>
        </p:spPr>
        <p:txBody>
          <a:bodyPr wrap="square" rtlCol="0" anchor="ctr">
            <a:spAutoFit/>
          </a:bodyPr>
          <a:lstStyle/>
          <a:p>
            <a:pPr algn="ctr"/>
            <a:r>
              <a:rPr lang="en-US" altLang="ko-KR" sz="6000" dirty="0" smtClean="0">
                <a:solidFill>
                  <a:schemeClr val="bg1"/>
                </a:solidFill>
                <a:cs typeface="Arial" pitchFamily="34" charset="0"/>
              </a:rPr>
              <a:t>Merci</a:t>
            </a:r>
            <a:endParaRPr lang="ko-KR" altLang="en-US" sz="6000" dirty="0">
              <a:solidFill>
                <a:schemeClr val="bg1"/>
              </a:solidFill>
              <a:cs typeface="Arial" pitchFamily="34" charset="0"/>
            </a:endParaRPr>
          </a:p>
        </p:txBody>
      </p:sp>
      <p:sp>
        <p:nvSpPr>
          <p:cNvPr id="4" name="TextBox 3">
            <a:extLst>
              <a:ext uri="{FF2B5EF4-FFF2-40B4-BE49-F238E27FC236}">
                <a16:creationId xmlns:a16="http://schemas.microsoft.com/office/drawing/2014/main" id="{298CF959-4651-4C64-A08C-8F2BDE46A824}"/>
              </a:ext>
            </a:extLst>
          </p:cNvPr>
          <p:cNvSpPr txBox="1"/>
          <p:nvPr/>
        </p:nvSpPr>
        <p:spPr>
          <a:xfrm>
            <a:off x="4762" y="3714495"/>
            <a:ext cx="12191852" cy="379656"/>
          </a:xfrm>
          <a:prstGeom prst="rect">
            <a:avLst/>
          </a:prstGeom>
          <a:noFill/>
        </p:spPr>
        <p:txBody>
          <a:bodyPr wrap="square" rtlCol="0" anchor="ctr">
            <a:spAutoFit/>
          </a:bodyPr>
          <a:lstStyle/>
          <a:p>
            <a:pPr algn="ctr"/>
            <a:r>
              <a:rPr lang="en-US" altLang="ko-KR" sz="1867" dirty="0" smtClean="0">
                <a:solidFill>
                  <a:schemeClr val="bg1"/>
                </a:solidFill>
                <a:cs typeface="Arial" pitchFamily="34" charset="0"/>
              </a:rPr>
              <a:t>Adam Mario INRAE 2020</a:t>
            </a:r>
            <a:endParaRPr lang="ko-KR" altLang="en-US" sz="1867" dirty="0">
              <a:solidFill>
                <a:schemeClr val="bg1"/>
              </a:solidFill>
              <a:cs typeface="Arial" pitchFamily="34" charset="0"/>
            </a:endParaRPr>
          </a:p>
        </p:txBody>
      </p:sp>
      <p:sp>
        <p:nvSpPr>
          <p:cNvPr id="9" name="Freeform 13">
            <a:extLst>
              <a:ext uri="{FF2B5EF4-FFF2-40B4-BE49-F238E27FC236}">
                <a16:creationId xmlns:a16="http://schemas.microsoft.com/office/drawing/2014/main" id="{8237F776-235B-43B7-A208-7106E24CBAFE}"/>
              </a:ext>
            </a:extLst>
          </p:cNvPr>
          <p:cNvSpPr>
            <a:spLocks noChangeAspect="1"/>
          </p:cNvSpPr>
          <p:nvPr/>
        </p:nvSpPr>
        <p:spPr>
          <a:xfrm flipH="1">
            <a:off x="4878758" y="1367871"/>
            <a:ext cx="2434484" cy="1311656"/>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Tree>
    <p:extLst>
      <p:ext uri="{BB962C8B-B14F-4D97-AF65-F5344CB8AC3E}">
        <p14:creationId xmlns:p14="http://schemas.microsoft.com/office/powerpoint/2010/main" val="18321034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Espace réservé pour une 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5155" y="424406"/>
            <a:ext cx="8230796" cy="60634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97495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4823C5-AAD3-4FB3-A25D-C238181A022C}"/>
              </a:ext>
            </a:extLst>
          </p:cNvPr>
          <p:cNvSpPr/>
          <p:nvPr/>
        </p:nvSpPr>
        <p:spPr>
          <a:xfrm>
            <a:off x="1118929" y="527994"/>
            <a:ext cx="10233316" cy="721303"/>
          </a:xfrm>
          <a:prstGeom prst="rect">
            <a:avLst/>
          </a:prstGeom>
          <a:solidFill>
            <a:schemeClr val="tx2">
              <a:lumMod val="50000"/>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19">
            <a:extLst>
              <a:ext uri="{FF2B5EF4-FFF2-40B4-BE49-F238E27FC236}">
                <a16:creationId xmlns:a16="http://schemas.microsoft.com/office/drawing/2014/main" id="{79426DEA-E145-4CB5-A124-03449CFBB3D2}"/>
              </a:ext>
            </a:extLst>
          </p:cNvPr>
          <p:cNvSpPr/>
          <p:nvPr/>
        </p:nvSpPr>
        <p:spPr>
          <a:xfrm>
            <a:off x="872743" y="136283"/>
            <a:ext cx="2287224" cy="462563"/>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20">
            <a:extLst>
              <a:ext uri="{FF2B5EF4-FFF2-40B4-BE49-F238E27FC236}">
                <a16:creationId xmlns:a16="http://schemas.microsoft.com/office/drawing/2014/main" id="{D5DFB5B5-FA64-4BEE-B753-0656AB389907}"/>
              </a:ext>
            </a:extLst>
          </p:cNvPr>
          <p:cNvSpPr txBox="1"/>
          <p:nvPr/>
        </p:nvSpPr>
        <p:spPr>
          <a:xfrm>
            <a:off x="933061" y="240991"/>
            <a:ext cx="2226906" cy="276999"/>
          </a:xfrm>
          <a:prstGeom prst="rect">
            <a:avLst/>
          </a:prstGeom>
          <a:noFill/>
        </p:spPr>
        <p:txBody>
          <a:bodyPr wrap="square" rtlCol="0">
            <a:spAutoFit/>
          </a:bodyPr>
          <a:lstStyle/>
          <a:p>
            <a:pPr algn="ctr"/>
            <a:r>
              <a:rPr lang="fr-FR" altLang="ko-KR" sz="1200" b="1" dirty="0">
                <a:solidFill>
                  <a:schemeClr val="bg1"/>
                </a:solidFill>
                <a:cs typeface="Arial" pitchFamily="34" charset="0"/>
              </a:rPr>
              <a:t>C’est quoi une API </a:t>
            </a:r>
            <a:r>
              <a:rPr lang="fr-FR" altLang="ko-KR" sz="1200" b="1" dirty="0" smtClean="0">
                <a:solidFill>
                  <a:schemeClr val="bg1"/>
                </a:solidFill>
                <a:cs typeface="Arial" pitchFamily="34" charset="0"/>
              </a:rPr>
              <a:t>?</a:t>
            </a:r>
            <a:endParaRPr lang="ko-KR" altLang="en-US" sz="1200" b="1" dirty="0">
              <a:solidFill>
                <a:schemeClr val="bg1"/>
              </a:solidFill>
              <a:cs typeface="Arial" pitchFamily="34" charset="0"/>
            </a:endParaRPr>
          </a:p>
        </p:txBody>
      </p:sp>
      <p:sp>
        <p:nvSpPr>
          <p:cNvPr id="7" name="TextBox 21">
            <a:extLst>
              <a:ext uri="{FF2B5EF4-FFF2-40B4-BE49-F238E27FC236}">
                <a16:creationId xmlns:a16="http://schemas.microsoft.com/office/drawing/2014/main" id="{D6C24BE7-F4B7-4B22-90D0-D58085FC6A1F}"/>
              </a:ext>
            </a:extLst>
          </p:cNvPr>
          <p:cNvSpPr txBox="1"/>
          <p:nvPr/>
        </p:nvSpPr>
        <p:spPr>
          <a:xfrm>
            <a:off x="1118929" y="657002"/>
            <a:ext cx="10052924" cy="461665"/>
          </a:xfrm>
          <a:prstGeom prst="rect">
            <a:avLst/>
          </a:prstGeom>
          <a:noFill/>
        </p:spPr>
        <p:txBody>
          <a:bodyPr wrap="square" rtlCol="0">
            <a:spAutoFit/>
          </a:bodyPr>
          <a:lstStyle/>
          <a:p>
            <a:pPr algn="just"/>
            <a:r>
              <a:rPr lang="fr-FR" altLang="ko-KR" sz="1200" dirty="0">
                <a:solidFill>
                  <a:schemeClr val="bg1"/>
                </a:solidFill>
                <a:latin typeface="Arial" pitchFamily="34" charset="0"/>
                <a:cs typeface="Arial" pitchFamily="34" charset="0"/>
              </a:rPr>
              <a:t>En informatique, API est l'acronyme d'Application que </a:t>
            </a:r>
            <a:r>
              <a:rPr lang="fr-FR" altLang="ko-KR" sz="1200" dirty="0" err="1">
                <a:solidFill>
                  <a:schemeClr val="bg1"/>
                </a:solidFill>
                <a:latin typeface="Arial" pitchFamily="34" charset="0"/>
                <a:cs typeface="Arial" pitchFamily="34" charset="0"/>
              </a:rPr>
              <a:t>que</a:t>
            </a:r>
            <a:r>
              <a:rPr lang="fr-FR" altLang="ko-KR" sz="1200" dirty="0">
                <a:solidFill>
                  <a:schemeClr val="bg1"/>
                </a:solidFill>
                <a:latin typeface="Arial" pitchFamily="34" charset="0"/>
                <a:cs typeface="Arial" pitchFamily="34" charset="0"/>
              </a:rPr>
              <a:t> l'on traduit en français par interface de programmation applicative ou interface de programmation d'application</a:t>
            </a:r>
            <a:endParaRPr lang="en-US" altLang="ko-KR" sz="1200" dirty="0">
              <a:solidFill>
                <a:schemeClr val="bg1"/>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B04823C5-AAD3-4FB3-A25D-C238181A022C}"/>
              </a:ext>
            </a:extLst>
          </p:cNvPr>
          <p:cNvSpPr/>
          <p:nvPr/>
        </p:nvSpPr>
        <p:spPr>
          <a:xfrm>
            <a:off x="1127546" y="2239799"/>
            <a:ext cx="4906250" cy="952119"/>
          </a:xfrm>
          <a:prstGeom prst="rect">
            <a:avLst/>
          </a:prstGeom>
          <a:solidFill>
            <a:schemeClr val="tx2">
              <a:lumMod val="50000"/>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9">
            <a:extLst>
              <a:ext uri="{FF2B5EF4-FFF2-40B4-BE49-F238E27FC236}">
                <a16:creationId xmlns:a16="http://schemas.microsoft.com/office/drawing/2014/main" id="{79426DEA-E145-4CB5-A124-03449CFBB3D2}"/>
              </a:ext>
            </a:extLst>
          </p:cNvPr>
          <p:cNvSpPr/>
          <p:nvPr/>
        </p:nvSpPr>
        <p:spPr>
          <a:xfrm>
            <a:off x="891786" y="1914917"/>
            <a:ext cx="2264578" cy="462563"/>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20">
            <a:extLst>
              <a:ext uri="{FF2B5EF4-FFF2-40B4-BE49-F238E27FC236}">
                <a16:creationId xmlns:a16="http://schemas.microsoft.com/office/drawing/2014/main" id="{D5DFB5B5-FA64-4BEE-B753-0656AB389907}"/>
              </a:ext>
            </a:extLst>
          </p:cNvPr>
          <p:cNvSpPr txBox="1"/>
          <p:nvPr/>
        </p:nvSpPr>
        <p:spPr>
          <a:xfrm>
            <a:off x="951806" y="2019625"/>
            <a:ext cx="2204857" cy="276999"/>
          </a:xfrm>
          <a:prstGeom prst="rect">
            <a:avLst/>
          </a:prstGeom>
          <a:noFill/>
        </p:spPr>
        <p:txBody>
          <a:bodyPr wrap="square" rtlCol="0">
            <a:spAutoFit/>
          </a:bodyPr>
          <a:lstStyle/>
          <a:p>
            <a:pPr algn="ctr"/>
            <a:r>
              <a:rPr lang="fr-FR" altLang="ko-KR" sz="1200" b="1" dirty="0">
                <a:solidFill>
                  <a:schemeClr val="bg1"/>
                </a:solidFill>
                <a:cs typeface="Arial" pitchFamily="34" charset="0"/>
              </a:rPr>
              <a:t>Et à quoi ça sert ?</a:t>
            </a:r>
          </a:p>
        </p:txBody>
      </p:sp>
      <p:sp>
        <p:nvSpPr>
          <p:cNvPr id="13" name="TextBox 21">
            <a:extLst>
              <a:ext uri="{FF2B5EF4-FFF2-40B4-BE49-F238E27FC236}">
                <a16:creationId xmlns:a16="http://schemas.microsoft.com/office/drawing/2014/main" id="{D6C24BE7-F4B7-4B22-90D0-D58085FC6A1F}"/>
              </a:ext>
            </a:extLst>
          </p:cNvPr>
          <p:cNvSpPr txBox="1"/>
          <p:nvPr/>
        </p:nvSpPr>
        <p:spPr>
          <a:xfrm>
            <a:off x="1176416" y="2423197"/>
            <a:ext cx="4857380" cy="646331"/>
          </a:xfrm>
          <a:prstGeom prst="rect">
            <a:avLst/>
          </a:prstGeom>
          <a:noFill/>
        </p:spPr>
        <p:txBody>
          <a:bodyPr wrap="square" rtlCol="0">
            <a:spAutoFit/>
          </a:bodyPr>
          <a:lstStyle/>
          <a:p>
            <a:pPr algn="just"/>
            <a:r>
              <a:rPr lang="fr-FR" altLang="ko-KR" sz="1200" dirty="0" smtClean="0">
                <a:solidFill>
                  <a:schemeClr val="bg1"/>
                </a:solidFill>
                <a:latin typeface="Arial" pitchFamily="34" charset="0"/>
                <a:cs typeface="Arial" pitchFamily="34" charset="0"/>
              </a:rPr>
              <a:t>C’est une </a:t>
            </a:r>
            <a:r>
              <a:rPr lang="fr-FR" altLang="ko-KR" sz="1200" dirty="0">
                <a:solidFill>
                  <a:schemeClr val="bg1"/>
                </a:solidFill>
                <a:latin typeface="Arial" pitchFamily="34" charset="0"/>
                <a:cs typeface="Arial" pitchFamily="34" charset="0"/>
              </a:rPr>
              <a:t>solution informatique qui permet à des applications de communiquer entre elles et de s'échanger mutuellement des services ou des données</a:t>
            </a:r>
            <a:r>
              <a:rPr lang="fr-FR" altLang="ko-KR" sz="1200" dirty="0" smtClean="0">
                <a:solidFill>
                  <a:schemeClr val="bg1"/>
                </a:solidFill>
                <a:latin typeface="Arial" pitchFamily="34" charset="0"/>
                <a:cs typeface="Arial" pitchFamily="34" charset="0"/>
              </a:rPr>
              <a:t>.</a:t>
            </a:r>
            <a:endParaRPr lang="en-US" altLang="ko-KR" sz="1200" dirty="0">
              <a:solidFill>
                <a:schemeClr val="bg1"/>
              </a:solidFill>
              <a:latin typeface="Arial" pitchFamily="34" charset="0"/>
              <a:cs typeface="Arial" pitchFamily="34" charset="0"/>
            </a:endParaRPr>
          </a:p>
        </p:txBody>
      </p:sp>
      <p:pic>
        <p:nvPicPr>
          <p:cNvPr id="16" name="Image 15"/>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137309" y="3069528"/>
            <a:ext cx="4258479" cy="30389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7" name="Espace réservé pour une image  1">
            <a:hlinkClick r:id="rId4" action="ppaction://hlinksldjump"/>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233579" y="3606423"/>
            <a:ext cx="1298126" cy="9563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867922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45772D2E-A035-4597-B06F-CAE62C680C47}"/>
              </a:ext>
            </a:extLst>
          </p:cNvPr>
          <p:cNvGrpSpPr/>
          <p:nvPr/>
        </p:nvGrpSpPr>
        <p:grpSpPr>
          <a:xfrm>
            <a:off x="8066381" y="1134009"/>
            <a:ext cx="2723258" cy="5082755"/>
            <a:chOff x="3501573" y="3178068"/>
            <a:chExt cx="1340594" cy="2737840"/>
          </a:xfrm>
        </p:grpSpPr>
        <p:sp>
          <p:nvSpPr>
            <p:cNvPr id="58" name="Freeform: Shape 57">
              <a:extLst>
                <a:ext uri="{FF2B5EF4-FFF2-40B4-BE49-F238E27FC236}">
                  <a16:creationId xmlns:a16="http://schemas.microsoft.com/office/drawing/2014/main" id="{5CFEE0C5-C3F6-4D01-BC14-46C760A13575}"/>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F84857C0-DC30-4708-BB48-D625DC4D4EBB}"/>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ACC063E-86C2-4514-9C90-71A497FB7055}"/>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769E72B9-54C6-4118-B1A0-5AC3D076DA08}"/>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D745595-1A22-4815-91E1-1F13AB9CD351}"/>
                </a:ext>
              </a:extLst>
            </p:cNvPr>
            <p:cNvSpPr/>
            <p:nvPr/>
          </p:nvSpPr>
          <p:spPr>
            <a:xfrm>
              <a:off x="3529897" y="3190651"/>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70E7DB9F-24C9-418E-A174-84087F5E93D4}"/>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64" name="Group 63">
              <a:extLst>
                <a:ext uri="{FF2B5EF4-FFF2-40B4-BE49-F238E27FC236}">
                  <a16:creationId xmlns:a16="http://schemas.microsoft.com/office/drawing/2014/main" id="{BFCCA02F-AFD4-4B3F-BBBF-990EF80A7D65}"/>
                </a:ext>
              </a:extLst>
            </p:cNvPr>
            <p:cNvGrpSpPr/>
            <p:nvPr/>
          </p:nvGrpSpPr>
          <p:grpSpPr>
            <a:xfrm>
              <a:off x="4092761" y="5635852"/>
              <a:ext cx="164520" cy="173080"/>
              <a:chOff x="6772303" y="6038214"/>
              <a:chExt cx="140650" cy="147968"/>
            </a:xfrm>
          </p:grpSpPr>
          <p:sp>
            <p:nvSpPr>
              <p:cNvPr id="68" name="Oval 67">
                <a:extLst>
                  <a:ext uri="{FF2B5EF4-FFF2-40B4-BE49-F238E27FC236}">
                    <a16:creationId xmlns:a16="http://schemas.microsoft.com/office/drawing/2014/main" id="{782F2B91-A7B4-417E-82CC-451EE7BEDB36}"/>
                  </a:ext>
                </a:extLst>
              </p:cNvPr>
              <p:cNvSpPr/>
              <p:nvPr/>
            </p:nvSpPr>
            <p:spPr>
              <a:xfrm>
                <a:off x="6772303" y="6038214"/>
                <a:ext cx="140650"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EC60824C-D8D2-4F8D-A856-198B6D92382F}"/>
                  </a:ext>
                </a:extLst>
              </p:cNvPr>
              <p:cNvSpPr/>
              <p:nvPr/>
            </p:nvSpPr>
            <p:spPr>
              <a:xfrm>
                <a:off x="6807465" y="6071635"/>
                <a:ext cx="70326"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5" name="Freeform: Shape 64">
              <a:extLst>
                <a:ext uri="{FF2B5EF4-FFF2-40B4-BE49-F238E27FC236}">
                  <a16:creationId xmlns:a16="http://schemas.microsoft.com/office/drawing/2014/main" id="{84E71034-62D0-4843-B65C-46F27B5A7B7A}"/>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sp>
          <p:nvSpPr>
            <p:cNvPr id="66" name="Rectangle: Rounded Corners 65">
              <a:extLst>
                <a:ext uri="{FF2B5EF4-FFF2-40B4-BE49-F238E27FC236}">
                  <a16:creationId xmlns:a16="http://schemas.microsoft.com/office/drawing/2014/main" id="{6C2DE674-F641-43AD-907D-25730AED0504}"/>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DA022ADF-2062-41D0-8581-D1A88F88E7FF}"/>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tle 11">
            <a:extLst>
              <a:ext uri="{FF2B5EF4-FFF2-40B4-BE49-F238E27FC236}">
                <a16:creationId xmlns:a16="http://schemas.microsoft.com/office/drawing/2014/main" id="{1039ECA6-74B4-42DF-85CA-3000610DA71C}"/>
              </a:ext>
            </a:extLst>
          </p:cNvPr>
          <p:cNvSpPr txBox="1">
            <a:spLocks/>
          </p:cNvSpPr>
          <p:nvPr/>
        </p:nvSpPr>
        <p:spPr>
          <a:xfrm>
            <a:off x="536896" y="513534"/>
            <a:ext cx="10208003" cy="46290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altLang="ko-KR" sz="2800" dirty="0" smtClean="0">
                <a:solidFill>
                  <a:schemeClr val="bg1"/>
                </a:solidFill>
              </a:rPr>
              <a:t>Une </a:t>
            </a:r>
            <a:r>
              <a:rPr lang="fr-FR" altLang="ko-KR" sz="2800" dirty="0">
                <a:solidFill>
                  <a:schemeClr val="bg1"/>
                </a:solidFill>
              </a:rPr>
              <a:t>API se décompose en trois </a:t>
            </a:r>
            <a:r>
              <a:rPr lang="fr-FR" altLang="ko-KR" sz="2800" dirty="0" smtClean="0">
                <a:solidFill>
                  <a:schemeClr val="bg1"/>
                </a:solidFill>
              </a:rPr>
              <a:t>mots-concepts</a:t>
            </a:r>
            <a:endParaRPr lang="ko-KR" altLang="en-US" sz="2800" dirty="0">
              <a:solidFill>
                <a:schemeClr val="bg1"/>
              </a:solidFill>
            </a:endParaRPr>
          </a:p>
        </p:txBody>
      </p:sp>
      <p:sp>
        <p:nvSpPr>
          <p:cNvPr id="5" name="Oval 4">
            <a:extLst>
              <a:ext uri="{FF2B5EF4-FFF2-40B4-BE49-F238E27FC236}">
                <a16:creationId xmlns:a16="http://schemas.microsoft.com/office/drawing/2014/main" id="{2B4830B5-AA37-4C15-931C-193524AC3DAF}"/>
              </a:ext>
            </a:extLst>
          </p:cNvPr>
          <p:cNvSpPr/>
          <p:nvPr/>
        </p:nvSpPr>
        <p:spPr>
          <a:xfrm>
            <a:off x="396000" y="1532836"/>
            <a:ext cx="556818" cy="60295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Oval 5">
            <a:extLst>
              <a:ext uri="{FF2B5EF4-FFF2-40B4-BE49-F238E27FC236}">
                <a16:creationId xmlns:a16="http://schemas.microsoft.com/office/drawing/2014/main" id="{6CEB76D2-ECE9-411A-BDBF-40BFECDBC661}"/>
              </a:ext>
            </a:extLst>
          </p:cNvPr>
          <p:cNvSpPr/>
          <p:nvPr/>
        </p:nvSpPr>
        <p:spPr>
          <a:xfrm>
            <a:off x="396000" y="2859908"/>
            <a:ext cx="556818" cy="5568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Oval 7">
            <a:extLst>
              <a:ext uri="{FF2B5EF4-FFF2-40B4-BE49-F238E27FC236}">
                <a16:creationId xmlns:a16="http://schemas.microsoft.com/office/drawing/2014/main" id="{5DD62FA5-43D0-47A7-9457-8EB1CE9E4B7E}"/>
              </a:ext>
            </a:extLst>
          </p:cNvPr>
          <p:cNvSpPr/>
          <p:nvPr/>
        </p:nvSpPr>
        <p:spPr>
          <a:xfrm>
            <a:off x="396000" y="4098518"/>
            <a:ext cx="556818" cy="5568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2D811EFB-753A-4C8C-BC01-2B8A1AE8C65E}"/>
              </a:ext>
            </a:extLst>
          </p:cNvPr>
          <p:cNvSpPr txBox="1"/>
          <p:nvPr/>
        </p:nvSpPr>
        <p:spPr>
          <a:xfrm>
            <a:off x="432000" y="1623345"/>
            <a:ext cx="470000" cy="400110"/>
          </a:xfrm>
          <a:prstGeom prst="rect">
            <a:avLst/>
          </a:prstGeom>
          <a:noFill/>
        </p:spPr>
        <p:txBody>
          <a:bodyPr wrap="none" rtlCol="0">
            <a:spAutoFit/>
          </a:bodyPr>
          <a:lstStyle/>
          <a:p>
            <a:r>
              <a:rPr lang="en-US" altLang="ko-KR" sz="2000" b="1" dirty="0">
                <a:solidFill>
                  <a:schemeClr val="bg1"/>
                </a:solidFill>
                <a:latin typeface="Arial" pitchFamily="34" charset="0"/>
                <a:cs typeface="Arial" pitchFamily="34" charset="0"/>
              </a:rPr>
              <a:t>01</a:t>
            </a:r>
            <a:endParaRPr lang="ko-KR" altLang="en-US" sz="2000" b="1" dirty="0">
              <a:solidFill>
                <a:schemeClr val="bg1"/>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88B2AF75-1BF1-4E18-A82C-2D24232E1060}"/>
              </a:ext>
            </a:extLst>
          </p:cNvPr>
          <p:cNvSpPr txBox="1"/>
          <p:nvPr/>
        </p:nvSpPr>
        <p:spPr>
          <a:xfrm>
            <a:off x="432000" y="2938262"/>
            <a:ext cx="470000" cy="400110"/>
          </a:xfrm>
          <a:prstGeom prst="rect">
            <a:avLst/>
          </a:prstGeom>
          <a:noFill/>
        </p:spPr>
        <p:txBody>
          <a:bodyPr wrap="none" rtlCol="0">
            <a:spAutoFit/>
          </a:bodyPr>
          <a:lstStyle/>
          <a:p>
            <a:r>
              <a:rPr lang="en-US" altLang="ko-KR" sz="2000" b="1" dirty="0">
                <a:solidFill>
                  <a:schemeClr val="bg1"/>
                </a:solidFill>
                <a:latin typeface="Arial" pitchFamily="34" charset="0"/>
                <a:cs typeface="Arial" pitchFamily="34" charset="0"/>
              </a:rPr>
              <a:t>02</a:t>
            </a:r>
            <a:endParaRPr lang="ko-KR" altLang="en-US" sz="2000" b="1" dirty="0">
              <a:solidFill>
                <a:schemeClr val="bg1"/>
              </a:solidFill>
              <a:latin typeface="Arial" pitchFamily="34" charset="0"/>
              <a:cs typeface="Arial" pitchFamily="34" charset="0"/>
            </a:endParaRPr>
          </a:p>
        </p:txBody>
      </p:sp>
      <p:sp>
        <p:nvSpPr>
          <p:cNvPr id="12" name="TextBox 11">
            <a:extLst>
              <a:ext uri="{FF2B5EF4-FFF2-40B4-BE49-F238E27FC236}">
                <a16:creationId xmlns:a16="http://schemas.microsoft.com/office/drawing/2014/main" id="{4E5239E8-7677-49EB-B4B8-8F452CACF990}"/>
              </a:ext>
            </a:extLst>
          </p:cNvPr>
          <p:cNvSpPr txBox="1"/>
          <p:nvPr/>
        </p:nvSpPr>
        <p:spPr>
          <a:xfrm>
            <a:off x="432000" y="4152506"/>
            <a:ext cx="470000" cy="400110"/>
          </a:xfrm>
          <a:prstGeom prst="rect">
            <a:avLst/>
          </a:prstGeom>
          <a:noFill/>
        </p:spPr>
        <p:txBody>
          <a:bodyPr wrap="none" rtlCol="0">
            <a:spAutoFit/>
          </a:bodyPr>
          <a:lstStyle/>
          <a:p>
            <a:r>
              <a:rPr lang="en-US" altLang="ko-KR" sz="2000" b="1" dirty="0">
                <a:solidFill>
                  <a:schemeClr val="bg1"/>
                </a:solidFill>
                <a:latin typeface="Arial" pitchFamily="34" charset="0"/>
                <a:cs typeface="Arial" pitchFamily="34" charset="0"/>
              </a:rPr>
              <a:t>03</a:t>
            </a:r>
            <a:endParaRPr lang="ko-KR" altLang="en-US" sz="2000" b="1" dirty="0">
              <a:solidFill>
                <a:schemeClr val="bg1"/>
              </a:solidFill>
              <a:latin typeface="Arial" pitchFamily="34" charset="0"/>
              <a:cs typeface="Arial" pitchFamily="34" charset="0"/>
            </a:endParaRPr>
          </a:p>
        </p:txBody>
      </p:sp>
      <p:grpSp>
        <p:nvGrpSpPr>
          <p:cNvPr id="14" name="Group 13">
            <a:extLst>
              <a:ext uri="{FF2B5EF4-FFF2-40B4-BE49-F238E27FC236}">
                <a16:creationId xmlns:a16="http://schemas.microsoft.com/office/drawing/2014/main" id="{EB97F1DC-1D4B-4F85-B3CD-FF14DDE2BC18}"/>
              </a:ext>
            </a:extLst>
          </p:cNvPr>
          <p:cNvGrpSpPr/>
          <p:nvPr/>
        </p:nvGrpSpPr>
        <p:grpSpPr>
          <a:xfrm>
            <a:off x="1188000" y="1469220"/>
            <a:ext cx="4788000" cy="1231106"/>
            <a:chOff x="2551705" y="4283314"/>
            <a:chExt cx="2357003" cy="1231106"/>
          </a:xfrm>
        </p:grpSpPr>
        <p:sp>
          <p:nvSpPr>
            <p:cNvPr id="15" name="TextBox 14">
              <a:extLst>
                <a:ext uri="{FF2B5EF4-FFF2-40B4-BE49-F238E27FC236}">
                  <a16:creationId xmlns:a16="http://schemas.microsoft.com/office/drawing/2014/main" id="{E26BA1D6-FFDA-47D2-B620-602ECCDD039A}"/>
                </a:ext>
              </a:extLst>
            </p:cNvPr>
            <p:cNvSpPr txBox="1"/>
            <p:nvPr/>
          </p:nvSpPr>
          <p:spPr>
            <a:xfrm>
              <a:off x="2551707" y="4560313"/>
              <a:ext cx="2357001" cy="954107"/>
            </a:xfrm>
            <a:prstGeom prst="rect">
              <a:avLst/>
            </a:prstGeom>
            <a:noFill/>
          </p:spPr>
          <p:txBody>
            <a:bodyPr wrap="square" rtlCol="0">
              <a:spAutoFit/>
            </a:bodyPr>
            <a:lstStyle/>
            <a:p>
              <a:pPr algn="just"/>
              <a:r>
                <a:rPr lang="fr-FR" altLang="ko-KR" sz="1400" dirty="0">
                  <a:solidFill>
                    <a:schemeClr val="bg1"/>
                  </a:solidFill>
                  <a:latin typeface="Arial" pitchFamily="34" charset="0"/>
                  <a:cs typeface="Arial" pitchFamily="34" charset="0"/>
                </a:rPr>
                <a:t>Par application s’entend tout service avec lequel un développeur ou une autre application souhaite interagir. Cela peut être un service météorologique, une application de partage d’images, un portail Open Data.</a:t>
              </a:r>
              <a:endParaRPr lang="ko-KR" altLang="en-US" sz="1400" dirty="0">
                <a:solidFill>
                  <a:schemeClr val="bg1"/>
                </a:solidFill>
                <a:latin typeface="Arial" pitchFamily="34" charset="0"/>
                <a:cs typeface="Arial" pitchFamily="34" charset="0"/>
              </a:endParaRPr>
            </a:p>
          </p:txBody>
        </p:sp>
        <p:sp>
          <p:nvSpPr>
            <p:cNvPr id="16" name="TextBox 15">
              <a:extLst>
                <a:ext uri="{FF2B5EF4-FFF2-40B4-BE49-F238E27FC236}">
                  <a16:creationId xmlns:a16="http://schemas.microsoft.com/office/drawing/2014/main" id="{21DC2720-37D2-4AF5-ADD2-13311ACDE726}"/>
                </a:ext>
              </a:extLst>
            </p:cNvPr>
            <p:cNvSpPr txBox="1"/>
            <p:nvPr/>
          </p:nvSpPr>
          <p:spPr>
            <a:xfrm>
              <a:off x="2551705" y="4283314"/>
              <a:ext cx="2336966" cy="338554"/>
            </a:xfrm>
            <a:prstGeom prst="rect">
              <a:avLst/>
            </a:prstGeom>
            <a:noFill/>
          </p:spPr>
          <p:txBody>
            <a:bodyPr wrap="square" rtlCol="0">
              <a:spAutoFit/>
            </a:bodyPr>
            <a:lstStyle/>
            <a:p>
              <a:r>
                <a:rPr lang="fr-FR" altLang="ko-KR" sz="1600" b="1" dirty="0">
                  <a:solidFill>
                    <a:schemeClr val="bg1"/>
                  </a:solidFill>
                  <a:latin typeface="Arial" pitchFamily="34" charset="0"/>
                  <a:cs typeface="Arial" pitchFamily="34" charset="0"/>
                </a:rPr>
                <a:t>Application</a:t>
              </a:r>
              <a:endParaRPr lang="ko-KR" altLang="en-US" sz="1600" b="1" dirty="0">
                <a:solidFill>
                  <a:schemeClr val="bg1"/>
                </a:solidFill>
                <a:latin typeface="Arial" pitchFamily="34" charset="0"/>
                <a:cs typeface="Arial" pitchFamily="34" charset="0"/>
              </a:endParaRPr>
            </a:p>
          </p:txBody>
        </p:sp>
      </p:grpSp>
      <p:grpSp>
        <p:nvGrpSpPr>
          <p:cNvPr id="20" name="Group 19">
            <a:extLst>
              <a:ext uri="{FF2B5EF4-FFF2-40B4-BE49-F238E27FC236}">
                <a16:creationId xmlns:a16="http://schemas.microsoft.com/office/drawing/2014/main" id="{E1625600-D73F-43C3-BD4E-039419DB3313}"/>
              </a:ext>
            </a:extLst>
          </p:cNvPr>
          <p:cNvGrpSpPr/>
          <p:nvPr/>
        </p:nvGrpSpPr>
        <p:grpSpPr>
          <a:xfrm>
            <a:off x="1188000" y="4152506"/>
            <a:ext cx="4788000" cy="1661994"/>
            <a:chOff x="2551705" y="4283314"/>
            <a:chExt cx="2357003" cy="1661994"/>
          </a:xfrm>
        </p:grpSpPr>
        <p:sp>
          <p:nvSpPr>
            <p:cNvPr id="21" name="TextBox 20">
              <a:extLst>
                <a:ext uri="{FF2B5EF4-FFF2-40B4-BE49-F238E27FC236}">
                  <a16:creationId xmlns:a16="http://schemas.microsoft.com/office/drawing/2014/main" id="{262C3E6F-FED3-46AF-9A39-88E791D5D4AB}"/>
                </a:ext>
              </a:extLst>
            </p:cNvPr>
            <p:cNvSpPr txBox="1"/>
            <p:nvPr/>
          </p:nvSpPr>
          <p:spPr>
            <a:xfrm>
              <a:off x="2551707" y="4560313"/>
              <a:ext cx="2357001" cy="1384995"/>
            </a:xfrm>
            <a:prstGeom prst="rect">
              <a:avLst/>
            </a:prstGeom>
            <a:noFill/>
          </p:spPr>
          <p:txBody>
            <a:bodyPr wrap="square" rtlCol="0">
              <a:spAutoFit/>
            </a:bodyPr>
            <a:lstStyle/>
            <a:p>
              <a:pPr algn="just"/>
              <a:r>
                <a:rPr lang="fr-FR" altLang="ko-KR" sz="1400" dirty="0">
                  <a:solidFill>
                    <a:schemeClr val="bg1"/>
                  </a:solidFill>
                  <a:latin typeface="Arial" pitchFamily="34" charset="0"/>
                  <a:cs typeface="Arial" pitchFamily="34" charset="0"/>
                </a:rPr>
                <a:t>Le programme est une fonction informatique à laquelle un développeur donne des instructions et qui va interagir avec l’application à notre place. Le programme peut par exemple récupérer des données à intervalles régulières ou soumettre une adresse postale (pour récupérer une coordonnée géographique)…</a:t>
              </a:r>
              <a:endParaRPr lang="ko-KR" altLang="en-US" sz="1400" dirty="0">
                <a:solidFill>
                  <a:schemeClr val="bg1"/>
                </a:solidFill>
                <a:latin typeface="Arial" pitchFamily="34" charset="0"/>
                <a:cs typeface="Arial" pitchFamily="34" charset="0"/>
              </a:endParaRPr>
            </a:p>
          </p:txBody>
        </p:sp>
        <p:sp>
          <p:nvSpPr>
            <p:cNvPr id="22" name="TextBox 21">
              <a:extLst>
                <a:ext uri="{FF2B5EF4-FFF2-40B4-BE49-F238E27FC236}">
                  <a16:creationId xmlns:a16="http://schemas.microsoft.com/office/drawing/2014/main" id="{9D0D914D-CAEF-4598-93BC-25B4B7A73E3D}"/>
                </a:ext>
              </a:extLst>
            </p:cNvPr>
            <p:cNvSpPr txBox="1"/>
            <p:nvPr/>
          </p:nvSpPr>
          <p:spPr>
            <a:xfrm>
              <a:off x="2551705" y="4283314"/>
              <a:ext cx="2336966" cy="338554"/>
            </a:xfrm>
            <a:prstGeom prst="rect">
              <a:avLst/>
            </a:prstGeom>
            <a:noFill/>
          </p:spPr>
          <p:txBody>
            <a:bodyPr wrap="square" rtlCol="0">
              <a:spAutoFit/>
            </a:bodyPr>
            <a:lstStyle/>
            <a:p>
              <a:r>
                <a:rPr lang="en-US" altLang="ko-KR" sz="1600" b="1" dirty="0" err="1">
                  <a:solidFill>
                    <a:schemeClr val="bg1"/>
                  </a:solidFill>
                  <a:latin typeface="Arial" pitchFamily="34" charset="0"/>
                  <a:cs typeface="Arial" pitchFamily="34" charset="0"/>
                </a:rPr>
                <a:t>Programme</a:t>
              </a:r>
              <a:endParaRPr lang="ko-KR" altLang="en-US" sz="1600" b="1" dirty="0">
                <a:solidFill>
                  <a:schemeClr val="bg1"/>
                </a:solidFill>
                <a:latin typeface="Arial" pitchFamily="34" charset="0"/>
                <a:cs typeface="Arial" pitchFamily="34" charset="0"/>
              </a:endParaRPr>
            </a:p>
          </p:txBody>
        </p:sp>
      </p:grpSp>
      <p:sp>
        <p:nvSpPr>
          <p:cNvPr id="41" name="Rectangle 40">
            <a:extLst>
              <a:ext uri="{FF2B5EF4-FFF2-40B4-BE49-F238E27FC236}">
                <a16:creationId xmlns:a16="http://schemas.microsoft.com/office/drawing/2014/main" id="{0A3DD7E5-C446-4D2D-BA89-7253C6653DAA}"/>
              </a:ext>
            </a:extLst>
          </p:cNvPr>
          <p:cNvSpPr/>
          <p:nvPr/>
        </p:nvSpPr>
        <p:spPr>
          <a:xfrm>
            <a:off x="8361025" y="1940238"/>
            <a:ext cx="2195787" cy="361633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 name="Freeform 13">
            <a:extLst>
              <a:ext uri="{FF2B5EF4-FFF2-40B4-BE49-F238E27FC236}">
                <a16:creationId xmlns:a16="http://schemas.microsoft.com/office/drawing/2014/main" id="{15DBB695-92DD-4221-A37E-5CB8A89BC5C8}"/>
              </a:ext>
            </a:extLst>
          </p:cNvPr>
          <p:cNvSpPr>
            <a:spLocks noChangeAspect="1"/>
          </p:cNvSpPr>
          <p:nvPr/>
        </p:nvSpPr>
        <p:spPr>
          <a:xfrm flipH="1">
            <a:off x="6497605" y="3031589"/>
            <a:ext cx="1864005" cy="1004294"/>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3" name="Freeform 15">
            <a:extLst>
              <a:ext uri="{FF2B5EF4-FFF2-40B4-BE49-F238E27FC236}">
                <a16:creationId xmlns:a16="http://schemas.microsoft.com/office/drawing/2014/main" id="{24091523-1F82-4274-B575-5DBDC745BD47}"/>
              </a:ext>
            </a:extLst>
          </p:cNvPr>
          <p:cNvSpPr>
            <a:spLocks noChangeAspect="1"/>
          </p:cNvSpPr>
          <p:nvPr/>
        </p:nvSpPr>
        <p:spPr>
          <a:xfrm flipH="1">
            <a:off x="10097127" y="2701128"/>
            <a:ext cx="1916978" cy="1032835"/>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4" name="Freeform 16">
            <a:extLst>
              <a:ext uri="{FF2B5EF4-FFF2-40B4-BE49-F238E27FC236}">
                <a16:creationId xmlns:a16="http://schemas.microsoft.com/office/drawing/2014/main" id="{D1C505C9-9004-4DFD-9D1B-EAC37F8FFA33}"/>
              </a:ext>
            </a:extLst>
          </p:cNvPr>
          <p:cNvSpPr>
            <a:spLocks noChangeAspect="1"/>
          </p:cNvSpPr>
          <p:nvPr/>
        </p:nvSpPr>
        <p:spPr>
          <a:xfrm flipH="1">
            <a:off x="9643269" y="3696878"/>
            <a:ext cx="620266" cy="334189"/>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5" name="Freeform 17">
            <a:extLst>
              <a:ext uri="{FF2B5EF4-FFF2-40B4-BE49-F238E27FC236}">
                <a16:creationId xmlns:a16="http://schemas.microsoft.com/office/drawing/2014/main" id="{4F1B7007-66D9-472A-851F-B2A0D3351F13}"/>
              </a:ext>
            </a:extLst>
          </p:cNvPr>
          <p:cNvSpPr>
            <a:spLocks noChangeAspect="1"/>
          </p:cNvSpPr>
          <p:nvPr/>
        </p:nvSpPr>
        <p:spPr>
          <a:xfrm flipH="1">
            <a:off x="8295537" y="2055289"/>
            <a:ext cx="682413" cy="367674"/>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6" name="Freeform 19">
            <a:extLst>
              <a:ext uri="{FF2B5EF4-FFF2-40B4-BE49-F238E27FC236}">
                <a16:creationId xmlns:a16="http://schemas.microsoft.com/office/drawing/2014/main" id="{E71EC0E3-E346-45AD-8239-F4D4613A06F6}"/>
              </a:ext>
            </a:extLst>
          </p:cNvPr>
          <p:cNvSpPr>
            <a:spLocks noChangeAspect="1"/>
          </p:cNvSpPr>
          <p:nvPr/>
        </p:nvSpPr>
        <p:spPr>
          <a:xfrm flipH="1">
            <a:off x="9799623" y="2085313"/>
            <a:ext cx="682413" cy="367674"/>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7" name="Freeform 11">
            <a:extLst>
              <a:ext uri="{FF2B5EF4-FFF2-40B4-BE49-F238E27FC236}">
                <a16:creationId xmlns:a16="http://schemas.microsoft.com/office/drawing/2014/main" id="{1F1EFEAC-1261-4FA1-BC9A-5908E9B5CC41}"/>
              </a:ext>
            </a:extLst>
          </p:cNvPr>
          <p:cNvSpPr/>
          <p:nvPr/>
        </p:nvSpPr>
        <p:spPr>
          <a:xfrm>
            <a:off x="8478318" y="2370499"/>
            <a:ext cx="1864003" cy="1135526"/>
          </a:xfrm>
          <a:custGeom>
            <a:avLst/>
            <a:gdLst>
              <a:gd name="connsiteX0" fmla="*/ 590550 w 2305050"/>
              <a:gd name="connsiteY0" fmla="*/ 1571625 h 1571625"/>
              <a:gd name="connsiteX1" fmla="*/ 1952625 w 2305050"/>
              <a:gd name="connsiteY1" fmla="*/ 1504950 h 1571625"/>
              <a:gd name="connsiteX2" fmla="*/ 2305050 w 2305050"/>
              <a:gd name="connsiteY2" fmla="*/ 876300 h 1571625"/>
              <a:gd name="connsiteX3" fmla="*/ 1762125 w 2305050"/>
              <a:gd name="connsiteY3" fmla="*/ 885825 h 1571625"/>
              <a:gd name="connsiteX4" fmla="*/ 2047875 w 2305050"/>
              <a:gd name="connsiteY4" fmla="*/ 409575 h 1571625"/>
              <a:gd name="connsiteX5" fmla="*/ 1581150 w 2305050"/>
              <a:gd name="connsiteY5" fmla="*/ 390525 h 1571625"/>
              <a:gd name="connsiteX6" fmla="*/ 1495425 w 2305050"/>
              <a:gd name="connsiteY6" fmla="*/ 1019175 h 1571625"/>
              <a:gd name="connsiteX7" fmla="*/ 1190625 w 2305050"/>
              <a:gd name="connsiteY7" fmla="*/ 0 h 1571625"/>
              <a:gd name="connsiteX8" fmla="*/ 542925 w 2305050"/>
              <a:gd name="connsiteY8" fmla="*/ 352425 h 1571625"/>
              <a:gd name="connsiteX9" fmla="*/ 1028700 w 2305050"/>
              <a:gd name="connsiteY9" fmla="*/ 923925 h 1571625"/>
              <a:gd name="connsiteX10" fmla="*/ 0 w 2305050"/>
              <a:gd name="connsiteY10" fmla="*/ 695325 h 1571625"/>
              <a:gd name="connsiteX11" fmla="*/ 590550 w 2305050"/>
              <a:gd name="connsiteY11" fmla="*/ 1571625 h 1571625"/>
              <a:gd name="connsiteX0" fmla="*/ 590550 w 2305050"/>
              <a:gd name="connsiteY0" fmla="*/ 1571625 h 1571625"/>
              <a:gd name="connsiteX1" fmla="*/ 1952625 w 2305050"/>
              <a:gd name="connsiteY1" fmla="*/ 1504950 h 1571625"/>
              <a:gd name="connsiteX2" fmla="*/ 2305050 w 2305050"/>
              <a:gd name="connsiteY2" fmla="*/ 876300 h 1571625"/>
              <a:gd name="connsiteX3" fmla="*/ 1762125 w 2305050"/>
              <a:gd name="connsiteY3" fmla="*/ 885825 h 1571625"/>
              <a:gd name="connsiteX4" fmla="*/ 2047875 w 2305050"/>
              <a:gd name="connsiteY4" fmla="*/ 409575 h 1571625"/>
              <a:gd name="connsiteX5" fmla="*/ 1581150 w 2305050"/>
              <a:gd name="connsiteY5" fmla="*/ 390525 h 1571625"/>
              <a:gd name="connsiteX6" fmla="*/ 1495425 w 2305050"/>
              <a:gd name="connsiteY6" fmla="*/ 1019175 h 1571625"/>
              <a:gd name="connsiteX7" fmla="*/ 1190625 w 2305050"/>
              <a:gd name="connsiteY7" fmla="*/ 0 h 1571625"/>
              <a:gd name="connsiteX8" fmla="*/ 542925 w 2305050"/>
              <a:gd name="connsiteY8" fmla="*/ 378853 h 1571625"/>
              <a:gd name="connsiteX9" fmla="*/ 1028700 w 2305050"/>
              <a:gd name="connsiteY9" fmla="*/ 923925 h 1571625"/>
              <a:gd name="connsiteX10" fmla="*/ 0 w 2305050"/>
              <a:gd name="connsiteY10" fmla="*/ 695325 h 1571625"/>
              <a:gd name="connsiteX11" fmla="*/ 590550 w 2305050"/>
              <a:gd name="connsiteY11" fmla="*/ 1571625 h 1571625"/>
              <a:gd name="connsiteX0" fmla="*/ 590550 w 2305050"/>
              <a:gd name="connsiteY0" fmla="*/ 1571625 h 1571625"/>
              <a:gd name="connsiteX1" fmla="*/ 1952625 w 2305050"/>
              <a:gd name="connsiteY1" fmla="*/ 1504950 h 1571625"/>
              <a:gd name="connsiteX2" fmla="*/ 2305050 w 2305050"/>
              <a:gd name="connsiteY2" fmla="*/ 876300 h 1571625"/>
              <a:gd name="connsiteX3" fmla="*/ 1762125 w 2305050"/>
              <a:gd name="connsiteY3" fmla="*/ 885825 h 1571625"/>
              <a:gd name="connsiteX4" fmla="*/ 2047875 w 2305050"/>
              <a:gd name="connsiteY4" fmla="*/ 409575 h 1571625"/>
              <a:gd name="connsiteX5" fmla="*/ 1581150 w 2305050"/>
              <a:gd name="connsiteY5" fmla="*/ 390525 h 1571625"/>
              <a:gd name="connsiteX6" fmla="*/ 1495425 w 2305050"/>
              <a:gd name="connsiteY6" fmla="*/ 1019175 h 1571625"/>
              <a:gd name="connsiteX7" fmla="*/ 1190625 w 2305050"/>
              <a:gd name="connsiteY7" fmla="*/ 0 h 1571625"/>
              <a:gd name="connsiteX8" fmla="*/ 542925 w 2305050"/>
              <a:gd name="connsiteY8" fmla="*/ 378853 h 1571625"/>
              <a:gd name="connsiteX9" fmla="*/ 1028700 w 2305050"/>
              <a:gd name="connsiteY9" fmla="*/ 923925 h 1571625"/>
              <a:gd name="connsiteX10" fmla="*/ 0 w 2305050"/>
              <a:gd name="connsiteY10" fmla="*/ 695325 h 1571625"/>
              <a:gd name="connsiteX11" fmla="*/ 590550 w 2305050"/>
              <a:gd name="connsiteY11" fmla="*/ 1571625 h 1571625"/>
              <a:gd name="connsiteX0" fmla="*/ 590550 w 2305050"/>
              <a:gd name="connsiteY0" fmla="*/ 1539911 h 1539911"/>
              <a:gd name="connsiteX1" fmla="*/ 1952625 w 2305050"/>
              <a:gd name="connsiteY1" fmla="*/ 1473236 h 1539911"/>
              <a:gd name="connsiteX2" fmla="*/ 2305050 w 2305050"/>
              <a:gd name="connsiteY2" fmla="*/ 844586 h 1539911"/>
              <a:gd name="connsiteX3" fmla="*/ 1762125 w 2305050"/>
              <a:gd name="connsiteY3" fmla="*/ 854111 h 1539911"/>
              <a:gd name="connsiteX4" fmla="*/ 2047875 w 2305050"/>
              <a:gd name="connsiteY4" fmla="*/ 377861 h 1539911"/>
              <a:gd name="connsiteX5" fmla="*/ 1581150 w 2305050"/>
              <a:gd name="connsiteY5" fmla="*/ 358811 h 1539911"/>
              <a:gd name="connsiteX6" fmla="*/ 1495425 w 2305050"/>
              <a:gd name="connsiteY6" fmla="*/ 987461 h 1539911"/>
              <a:gd name="connsiteX7" fmla="*/ 1195910 w 2305050"/>
              <a:gd name="connsiteY7" fmla="*/ 0 h 1539911"/>
              <a:gd name="connsiteX8" fmla="*/ 542925 w 2305050"/>
              <a:gd name="connsiteY8" fmla="*/ 347139 h 1539911"/>
              <a:gd name="connsiteX9" fmla="*/ 1028700 w 2305050"/>
              <a:gd name="connsiteY9" fmla="*/ 892211 h 1539911"/>
              <a:gd name="connsiteX10" fmla="*/ 0 w 2305050"/>
              <a:gd name="connsiteY10" fmla="*/ 663611 h 1539911"/>
              <a:gd name="connsiteX11" fmla="*/ 590550 w 2305050"/>
              <a:gd name="connsiteY11" fmla="*/ 1539911 h 1539911"/>
              <a:gd name="connsiteX0" fmla="*/ 590550 w 2305050"/>
              <a:gd name="connsiteY0" fmla="*/ 1565699 h 1565699"/>
              <a:gd name="connsiteX1" fmla="*/ 1952625 w 2305050"/>
              <a:gd name="connsiteY1" fmla="*/ 1499024 h 1565699"/>
              <a:gd name="connsiteX2" fmla="*/ 2305050 w 2305050"/>
              <a:gd name="connsiteY2" fmla="*/ 870374 h 1565699"/>
              <a:gd name="connsiteX3" fmla="*/ 1762125 w 2305050"/>
              <a:gd name="connsiteY3" fmla="*/ 879899 h 1565699"/>
              <a:gd name="connsiteX4" fmla="*/ 2047875 w 2305050"/>
              <a:gd name="connsiteY4" fmla="*/ 403649 h 1565699"/>
              <a:gd name="connsiteX5" fmla="*/ 1581150 w 2305050"/>
              <a:gd name="connsiteY5" fmla="*/ 384599 h 1565699"/>
              <a:gd name="connsiteX6" fmla="*/ 1495425 w 2305050"/>
              <a:gd name="connsiteY6" fmla="*/ 1013249 h 1565699"/>
              <a:gd name="connsiteX7" fmla="*/ 1195910 w 2305050"/>
              <a:gd name="connsiteY7" fmla="*/ 25788 h 1565699"/>
              <a:gd name="connsiteX8" fmla="*/ 542925 w 2305050"/>
              <a:gd name="connsiteY8" fmla="*/ 372927 h 1565699"/>
              <a:gd name="connsiteX9" fmla="*/ 1028700 w 2305050"/>
              <a:gd name="connsiteY9" fmla="*/ 917999 h 1565699"/>
              <a:gd name="connsiteX10" fmla="*/ 0 w 2305050"/>
              <a:gd name="connsiteY10" fmla="*/ 689399 h 1565699"/>
              <a:gd name="connsiteX11" fmla="*/ 590550 w 2305050"/>
              <a:gd name="connsiteY11" fmla="*/ 1565699 h 1565699"/>
              <a:gd name="connsiteX0" fmla="*/ 590550 w 2305050"/>
              <a:gd name="connsiteY0" fmla="*/ 1565699 h 1565699"/>
              <a:gd name="connsiteX1" fmla="*/ 1952625 w 2305050"/>
              <a:gd name="connsiteY1" fmla="*/ 1499024 h 1565699"/>
              <a:gd name="connsiteX2" fmla="*/ 2305050 w 2305050"/>
              <a:gd name="connsiteY2" fmla="*/ 870374 h 1565699"/>
              <a:gd name="connsiteX3" fmla="*/ 1762125 w 2305050"/>
              <a:gd name="connsiteY3" fmla="*/ 879899 h 1565699"/>
              <a:gd name="connsiteX4" fmla="*/ 2047875 w 2305050"/>
              <a:gd name="connsiteY4" fmla="*/ 403649 h 1565699"/>
              <a:gd name="connsiteX5" fmla="*/ 1581150 w 2305050"/>
              <a:gd name="connsiteY5" fmla="*/ 384599 h 1565699"/>
              <a:gd name="connsiteX6" fmla="*/ 1495425 w 2305050"/>
              <a:gd name="connsiteY6" fmla="*/ 1013249 h 1565699"/>
              <a:gd name="connsiteX7" fmla="*/ 1195910 w 2305050"/>
              <a:gd name="connsiteY7" fmla="*/ 25788 h 1565699"/>
              <a:gd name="connsiteX8" fmla="*/ 521783 w 2305050"/>
              <a:gd name="connsiteY8" fmla="*/ 372927 h 1565699"/>
              <a:gd name="connsiteX9" fmla="*/ 1028700 w 2305050"/>
              <a:gd name="connsiteY9" fmla="*/ 917999 h 1565699"/>
              <a:gd name="connsiteX10" fmla="*/ 0 w 2305050"/>
              <a:gd name="connsiteY10" fmla="*/ 689399 h 1565699"/>
              <a:gd name="connsiteX11" fmla="*/ 590550 w 2305050"/>
              <a:gd name="connsiteY11" fmla="*/ 1565699 h 1565699"/>
              <a:gd name="connsiteX0" fmla="*/ 590550 w 2305050"/>
              <a:gd name="connsiteY0" fmla="*/ 1556076 h 1556076"/>
              <a:gd name="connsiteX1" fmla="*/ 1952625 w 2305050"/>
              <a:gd name="connsiteY1" fmla="*/ 1489401 h 1556076"/>
              <a:gd name="connsiteX2" fmla="*/ 2305050 w 2305050"/>
              <a:gd name="connsiteY2" fmla="*/ 860751 h 1556076"/>
              <a:gd name="connsiteX3" fmla="*/ 1762125 w 2305050"/>
              <a:gd name="connsiteY3" fmla="*/ 870276 h 1556076"/>
              <a:gd name="connsiteX4" fmla="*/ 2047875 w 2305050"/>
              <a:gd name="connsiteY4" fmla="*/ 394026 h 1556076"/>
              <a:gd name="connsiteX5" fmla="*/ 1581150 w 2305050"/>
              <a:gd name="connsiteY5" fmla="*/ 374976 h 1556076"/>
              <a:gd name="connsiteX6" fmla="*/ 1495425 w 2305050"/>
              <a:gd name="connsiteY6" fmla="*/ 1003626 h 1556076"/>
              <a:gd name="connsiteX7" fmla="*/ 1195910 w 2305050"/>
              <a:gd name="connsiteY7" fmla="*/ 16165 h 1556076"/>
              <a:gd name="connsiteX8" fmla="*/ 521783 w 2305050"/>
              <a:gd name="connsiteY8" fmla="*/ 363304 h 1556076"/>
              <a:gd name="connsiteX9" fmla="*/ 1028700 w 2305050"/>
              <a:gd name="connsiteY9" fmla="*/ 908376 h 1556076"/>
              <a:gd name="connsiteX10" fmla="*/ 0 w 2305050"/>
              <a:gd name="connsiteY10" fmla="*/ 679776 h 1556076"/>
              <a:gd name="connsiteX11" fmla="*/ 590550 w 2305050"/>
              <a:gd name="connsiteY11" fmla="*/ 1556076 h 1556076"/>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81150 w 2305050"/>
              <a:gd name="connsiteY5" fmla="*/ 376239 h 1557339"/>
              <a:gd name="connsiteX6" fmla="*/ 1495425 w 2305050"/>
              <a:gd name="connsiteY6" fmla="*/ 1004889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81150 w 2305050"/>
              <a:gd name="connsiteY5" fmla="*/ 376239 h 1557339"/>
              <a:gd name="connsiteX6" fmla="*/ 1542995 w 2305050"/>
              <a:gd name="connsiteY6" fmla="*/ 904463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81150 w 2305050"/>
              <a:gd name="connsiteY5" fmla="*/ 376239 h 1557339"/>
              <a:gd name="connsiteX6" fmla="*/ 1542995 w 2305050"/>
              <a:gd name="connsiteY6" fmla="*/ 904463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81150 w 2305050"/>
              <a:gd name="connsiteY5" fmla="*/ 376239 h 1557339"/>
              <a:gd name="connsiteX6" fmla="*/ 1542995 w 2305050"/>
              <a:gd name="connsiteY6" fmla="*/ 904463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42995 w 2305050"/>
              <a:gd name="connsiteY6" fmla="*/ 904463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42995 w 2305050"/>
              <a:gd name="connsiteY6" fmla="*/ 904463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88539"/>
              <a:gd name="connsiteY0" fmla="*/ 1557339 h 1557339"/>
              <a:gd name="connsiteX1" fmla="*/ 1952625 w 2388539"/>
              <a:gd name="connsiteY1" fmla="*/ 1490664 h 1557339"/>
              <a:gd name="connsiteX2" fmla="*/ 2388539 w 2388539"/>
              <a:gd name="connsiteY2" fmla="*/ 1017065 h 1557339"/>
              <a:gd name="connsiteX3" fmla="*/ 1846694 w 2388539"/>
              <a:gd name="connsiteY3" fmla="*/ 818683 h 1557339"/>
              <a:gd name="connsiteX4" fmla="*/ 2144446 w 2388539"/>
              <a:gd name="connsiteY4" fmla="*/ 775628 h 1557339"/>
              <a:gd name="connsiteX5" fmla="*/ 2047875 w 2388539"/>
              <a:gd name="connsiteY5" fmla="*/ 395289 h 1557339"/>
              <a:gd name="connsiteX6" fmla="*/ 1597007 w 2388539"/>
              <a:gd name="connsiteY6" fmla="*/ 370953 h 1557339"/>
              <a:gd name="connsiteX7" fmla="*/ 1537710 w 2388539"/>
              <a:gd name="connsiteY7" fmla="*/ 878035 h 1557339"/>
              <a:gd name="connsiteX8" fmla="*/ 1195910 w 2388539"/>
              <a:gd name="connsiteY8" fmla="*/ 17428 h 1557339"/>
              <a:gd name="connsiteX9" fmla="*/ 521783 w 2388539"/>
              <a:gd name="connsiteY9" fmla="*/ 364567 h 1557339"/>
              <a:gd name="connsiteX10" fmla="*/ 1028700 w 2388539"/>
              <a:gd name="connsiteY10" fmla="*/ 909639 h 1557339"/>
              <a:gd name="connsiteX11" fmla="*/ 0 w 2388539"/>
              <a:gd name="connsiteY11" fmla="*/ 681039 h 1557339"/>
              <a:gd name="connsiteX12" fmla="*/ 590550 w 2388539"/>
              <a:gd name="connsiteY12" fmla="*/ 1557339 h 1557339"/>
              <a:gd name="connsiteX0" fmla="*/ 590550 w 2388539"/>
              <a:gd name="connsiteY0" fmla="*/ 1557339 h 1557339"/>
              <a:gd name="connsiteX1" fmla="*/ 1952625 w 2388539"/>
              <a:gd name="connsiteY1" fmla="*/ 1490664 h 1557339"/>
              <a:gd name="connsiteX2" fmla="*/ 2388539 w 2388539"/>
              <a:gd name="connsiteY2" fmla="*/ 1017065 h 1557339"/>
              <a:gd name="connsiteX3" fmla="*/ 1846694 w 2388539"/>
              <a:gd name="connsiteY3" fmla="*/ 818683 h 1557339"/>
              <a:gd name="connsiteX4" fmla="*/ 2144446 w 2388539"/>
              <a:gd name="connsiteY4" fmla="*/ 775628 h 1557339"/>
              <a:gd name="connsiteX5" fmla="*/ 2047875 w 2388539"/>
              <a:gd name="connsiteY5" fmla="*/ 395289 h 1557339"/>
              <a:gd name="connsiteX6" fmla="*/ 1597007 w 2388539"/>
              <a:gd name="connsiteY6" fmla="*/ 370953 h 1557339"/>
              <a:gd name="connsiteX7" fmla="*/ 1537710 w 2388539"/>
              <a:gd name="connsiteY7" fmla="*/ 878035 h 1557339"/>
              <a:gd name="connsiteX8" fmla="*/ 1195910 w 2388539"/>
              <a:gd name="connsiteY8" fmla="*/ 17428 h 1557339"/>
              <a:gd name="connsiteX9" fmla="*/ 521783 w 2388539"/>
              <a:gd name="connsiteY9" fmla="*/ 364567 h 1557339"/>
              <a:gd name="connsiteX10" fmla="*/ 1028700 w 2388539"/>
              <a:gd name="connsiteY10" fmla="*/ 909639 h 1557339"/>
              <a:gd name="connsiteX11" fmla="*/ 0 w 2388539"/>
              <a:gd name="connsiteY11" fmla="*/ 681039 h 1557339"/>
              <a:gd name="connsiteX12" fmla="*/ 590550 w 2388539"/>
              <a:gd name="connsiteY12" fmla="*/ 1557339 h 1557339"/>
              <a:gd name="connsiteX0" fmla="*/ 590550 w 2384564"/>
              <a:gd name="connsiteY0" fmla="*/ 1557339 h 1557339"/>
              <a:gd name="connsiteX1" fmla="*/ 1952625 w 2384564"/>
              <a:gd name="connsiteY1" fmla="*/ 1490664 h 1557339"/>
              <a:gd name="connsiteX2" fmla="*/ 2384564 w 2384564"/>
              <a:gd name="connsiteY2" fmla="*/ 1040919 h 1557339"/>
              <a:gd name="connsiteX3" fmla="*/ 1846694 w 2384564"/>
              <a:gd name="connsiteY3" fmla="*/ 818683 h 1557339"/>
              <a:gd name="connsiteX4" fmla="*/ 2144446 w 2384564"/>
              <a:gd name="connsiteY4" fmla="*/ 775628 h 1557339"/>
              <a:gd name="connsiteX5" fmla="*/ 2047875 w 2384564"/>
              <a:gd name="connsiteY5" fmla="*/ 395289 h 1557339"/>
              <a:gd name="connsiteX6" fmla="*/ 1597007 w 2384564"/>
              <a:gd name="connsiteY6" fmla="*/ 370953 h 1557339"/>
              <a:gd name="connsiteX7" fmla="*/ 1537710 w 2384564"/>
              <a:gd name="connsiteY7" fmla="*/ 878035 h 1557339"/>
              <a:gd name="connsiteX8" fmla="*/ 1195910 w 2384564"/>
              <a:gd name="connsiteY8" fmla="*/ 17428 h 1557339"/>
              <a:gd name="connsiteX9" fmla="*/ 521783 w 2384564"/>
              <a:gd name="connsiteY9" fmla="*/ 364567 h 1557339"/>
              <a:gd name="connsiteX10" fmla="*/ 1028700 w 2384564"/>
              <a:gd name="connsiteY10" fmla="*/ 909639 h 1557339"/>
              <a:gd name="connsiteX11" fmla="*/ 0 w 2384564"/>
              <a:gd name="connsiteY11" fmla="*/ 681039 h 1557339"/>
              <a:gd name="connsiteX12" fmla="*/ 590550 w 2384564"/>
              <a:gd name="connsiteY12" fmla="*/ 1557339 h 1557339"/>
              <a:gd name="connsiteX0" fmla="*/ 590550 w 2384564"/>
              <a:gd name="connsiteY0" fmla="*/ 1557339 h 1557339"/>
              <a:gd name="connsiteX1" fmla="*/ 1952625 w 2384564"/>
              <a:gd name="connsiteY1" fmla="*/ 1490664 h 1557339"/>
              <a:gd name="connsiteX2" fmla="*/ 2384564 w 2384564"/>
              <a:gd name="connsiteY2" fmla="*/ 1040919 h 1557339"/>
              <a:gd name="connsiteX3" fmla="*/ 1846694 w 2384564"/>
              <a:gd name="connsiteY3" fmla="*/ 818683 h 1557339"/>
              <a:gd name="connsiteX4" fmla="*/ 2144446 w 2384564"/>
              <a:gd name="connsiteY4" fmla="*/ 775628 h 1557339"/>
              <a:gd name="connsiteX5" fmla="*/ 2047875 w 2384564"/>
              <a:gd name="connsiteY5" fmla="*/ 395289 h 1557339"/>
              <a:gd name="connsiteX6" fmla="*/ 1597007 w 2384564"/>
              <a:gd name="connsiteY6" fmla="*/ 370953 h 1557339"/>
              <a:gd name="connsiteX7" fmla="*/ 1537710 w 2384564"/>
              <a:gd name="connsiteY7" fmla="*/ 878035 h 1557339"/>
              <a:gd name="connsiteX8" fmla="*/ 1195910 w 2384564"/>
              <a:gd name="connsiteY8" fmla="*/ 17428 h 1557339"/>
              <a:gd name="connsiteX9" fmla="*/ 521783 w 2384564"/>
              <a:gd name="connsiteY9" fmla="*/ 364567 h 1557339"/>
              <a:gd name="connsiteX10" fmla="*/ 1028700 w 2384564"/>
              <a:gd name="connsiteY10" fmla="*/ 909639 h 1557339"/>
              <a:gd name="connsiteX11" fmla="*/ 0 w 2384564"/>
              <a:gd name="connsiteY11" fmla="*/ 681039 h 1557339"/>
              <a:gd name="connsiteX12" fmla="*/ 590550 w 2384564"/>
              <a:gd name="connsiteY12" fmla="*/ 1557339 h 1557339"/>
              <a:gd name="connsiteX0" fmla="*/ 590550 w 2384564"/>
              <a:gd name="connsiteY0" fmla="*/ 1557339 h 1557339"/>
              <a:gd name="connsiteX1" fmla="*/ 1952625 w 2384564"/>
              <a:gd name="connsiteY1" fmla="*/ 1490664 h 1557339"/>
              <a:gd name="connsiteX2" fmla="*/ 2384564 w 2384564"/>
              <a:gd name="connsiteY2" fmla="*/ 1040919 h 1557339"/>
              <a:gd name="connsiteX3" fmla="*/ 1846694 w 2384564"/>
              <a:gd name="connsiteY3" fmla="*/ 818683 h 1557339"/>
              <a:gd name="connsiteX4" fmla="*/ 2144446 w 2384564"/>
              <a:gd name="connsiteY4" fmla="*/ 775628 h 1557339"/>
              <a:gd name="connsiteX5" fmla="*/ 2047875 w 2384564"/>
              <a:gd name="connsiteY5" fmla="*/ 395289 h 1557339"/>
              <a:gd name="connsiteX6" fmla="*/ 1597007 w 2384564"/>
              <a:gd name="connsiteY6" fmla="*/ 370953 h 1557339"/>
              <a:gd name="connsiteX7" fmla="*/ 1537710 w 2384564"/>
              <a:gd name="connsiteY7" fmla="*/ 878035 h 1557339"/>
              <a:gd name="connsiteX8" fmla="*/ 1195910 w 2384564"/>
              <a:gd name="connsiteY8" fmla="*/ 17428 h 1557339"/>
              <a:gd name="connsiteX9" fmla="*/ 521783 w 2384564"/>
              <a:gd name="connsiteY9" fmla="*/ 364567 h 1557339"/>
              <a:gd name="connsiteX10" fmla="*/ 1028700 w 2384564"/>
              <a:gd name="connsiteY10" fmla="*/ 909639 h 1557339"/>
              <a:gd name="connsiteX11" fmla="*/ 0 w 2384564"/>
              <a:gd name="connsiteY11" fmla="*/ 681039 h 1557339"/>
              <a:gd name="connsiteX12" fmla="*/ 590550 w 2384564"/>
              <a:gd name="connsiteY12" fmla="*/ 1557339 h 1557339"/>
              <a:gd name="connsiteX0" fmla="*/ 590550 w 2389712"/>
              <a:gd name="connsiteY0" fmla="*/ 1557339 h 1557339"/>
              <a:gd name="connsiteX1" fmla="*/ 1952625 w 2389712"/>
              <a:gd name="connsiteY1" fmla="*/ 1490664 h 1557339"/>
              <a:gd name="connsiteX2" fmla="*/ 2384564 w 2389712"/>
              <a:gd name="connsiteY2" fmla="*/ 1040919 h 1557339"/>
              <a:gd name="connsiteX3" fmla="*/ 1846694 w 2389712"/>
              <a:gd name="connsiteY3" fmla="*/ 818683 h 1557339"/>
              <a:gd name="connsiteX4" fmla="*/ 2144446 w 2389712"/>
              <a:gd name="connsiteY4" fmla="*/ 775628 h 1557339"/>
              <a:gd name="connsiteX5" fmla="*/ 2047875 w 2389712"/>
              <a:gd name="connsiteY5" fmla="*/ 395289 h 1557339"/>
              <a:gd name="connsiteX6" fmla="*/ 1597007 w 2389712"/>
              <a:gd name="connsiteY6" fmla="*/ 370953 h 1557339"/>
              <a:gd name="connsiteX7" fmla="*/ 1537710 w 2389712"/>
              <a:gd name="connsiteY7" fmla="*/ 878035 h 1557339"/>
              <a:gd name="connsiteX8" fmla="*/ 1195910 w 2389712"/>
              <a:gd name="connsiteY8" fmla="*/ 17428 h 1557339"/>
              <a:gd name="connsiteX9" fmla="*/ 521783 w 2389712"/>
              <a:gd name="connsiteY9" fmla="*/ 364567 h 1557339"/>
              <a:gd name="connsiteX10" fmla="*/ 1028700 w 2389712"/>
              <a:gd name="connsiteY10" fmla="*/ 909639 h 1557339"/>
              <a:gd name="connsiteX11" fmla="*/ 0 w 2389712"/>
              <a:gd name="connsiteY11" fmla="*/ 681039 h 1557339"/>
              <a:gd name="connsiteX12" fmla="*/ 590550 w 2389712"/>
              <a:gd name="connsiteY12" fmla="*/ 1557339 h 1557339"/>
              <a:gd name="connsiteX0" fmla="*/ 590550 w 2389712"/>
              <a:gd name="connsiteY0" fmla="*/ 1557339 h 1557339"/>
              <a:gd name="connsiteX1" fmla="*/ 1952625 w 2389712"/>
              <a:gd name="connsiteY1" fmla="*/ 1490664 h 1557339"/>
              <a:gd name="connsiteX2" fmla="*/ 2384564 w 2389712"/>
              <a:gd name="connsiteY2" fmla="*/ 1040919 h 1557339"/>
              <a:gd name="connsiteX3" fmla="*/ 1846694 w 2389712"/>
              <a:gd name="connsiteY3" fmla="*/ 818683 h 1557339"/>
              <a:gd name="connsiteX4" fmla="*/ 2144446 w 2389712"/>
              <a:gd name="connsiteY4" fmla="*/ 775628 h 1557339"/>
              <a:gd name="connsiteX5" fmla="*/ 2047875 w 2389712"/>
              <a:gd name="connsiteY5" fmla="*/ 395289 h 1557339"/>
              <a:gd name="connsiteX6" fmla="*/ 1597007 w 2389712"/>
              <a:gd name="connsiteY6" fmla="*/ 370953 h 1557339"/>
              <a:gd name="connsiteX7" fmla="*/ 1537710 w 2389712"/>
              <a:gd name="connsiteY7" fmla="*/ 878035 h 1557339"/>
              <a:gd name="connsiteX8" fmla="*/ 1195910 w 2389712"/>
              <a:gd name="connsiteY8" fmla="*/ 17428 h 1557339"/>
              <a:gd name="connsiteX9" fmla="*/ 521783 w 2389712"/>
              <a:gd name="connsiteY9" fmla="*/ 364567 h 1557339"/>
              <a:gd name="connsiteX10" fmla="*/ 1028700 w 2389712"/>
              <a:gd name="connsiteY10" fmla="*/ 909639 h 1557339"/>
              <a:gd name="connsiteX11" fmla="*/ 0 w 2389712"/>
              <a:gd name="connsiteY11" fmla="*/ 681039 h 1557339"/>
              <a:gd name="connsiteX12" fmla="*/ 590550 w 2389712"/>
              <a:gd name="connsiteY12" fmla="*/ 1557339 h 1557339"/>
              <a:gd name="connsiteX0" fmla="*/ 590550 w 2389712"/>
              <a:gd name="connsiteY0" fmla="*/ 1557339 h 1557339"/>
              <a:gd name="connsiteX1" fmla="*/ 1952625 w 2389712"/>
              <a:gd name="connsiteY1" fmla="*/ 1490664 h 1557339"/>
              <a:gd name="connsiteX2" fmla="*/ 2384564 w 2389712"/>
              <a:gd name="connsiteY2" fmla="*/ 1040919 h 1557339"/>
              <a:gd name="connsiteX3" fmla="*/ 1846694 w 2389712"/>
              <a:gd name="connsiteY3" fmla="*/ 818683 h 1557339"/>
              <a:gd name="connsiteX4" fmla="*/ 2144446 w 2389712"/>
              <a:gd name="connsiteY4" fmla="*/ 775628 h 1557339"/>
              <a:gd name="connsiteX5" fmla="*/ 2047875 w 2389712"/>
              <a:gd name="connsiteY5" fmla="*/ 395289 h 1557339"/>
              <a:gd name="connsiteX6" fmla="*/ 1597007 w 2389712"/>
              <a:gd name="connsiteY6" fmla="*/ 370953 h 1557339"/>
              <a:gd name="connsiteX7" fmla="*/ 1537710 w 2389712"/>
              <a:gd name="connsiteY7" fmla="*/ 878035 h 1557339"/>
              <a:gd name="connsiteX8" fmla="*/ 1195910 w 2389712"/>
              <a:gd name="connsiteY8" fmla="*/ 17428 h 1557339"/>
              <a:gd name="connsiteX9" fmla="*/ 521783 w 2389712"/>
              <a:gd name="connsiteY9" fmla="*/ 364567 h 1557339"/>
              <a:gd name="connsiteX10" fmla="*/ 1028700 w 2389712"/>
              <a:gd name="connsiteY10" fmla="*/ 909639 h 1557339"/>
              <a:gd name="connsiteX11" fmla="*/ 0 w 2389712"/>
              <a:gd name="connsiteY11" fmla="*/ 681039 h 1557339"/>
              <a:gd name="connsiteX12" fmla="*/ 590550 w 2389712"/>
              <a:gd name="connsiteY12" fmla="*/ 1557339 h 1557339"/>
              <a:gd name="connsiteX0" fmla="*/ 590550 w 2389712"/>
              <a:gd name="connsiteY0" fmla="*/ 1557339 h 1557339"/>
              <a:gd name="connsiteX1" fmla="*/ 1952625 w 2389712"/>
              <a:gd name="connsiteY1" fmla="*/ 1490664 h 1557339"/>
              <a:gd name="connsiteX2" fmla="*/ 2384564 w 2389712"/>
              <a:gd name="connsiteY2" fmla="*/ 1040919 h 1557339"/>
              <a:gd name="connsiteX3" fmla="*/ 1846694 w 2389712"/>
              <a:gd name="connsiteY3" fmla="*/ 818683 h 1557339"/>
              <a:gd name="connsiteX4" fmla="*/ 2144446 w 2389712"/>
              <a:gd name="connsiteY4" fmla="*/ 775628 h 1557339"/>
              <a:gd name="connsiteX5" fmla="*/ 2047875 w 2389712"/>
              <a:gd name="connsiteY5" fmla="*/ 395289 h 1557339"/>
              <a:gd name="connsiteX6" fmla="*/ 1597007 w 2389712"/>
              <a:gd name="connsiteY6" fmla="*/ 370953 h 1557339"/>
              <a:gd name="connsiteX7" fmla="*/ 1537710 w 2389712"/>
              <a:gd name="connsiteY7" fmla="*/ 878035 h 1557339"/>
              <a:gd name="connsiteX8" fmla="*/ 1195910 w 2389712"/>
              <a:gd name="connsiteY8" fmla="*/ 17428 h 1557339"/>
              <a:gd name="connsiteX9" fmla="*/ 521783 w 2389712"/>
              <a:gd name="connsiteY9" fmla="*/ 364567 h 1557339"/>
              <a:gd name="connsiteX10" fmla="*/ 1028700 w 2389712"/>
              <a:gd name="connsiteY10" fmla="*/ 909639 h 1557339"/>
              <a:gd name="connsiteX11" fmla="*/ 0 w 2389712"/>
              <a:gd name="connsiteY11" fmla="*/ 681039 h 1557339"/>
              <a:gd name="connsiteX12" fmla="*/ 590550 w 2389712"/>
              <a:gd name="connsiteY12" fmla="*/ 1557339 h 1557339"/>
              <a:gd name="connsiteX0" fmla="*/ 590550 w 2389822"/>
              <a:gd name="connsiteY0" fmla="*/ 1557339 h 1557339"/>
              <a:gd name="connsiteX1" fmla="*/ 1960576 w 2389822"/>
              <a:gd name="connsiteY1" fmla="*/ 1510542 h 1557339"/>
              <a:gd name="connsiteX2" fmla="*/ 2384564 w 2389822"/>
              <a:gd name="connsiteY2" fmla="*/ 1040919 h 1557339"/>
              <a:gd name="connsiteX3" fmla="*/ 1846694 w 2389822"/>
              <a:gd name="connsiteY3" fmla="*/ 818683 h 1557339"/>
              <a:gd name="connsiteX4" fmla="*/ 2144446 w 2389822"/>
              <a:gd name="connsiteY4" fmla="*/ 775628 h 1557339"/>
              <a:gd name="connsiteX5" fmla="*/ 2047875 w 2389822"/>
              <a:gd name="connsiteY5" fmla="*/ 395289 h 1557339"/>
              <a:gd name="connsiteX6" fmla="*/ 1597007 w 2389822"/>
              <a:gd name="connsiteY6" fmla="*/ 370953 h 1557339"/>
              <a:gd name="connsiteX7" fmla="*/ 1537710 w 2389822"/>
              <a:gd name="connsiteY7" fmla="*/ 878035 h 1557339"/>
              <a:gd name="connsiteX8" fmla="*/ 1195910 w 2389822"/>
              <a:gd name="connsiteY8" fmla="*/ 17428 h 1557339"/>
              <a:gd name="connsiteX9" fmla="*/ 521783 w 2389822"/>
              <a:gd name="connsiteY9" fmla="*/ 364567 h 1557339"/>
              <a:gd name="connsiteX10" fmla="*/ 1028700 w 2389822"/>
              <a:gd name="connsiteY10" fmla="*/ 909639 h 1557339"/>
              <a:gd name="connsiteX11" fmla="*/ 0 w 2389822"/>
              <a:gd name="connsiteY11" fmla="*/ 681039 h 1557339"/>
              <a:gd name="connsiteX12" fmla="*/ 590550 w 2389822"/>
              <a:gd name="connsiteY12" fmla="*/ 1557339 h 1557339"/>
              <a:gd name="connsiteX0" fmla="*/ 590550 w 2396855"/>
              <a:gd name="connsiteY0" fmla="*/ 1557339 h 1557339"/>
              <a:gd name="connsiteX1" fmla="*/ 1960576 w 2396855"/>
              <a:gd name="connsiteY1" fmla="*/ 1510542 h 1557339"/>
              <a:gd name="connsiteX2" fmla="*/ 2384564 w 2396855"/>
              <a:gd name="connsiteY2" fmla="*/ 1040919 h 1557339"/>
              <a:gd name="connsiteX3" fmla="*/ 1846694 w 2396855"/>
              <a:gd name="connsiteY3" fmla="*/ 818683 h 1557339"/>
              <a:gd name="connsiteX4" fmla="*/ 2144446 w 2396855"/>
              <a:gd name="connsiteY4" fmla="*/ 775628 h 1557339"/>
              <a:gd name="connsiteX5" fmla="*/ 2047875 w 2396855"/>
              <a:gd name="connsiteY5" fmla="*/ 395289 h 1557339"/>
              <a:gd name="connsiteX6" fmla="*/ 1597007 w 2396855"/>
              <a:gd name="connsiteY6" fmla="*/ 370953 h 1557339"/>
              <a:gd name="connsiteX7" fmla="*/ 1537710 w 2396855"/>
              <a:gd name="connsiteY7" fmla="*/ 878035 h 1557339"/>
              <a:gd name="connsiteX8" fmla="*/ 1195910 w 2396855"/>
              <a:gd name="connsiteY8" fmla="*/ 17428 h 1557339"/>
              <a:gd name="connsiteX9" fmla="*/ 521783 w 2396855"/>
              <a:gd name="connsiteY9" fmla="*/ 364567 h 1557339"/>
              <a:gd name="connsiteX10" fmla="*/ 1028700 w 2396855"/>
              <a:gd name="connsiteY10" fmla="*/ 909639 h 1557339"/>
              <a:gd name="connsiteX11" fmla="*/ 0 w 2396855"/>
              <a:gd name="connsiteY11" fmla="*/ 681039 h 1557339"/>
              <a:gd name="connsiteX12" fmla="*/ 590550 w 2396855"/>
              <a:gd name="connsiteY12" fmla="*/ 1557339 h 1557339"/>
              <a:gd name="connsiteX0" fmla="*/ 590550 w 2396855"/>
              <a:gd name="connsiteY0" fmla="*/ 1513607 h 1513607"/>
              <a:gd name="connsiteX1" fmla="*/ 1960576 w 2396855"/>
              <a:gd name="connsiteY1" fmla="*/ 1510542 h 1513607"/>
              <a:gd name="connsiteX2" fmla="*/ 2384564 w 2396855"/>
              <a:gd name="connsiteY2" fmla="*/ 1040919 h 1513607"/>
              <a:gd name="connsiteX3" fmla="*/ 1846694 w 2396855"/>
              <a:gd name="connsiteY3" fmla="*/ 818683 h 1513607"/>
              <a:gd name="connsiteX4" fmla="*/ 2144446 w 2396855"/>
              <a:gd name="connsiteY4" fmla="*/ 775628 h 1513607"/>
              <a:gd name="connsiteX5" fmla="*/ 2047875 w 2396855"/>
              <a:gd name="connsiteY5" fmla="*/ 395289 h 1513607"/>
              <a:gd name="connsiteX6" fmla="*/ 1597007 w 2396855"/>
              <a:gd name="connsiteY6" fmla="*/ 370953 h 1513607"/>
              <a:gd name="connsiteX7" fmla="*/ 1537710 w 2396855"/>
              <a:gd name="connsiteY7" fmla="*/ 878035 h 1513607"/>
              <a:gd name="connsiteX8" fmla="*/ 1195910 w 2396855"/>
              <a:gd name="connsiteY8" fmla="*/ 17428 h 1513607"/>
              <a:gd name="connsiteX9" fmla="*/ 521783 w 2396855"/>
              <a:gd name="connsiteY9" fmla="*/ 364567 h 1513607"/>
              <a:gd name="connsiteX10" fmla="*/ 1028700 w 2396855"/>
              <a:gd name="connsiteY10" fmla="*/ 909639 h 1513607"/>
              <a:gd name="connsiteX11" fmla="*/ 0 w 2396855"/>
              <a:gd name="connsiteY11" fmla="*/ 681039 h 1513607"/>
              <a:gd name="connsiteX12" fmla="*/ 590550 w 2396855"/>
              <a:gd name="connsiteY12" fmla="*/ 1513607 h 1513607"/>
              <a:gd name="connsiteX0" fmla="*/ 602477 w 2396855"/>
              <a:gd name="connsiteY0" fmla="*/ 1517583 h 1517583"/>
              <a:gd name="connsiteX1" fmla="*/ 1960576 w 2396855"/>
              <a:gd name="connsiteY1" fmla="*/ 1510542 h 1517583"/>
              <a:gd name="connsiteX2" fmla="*/ 2384564 w 2396855"/>
              <a:gd name="connsiteY2" fmla="*/ 1040919 h 1517583"/>
              <a:gd name="connsiteX3" fmla="*/ 1846694 w 2396855"/>
              <a:gd name="connsiteY3" fmla="*/ 818683 h 1517583"/>
              <a:gd name="connsiteX4" fmla="*/ 2144446 w 2396855"/>
              <a:gd name="connsiteY4" fmla="*/ 775628 h 1517583"/>
              <a:gd name="connsiteX5" fmla="*/ 2047875 w 2396855"/>
              <a:gd name="connsiteY5" fmla="*/ 395289 h 1517583"/>
              <a:gd name="connsiteX6" fmla="*/ 1597007 w 2396855"/>
              <a:gd name="connsiteY6" fmla="*/ 370953 h 1517583"/>
              <a:gd name="connsiteX7" fmla="*/ 1537710 w 2396855"/>
              <a:gd name="connsiteY7" fmla="*/ 878035 h 1517583"/>
              <a:gd name="connsiteX8" fmla="*/ 1195910 w 2396855"/>
              <a:gd name="connsiteY8" fmla="*/ 17428 h 1517583"/>
              <a:gd name="connsiteX9" fmla="*/ 521783 w 2396855"/>
              <a:gd name="connsiteY9" fmla="*/ 364567 h 1517583"/>
              <a:gd name="connsiteX10" fmla="*/ 1028700 w 2396855"/>
              <a:gd name="connsiteY10" fmla="*/ 909639 h 1517583"/>
              <a:gd name="connsiteX11" fmla="*/ 0 w 2396855"/>
              <a:gd name="connsiteY11" fmla="*/ 681039 h 1517583"/>
              <a:gd name="connsiteX12" fmla="*/ 602477 w 2396855"/>
              <a:gd name="connsiteY12" fmla="*/ 1517583 h 1517583"/>
              <a:gd name="connsiteX0" fmla="*/ 602477 w 2396855"/>
              <a:gd name="connsiteY0" fmla="*/ 1517583 h 1517583"/>
              <a:gd name="connsiteX1" fmla="*/ 1960576 w 2396855"/>
              <a:gd name="connsiteY1" fmla="*/ 1510542 h 1517583"/>
              <a:gd name="connsiteX2" fmla="*/ 2384564 w 2396855"/>
              <a:gd name="connsiteY2" fmla="*/ 1040919 h 1517583"/>
              <a:gd name="connsiteX3" fmla="*/ 1846694 w 2396855"/>
              <a:gd name="connsiteY3" fmla="*/ 818683 h 1517583"/>
              <a:gd name="connsiteX4" fmla="*/ 2144446 w 2396855"/>
              <a:gd name="connsiteY4" fmla="*/ 775628 h 1517583"/>
              <a:gd name="connsiteX5" fmla="*/ 2047875 w 2396855"/>
              <a:gd name="connsiteY5" fmla="*/ 395289 h 1517583"/>
              <a:gd name="connsiteX6" fmla="*/ 1597007 w 2396855"/>
              <a:gd name="connsiteY6" fmla="*/ 370953 h 1517583"/>
              <a:gd name="connsiteX7" fmla="*/ 1537710 w 2396855"/>
              <a:gd name="connsiteY7" fmla="*/ 878035 h 1517583"/>
              <a:gd name="connsiteX8" fmla="*/ 1195910 w 2396855"/>
              <a:gd name="connsiteY8" fmla="*/ 17428 h 1517583"/>
              <a:gd name="connsiteX9" fmla="*/ 521783 w 2396855"/>
              <a:gd name="connsiteY9" fmla="*/ 364567 h 1517583"/>
              <a:gd name="connsiteX10" fmla="*/ 1028700 w 2396855"/>
              <a:gd name="connsiteY10" fmla="*/ 909639 h 1517583"/>
              <a:gd name="connsiteX11" fmla="*/ 0 w 2396855"/>
              <a:gd name="connsiteY11" fmla="*/ 681039 h 1517583"/>
              <a:gd name="connsiteX12" fmla="*/ 602477 w 2396855"/>
              <a:gd name="connsiteY12" fmla="*/ 1517583 h 1517583"/>
              <a:gd name="connsiteX0" fmla="*/ 622355 w 2416733"/>
              <a:gd name="connsiteY0" fmla="*/ 1517583 h 1517583"/>
              <a:gd name="connsiteX1" fmla="*/ 1980454 w 2416733"/>
              <a:gd name="connsiteY1" fmla="*/ 1510542 h 1517583"/>
              <a:gd name="connsiteX2" fmla="*/ 2404442 w 2416733"/>
              <a:gd name="connsiteY2" fmla="*/ 1040919 h 1517583"/>
              <a:gd name="connsiteX3" fmla="*/ 1866572 w 2416733"/>
              <a:gd name="connsiteY3" fmla="*/ 818683 h 1517583"/>
              <a:gd name="connsiteX4" fmla="*/ 2164324 w 2416733"/>
              <a:gd name="connsiteY4" fmla="*/ 775628 h 1517583"/>
              <a:gd name="connsiteX5" fmla="*/ 2067753 w 2416733"/>
              <a:gd name="connsiteY5" fmla="*/ 395289 h 1517583"/>
              <a:gd name="connsiteX6" fmla="*/ 1616885 w 2416733"/>
              <a:gd name="connsiteY6" fmla="*/ 370953 h 1517583"/>
              <a:gd name="connsiteX7" fmla="*/ 1557588 w 2416733"/>
              <a:gd name="connsiteY7" fmla="*/ 878035 h 1517583"/>
              <a:gd name="connsiteX8" fmla="*/ 1215788 w 2416733"/>
              <a:gd name="connsiteY8" fmla="*/ 17428 h 1517583"/>
              <a:gd name="connsiteX9" fmla="*/ 541661 w 2416733"/>
              <a:gd name="connsiteY9" fmla="*/ 364567 h 1517583"/>
              <a:gd name="connsiteX10" fmla="*/ 1048578 w 2416733"/>
              <a:gd name="connsiteY10" fmla="*/ 909639 h 1517583"/>
              <a:gd name="connsiteX11" fmla="*/ 0 w 2416733"/>
              <a:gd name="connsiteY11" fmla="*/ 681039 h 1517583"/>
              <a:gd name="connsiteX12" fmla="*/ 622355 w 2416733"/>
              <a:gd name="connsiteY12" fmla="*/ 1517583 h 1517583"/>
              <a:gd name="connsiteX0" fmla="*/ 695331 w 2489709"/>
              <a:gd name="connsiteY0" fmla="*/ 1517583 h 1517583"/>
              <a:gd name="connsiteX1" fmla="*/ 2053430 w 2489709"/>
              <a:gd name="connsiteY1" fmla="*/ 1510542 h 1517583"/>
              <a:gd name="connsiteX2" fmla="*/ 2477418 w 2489709"/>
              <a:gd name="connsiteY2" fmla="*/ 1040919 h 1517583"/>
              <a:gd name="connsiteX3" fmla="*/ 1939548 w 2489709"/>
              <a:gd name="connsiteY3" fmla="*/ 818683 h 1517583"/>
              <a:gd name="connsiteX4" fmla="*/ 2237300 w 2489709"/>
              <a:gd name="connsiteY4" fmla="*/ 775628 h 1517583"/>
              <a:gd name="connsiteX5" fmla="*/ 2140729 w 2489709"/>
              <a:gd name="connsiteY5" fmla="*/ 395289 h 1517583"/>
              <a:gd name="connsiteX6" fmla="*/ 1689861 w 2489709"/>
              <a:gd name="connsiteY6" fmla="*/ 370953 h 1517583"/>
              <a:gd name="connsiteX7" fmla="*/ 1630564 w 2489709"/>
              <a:gd name="connsiteY7" fmla="*/ 878035 h 1517583"/>
              <a:gd name="connsiteX8" fmla="*/ 1288764 w 2489709"/>
              <a:gd name="connsiteY8" fmla="*/ 17428 h 1517583"/>
              <a:gd name="connsiteX9" fmla="*/ 614637 w 2489709"/>
              <a:gd name="connsiteY9" fmla="*/ 364567 h 1517583"/>
              <a:gd name="connsiteX10" fmla="*/ 1121554 w 2489709"/>
              <a:gd name="connsiteY10" fmla="*/ 909639 h 1517583"/>
              <a:gd name="connsiteX11" fmla="*/ 72976 w 2489709"/>
              <a:gd name="connsiteY11" fmla="*/ 681039 h 1517583"/>
              <a:gd name="connsiteX12" fmla="*/ 695331 w 2489709"/>
              <a:gd name="connsiteY12" fmla="*/ 1517583 h 1517583"/>
              <a:gd name="connsiteX0" fmla="*/ 690276 w 2484654"/>
              <a:gd name="connsiteY0" fmla="*/ 1517583 h 1517676"/>
              <a:gd name="connsiteX1" fmla="*/ 2048375 w 2484654"/>
              <a:gd name="connsiteY1" fmla="*/ 1510542 h 1517676"/>
              <a:gd name="connsiteX2" fmla="*/ 2472363 w 2484654"/>
              <a:gd name="connsiteY2" fmla="*/ 1040919 h 1517676"/>
              <a:gd name="connsiteX3" fmla="*/ 1934493 w 2484654"/>
              <a:gd name="connsiteY3" fmla="*/ 818683 h 1517676"/>
              <a:gd name="connsiteX4" fmla="*/ 2232245 w 2484654"/>
              <a:gd name="connsiteY4" fmla="*/ 775628 h 1517676"/>
              <a:gd name="connsiteX5" fmla="*/ 2135674 w 2484654"/>
              <a:gd name="connsiteY5" fmla="*/ 395289 h 1517676"/>
              <a:gd name="connsiteX6" fmla="*/ 1684806 w 2484654"/>
              <a:gd name="connsiteY6" fmla="*/ 370953 h 1517676"/>
              <a:gd name="connsiteX7" fmla="*/ 1625509 w 2484654"/>
              <a:gd name="connsiteY7" fmla="*/ 878035 h 1517676"/>
              <a:gd name="connsiteX8" fmla="*/ 1283709 w 2484654"/>
              <a:gd name="connsiteY8" fmla="*/ 17428 h 1517676"/>
              <a:gd name="connsiteX9" fmla="*/ 609582 w 2484654"/>
              <a:gd name="connsiteY9" fmla="*/ 364567 h 1517676"/>
              <a:gd name="connsiteX10" fmla="*/ 1116499 w 2484654"/>
              <a:gd name="connsiteY10" fmla="*/ 909639 h 1517676"/>
              <a:gd name="connsiteX11" fmla="*/ 67921 w 2484654"/>
              <a:gd name="connsiteY11" fmla="*/ 681039 h 1517676"/>
              <a:gd name="connsiteX12" fmla="*/ 690276 w 2484654"/>
              <a:gd name="connsiteY12" fmla="*/ 1517583 h 1517676"/>
              <a:gd name="connsiteX0" fmla="*/ 711626 w 2506004"/>
              <a:gd name="connsiteY0" fmla="*/ 1517583 h 1517690"/>
              <a:gd name="connsiteX1" fmla="*/ 2069725 w 2506004"/>
              <a:gd name="connsiteY1" fmla="*/ 1510542 h 1517690"/>
              <a:gd name="connsiteX2" fmla="*/ 2493713 w 2506004"/>
              <a:gd name="connsiteY2" fmla="*/ 1040919 h 1517690"/>
              <a:gd name="connsiteX3" fmla="*/ 1955843 w 2506004"/>
              <a:gd name="connsiteY3" fmla="*/ 818683 h 1517690"/>
              <a:gd name="connsiteX4" fmla="*/ 2253595 w 2506004"/>
              <a:gd name="connsiteY4" fmla="*/ 775628 h 1517690"/>
              <a:gd name="connsiteX5" fmla="*/ 2157024 w 2506004"/>
              <a:gd name="connsiteY5" fmla="*/ 395289 h 1517690"/>
              <a:gd name="connsiteX6" fmla="*/ 1706156 w 2506004"/>
              <a:gd name="connsiteY6" fmla="*/ 370953 h 1517690"/>
              <a:gd name="connsiteX7" fmla="*/ 1646859 w 2506004"/>
              <a:gd name="connsiteY7" fmla="*/ 878035 h 1517690"/>
              <a:gd name="connsiteX8" fmla="*/ 1305059 w 2506004"/>
              <a:gd name="connsiteY8" fmla="*/ 17428 h 1517690"/>
              <a:gd name="connsiteX9" fmla="*/ 630932 w 2506004"/>
              <a:gd name="connsiteY9" fmla="*/ 364567 h 1517690"/>
              <a:gd name="connsiteX10" fmla="*/ 1137849 w 2506004"/>
              <a:gd name="connsiteY10" fmla="*/ 909639 h 1517690"/>
              <a:gd name="connsiteX11" fmla="*/ 65417 w 2506004"/>
              <a:gd name="connsiteY11" fmla="*/ 740674 h 1517690"/>
              <a:gd name="connsiteX12" fmla="*/ 711626 w 2506004"/>
              <a:gd name="connsiteY12" fmla="*/ 1517583 h 1517690"/>
              <a:gd name="connsiteX0" fmla="*/ 677110 w 2471488"/>
              <a:gd name="connsiteY0" fmla="*/ 1517583 h 1517661"/>
              <a:gd name="connsiteX1" fmla="*/ 2035209 w 2471488"/>
              <a:gd name="connsiteY1" fmla="*/ 1510542 h 1517661"/>
              <a:gd name="connsiteX2" fmla="*/ 2459197 w 2471488"/>
              <a:gd name="connsiteY2" fmla="*/ 1040919 h 1517661"/>
              <a:gd name="connsiteX3" fmla="*/ 1921327 w 2471488"/>
              <a:gd name="connsiteY3" fmla="*/ 818683 h 1517661"/>
              <a:gd name="connsiteX4" fmla="*/ 2219079 w 2471488"/>
              <a:gd name="connsiteY4" fmla="*/ 775628 h 1517661"/>
              <a:gd name="connsiteX5" fmla="*/ 2122508 w 2471488"/>
              <a:gd name="connsiteY5" fmla="*/ 395289 h 1517661"/>
              <a:gd name="connsiteX6" fmla="*/ 1671640 w 2471488"/>
              <a:gd name="connsiteY6" fmla="*/ 370953 h 1517661"/>
              <a:gd name="connsiteX7" fmla="*/ 1612343 w 2471488"/>
              <a:gd name="connsiteY7" fmla="*/ 878035 h 1517661"/>
              <a:gd name="connsiteX8" fmla="*/ 1270543 w 2471488"/>
              <a:gd name="connsiteY8" fmla="*/ 17428 h 1517661"/>
              <a:gd name="connsiteX9" fmla="*/ 596416 w 2471488"/>
              <a:gd name="connsiteY9" fmla="*/ 364567 h 1517661"/>
              <a:gd name="connsiteX10" fmla="*/ 1103333 w 2471488"/>
              <a:gd name="connsiteY10" fmla="*/ 909639 h 1517661"/>
              <a:gd name="connsiteX11" fmla="*/ 30901 w 2471488"/>
              <a:gd name="connsiteY11" fmla="*/ 740674 h 1517661"/>
              <a:gd name="connsiteX12" fmla="*/ 677110 w 2471488"/>
              <a:gd name="connsiteY12" fmla="*/ 1517583 h 1517661"/>
              <a:gd name="connsiteX0" fmla="*/ 693833 w 2488211"/>
              <a:gd name="connsiteY0" fmla="*/ 1517583 h 1517698"/>
              <a:gd name="connsiteX1" fmla="*/ 2051932 w 2488211"/>
              <a:gd name="connsiteY1" fmla="*/ 1510542 h 1517698"/>
              <a:gd name="connsiteX2" fmla="*/ 2475920 w 2488211"/>
              <a:gd name="connsiteY2" fmla="*/ 1040919 h 1517698"/>
              <a:gd name="connsiteX3" fmla="*/ 1938050 w 2488211"/>
              <a:gd name="connsiteY3" fmla="*/ 818683 h 1517698"/>
              <a:gd name="connsiteX4" fmla="*/ 2235802 w 2488211"/>
              <a:gd name="connsiteY4" fmla="*/ 775628 h 1517698"/>
              <a:gd name="connsiteX5" fmla="*/ 2139231 w 2488211"/>
              <a:gd name="connsiteY5" fmla="*/ 395289 h 1517698"/>
              <a:gd name="connsiteX6" fmla="*/ 1688363 w 2488211"/>
              <a:gd name="connsiteY6" fmla="*/ 370953 h 1517698"/>
              <a:gd name="connsiteX7" fmla="*/ 1629066 w 2488211"/>
              <a:gd name="connsiteY7" fmla="*/ 878035 h 1517698"/>
              <a:gd name="connsiteX8" fmla="*/ 1287266 w 2488211"/>
              <a:gd name="connsiteY8" fmla="*/ 17428 h 1517698"/>
              <a:gd name="connsiteX9" fmla="*/ 613139 w 2488211"/>
              <a:gd name="connsiteY9" fmla="*/ 364567 h 1517698"/>
              <a:gd name="connsiteX10" fmla="*/ 1120056 w 2488211"/>
              <a:gd name="connsiteY10" fmla="*/ 909639 h 1517698"/>
              <a:gd name="connsiteX11" fmla="*/ 47624 w 2488211"/>
              <a:gd name="connsiteY11" fmla="*/ 740674 h 1517698"/>
              <a:gd name="connsiteX12" fmla="*/ 693833 w 2488211"/>
              <a:gd name="connsiteY12" fmla="*/ 1517583 h 1517698"/>
              <a:gd name="connsiteX0" fmla="*/ 715719 w 2510097"/>
              <a:gd name="connsiteY0" fmla="*/ 1517583 h 1517698"/>
              <a:gd name="connsiteX1" fmla="*/ 2073818 w 2510097"/>
              <a:gd name="connsiteY1" fmla="*/ 1510542 h 1517698"/>
              <a:gd name="connsiteX2" fmla="*/ 2497806 w 2510097"/>
              <a:gd name="connsiteY2" fmla="*/ 1040919 h 1517698"/>
              <a:gd name="connsiteX3" fmla="*/ 1959936 w 2510097"/>
              <a:gd name="connsiteY3" fmla="*/ 818683 h 1517698"/>
              <a:gd name="connsiteX4" fmla="*/ 2257688 w 2510097"/>
              <a:gd name="connsiteY4" fmla="*/ 775628 h 1517698"/>
              <a:gd name="connsiteX5" fmla="*/ 2161117 w 2510097"/>
              <a:gd name="connsiteY5" fmla="*/ 395289 h 1517698"/>
              <a:gd name="connsiteX6" fmla="*/ 1710249 w 2510097"/>
              <a:gd name="connsiteY6" fmla="*/ 370953 h 1517698"/>
              <a:gd name="connsiteX7" fmla="*/ 1650952 w 2510097"/>
              <a:gd name="connsiteY7" fmla="*/ 878035 h 1517698"/>
              <a:gd name="connsiteX8" fmla="*/ 1309152 w 2510097"/>
              <a:gd name="connsiteY8" fmla="*/ 17428 h 1517698"/>
              <a:gd name="connsiteX9" fmla="*/ 635025 w 2510097"/>
              <a:gd name="connsiteY9" fmla="*/ 364567 h 1517698"/>
              <a:gd name="connsiteX10" fmla="*/ 1141942 w 2510097"/>
              <a:gd name="connsiteY10" fmla="*/ 909639 h 1517698"/>
              <a:gd name="connsiteX11" fmla="*/ 45656 w 2510097"/>
              <a:gd name="connsiteY11" fmla="*/ 740674 h 1517698"/>
              <a:gd name="connsiteX12" fmla="*/ 715719 w 2510097"/>
              <a:gd name="connsiteY12" fmla="*/ 1517583 h 1517698"/>
              <a:gd name="connsiteX0" fmla="*/ 693150 w 2487528"/>
              <a:gd name="connsiteY0" fmla="*/ 1517583 h 1517683"/>
              <a:gd name="connsiteX1" fmla="*/ 2051249 w 2487528"/>
              <a:gd name="connsiteY1" fmla="*/ 1510542 h 1517683"/>
              <a:gd name="connsiteX2" fmla="*/ 2475237 w 2487528"/>
              <a:gd name="connsiteY2" fmla="*/ 1040919 h 1517683"/>
              <a:gd name="connsiteX3" fmla="*/ 1937367 w 2487528"/>
              <a:gd name="connsiteY3" fmla="*/ 818683 h 1517683"/>
              <a:gd name="connsiteX4" fmla="*/ 2235119 w 2487528"/>
              <a:gd name="connsiteY4" fmla="*/ 775628 h 1517683"/>
              <a:gd name="connsiteX5" fmla="*/ 2138548 w 2487528"/>
              <a:gd name="connsiteY5" fmla="*/ 395289 h 1517683"/>
              <a:gd name="connsiteX6" fmla="*/ 1687680 w 2487528"/>
              <a:gd name="connsiteY6" fmla="*/ 370953 h 1517683"/>
              <a:gd name="connsiteX7" fmla="*/ 1628383 w 2487528"/>
              <a:gd name="connsiteY7" fmla="*/ 878035 h 1517683"/>
              <a:gd name="connsiteX8" fmla="*/ 1286583 w 2487528"/>
              <a:gd name="connsiteY8" fmla="*/ 17428 h 1517683"/>
              <a:gd name="connsiteX9" fmla="*/ 612456 w 2487528"/>
              <a:gd name="connsiteY9" fmla="*/ 364567 h 1517683"/>
              <a:gd name="connsiteX10" fmla="*/ 1119373 w 2487528"/>
              <a:gd name="connsiteY10" fmla="*/ 909639 h 1517683"/>
              <a:gd name="connsiteX11" fmla="*/ 23087 w 2487528"/>
              <a:gd name="connsiteY11" fmla="*/ 740674 h 1517683"/>
              <a:gd name="connsiteX12" fmla="*/ 693150 w 2487528"/>
              <a:gd name="connsiteY12"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26885 w 2491326"/>
              <a:gd name="connsiteY11" fmla="*/ 740674 h 1517683"/>
              <a:gd name="connsiteX12" fmla="*/ 696948 w 2491326"/>
              <a:gd name="connsiteY12"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26885 w 2491326"/>
              <a:gd name="connsiteY11" fmla="*/ 740674 h 1517683"/>
              <a:gd name="connsiteX12" fmla="*/ 696948 w 2491326"/>
              <a:gd name="connsiteY12"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91326" h="1517683">
                <a:moveTo>
                  <a:pt x="696948" y="1517583"/>
                </a:moveTo>
                <a:lnTo>
                  <a:pt x="2055047" y="1510542"/>
                </a:lnTo>
                <a:cubicBezTo>
                  <a:pt x="2429615" y="1503751"/>
                  <a:pt x="2529862" y="1262395"/>
                  <a:pt x="2479035" y="1040919"/>
                </a:cubicBezTo>
                <a:cubicBezTo>
                  <a:pt x="2409740" y="752156"/>
                  <a:pt x="2054193" y="705906"/>
                  <a:pt x="1941165" y="818683"/>
                </a:cubicBezTo>
                <a:cubicBezTo>
                  <a:pt x="2001609" y="758477"/>
                  <a:pt x="2155153" y="753674"/>
                  <a:pt x="2238917" y="775628"/>
                </a:cubicBezTo>
                <a:cubicBezTo>
                  <a:pt x="2283019" y="710348"/>
                  <a:pt x="2245581" y="472540"/>
                  <a:pt x="2142346" y="395289"/>
                </a:cubicBezTo>
                <a:cubicBezTo>
                  <a:pt x="2044729" y="314397"/>
                  <a:pt x="1868195" y="252211"/>
                  <a:pt x="1691478" y="370953"/>
                </a:cubicBezTo>
                <a:cubicBezTo>
                  <a:pt x="1726329" y="510029"/>
                  <a:pt x="1729467" y="707246"/>
                  <a:pt x="1632181" y="878035"/>
                </a:cubicBezTo>
                <a:cubicBezTo>
                  <a:pt x="1782525" y="628164"/>
                  <a:pt x="1779588" y="188015"/>
                  <a:pt x="1290381" y="17428"/>
                </a:cubicBezTo>
                <a:cubicBezTo>
                  <a:pt x="1048053" y="-57138"/>
                  <a:pt x="678873" y="116715"/>
                  <a:pt x="616254" y="364567"/>
                </a:cubicBezTo>
                <a:cubicBezTo>
                  <a:pt x="801129" y="403135"/>
                  <a:pt x="1029735" y="461579"/>
                  <a:pt x="1127147" y="794345"/>
                </a:cubicBezTo>
                <a:cubicBezTo>
                  <a:pt x="1070372" y="588809"/>
                  <a:pt x="907572" y="395952"/>
                  <a:pt x="609565" y="367791"/>
                </a:cubicBezTo>
                <a:cubicBezTo>
                  <a:pt x="363240" y="347581"/>
                  <a:pt x="99786" y="553680"/>
                  <a:pt x="26885" y="740674"/>
                </a:cubicBezTo>
                <a:cubicBezTo>
                  <a:pt x="-86365" y="1122891"/>
                  <a:pt x="162167" y="1524982"/>
                  <a:pt x="696948" y="1517583"/>
                </a:cubicBezTo>
                <a:close/>
              </a:path>
            </a:pathLst>
          </a:custGeom>
          <a:noFill/>
          <a:ln w="508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8" name="Rectangle 19">
            <a:extLst>
              <a:ext uri="{FF2B5EF4-FFF2-40B4-BE49-F238E27FC236}">
                <a16:creationId xmlns:a16="http://schemas.microsoft.com/office/drawing/2014/main" id="{15250868-2C9D-4B71-90FE-A54F9765BB56}"/>
              </a:ext>
            </a:extLst>
          </p:cNvPr>
          <p:cNvSpPr>
            <a:spLocks noChangeAspect="1"/>
          </p:cNvSpPr>
          <p:nvPr/>
        </p:nvSpPr>
        <p:spPr>
          <a:xfrm>
            <a:off x="9290199" y="3541166"/>
            <a:ext cx="162933" cy="337413"/>
          </a:xfrm>
          <a:custGeom>
            <a:avLst/>
            <a:gdLst/>
            <a:ahLst/>
            <a:cxnLst/>
            <a:rect l="l" t="t" r="r" b="b"/>
            <a:pathLst>
              <a:path w="162932" h="337413">
                <a:moveTo>
                  <a:pt x="0" y="0"/>
                </a:moveTo>
                <a:lnTo>
                  <a:pt x="156157" y="0"/>
                </a:lnTo>
                <a:cubicBezTo>
                  <a:pt x="159876" y="12458"/>
                  <a:pt x="161254" y="25406"/>
                  <a:pt x="161930" y="38541"/>
                </a:cubicBezTo>
                <a:lnTo>
                  <a:pt x="162932" y="38541"/>
                </a:lnTo>
                <a:lnTo>
                  <a:pt x="162932" y="58380"/>
                </a:lnTo>
                <a:lnTo>
                  <a:pt x="162932" y="337413"/>
                </a:lnTo>
                <a:lnTo>
                  <a:pt x="9481" y="337413"/>
                </a:lnTo>
                <a:lnTo>
                  <a:pt x="9481" y="248768"/>
                </a:lnTo>
                <a:lnTo>
                  <a:pt x="103586" y="248830"/>
                </a:lnTo>
                <a:cubicBezTo>
                  <a:pt x="103586" y="207245"/>
                  <a:pt x="63539" y="172349"/>
                  <a:pt x="9481" y="163097"/>
                </a:cubicBezTo>
                <a:lnTo>
                  <a:pt x="9481" y="58380"/>
                </a:lnTo>
                <a:lnTo>
                  <a:pt x="9289" y="58380"/>
                </a:lnTo>
                <a:cubicBezTo>
                  <a:pt x="9289" y="38017"/>
                  <a:pt x="6378" y="18333"/>
                  <a:pt x="0" y="0"/>
                </a:cubicBezTo>
                <a:close/>
              </a:path>
            </a:pathLst>
          </a:cu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9" name="Rectangle 19">
            <a:extLst>
              <a:ext uri="{FF2B5EF4-FFF2-40B4-BE49-F238E27FC236}">
                <a16:creationId xmlns:a16="http://schemas.microsoft.com/office/drawing/2014/main" id="{67D430AF-9481-4FB7-80A1-4088DD64F43D}"/>
              </a:ext>
            </a:extLst>
          </p:cNvPr>
          <p:cNvSpPr>
            <a:spLocks noChangeAspect="1"/>
          </p:cNvSpPr>
          <p:nvPr/>
        </p:nvSpPr>
        <p:spPr>
          <a:xfrm>
            <a:off x="8749117" y="3251816"/>
            <a:ext cx="695125" cy="705058"/>
          </a:xfrm>
          <a:custGeom>
            <a:avLst/>
            <a:gdLst/>
            <a:ahLst/>
            <a:cxnLst/>
            <a:rect l="l" t="t" r="r" b="b"/>
            <a:pathLst>
              <a:path w="695125" h="705057">
                <a:moveTo>
                  <a:pt x="362742" y="0"/>
                </a:moveTo>
                <a:cubicBezTo>
                  <a:pt x="512310" y="0"/>
                  <a:pt x="640735" y="90521"/>
                  <a:pt x="695125" y="220155"/>
                </a:cubicBezTo>
                <a:lnTo>
                  <a:pt x="514150" y="220155"/>
                </a:lnTo>
                <a:cubicBezTo>
                  <a:pt x="476834" y="178912"/>
                  <a:pt x="422739" y="153643"/>
                  <a:pt x="362742" y="153643"/>
                </a:cubicBezTo>
                <a:cubicBezTo>
                  <a:pt x="247260" y="153643"/>
                  <a:pt x="153643" y="247261"/>
                  <a:pt x="153643" y="362743"/>
                </a:cubicBezTo>
                <a:lnTo>
                  <a:pt x="153451" y="362743"/>
                </a:lnTo>
                <a:lnTo>
                  <a:pt x="153451" y="705057"/>
                </a:lnTo>
                <a:lnTo>
                  <a:pt x="0" y="705057"/>
                </a:lnTo>
                <a:lnTo>
                  <a:pt x="0" y="362743"/>
                </a:lnTo>
                <a:cubicBezTo>
                  <a:pt x="0" y="162406"/>
                  <a:pt x="162405" y="0"/>
                  <a:pt x="362742"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0" name="Freeform 27">
            <a:extLst>
              <a:ext uri="{FF2B5EF4-FFF2-40B4-BE49-F238E27FC236}">
                <a16:creationId xmlns:a16="http://schemas.microsoft.com/office/drawing/2014/main" id="{63FD86D9-6459-4860-941A-08AD15C9328F}"/>
              </a:ext>
            </a:extLst>
          </p:cNvPr>
          <p:cNvSpPr>
            <a:spLocks noChangeAspect="1"/>
          </p:cNvSpPr>
          <p:nvPr/>
        </p:nvSpPr>
        <p:spPr>
          <a:xfrm flipH="1">
            <a:off x="7086887" y="4644509"/>
            <a:ext cx="1378765" cy="742855"/>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51" name="Freeform 28">
            <a:extLst>
              <a:ext uri="{FF2B5EF4-FFF2-40B4-BE49-F238E27FC236}">
                <a16:creationId xmlns:a16="http://schemas.microsoft.com/office/drawing/2014/main" id="{DCDB9A51-1997-4206-9B1B-F590B4953FEB}"/>
              </a:ext>
            </a:extLst>
          </p:cNvPr>
          <p:cNvSpPr>
            <a:spLocks noChangeAspect="1"/>
          </p:cNvSpPr>
          <p:nvPr/>
        </p:nvSpPr>
        <p:spPr>
          <a:xfrm flipH="1">
            <a:off x="9133294" y="4509511"/>
            <a:ext cx="1326117" cy="714490"/>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52" name="Rectangle 19">
            <a:extLst>
              <a:ext uri="{FF2B5EF4-FFF2-40B4-BE49-F238E27FC236}">
                <a16:creationId xmlns:a16="http://schemas.microsoft.com/office/drawing/2014/main" id="{4EEAB3AA-3AD4-4E41-8525-A7757F060707}"/>
              </a:ext>
            </a:extLst>
          </p:cNvPr>
          <p:cNvSpPr>
            <a:spLocks noChangeAspect="1"/>
          </p:cNvSpPr>
          <p:nvPr/>
        </p:nvSpPr>
        <p:spPr>
          <a:xfrm>
            <a:off x="8496677" y="3980560"/>
            <a:ext cx="1177754" cy="792734"/>
          </a:xfrm>
          <a:custGeom>
            <a:avLst/>
            <a:gdLst/>
            <a:ahLst/>
            <a:cxnLst/>
            <a:rect l="l" t="t" r="r" b="b"/>
            <a:pathLst>
              <a:path w="1177754" h="792734">
                <a:moveTo>
                  <a:pt x="591785" y="290911"/>
                </a:moveTo>
                <a:cubicBezTo>
                  <a:pt x="553819" y="290911"/>
                  <a:pt x="523041" y="321689"/>
                  <a:pt x="523041" y="359656"/>
                </a:cubicBezTo>
                <a:cubicBezTo>
                  <a:pt x="523041" y="384897"/>
                  <a:pt x="536646" y="406962"/>
                  <a:pt x="557063" y="418675"/>
                </a:cubicBezTo>
                <a:lnTo>
                  <a:pt x="494124" y="559323"/>
                </a:lnTo>
                <a:lnTo>
                  <a:pt x="689447" y="559323"/>
                </a:lnTo>
                <a:lnTo>
                  <a:pt x="626507" y="418675"/>
                </a:lnTo>
                <a:cubicBezTo>
                  <a:pt x="646926" y="406962"/>
                  <a:pt x="660530" y="384897"/>
                  <a:pt x="660530" y="359656"/>
                </a:cubicBezTo>
                <a:cubicBezTo>
                  <a:pt x="660530" y="321689"/>
                  <a:pt x="629752" y="290911"/>
                  <a:pt x="591785" y="290911"/>
                </a:cubicBezTo>
                <a:close/>
                <a:moveTo>
                  <a:pt x="229043" y="0"/>
                </a:moveTo>
                <a:lnTo>
                  <a:pt x="382494" y="0"/>
                </a:lnTo>
                <a:lnTo>
                  <a:pt x="382494" y="1695"/>
                </a:lnTo>
                <a:lnTo>
                  <a:pt x="1045912" y="1695"/>
                </a:lnTo>
                <a:cubicBezTo>
                  <a:pt x="1118726" y="1695"/>
                  <a:pt x="1177754" y="60723"/>
                  <a:pt x="1177754" y="133538"/>
                </a:cubicBezTo>
                <a:lnTo>
                  <a:pt x="1177754" y="660892"/>
                </a:lnTo>
                <a:cubicBezTo>
                  <a:pt x="1177754" y="733706"/>
                  <a:pt x="1118726" y="792734"/>
                  <a:pt x="1045912" y="792734"/>
                </a:cubicBezTo>
                <a:lnTo>
                  <a:pt x="131842" y="792734"/>
                </a:lnTo>
                <a:cubicBezTo>
                  <a:pt x="59028" y="792734"/>
                  <a:pt x="0" y="733706"/>
                  <a:pt x="0" y="660892"/>
                </a:cubicBezTo>
                <a:lnTo>
                  <a:pt x="0" y="133538"/>
                </a:lnTo>
                <a:cubicBezTo>
                  <a:pt x="0" y="60723"/>
                  <a:pt x="59028" y="1695"/>
                  <a:pt x="131842" y="1695"/>
                </a:cubicBezTo>
                <a:lnTo>
                  <a:pt x="229043" y="1695"/>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3" name="Rounded Rectangle 25">
            <a:extLst>
              <a:ext uri="{FF2B5EF4-FFF2-40B4-BE49-F238E27FC236}">
                <a16:creationId xmlns:a16="http://schemas.microsoft.com/office/drawing/2014/main" id="{7FC60D33-FF38-4740-B84F-C047C8921835}"/>
              </a:ext>
            </a:extLst>
          </p:cNvPr>
          <p:cNvSpPr/>
          <p:nvPr/>
        </p:nvSpPr>
        <p:spPr>
          <a:xfrm>
            <a:off x="6152509" y="2175849"/>
            <a:ext cx="1610485" cy="125178"/>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 name="Rounded Rectangle 30">
            <a:extLst>
              <a:ext uri="{FF2B5EF4-FFF2-40B4-BE49-F238E27FC236}">
                <a16:creationId xmlns:a16="http://schemas.microsoft.com/office/drawing/2014/main" id="{CF840D3F-0819-4515-982F-C956B0CDD942}"/>
              </a:ext>
            </a:extLst>
          </p:cNvPr>
          <p:cNvSpPr/>
          <p:nvPr/>
        </p:nvSpPr>
        <p:spPr>
          <a:xfrm>
            <a:off x="6380863" y="2761548"/>
            <a:ext cx="1420858" cy="125178"/>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 name="Rounded Rectangle 31">
            <a:extLst>
              <a:ext uri="{FF2B5EF4-FFF2-40B4-BE49-F238E27FC236}">
                <a16:creationId xmlns:a16="http://schemas.microsoft.com/office/drawing/2014/main" id="{F6057A10-16AA-4A61-918C-59551D6B3501}"/>
              </a:ext>
            </a:extLst>
          </p:cNvPr>
          <p:cNvSpPr/>
          <p:nvPr/>
        </p:nvSpPr>
        <p:spPr>
          <a:xfrm>
            <a:off x="6874147" y="2468698"/>
            <a:ext cx="615706" cy="125178"/>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 name="Rounded Rectangle 32">
            <a:extLst>
              <a:ext uri="{FF2B5EF4-FFF2-40B4-BE49-F238E27FC236}">
                <a16:creationId xmlns:a16="http://schemas.microsoft.com/office/drawing/2014/main" id="{E1ECFA4F-D59B-44D5-8B07-74D6E41D431E}"/>
              </a:ext>
            </a:extLst>
          </p:cNvPr>
          <p:cNvSpPr/>
          <p:nvPr/>
        </p:nvSpPr>
        <p:spPr>
          <a:xfrm>
            <a:off x="7607191" y="2468698"/>
            <a:ext cx="615706" cy="125178"/>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70" name="Group 13">
            <a:extLst>
              <a:ext uri="{FF2B5EF4-FFF2-40B4-BE49-F238E27FC236}">
                <a16:creationId xmlns:a16="http://schemas.microsoft.com/office/drawing/2014/main" id="{EB97F1DC-1D4B-4F85-B3CD-FF14DDE2BC18}"/>
              </a:ext>
            </a:extLst>
          </p:cNvPr>
          <p:cNvGrpSpPr/>
          <p:nvPr/>
        </p:nvGrpSpPr>
        <p:grpSpPr>
          <a:xfrm>
            <a:off x="1188000" y="2873637"/>
            <a:ext cx="4788000" cy="800219"/>
            <a:chOff x="2551705" y="4283314"/>
            <a:chExt cx="2357003" cy="800219"/>
          </a:xfrm>
        </p:grpSpPr>
        <p:sp>
          <p:nvSpPr>
            <p:cNvPr id="71" name="TextBox 14">
              <a:extLst>
                <a:ext uri="{FF2B5EF4-FFF2-40B4-BE49-F238E27FC236}">
                  <a16:creationId xmlns:a16="http://schemas.microsoft.com/office/drawing/2014/main" id="{E26BA1D6-FFDA-47D2-B620-602ECCDD039A}"/>
                </a:ext>
              </a:extLst>
            </p:cNvPr>
            <p:cNvSpPr txBox="1"/>
            <p:nvPr/>
          </p:nvSpPr>
          <p:spPr>
            <a:xfrm>
              <a:off x="2551707" y="4560313"/>
              <a:ext cx="2357001" cy="523220"/>
            </a:xfrm>
            <a:prstGeom prst="rect">
              <a:avLst/>
            </a:prstGeom>
            <a:noFill/>
          </p:spPr>
          <p:txBody>
            <a:bodyPr wrap="square" rtlCol="0">
              <a:spAutoFit/>
            </a:bodyPr>
            <a:lstStyle/>
            <a:p>
              <a:pPr algn="just"/>
              <a:r>
                <a:rPr lang="fr-FR" altLang="ko-KR" sz="1400" dirty="0">
                  <a:solidFill>
                    <a:schemeClr val="bg1"/>
                  </a:solidFill>
                  <a:latin typeface="Arial" pitchFamily="34" charset="0"/>
                  <a:cs typeface="Arial" pitchFamily="34" charset="0"/>
                </a:rPr>
                <a:t>L’interface est la porte d’entrée par laquelle il sera possible d’interagir avec l’application.</a:t>
              </a:r>
              <a:endParaRPr lang="ko-KR" altLang="en-US" sz="1400" dirty="0">
                <a:solidFill>
                  <a:schemeClr val="bg1"/>
                </a:solidFill>
                <a:latin typeface="Arial" pitchFamily="34" charset="0"/>
                <a:cs typeface="Arial" pitchFamily="34" charset="0"/>
              </a:endParaRPr>
            </a:p>
          </p:txBody>
        </p:sp>
        <p:sp>
          <p:nvSpPr>
            <p:cNvPr id="72" name="TextBox 15">
              <a:extLst>
                <a:ext uri="{FF2B5EF4-FFF2-40B4-BE49-F238E27FC236}">
                  <a16:creationId xmlns:a16="http://schemas.microsoft.com/office/drawing/2014/main" id="{21DC2720-37D2-4AF5-ADD2-13311ACDE726}"/>
                </a:ext>
              </a:extLst>
            </p:cNvPr>
            <p:cNvSpPr txBox="1"/>
            <p:nvPr/>
          </p:nvSpPr>
          <p:spPr>
            <a:xfrm>
              <a:off x="2551705" y="4283314"/>
              <a:ext cx="2336966" cy="338554"/>
            </a:xfrm>
            <a:prstGeom prst="rect">
              <a:avLst/>
            </a:prstGeom>
            <a:noFill/>
          </p:spPr>
          <p:txBody>
            <a:bodyPr wrap="square" rtlCol="0">
              <a:spAutoFit/>
            </a:bodyPr>
            <a:lstStyle/>
            <a:p>
              <a:r>
                <a:rPr lang="en-US" altLang="ko-KR" sz="1600" b="1" dirty="0">
                  <a:solidFill>
                    <a:schemeClr val="bg1"/>
                  </a:solidFill>
                  <a:latin typeface="Arial" pitchFamily="34" charset="0"/>
                  <a:cs typeface="Arial" pitchFamily="34" charset="0"/>
                </a:rPr>
                <a:t>Interface</a:t>
              </a:r>
              <a:endParaRPr lang="ko-KR" altLang="en-US" sz="1600" b="1" dirty="0">
                <a:solidFill>
                  <a:schemeClr val="bg1"/>
                </a:solidFill>
                <a:latin typeface="Arial" pitchFamily="34" charset="0"/>
                <a:cs typeface="Arial" pitchFamily="34" charset="0"/>
              </a:endParaRPr>
            </a:p>
          </p:txBody>
        </p:sp>
      </p:grpSp>
    </p:spTree>
    <p:extLst>
      <p:ext uri="{BB962C8B-B14F-4D97-AF65-F5344CB8AC3E}">
        <p14:creationId xmlns:p14="http://schemas.microsoft.com/office/powerpoint/2010/main" val="3432990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9">
            <a:extLst>
              <a:ext uri="{FF2B5EF4-FFF2-40B4-BE49-F238E27FC236}">
                <a16:creationId xmlns:a16="http://schemas.microsoft.com/office/drawing/2014/main" id="{22EACE2C-F0BB-4B26-BDA0-E1B66FC049A7}"/>
              </a:ext>
            </a:extLst>
          </p:cNvPr>
          <p:cNvSpPr txBox="1"/>
          <p:nvPr/>
        </p:nvSpPr>
        <p:spPr>
          <a:xfrm>
            <a:off x="0" y="5824056"/>
            <a:ext cx="7980784" cy="1200329"/>
          </a:xfrm>
          <a:prstGeom prst="rect">
            <a:avLst/>
          </a:prstGeom>
          <a:noFill/>
        </p:spPr>
        <p:txBody>
          <a:bodyPr wrap="square" rtlCol="0" anchor="ctr">
            <a:spAutoFit/>
          </a:bodyPr>
          <a:lstStyle/>
          <a:p>
            <a:r>
              <a:rPr lang="en-US" altLang="ko-KR" sz="7200" b="1" dirty="0" smtClean="0">
                <a:solidFill>
                  <a:srgbClr val="FFFF00"/>
                </a:solidFill>
                <a:latin typeface="+mj-lt"/>
                <a:cs typeface="Arial" pitchFamily="34" charset="0"/>
              </a:rPr>
              <a:t>Des Questions ?</a:t>
            </a:r>
            <a:endParaRPr lang="ko-KR" altLang="en-US" sz="7200" b="1" dirty="0">
              <a:solidFill>
                <a:srgbClr val="FFFF00"/>
              </a:solidFill>
              <a:latin typeface="+mj-lt"/>
              <a:cs typeface="Arial" pitchFamily="34" charset="0"/>
            </a:endParaRPr>
          </a:p>
        </p:txBody>
      </p:sp>
      <p:sp>
        <p:nvSpPr>
          <p:cNvPr id="42" name="TextBox 9">
            <a:extLst>
              <a:ext uri="{FF2B5EF4-FFF2-40B4-BE49-F238E27FC236}">
                <a16:creationId xmlns:a16="http://schemas.microsoft.com/office/drawing/2014/main" id="{22EACE2C-F0BB-4B26-BDA0-E1B66FC049A7}"/>
              </a:ext>
            </a:extLst>
          </p:cNvPr>
          <p:cNvSpPr txBox="1"/>
          <p:nvPr/>
        </p:nvSpPr>
        <p:spPr>
          <a:xfrm>
            <a:off x="5461402" y="1474829"/>
            <a:ext cx="709243" cy="1569660"/>
          </a:xfrm>
          <a:prstGeom prst="rect">
            <a:avLst/>
          </a:prstGeom>
          <a:noFill/>
        </p:spPr>
        <p:txBody>
          <a:bodyPr wrap="square" rtlCol="0" anchor="ctr">
            <a:spAutoFit/>
          </a:bodyPr>
          <a:lstStyle/>
          <a:p>
            <a:r>
              <a:rPr lang="en-US" altLang="ko-KR" sz="9600" b="1" dirty="0" smtClean="0">
                <a:solidFill>
                  <a:srgbClr val="FFFF00"/>
                </a:solidFill>
                <a:latin typeface="+mj-lt"/>
                <a:cs typeface="Arial" pitchFamily="34" charset="0"/>
              </a:rPr>
              <a:t>?</a:t>
            </a:r>
            <a:endParaRPr lang="ko-KR" altLang="en-US" sz="9600" b="1" dirty="0">
              <a:solidFill>
                <a:srgbClr val="FFFF00"/>
              </a:solidFill>
              <a:latin typeface="+mj-lt"/>
              <a:cs typeface="Arial" pitchFamily="34" charset="0"/>
            </a:endParaRPr>
          </a:p>
        </p:txBody>
      </p:sp>
    </p:spTree>
    <p:extLst>
      <p:ext uri="{BB962C8B-B14F-4D97-AF65-F5344CB8AC3E}">
        <p14:creationId xmlns:p14="http://schemas.microsoft.com/office/powerpoint/2010/main" val="3871885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2EACE2C-F0BB-4B26-BDA0-E1B66FC049A7}"/>
              </a:ext>
            </a:extLst>
          </p:cNvPr>
          <p:cNvSpPr txBox="1"/>
          <p:nvPr/>
        </p:nvSpPr>
        <p:spPr>
          <a:xfrm>
            <a:off x="382441" y="189912"/>
            <a:ext cx="4777152" cy="830997"/>
          </a:xfrm>
          <a:prstGeom prst="rect">
            <a:avLst/>
          </a:prstGeom>
          <a:noFill/>
        </p:spPr>
        <p:txBody>
          <a:bodyPr wrap="square" rtlCol="0" anchor="ctr">
            <a:spAutoFit/>
          </a:bodyPr>
          <a:lstStyle/>
          <a:p>
            <a:r>
              <a:rPr lang="en-US" altLang="ko-KR" sz="4800" b="1" dirty="0" smtClean="0">
                <a:solidFill>
                  <a:schemeClr val="bg1"/>
                </a:solidFill>
                <a:latin typeface="+mj-lt"/>
                <a:cs typeface="Arial" pitchFamily="34" charset="0"/>
              </a:rPr>
              <a:t>API</a:t>
            </a:r>
            <a:r>
              <a:rPr lang="en-US" altLang="ko-KR" sz="4800" dirty="0" smtClean="0">
                <a:solidFill>
                  <a:schemeClr val="bg1"/>
                </a:solidFill>
                <a:latin typeface="+mj-lt"/>
                <a:cs typeface="Arial" pitchFamily="34" charset="0"/>
              </a:rPr>
              <a:t> </a:t>
            </a:r>
            <a:r>
              <a:rPr lang="en-US" altLang="ko-KR" sz="4800" b="1" dirty="0" smtClean="0">
                <a:solidFill>
                  <a:schemeClr val="bg1"/>
                </a:solidFill>
                <a:latin typeface="+mj-lt"/>
                <a:cs typeface="Arial" pitchFamily="34" charset="0"/>
              </a:rPr>
              <a:t>Rest</a:t>
            </a:r>
            <a:endParaRPr lang="ko-KR" altLang="en-US" sz="4800" b="1" dirty="0">
              <a:solidFill>
                <a:schemeClr val="bg1"/>
              </a:solidFill>
              <a:latin typeface="+mj-lt"/>
              <a:cs typeface="Arial" pitchFamily="34" charset="0"/>
            </a:endParaRPr>
          </a:p>
        </p:txBody>
      </p:sp>
      <p:sp>
        <p:nvSpPr>
          <p:cNvPr id="4" name="Rectangle 3">
            <a:extLst>
              <a:ext uri="{FF2B5EF4-FFF2-40B4-BE49-F238E27FC236}">
                <a16:creationId xmlns:a16="http://schemas.microsoft.com/office/drawing/2014/main" id="{B04823C5-AAD3-4FB3-A25D-C238181A022C}"/>
              </a:ext>
            </a:extLst>
          </p:cNvPr>
          <p:cNvSpPr/>
          <p:nvPr/>
        </p:nvSpPr>
        <p:spPr>
          <a:xfrm>
            <a:off x="1118929" y="1667626"/>
            <a:ext cx="10233316" cy="4521679"/>
          </a:xfrm>
          <a:prstGeom prst="rect">
            <a:avLst/>
          </a:prstGeom>
          <a:solidFill>
            <a:schemeClr val="tx2">
              <a:lumMod val="50000"/>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19">
            <a:extLst>
              <a:ext uri="{FF2B5EF4-FFF2-40B4-BE49-F238E27FC236}">
                <a16:creationId xmlns:a16="http://schemas.microsoft.com/office/drawing/2014/main" id="{79426DEA-E145-4CB5-A124-03449CFBB3D2}"/>
              </a:ext>
            </a:extLst>
          </p:cNvPr>
          <p:cNvSpPr/>
          <p:nvPr/>
        </p:nvSpPr>
        <p:spPr>
          <a:xfrm>
            <a:off x="872743" y="1436346"/>
            <a:ext cx="2287224" cy="462563"/>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20">
            <a:extLst>
              <a:ext uri="{FF2B5EF4-FFF2-40B4-BE49-F238E27FC236}">
                <a16:creationId xmlns:a16="http://schemas.microsoft.com/office/drawing/2014/main" id="{D5DFB5B5-FA64-4BEE-B753-0656AB389907}"/>
              </a:ext>
            </a:extLst>
          </p:cNvPr>
          <p:cNvSpPr txBox="1"/>
          <p:nvPr/>
        </p:nvSpPr>
        <p:spPr>
          <a:xfrm>
            <a:off x="933061" y="1541054"/>
            <a:ext cx="2226906" cy="276999"/>
          </a:xfrm>
          <a:prstGeom prst="rect">
            <a:avLst/>
          </a:prstGeom>
          <a:noFill/>
        </p:spPr>
        <p:txBody>
          <a:bodyPr wrap="square" rtlCol="0">
            <a:spAutoFit/>
          </a:bodyPr>
          <a:lstStyle/>
          <a:p>
            <a:pPr algn="ctr"/>
            <a:r>
              <a:rPr lang="en-US" altLang="ko-KR" sz="1200" b="1" dirty="0" err="1" smtClean="0">
                <a:solidFill>
                  <a:schemeClr val="bg1"/>
                </a:solidFill>
                <a:cs typeface="Arial" pitchFamily="34" charset="0"/>
              </a:rPr>
              <a:t>Qu’est-ce</a:t>
            </a:r>
            <a:r>
              <a:rPr lang="en-US" altLang="ko-KR" sz="1200" b="1" dirty="0" smtClean="0">
                <a:solidFill>
                  <a:schemeClr val="bg1"/>
                </a:solidFill>
                <a:cs typeface="Arial" pitchFamily="34" charset="0"/>
              </a:rPr>
              <a:t> </a:t>
            </a:r>
            <a:r>
              <a:rPr lang="en-US" altLang="ko-KR" sz="1200" b="1" dirty="0" err="1" smtClean="0">
                <a:solidFill>
                  <a:schemeClr val="bg1"/>
                </a:solidFill>
                <a:cs typeface="Arial" pitchFamily="34" charset="0"/>
              </a:rPr>
              <a:t>qu’une</a:t>
            </a:r>
            <a:r>
              <a:rPr lang="en-US" altLang="ko-KR" sz="1200" b="1" dirty="0" smtClean="0">
                <a:solidFill>
                  <a:schemeClr val="bg1"/>
                </a:solidFill>
                <a:cs typeface="Arial" pitchFamily="34" charset="0"/>
              </a:rPr>
              <a:t> API Rest</a:t>
            </a:r>
            <a:endParaRPr lang="ko-KR" altLang="en-US" sz="1200" b="1" dirty="0">
              <a:solidFill>
                <a:schemeClr val="bg1"/>
              </a:solidFill>
              <a:cs typeface="Arial" pitchFamily="34" charset="0"/>
            </a:endParaRPr>
          </a:p>
        </p:txBody>
      </p:sp>
      <p:sp>
        <p:nvSpPr>
          <p:cNvPr id="7" name="TextBox 21">
            <a:extLst>
              <a:ext uri="{FF2B5EF4-FFF2-40B4-BE49-F238E27FC236}">
                <a16:creationId xmlns:a16="http://schemas.microsoft.com/office/drawing/2014/main" id="{D6C24BE7-F4B7-4B22-90D0-D58085FC6A1F}"/>
              </a:ext>
            </a:extLst>
          </p:cNvPr>
          <p:cNvSpPr txBox="1"/>
          <p:nvPr/>
        </p:nvSpPr>
        <p:spPr>
          <a:xfrm>
            <a:off x="1118929" y="1944626"/>
            <a:ext cx="10052924" cy="3970318"/>
          </a:xfrm>
          <a:prstGeom prst="rect">
            <a:avLst/>
          </a:prstGeom>
          <a:noFill/>
        </p:spPr>
        <p:txBody>
          <a:bodyPr wrap="square" rtlCol="0">
            <a:spAutoFit/>
          </a:bodyPr>
          <a:lstStyle/>
          <a:p>
            <a:pPr algn="just"/>
            <a:r>
              <a:rPr lang="fr-FR" altLang="ko-KR" sz="1200" dirty="0" smtClean="0">
                <a:solidFill>
                  <a:schemeClr val="bg1"/>
                </a:solidFill>
                <a:latin typeface="Arial" pitchFamily="34" charset="0"/>
                <a:cs typeface="Arial" pitchFamily="34" charset="0"/>
              </a:rPr>
              <a:t>L’acronyme </a:t>
            </a:r>
            <a:r>
              <a:rPr lang="fr-FR" altLang="ko-KR" sz="1200" dirty="0">
                <a:solidFill>
                  <a:schemeClr val="bg1"/>
                </a:solidFill>
                <a:latin typeface="Arial" pitchFamily="34" charset="0"/>
                <a:cs typeface="Arial" pitchFamily="34" charset="0"/>
              </a:rPr>
              <a:t>REST (</a:t>
            </a:r>
            <a:r>
              <a:rPr lang="fr-FR" altLang="ko-KR" sz="1200" dirty="0" err="1">
                <a:solidFill>
                  <a:schemeClr val="bg1"/>
                </a:solidFill>
                <a:latin typeface="Arial" pitchFamily="34" charset="0"/>
                <a:cs typeface="Arial" pitchFamily="34" charset="0"/>
              </a:rPr>
              <a:t>REpresentational</a:t>
            </a:r>
            <a:r>
              <a:rPr lang="fr-FR" altLang="ko-KR" sz="1200" dirty="0">
                <a:solidFill>
                  <a:schemeClr val="bg1"/>
                </a:solidFill>
                <a:latin typeface="Arial" pitchFamily="34" charset="0"/>
                <a:cs typeface="Arial" pitchFamily="34" charset="0"/>
              </a:rPr>
              <a:t> State Transfer) a été inventé par Roy Fielding, un scientifique américain qui a beaucoup contribué dans les spécifications du protocole HTTP. Le terme est apparu la première fois dans sa thèse de doctorat sur les styles d’architecture des logiciels en réseaux «Architectural Styles and the Design of Network-</a:t>
            </a:r>
            <a:r>
              <a:rPr lang="fr-FR" altLang="ko-KR" sz="1200" dirty="0" err="1">
                <a:solidFill>
                  <a:schemeClr val="bg1"/>
                </a:solidFill>
                <a:latin typeface="Arial" pitchFamily="34" charset="0"/>
                <a:cs typeface="Arial" pitchFamily="34" charset="0"/>
              </a:rPr>
              <a:t>based</a:t>
            </a:r>
            <a:r>
              <a:rPr lang="fr-FR" altLang="ko-KR" sz="1200" dirty="0">
                <a:solidFill>
                  <a:schemeClr val="bg1"/>
                </a:solidFill>
                <a:latin typeface="Arial" pitchFamily="34" charset="0"/>
                <a:cs typeface="Arial" pitchFamily="34" charset="0"/>
              </a:rPr>
              <a:t> Software Architectures</a:t>
            </a:r>
            <a:r>
              <a:rPr lang="fr-FR" altLang="ko-KR" sz="1200" dirty="0" smtClean="0">
                <a:solidFill>
                  <a:schemeClr val="bg1"/>
                </a:solidFill>
                <a:latin typeface="Arial" pitchFamily="34" charset="0"/>
                <a:cs typeface="Arial" pitchFamily="34" charset="0"/>
              </a:rPr>
              <a:t>».</a:t>
            </a:r>
          </a:p>
          <a:p>
            <a:pPr algn="just"/>
            <a:endParaRPr lang="fr-FR" altLang="ko-KR" sz="1200" dirty="0" smtClean="0">
              <a:solidFill>
                <a:schemeClr val="bg1"/>
              </a:solidFill>
              <a:latin typeface="Arial" pitchFamily="34" charset="0"/>
              <a:cs typeface="Arial" pitchFamily="34" charset="0"/>
            </a:endParaRPr>
          </a:p>
          <a:p>
            <a:pPr algn="just"/>
            <a:r>
              <a:rPr lang="fr-FR" altLang="ko-KR" sz="1200" dirty="0" smtClean="0">
                <a:solidFill>
                  <a:schemeClr val="bg1"/>
                </a:solidFill>
                <a:latin typeface="Arial" pitchFamily="34" charset="0"/>
                <a:cs typeface="Arial" pitchFamily="34" charset="0"/>
              </a:rPr>
              <a:t>REST est </a:t>
            </a:r>
            <a:r>
              <a:rPr lang="fr-FR" altLang="ko-KR" sz="1200" dirty="0">
                <a:solidFill>
                  <a:schemeClr val="bg1"/>
                </a:solidFill>
                <a:latin typeface="Arial" pitchFamily="34" charset="0"/>
                <a:cs typeface="Arial" pitchFamily="34" charset="0"/>
              </a:rPr>
              <a:t>un style d’architecture permettant de construire des applications (Web, Intranet, Web Service). Il s’agit d’un ensemble de conventions et de bonnes pratiques à respecter et non d’une technologie à part entière. L’architecture REST utilise les spécifications originelles du protocole </a:t>
            </a:r>
            <a:r>
              <a:rPr lang="fr-FR" altLang="ko-KR" sz="1200" dirty="0" smtClean="0">
                <a:solidFill>
                  <a:schemeClr val="bg1"/>
                </a:solidFill>
                <a:latin typeface="Arial" pitchFamily="34" charset="0"/>
                <a:cs typeface="Arial" pitchFamily="34" charset="0"/>
              </a:rPr>
              <a:t>HTTP.</a:t>
            </a:r>
          </a:p>
          <a:p>
            <a:pPr algn="just"/>
            <a:endParaRPr lang="en-US" altLang="ko-KR" sz="1200" dirty="0">
              <a:solidFill>
                <a:schemeClr val="bg1"/>
              </a:solidFill>
              <a:latin typeface="Arial" pitchFamily="34" charset="0"/>
              <a:cs typeface="Arial" pitchFamily="34" charset="0"/>
            </a:endParaRPr>
          </a:p>
          <a:p>
            <a:pPr algn="just"/>
            <a:r>
              <a:rPr lang="fr-FR" altLang="ko-KR" sz="1200" dirty="0">
                <a:solidFill>
                  <a:schemeClr val="bg1"/>
                </a:solidFill>
                <a:latin typeface="Arial" pitchFamily="34" charset="0"/>
                <a:cs typeface="Arial" pitchFamily="34" charset="0"/>
              </a:rPr>
              <a:t>REST est une architecture sans état (</a:t>
            </a:r>
            <a:r>
              <a:rPr lang="fr-FR" altLang="ko-KR" sz="1200" dirty="0" err="1">
                <a:solidFill>
                  <a:schemeClr val="bg1"/>
                </a:solidFill>
                <a:latin typeface="Arial" pitchFamily="34" charset="0"/>
                <a:cs typeface="Arial" pitchFamily="34" charset="0"/>
              </a:rPr>
              <a:t>stateless</a:t>
            </a:r>
            <a:r>
              <a:rPr lang="fr-FR" altLang="ko-KR" sz="1200" dirty="0">
                <a:solidFill>
                  <a:schemeClr val="bg1"/>
                </a:solidFill>
                <a:latin typeface="Arial" pitchFamily="34" charset="0"/>
                <a:cs typeface="Arial" pitchFamily="34" charset="0"/>
              </a:rPr>
              <a:t>) du côté du serveur. Le fait d'être «sans état» signifie que le serveur ne mémorise pas l'état du client entre deux requêtes. Du point de vue du serveur, chaque requête est une entité distincte des autres.</a:t>
            </a:r>
            <a:endParaRPr lang="fr-FR" altLang="ko-KR" sz="1200" dirty="0" smtClean="0">
              <a:solidFill>
                <a:schemeClr val="bg1"/>
              </a:solidFill>
              <a:latin typeface="Arial" pitchFamily="34" charset="0"/>
              <a:cs typeface="Arial" pitchFamily="34" charset="0"/>
            </a:endParaRPr>
          </a:p>
          <a:p>
            <a:pPr algn="just"/>
            <a:endParaRPr lang="fr-FR" altLang="ko-KR" sz="1200" dirty="0">
              <a:solidFill>
                <a:schemeClr val="bg1"/>
              </a:solidFill>
              <a:latin typeface="Arial" pitchFamily="34" charset="0"/>
              <a:cs typeface="Arial" pitchFamily="34" charset="0"/>
            </a:endParaRPr>
          </a:p>
          <a:p>
            <a:pPr algn="just"/>
            <a:r>
              <a:rPr lang="fr-FR" altLang="ko-KR" sz="1200" dirty="0">
                <a:solidFill>
                  <a:schemeClr val="bg1"/>
                </a:solidFill>
                <a:latin typeface="Arial" pitchFamily="34" charset="0"/>
                <a:cs typeface="Arial" pitchFamily="34" charset="0"/>
              </a:rPr>
              <a:t>Il est bien évident que les réseaux relient des logiciels technologiquement hétérogènes, ce qui justifie l’utilisation d’un langage commun au niveau des échanges (souvent du </a:t>
            </a:r>
            <a:r>
              <a:rPr lang="fr-FR" altLang="ko-KR" sz="1200" dirty="0" smtClean="0">
                <a:solidFill>
                  <a:schemeClr val="bg1"/>
                </a:solidFill>
                <a:latin typeface="Arial" pitchFamily="34" charset="0"/>
                <a:cs typeface="Arial" pitchFamily="34" charset="0"/>
              </a:rPr>
              <a:t>JSON, du XML voire du CSV).</a:t>
            </a:r>
          </a:p>
          <a:p>
            <a:pPr algn="just"/>
            <a:endParaRPr lang="en-US" altLang="ko-KR" sz="1200" dirty="0">
              <a:solidFill>
                <a:schemeClr val="bg1"/>
              </a:solidFill>
              <a:latin typeface="Arial" pitchFamily="34" charset="0"/>
              <a:cs typeface="Arial" pitchFamily="34" charset="0"/>
            </a:endParaRPr>
          </a:p>
          <a:p>
            <a:pPr algn="just"/>
            <a:r>
              <a:rPr lang="fr-FR" altLang="ko-KR" sz="1200" dirty="0">
                <a:solidFill>
                  <a:schemeClr val="bg1"/>
                </a:solidFill>
                <a:latin typeface="Arial" pitchFamily="34" charset="0"/>
                <a:cs typeface="Arial" pitchFamily="34" charset="0"/>
              </a:rPr>
              <a:t>Les 5 règles à suivre pour implémenter REST</a:t>
            </a:r>
          </a:p>
          <a:p>
            <a:pPr algn="just"/>
            <a:endParaRPr lang="fr-FR" altLang="ko-KR" sz="1200" dirty="0">
              <a:solidFill>
                <a:schemeClr val="bg1"/>
              </a:solidFill>
              <a:latin typeface="Arial" pitchFamily="34" charset="0"/>
              <a:cs typeface="Arial" pitchFamily="34" charset="0"/>
            </a:endParaRPr>
          </a:p>
          <a:p>
            <a:pPr algn="just"/>
            <a:r>
              <a:rPr lang="fr-FR" altLang="ko-KR" sz="1200" dirty="0">
                <a:solidFill>
                  <a:schemeClr val="bg1"/>
                </a:solidFill>
                <a:latin typeface="Arial" pitchFamily="34" charset="0"/>
                <a:cs typeface="Arial" pitchFamily="34" charset="0"/>
              </a:rPr>
              <a:t>    Règle n°1 : l’URI comme identifiant des ressources</a:t>
            </a:r>
          </a:p>
          <a:p>
            <a:pPr algn="just"/>
            <a:r>
              <a:rPr lang="fr-FR" altLang="ko-KR" sz="1200" dirty="0">
                <a:solidFill>
                  <a:schemeClr val="bg1"/>
                </a:solidFill>
                <a:latin typeface="Arial" pitchFamily="34" charset="0"/>
                <a:cs typeface="Arial" pitchFamily="34" charset="0"/>
              </a:rPr>
              <a:t>    Règle n°2 : les verbes HTTP comme identifiant des opérations</a:t>
            </a:r>
          </a:p>
          <a:p>
            <a:pPr algn="just"/>
            <a:r>
              <a:rPr lang="fr-FR" altLang="ko-KR" sz="1200" dirty="0">
                <a:solidFill>
                  <a:schemeClr val="bg1"/>
                </a:solidFill>
                <a:latin typeface="Arial" pitchFamily="34" charset="0"/>
                <a:cs typeface="Arial" pitchFamily="34" charset="0"/>
              </a:rPr>
              <a:t>    Règle n°3 : les réponses HTTP comme représentation des ressources</a:t>
            </a:r>
          </a:p>
          <a:p>
            <a:pPr algn="just"/>
            <a:r>
              <a:rPr lang="fr-FR" altLang="ko-KR" sz="1200" dirty="0">
                <a:solidFill>
                  <a:schemeClr val="bg1"/>
                </a:solidFill>
                <a:latin typeface="Arial" pitchFamily="34" charset="0"/>
                <a:cs typeface="Arial" pitchFamily="34" charset="0"/>
              </a:rPr>
              <a:t>    Règle n°4 : les liens comme relation entre ressources</a:t>
            </a:r>
          </a:p>
          <a:p>
            <a:pPr algn="just"/>
            <a:r>
              <a:rPr lang="fr-FR" altLang="ko-KR" sz="1200" dirty="0">
                <a:solidFill>
                  <a:schemeClr val="bg1"/>
                </a:solidFill>
                <a:latin typeface="Arial" pitchFamily="34" charset="0"/>
                <a:cs typeface="Arial" pitchFamily="34" charset="0"/>
              </a:rPr>
              <a:t>    Règle n°5 : un paramètre comme jeton d’authentification</a:t>
            </a:r>
            <a:endParaRPr lang="en-US" altLang="ko-KR" sz="1200" dirty="0">
              <a:solidFill>
                <a:schemeClr val="bg1"/>
              </a:solidFill>
              <a:latin typeface="Arial" pitchFamily="34" charset="0"/>
              <a:cs typeface="Arial" pitchFamily="34" charset="0"/>
            </a:endParaRPr>
          </a:p>
        </p:txBody>
      </p:sp>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2176" y="4411320"/>
            <a:ext cx="3542881" cy="1630196"/>
          </a:xfrm>
          <a:prstGeom prst="rect">
            <a:avLst/>
          </a:prstGeom>
        </p:spPr>
      </p:pic>
    </p:spTree>
    <p:extLst>
      <p:ext uri="{BB962C8B-B14F-4D97-AF65-F5344CB8AC3E}">
        <p14:creationId xmlns:p14="http://schemas.microsoft.com/office/powerpoint/2010/main" val="21163028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74645" y="22262"/>
            <a:ext cx="12067592" cy="813925"/>
          </a:xfrm>
          <a:prstGeom prst="rect">
            <a:avLst/>
          </a:prstGeom>
        </p:spPr>
        <p:txBody>
          <a:bodyPr anchor="t" anchorCtr="0"/>
          <a:lstStyle/>
          <a:p>
            <a:r>
              <a:rPr lang="en-US" dirty="0" smtClean="0"/>
              <a:t>Explication </a:t>
            </a:r>
            <a:r>
              <a:rPr lang="en-US" dirty="0" err="1" smtClean="0"/>
              <a:t>d’une</a:t>
            </a:r>
            <a:r>
              <a:rPr lang="en-US" dirty="0" smtClean="0"/>
              <a:t> URI</a:t>
            </a:r>
            <a:endParaRPr lang="en-US" dirty="0"/>
          </a:p>
        </p:txBody>
      </p:sp>
      <p:sp>
        <p:nvSpPr>
          <p:cNvPr id="3" name="Freeform: Shape 2">
            <a:extLst>
              <a:ext uri="{FF2B5EF4-FFF2-40B4-BE49-F238E27FC236}">
                <a16:creationId xmlns:a16="http://schemas.microsoft.com/office/drawing/2014/main" id="{E9647152-983C-49E8-9F34-F9883A63DBB6}"/>
              </a:ext>
            </a:extLst>
          </p:cNvPr>
          <p:cNvSpPr/>
          <p:nvPr/>
        </p:nvSpPr>
        <p:spPr>
          <a:xfrm>
            <a:off x="3262372" y="1887070"/>
            <a:ext cx="1774869" cy="1419896"/>
          </a:xfrm>
          <a:custGeom>
            <a:avLst/>
            <a:gdLst>
              <a:gd name="connsiteX0" fmla="*/ 510179 w 737797"/>
              <a:gd name="connsiteY0" fmla="*/ 592182 h 590237"/>
              <a:gd name="connsiteX1" fmla="*/ 449750 w 737797"/>
              <a:gd name="connsiteY1" fmla="*/ 592182 h 590237"/>
              <a:gd name="connsiteX2" fmla="*/ 408293 w 737797"/>
              <a:gd name="connsiteY2" fmla="*/ 569697 h 590237"/>
              <a:gd name="connsiteX3" fmla="*/ 412509 w 737797"/>
              <a:gd name="connsiteY3" fmla="*/ 532456 h 590237"/>
              <a:gd name="connsiteX4" fmla="*/ 438507 w 737797"/>
              <a:gd name="connsiteY4" fmla="*/ 486783 h 590237"/>
              <a:gd name="connsiteX5" fmla="*/ 378781 w 737797"/>
              <a:gd name="connsiteY5" fmla="*/ 443218 h 590237"/>
              <a:gd name="connsiteX6" fmla="*/ 314838 w 737797"/>
              <a:gd name="connsiteY6" fmla="*/ 465703 h 590237"/>
              <a:gd name="connsiteX7" fmla="*/ 319757 w 737797"/>
              <a:gd name="connsiteY7" fmla="*/ 526132 h 590237"/>
              <a:gd name="connsiteX8" fmla="*/ 338729 w 737797"/>
              <a:gd name="connsiteY8" fmla="*/ 558455 h 590237"/>
              <a:gd name="connsiteX9" fmla="*/ 298677 w 737797"/>
              <a:gd name="connsiteY9" fmla="*/ 591480 h 590237"/>
              <a:gd name="connsiteX10" fmla="*/ 161658 w 737797"/>
              <a:gd name="connsiteY10" fmla="*/ 592182 h 590237"/>
              <a:gd name="connsiteX11" fmla="*/ 149712 w 737797"/>
              <a:gd name="connsiteY11" fmla="*/ 573913 h 590237"/>
              <a:gd name="connsiteX12" fmla="*/ 149712 w 737797"/>
              <a:gd name="connsiteY12" fmla="*/ 458676 h 590237"/>
              <a:gd name="connsiteX13" fmla="*/ 141983 w 737797"/>
              <a:gd name="connsiteY13" fmla="*/ 427759 h 590237"/>
              <a:gd name="connsiteX14" fmla="*/ 108255 w 737797"/>
              <a:gd name="connsiteY14" fmla="*/ 426354 h 590237"/>
              <a:gd name="connsiteX15" fmla="*/ 55555 w 737797"/>
              <a:gd name="connsiteY15" fmla="*/ 450947 h 590237"/>
              <a:gd name="connsiteX16" fmla="*/ 4261 w 737797"/>
              <a:gd name="connsiteY16" fmla="*/ 398950 h 590237"/>
              <a:gd name="connsiteX17" fmla="*/ 35178 w 737797"/>
              <a:gd name="connsiteY17" fmla="*/ 299172 h 590237"/>
              <a:gd name="connsiteX18" fmla="*/ 102634 w 737797"/>
              <a:gd name="connsiteY18" fmla="*/ 306901 h 590237"/>
              <a:gd name="connsiteX19" fmla="*/ 128632 w 737797"/>
              <a:gd name="connsiteY19" fmla="*/ 324468 h 590237"/>
              <a:gd name="connsiteX20" fmla="*/ 149712 w 737797"/>
              <a:gd name="connsiteY20" fmla="*/ 289334 h 590237"/>
              <a:gd name="connsiteX21" fmla="*/ 149010 w 737797"/>
              <a:gd name="connsiteY21" fmla="*/ 174097 h 590237"/>
              <a:gd name="connsiteX22" fmla="*/ 174305 w 737797"/>
              <a:gd name="connsiteY22" fmla="*/ 148802 h 590237"/>
              <a:gd name="connsiteX23" fmla="*/ 286732 w 737797"/>
              <a:gd name="connsiteY23" fmla="*/ 149504 h 590237"/>
              <a:gd name="connsiteX24" fmla="*/ 310622 w 737797"/>
              <a:gd name="connsiteY24" fmla="*/ 144586 h 590237"/>
              <a:gd name="connsiteX25" fmla="*/ 314136 w 737797"/>
              <a:gd name="connsiteY25" fmla="*/ 108047 h 590237"/>
              <a:gd name="connsiteX26" fmla="*/ 311325 w 737797"/>
              <a:gd name="connsiteY26" fmla="*/ 23025 h 590237"/>
              <a:gd name="connsiteX27" fmla="*/ 439913 w 737797"/>
              <a:gd name="connsiteY27" fmla="*/ 32862 h 590237"/>
              <a:gd name="connsiteX28" fmla="*/ 433589 w 737797"/>
              <a:gd name="connsiteY28" fmla="*/ 104534 h 590237"/>
              <a:gd name="connsiteX29" fmla="*/ 416724 w 737797"/>
              <a:gd name="connsiteY29" fmla="*/ 128424 h 590237"/>
              <a:gd name="connsiteX30" fmla="*/ 451858 w 737797"/>
              <a:gd name="connsiteY30" fmla="*/ 149504 h 590237"/>
              <a:gd name="connsiteX31" fmla="*/ 572013 w 737797"/>
              <a:gd name="connsiteY31" fmla="*/ 148802 h 590237"/>
              <a:gd name="connsiteX32" fmla="*/ 590985 w 737797"/>
              <a:gd name="connsiteY32" fmla="*/ 168476 h 590237"/>
              <a:gd name="connsiteX33" fmla="*/ 590283 w 737797"/>
              <a:gd name="connsiteY33" fmla="*/ 283713 h 590237"/>
              <a:gd name="connsiteX34" fmla="*/ 597309 w 737797"/>
              <a:gd name="connsiteY34" fmla="*/ 312522 h 590237"/>
              <a:gd name="connsiteX35" fmla="*/ 633145 w 737797"/>
              <a:gd name="connsiteY35" fmla="*/ 314630 h 590237"/>
              <a:gd name="connsiteX36" fmla="*/ 719573 w 737797"/>
              <a:gd name="connsiteY36" fmla="*/ 312522 h 590237"/>
              <a:gd name="connsiteX37" fmla="*/ 694980 w 737797"/>
              <a:gd name="connsiteY37" fmla="*/ 448136 h 590237"/>
              <a:gd name="connsiteX38" fmla="*/ 636659 w 737797"/>
              <a:gd name="connsiteY38" fmla="*/ 433380 h 590237"/>
              <a:gd name="connsiteX39" fmla="*/ 612768 w 737797"/>
              <a:gd name="connsiteY39" fmla="*/ 417219 h 590237"/>
              <a:gd name="connsiteX40" fmla="*/ 590283 w 737797"/>
              <a:gd name="connsiteY40" fmla="*/ 451650 h 590237"/>
              <a:gd name="connsiteX41" fmla="*/ 590985 w 737797"/>
              <a:gd name="connsiteY41" fmla="*/ 569697 h 590237"/>
              <a:gd name="connsiteX42" fmla="*/ 567797 w 737797"/>
              <a:gd name="connsiteY42" fmla="*/ 593588 h 590237"/>
              <a:gd name="connsiteX43" fmla="*/ 510179 w 737797"/>
              <a:gd name="connsiteY43" fmla="*/ 592182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37797" h="590237">
                <a:moveTo>
                  <a:pt x="510179" y="592182"/>
                </a:moveTo>
                <a:cubicBezTo>
                  <a:pt x="489802" y="592182"/>
                  <a:pt x="470127" y="592182"/>
                  <a:pt x="449750" y="592182"/>
                </a:cubicBezTo>
                <a:cubicBezTo>
                  <a:pt x="431481" y="592182"/>
                  <a:pt x="418833" y="583751"/>
                  <a:pt x="408293" y="569697"/>
                </a:cubicBezTo>
                <a:cubicBezTo>
                  <a:pt x="397753" y="555644"/>
                  <a:pt x="397753" y="543699"/>
                  <a:pt x="412509" y="532456"/>
                </a:cubicBezTo>
                <a:cubicBezTo>
                  <a:pt x="427264" y="521213"/>
                  <a:pt x="445534" y="509971"/>
                  <a:pt x="438507" y="486783"/>
                </a:cubicBezTo>
                <a:cubicBezTo>
                  <a:pt x="430778" y="460785"/>
                  <a:pt x="407590" y="445326"/>
                  <a:pt x="378781" y="443218"/>
                </a:cubicBezTo>
                <a:cubicBezTo>
                  <a:pt x="354188" y="441813"/>
                  <a:pt x="331702" y="444623"/>
                  <a:pt x="314838" y="465703"/>
                </a:cubicBezTo>
                <a:cubicBezTo>
                  <a:pt x="294461" y="490296"/>
                  <a:pt x="295164" y="504349"/>
                  <a:pt x="319757" y="526132"/>
                </a:cubicBezTo>
                <a:cubicBezTo>
                  <a:pt x="329594" y="534564"/>
                  <a:pt x="345053" y="540186"/>
                  <a:pt x="338729" y="558455"/>
                </a:cubicBezTo>
                <a:cubicBezTo>
                  <a:pt x="331702" y="576724"/>
                  <a:pt x="317649" y="590777"/>
                  <a:pt x="298677" y="591480"/>
                </a:cubicBezTo>
                <a:cubicBezTo>
                  <a:pt x="253004" y="593588"/>
                  <a:pt x="207331" y="591480"/>
                  <a:pt x="161658" y="592182"/>
                </a:cubicBezTo>
                <a:cubicBezTo>
                  <a:pt x="146199" y="592182"/>
                  <a:pt x="149712" y="581642"/>
                  <a:pt x="149712" y="573913"/>
                </a:cubicBezTo>
                <a:cubicBezTo>
                  <a:pt x="149712" y="535267"/>
                  <a:pt x="149712" y="497323"/>
                  <a:pt x="149712" y="458676"/>
                </a:cubicBezTo>
                <a:cubicBezTo>
                  <a:pt x="149712" y="447434"/>
                  <a:pt x="149712" y="436894"/>
                  <a:pt x="141983" y="427759"/>
                </a:cubicBezTo>
                <a:cubicBezTo>
                  <a:pt x="131443" y="415111"/>
                  <a:pt x="121606" y="407382"/>
                  <a:pt x="108255" y="426354"/>
                </a:cubicBezTo>
                <a:cubicBezTo>
                  <a:pt x="95607" y="443920"/>
                  <a:pt x="80149" y="459379"/>
                  <a:pt x="55555" y="450947"/>
                </a:cubicBezTo>
                <a:cubicBezTo>
                  <a:pt x="30259" y="442515"/>
                  <a:pt x="11288" y="426354"/>
                  <a:pt x="4261" y="398950"/>
                </a:cubicBezTo>
                <a:cubicBezTo>
                  <a:pt x="-6982" y="356087"/>
                  <a:pt x="4261" y="320954"/>
                  <a:pt x="35178" y="299172"/>
                </a:cubicBezTo>
                <a:cubicBezTo>
                  <a:pt x="61177" y="280902"/>
                  <a:pt x="80149" y="283713"/>
                  <a:pt x="102634" y="306901"/>
                </a:cubicBezTo>
                <a:cubicBezTo>
                  <a:pt x="109661" y="313928"/>
                  <a:pt x="111769" y="331494"/>
                  <a:pt x="128632" y="324468"/>
                </a:cubicBezTo>
                <a:cubicBezTo>
                  <a:pt x="143388" y="317441"/>
                  <a:pt x="149712" y="304793"/>
                  <a:pt x="149712" y="289334"/>
                </a:cubicBezTo>
                <a:cubicBezTo>
                  <a:pt x="149712" y="250688"/>
                  <a:pt x="151118" y="212744"/>
                  <a:pt x="149010" y="174097"/>
                </a:cubicBezTo>
                <a:cubicBezTo>
                  <a:pt x="148307" y="153720"/>
                  <a:pt x="153225" y="147396"/>
                  <a:pt x="174305" y="148802"/>
                </a:cubicBezTo>
                <a:cubicBezTo>
                  <a:pt x="211547" y="150910"/>
                  <a:pt x="249491" y="149504"/>
                  <a:pt x="286732" y="149504"/>
                </a:cubicBezTo>
                <a:cubicBezTo>
                  <a:pt x="295164" y="149504"/>
                  <a:pt x="302893" y="149504"/>
                  <a:pt x="310622" y="144586"/>
                </a:cubicBezTo>
                <a:cubicBezTo>
                  <a:pt x="330297" y="132640"/>
                  <a:pt x="331000" y="122803"/>
                  <a:pt x="314136" y="108047"/>
                </a:cubicBezTo>
                <a:cubicBezTo>
                  <a:pt x="281110" y="79941"/>
                  <a:pt x="280408" y="52537"/>
                  <a:pt x="311325" y="23025"/>
                </a:cubicBezTo>
                <a:cubicBezTo>
                  <a:pt x="346458" y="-11406"/>
                  <a:pt x="409698" y="-6487"/>
                  <a:pt x="439913" y="32862"/>
                </a:cubicBezTo>
                <a:cubicBezTo>
                  <a:pt x="460993" y="59563"/>
                  <a:pt x="458884" y="81346"/>
                  <a:pt x="433589" y="104534"/>
                </a:cubicBezTo>
                <a:cubicBezTo>
                  <a:pt x="426562" y="111560"/>
                  <a:pt x="410401" y="114371"/>
                  <a:pt x="416724" y="128424"/>
                </a:cubicBezTo>
                <a:cubicBezTo>
                  <a:pt x="423049" y="141775"/>
                  <a:pt x="434994" y="149504"/>
                  <a:pt x="451858" y="149504"/>
                </a:cubicBezTo>
                <a:cubicBezTo>
                  <a:pt x="491910" y="148802"/>
                  <a:pt x="531962" y="150207"/>
                  <a:pt x="572013" y="148802"/>
                </a:cubicBezTo>
                <a:cubicBezTo>
                  <a:pt x="588175" y="148099"/>
                  <a:pt x="591688" y="153720"/>
                  <a:pt x="590985" y="168476"/>
                </a:cubicBezTo>
                <a:cubicBezTo>
                  <a:pt x="589580" y="207123"/>
                  <a:pt x="590985" y="245067"/>
                  <a:pt x="590283" y="283713"/>
                </a:cubicBezTo>
                <a:cubicBezTo>
                  <a:pt x="590283" y="294253"/>
                  <a:pt x="590985" y="304090"/>
                  <a:pt x="597309" y="312522"/>
                </a:cubicBezTo>
                <a:cubicBezTo>
                  <a:pt x="607849" y="325873"/>
                  <a:pt x="617687" y="333602"/>
                  <a:pt x="633145" y="314630"/>
                </a:cubicBezTo>
                <a:cubicBezTo>
                  <a:pt x="661954" y="278794"/>
                  <a:pt x="687953" y="279497"/>
                  <a:pt x="719573" y="312522"/>
                </a:cubicBezTo>
                <a:cubicBezTo>
                  <a:pt x="756112" y="351872"/>
                  <a:pt x="742761" y="424948"/>
                  <a:pt x="694980" y="448136"/>
                </a:cubicBezTo>
                <a:cubicBezTo>
                  <a:pt x="671089" y="459379"/>
                  <a:pt x="653522" y="450947"/>
                  <a:pt x="636659" y="433380"/>
                </a:cubicBezTo>
                <a:cubicBezTo>
                  <a:pt x="630334" y="426354"/>
                  <a:pt x="627524" y="410895"/>
                  <a:pt x="612768" y="417219"/>
                </a:cubicBezTo>
                <a:cubicBezTo>
                  <a:pt x="598012" y="423543"/>
                  <a:pt x="590283" y="435488"/>
                  <a:pt x="590283" y="451650"/>
                </a:cubicBezTo>
                <a:cubicBezTo>
                  <a:pt x="590283" y="490999"/>
                  <a:pt x="588877" y="530348"/>
                  <a:pt x="590985" y="569697"/>
                </a:cubicBezTo>
                <a:cubicBezTo>
                  <a:pt x="591688" y="587967"/>
                  <a:pt x="587472" y="595696"/>
                  <a:pt x="567797" y="593588"/>
                </a:cubicBezTo>
                <a:cubicBezTo>
                  <a:pt x="548826" y="590777"/>
                  <a:pt x="529151" y="592182"/>
                  <a:pt x="510179" y="592182"/>
                </a:cubicBezTo>
                <a:close/>
              </a:path>
            </a:pathLst>
          </a:custGeom>
          <a:solidFill>
            <a:schemeClr val="accent1"/>
          </a:solidFill>
          <a:ln w="25400" cap="flat">
            <a:solidFill>
              <a:schemeClr val="bg1"/>
            </a:solidFill>
            <a:prstDash val="solid"/>
            <a:miter/>
          </a:ln>
        </p:spPr>
        <p:txBody>
          <a:bodyPr rtlCol="0" anchor="ctr"/>
          <a:lstStyle/>
          <a:p>
            <a:endParaRPr lang="en-US" dirty="0"/>
          </a:p>
        </p:txBody>
      </p:sp>
      <p:sp>
        <p:nvSpPr>
          <p:cNvPr id="4" name="Freeform: Shape 3">
            <a:extLst>
              <a:ext uri="{FF2B5EF4-FFF2-40B4-BE49-F238E27FC236}">
                <a16:creationId xmlns:a16="http://schemas.microsoft.com/office/drawing/2014/main" id="{FEE95F1F-FB62-4B4C-9F0B-FA681AEE1E2B}"/>
              </a:ext>
            </a:extLst>
          </p:cNvPr>
          <p:cNvSpPr/>
          <p:nvPr/>
        </p:nvSpPr>
        <p:spPr>
          <a:xfrm>
            <a:off x="4671494" y="2248948"/>
            <a:ext cx="1064923" cy="1419896"/>
          </a:xfrm>
          <a:custGeom>
            <a:avLst/>
            <a:gdLst>
              <a:gd name="connsiteX0" fmla="*/ 1580 w 442678"/>
              <a:gd name="connsiteY0" fmla="*/ 362575 h 590237"/>
              <a:gd name="connsiteX1" fmla="*/ 1580 w 442678"/>
              <a:gd name="connsiteY1" fmla="*/ 299335 h 590237"/>
              <a:gd name="connsiteX2" fmla="*/ 27579 w 442678"/>
              <a:gd name="connsiteY2" fmla="*/ 257175 h 590237"/>
              <a:gd name="connsiteX3" fmla="*/ 56388 w 442678"/>
              <a:gd name="connsiteY3" fmla="*/ 259986 h 590237"/>
              <a:gd name="connsiteX4" fmla="*/ 130871 w 442678"/>
              <a:gd name="connsiteY4" fmla="*/ 274039 h 590237"/>
              <a:gd name="connsiteX5" fmla="*/ 132979 w 442678"/>
              <a:gd name="connsiteY5" fmla="*/ 171450 h 590237"/>
              <a:gd name="connsiteX6" fmla="*/ 64820 w 442678"/>
              <a:gd name="connsiteY6" fmla="*/ 172855 h 590237"/>
              <a:gd name="connsiteX7" fmla="*/ 34606 w 442678"/>
              <a:gd name="connsiteY7" fmla="*/ 189719 h 590237"/>
              <a:gd name="connsiteX8" fmla="*/ 2986 w 442678"/>
              <a:gd name="connsiteY8" fmla="*/ 152478 h 590237"/>
              <a:gd name="connsiteX9" fmla="*/ 2283 w 442678"/>
              <a:gd name="connsiteY9" fmla="*/ 12648 h 590237"/>
              <a:gd name="connsiteX10" fmla="*/ 17742 w 442678"/>
              <a:gd name="connsiteY10" fmla="*/ 0 h 590237"/>
              <a:gd name="connsiteX11" fmla="*/ 146329 w 442678"/>
              <a:gd name="connsiteY11" fmla="*/ 0 h 590237"/>
              <a:gd name="connsiteX12" fmla="*/ 184976 w 442678"/>
              <a:gd name="connsiteY12" fmla="*/ 22485 h 590237"/>
              <a:gd name="connsiteX13" fmla="*/ 180760 w 442678"/>
              <a:gd name="connsiteY13" fmla="*/ 59726 h 590237"/>
              <a:gd name="connsiteX14" fmla="*/ 155464 w 442678"/>
              <a:gd name="connsiteY14" fmla="*/ 105400 h 590237"/>
              <a:gd name="connsiteX15" fmla="*/ 212380 w 442678"/>
              <a:gd name="connsiteY15" fmla="*/ 148262 h 590237"/>
              <a:gd name="connsiteX16" fmla="*/ 281241 w 442678"/>
              <a:gd name="connsiteY16" fmla="*/ 123669 h 590237"/>
              <a:gd name="connsiteX17" fmla="*/ 276322 w 442678"/>
              <a:gd name="connsiteY17" fmla="*/ 67456 h 590237"/>
              <a:gd name="connsiteX18" fmla="*/ 256648 w 442678"/>
              <a:gd name="connsiteY18" fmla="*/ 30917 h 590237"/>
              <a:gd name="connsiteX19" fmla="*/ 300915 w 442678"/>
              <a:gd name="connsiteY19" fmla="*/ 0 h 590237"/>
              <a:gd name="connsiteX20" fmla="*/ 429503 w 442678"/>
              <a:gd name="connsiteY20" fmla="*/ 0 h 590237"/>
              <a:gd name="connsiteX21" fmla="*/ 445664 w 442678"/>
              <a:gd name="connsiteY21" fmla="*/ 15459 h 590237"/>
              <a:gd name="connsiteX22" fmla="*/ 444961 w 442678"/>
              <a:gd name="connsiteY22" fmla="*/ 144046 h 590237"/>
              <a:gd name="connsiteX23" fmla="*/ 425287 w 442678"/>
              <a:gd name="connsiteY23" fmla="*/ 181990 h 590237"/>
              <a:gd name="connsiteX24" fmla="*/ 383830 w 442678"/>
              <a:gd name="connsiteY24" fmla="*/ 177774 h 590237"/>
              <a:gd name="connsiteX25" fmla="*/ 339562 w 442678"/>
              <a:gd name="connsiteY25" fmla="*/ 153884 h 590237"/>
              <a:gd name="connsiteX26" fmla="*/ 296699 w 442678"/>
              <a:gd name="connsiteY26" fmla="*/ 205881 h 590237"/>
              <a:gd name="connsiteX27" fmla="*/ 319887 w 442678"/>
              <a:gd name="connsiteY27" fmla="*/ 279660 h 590237"/>
              <a:gd name="connsiteX28" fmla="*/ 376100 w 442678"/>
              <a:gd name="connsiteY28" fmla="*/ 276147 h 590237"/>
              <a:gd name="connsiteX29" fmla="*/ 409126 w 442678"/>
              <a:gd name="connsiteY29" fmla="*/ 254364 h 590237"/>
              <a:gd name="connsiteX30" fmla="*/ 443556 w 442678"/>
              <a:gd name="connsiteY30" fmla="*/ 298632 h 590237"/>
              <a:gd name="connsiteX31" fmla="*/ 444259 w 442678"/>
              <a:gd name="connsiteY31" fmla="*/ 430030 h 590237"/>
              <a:gd name="connsiteX32" fmla="*/ 425989 w 442678"/>
              <a:gd name="connsiteY32" fmla="*/ 442678 h 590237"/>
              <a:gd name="connsiteX33" fmla="*/ 307942 w 442678"/>
              <a:gd name="connsiteY33" fmla="*/ 442678 h 590237"/>
              <a:gd name="connsiteX34" fmla="*/ 279835 w 442678"/>
              <a:gd name="connsiteY34" fmla="*/ 450408 h 590237"/>
              <a:gd name="connsiteX35" fmla="*/ 278430 w 442678"/>
              <a:gd name="connsiteY35" fmla="*/ 486244 h 590237"/>
              <a:gd name="connsiteX36" fmla="*/ 281241 w 442678"/>
              <a:gd name="connsiteY36" fmla="*/ 571266 h 590237"/>
              <a:gd name="connsiteX37" fmla="*/ 150545 w 442678"/>
              <a:gd name="connsiteY37" fmla="*/ 558618 h 590237"/>
              <a:gd name="connsiteX38" fmla="*/ 157572 w 442678"/>
              <a:gd name="connsiteY38" fmla="*/ 491162 h 590237"/>
              <a:gd name="connsiteX39" fmla="*/ 175139 w 442678"/>
              <a:gd name="connsiteY39" fmla="*/ 464461 h 590237"/>
              <a:gd name="connsiteX40" fmla="*/ 137195 w 442678"/>
              <a:gd name="connsiteY40" fmla="*/ 443381 h 590237"/>
              <a:gd name="connsiteX41" fmla="*/ 21958 w 442678"/>
              <a:gd name="connsiteY41" fmla="*/ 444084 h 590237"/>
              <a:gd name="connsiteX42" fmla="*/ 175 w 442678"/>
              <a:gd name="connsiteY42" fmla="*/ 423706 h 590237"/>
              <a:gd name="connsiteX43" fmla="*/ 1580 w 442678"/>
              <a:gd name="connsiteY43" fmla="*/ 362575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2678" h="590237">
                <a:moveTo>
                  <a:pt x="1580" y="362575"/>
                </a:moveTo>
                <a:cubicBezTo>
                  <a:pt x="1580" y="341495"/>
                  <a:pt x="2283" y="320415"/>
                  <a:pt x="1580" y="299335"/>
                </a:cubicBezTo>
                <a:cubicBezTo>
                  <a:pt x="878" y="279660"/>
                  <a:pt x="12823" y="267012"/>
                  <a:pt x="27579" y="257175"/>
                </a:cubicBezTo>
                <a:cubicBezTo>
                  <a:pt x="37416" y="250851"/>
                  <a:pt x="46551" y="250851"/>
                  <a:pt x="56388" y="259986"/>
                </a:cubicBezTo>
                <a:cubicBezTo>
                  <a:pt x="94332" y="297227"/>
                  <a:pt x="105575" y="298632"/>
                  <a:pt x="130871" y="274039"/>
                </a:cubicBezTo>
                <a:cubicBezTo>
                  <a:pt x="156869" y="248041"/>
                  <a:pt x="157572" y="198854"/>
                  <a:pt x="132979" y="171450"/>
                </a:cubicBezTo>
                <a:cubicBezTo>
                  <a:pt x="108385" y="144749"/>
                  <a:pt x="88711" y="144749"/>
                  <a:pt x="64820" y="172855"/>
                </a:cubicBezTo>
                <a:cubicBezTo>
                  <a:pt x="57091" y="181990"/>
                  <a:pt x="50767" y="196043"/>
                  <a:pt x="34606" y="189719"/>
                </a:cubicBezTo>
                <a:cubicBezTo>
                  <a:pt x="17742" y="183395"/>
                  <a:pt x="3689" y="170747"/>
                  <a:pt x="2986" y="152478"/>
                </a:cubicBezTo>
                <a:cubicBezTo>
                  <a:pt x="1580" y="106102"/>
                  <a:pt x="2283" y="59726"/>
                  <a:pt x="2283" y="12648"/>
                </a:cubicBezTo>
                <a:cubicBezTo>
                  <a:pt x="2283" y="703"/>
                  <a:pt x="8607" y="0"/>
                  <a:pt x="17742" y="0"/>
                </a:cubicBezTo>
                <a:cubicBezTo>
                  <a:pt x="60604" y="0"/>
                  <a:pt x="103467" y="0"/>
                  <a:pt x="146329" y="0"/>
                </a:cubicBezTo>
                <a:cubicBezTo>
                  <a:pt x="163193" y="0"/>
                  <a:pt x="175139" y="9135"/>
                  <a:pt x="184976" y="22485"/>
                </a:cubicBezTo>
                <a:cubicBezTo>
                  <a:pt x="195516" y="36539"/>
                  <a:pt x="195516" y="47781"/>
                  <a:pt x="180760" y="59726"/>
                </a:cubicBezTo>
                <a:cubicBezTo>
                  <a:pt x="166004" y="70969"/>
                  <a:pt x="147032" y="82212"/>
                  <a:pt x="155464" y="105400"/>
                </a:cubicBezTo>
                <a:cubicBezTo>
                  <a:pt x="165301" y="131398"/>
                  <a:pt x="183570" y="146857"/>
                  <a:pt x="212380" y="148262"/>
                </a:cubicBezTo>
                <a:cubicBezTo>
                  <a:pt x="239081" y="149668"/>
                  <a:pt x="262972" y="146857"/>
                  <a:pt x="281241" y="123669"/>
                </a:cubicBezTo>
                <a:cubicBezTo>
                  <a:pt x="298807" y="100481"/>
                  <a:pt x="298105" y="87131"/>
                  <a:pt x="276322" y="67456"/>
                </a:cubicBezTo>
                <a:cubicBezTo>
                  <a:pt x="265079" y="57619"/>
                  <a:pt x="246810" y="50592"/>
                  <a:pt x="256648" y="30917"/>
                </a:cubicBezTo>
                <a:cubicBezTo>
                  <a:pt x="265079" y="12648"/>
                  <a:pt x="279835" y="0"/>
                  <a:pt x="300915" y="0"/>
                </a:cubicBezTo>
                <a:cubicBezTo>
                  <a:pt x="343778" y="0"/>
                  <a:pt x="386640" y="0"/>
                  <a:pt x="429503" y="0"/>
                </a:cubicBezTo>
                <a:cubicBezTo>
                  <a:pt x="441448" y="0"/>
                  <a:pt x="445664" y="2811"/>
                  <a:pt x="445664" y="15459"/>
                </a:cubicBezTo>
                <a:cubicBezTo>
                  <a:pt x="444961" y="58321"/>
                  <a:pt x="445664" y="101184"/>
                  <a:pt x="444961" y="144046"/>
                </a:cubicBezTo>
                <a:cubicBezTo>
                  <a:pt x="444961" y="159505"/>
                  <a:pt x="437232" y="171450"/>
                  <a:pt x="425287" y="181990"/>
                </a:cubicBezTo>
                <a:cubicBezTo>
                  <a:pt x="409828" y="194638"/>
                  <a:pt x="397180" y="196043"/>
                  <a:pt x="383830" y="177774"/>
                </a:cubicBezTo>
                <a:cubicBezTo>
                  <a:pt x="373290" y="163018"/>
                  <a:pt x="361345" y="145452"/>
                  <a:pt x="339562" y="153884"/>
                </a:cubicBezTo>
                <a:cubicBezTo>
                  <a:pt x="316374" y="162315"/>
                  <a:pt x="299510" y="178477"/>
                  <a:pt x="296699" y="205881"/>
                </a:cubicBezTo>
                <a:cubicBezTo>
                  <a:pt x="293186" y="233987"/>
                  <a:pt x="295294" y="260688"/>
                  <a:pt x="319887" y="279660"/>
                </a:cubicBezTo>
                <a:cubicBezTo>
                  <a:pt x="343075" y="297930"/>
                  <a:pt x="355723" y="296524"/>
                  <a:pt x="376100" y="276147"/>
                </a:cubicBezTo>
                <a:cubicBezTo>
                  <a:pt x="385235" y="267012"/>
                  <a:pt x="390154" y="248041"/>
                  <a:pt x="409126" y="254364"/>
                </a:cubicBezTo>
                <a:cubicBezTo>
                  <a:pt x="429503" y="261391"/>
                  <a:pt x="442854" y="276850"/>
                  <a:pt x="443556" y="298632"/>
                </a:cubicBezTo>
                <a:cubicBezTo>
                  <a:pt x="444961" y="342197"/>
                  <a:pt x="443556" y="386465"/>
                  <a:pt x="444259" y="430030"/>
                </a:cubicBezTo>
                <a:cubicBezTo>
                  <a:pt x="444259" y="444786"/>
                  <a:pt x="435124" y="442678"/>
                  <a:pt x="425989" y="442678"/>
                </a:cubicBezTo>
                <a:cubicBezTo>
                  <a:pt x="386640" y="442678"/>
                  <a:pt x="347291" y="442678"/>
                  <a:pt x="307942" y="442678"/>
                </a:cubicBezTo>
                <a:cubicBezTo>
                  <a:pt x="297402" y="442678"/>
                  <a:pt x="288268" y="443381"/>
                  <a:pt x="279835" y="450408"/>
                </a:cubicBezTo>
                <a:cubicBezTo>
                  <a:pt x="265782" y="461650"/>
                  <a:pt x="259458" y="470785"/>
                  <a:pt x="278430" y="486244"/>
                </a:cubicBezTo>
                <a:cubicBezTo>
                  <a:pt x="312158" y="512945"/>
                  <a:pt x="312158" y="541051"/>
                  <a:pt x="281241" y="571266"/>
                </a:cubicBezTo>
                <a:cubicBezTo>
                  <a:pt x="245405" y="606399"/>
                  <a:pt x="180057" y="600075"/>
                  <a:pt x="150545" y="558618"/>
                </a:cubicBezTo>
                <a:cubicBezTo>
                  <a:pt x="132276" y="532619"/>
                  <a:pt x="134384" y="513647"/>
                  <a:pt x="157572" y="491162"/>
                </a:cubicBezTo>
                <a:cubicBezTo>
                  <a:pt x="165301" y="483433"/>
                  <a:pt x="182868" y="479920"/>
                  <a:pt x="175139" y="464461"/>
                </a:cubicBezTo>
                <a:cubicBezTo>
                  <a:pt x="168112" y="449705"/>
                  <a:pt x="154761" y="442678"/>
                  <a:pt x="137195" y="443381"/>
                </a:cubicBezTo>
                <a:cubicBezTo>
                  <a:pt x="98548" y="444084"/>
                  <a:pt x="60604" y="442678"/>
                  <a:pt x="21958" y="444084"/>
                </a:cubicBezTo>
                <a:cubicBezTo>
                  <a:pt x="5797" y="444786"/>
                  <a:pt x="-1230" y="441976"/>
                  <a:pt x="175" y="423706"/>
                </a:cubicBezTo>
                <a:cubicBezTo>
                  <a:pt x="2986" y="402627"/>
                  <a:pt x="1580" y="382249"/>
                  <a:pt x="1580" y="362575"/>
                </a:cubicBezTo>
                <a:close/>
              </a:path>
            </a:pathLst>
          </a:custGeom>
          <a:solidFill>
            <a:schemeClr val="accent2"/>
          </a:solidFill>
          <a:ln w="25400" cap="flat">
            <a:solidFill>
              <a:schemeClr val="bg1"/>
            </a:solid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0CE3B5B2-728D-403D-9D87-14149A2E1A61}"/>
              </a:ext>
            </a:extLst>
          </p:cNvPr>
          <p:cNvSpPr/>
          <p:nvPr/>
        </p:nvSpPr>
        <p:spPr>
          <a:xfrm rot="10800000" flipV="1">
            <a:off x="5377442" y="1885186"/>
            <a:ext cx="1774869" cy="1419896"/>
          </a:xfrm>
          <a:custGeom>
            <a:avLst/>
            <a:gdLst>
              <a:gd name="connsiteX0" fmla="*/ 510179 w 737797"/>
              <a:gd name="connsiteY0" fmla="*/ 592182 h 590237"/>
              <a:gd name="connsiteX1" fmla="*/ 449750 w 737797"/>
              <a:gd name="connsiteY1" fmla="*/ 592182 h 590237"/>
              <a:gd name="connsiteX2" fmla="*/ 408293 w 737797"/>
              <a:gd name="connsiteY2" fmla="*/ 569697 h 590237"/>
              <a:gd name="connsiteX3" fmla="*/ 412509 w 737797"/>
              <a:gd name="connsiteY3" fmla="*/ 532456 h 590237"/>
              <a:gd name="connsiteX4" fmla="*/ 438507 w 737797"/>
              <a:gd name="connsiteY4" fmla="*/ 486783 h 590237"/>
              <a:gd name="connsiteX5" fmla="*/ 378781 w 737797"/>
              <a:gd name="connsiteY5" fmla="*/ 443218 h 590237"/>
              <a:gd name="connsiteX6" fmla="*/ 314838 w 737797"/>
              <a:gd name="connsiteY6" fmla="*/ 465703 h 590237"/>
              <a:gd name="connsiteX7" fmla="*/ 319757 w 737797"/>
              <a:gd name="connsiteY7" fmla="*/ 526132 h 590237"/>
              <a:gd name="connsiteX8" fmla="*/ 338729 w 737797"/>
              <a:gd name="connsiteY8" fmla="*/ 558455 h 590237"/>
              <a:gd name="connsiteX9" fmla="*/ 298677 w 737797"/>
              <a:gd name="connsiteY9" fmla="*/ 591480 h 590237"/>
              <a:gd name="connsiteX10" fmla="*/ 161658 w 737797"/>
              <a:gd name="connsiteY10" fmla="*/ 592182 h 590237"/>
              <a:gd name="connsiteX11" fmla="*/ 149712 w 737797"/>
              <a:gd name="connsiteY11" fmla="*/ 573913 h 590237"/>
              <a:gd name="connsiteX12" fmla="*/ 149712 w 737797"/>
              <a:gd name="connsiteY12" fmla="*/ 458676 h 590237"/>
              <a:gd name="connsiteX13" fmla="*/ 141983 w 737797"/>
              <a:gd name="connsiteY13" fmla="*/ 427759 h 590237"/>
              <a:gd name="connsiteX14" fmla="*/ 108255 w 737797"/>
              <a:gd name="connsiteY14" fmla="*/ 426354 h 590237"/>
              <a:gd name="connsiteX15" fmla="*/ 55555 w 737797"/>
              <a:gd name="connsiteY15" fmla="*/ 450947 h 590237"/>
              <a:gd name="connsiteX16" fmla="*/ 4261 w 737797"/>
              <a:gd name="connsiteY16" fmla="*/ 398950 h 590237"/>
              <a:gd name="connsiteX17" fmla="*/ 35178 w 737797"/>
              <a:gd name="connsiteY17" fmla="*/ 299172 h 590237"/>
              <a:gd name="connsiteX18" fmla="*/ 102634 w 737797"/>
              <a:gd name="connsiteY18" fmla="*/ 306901 h 590237"/>
              <a:gd name="connsiteX19" fmla="*/ 128632 w 737797"/>
              <a:gd name="connsiteY19" fmla="*/ 324468 h 590237"/>
              <a:gd name="connsiteX20" fmla="*/ 149712 w 737797"/>
              <a:gd name="connsiteY20" fmla="*/ 289334 h 590237"/>
              <a:gd name="connsiteX21" fmla="*/ 149010 w 737797"/>
              <a:gd name="connsiteY21" fmla="*/ 174097 h 590237"/>
              <a:gd name="connsiteX22" fmla="*/ 174305 w 737797"/>
              <a:gd name="connsiteY22" fmla="*/ 148802 h 590237"/>
              <a:gd name="connsiteX23" fmla="*/ 286732 w 737797"/>
              <a:gd name="connsiteY23" fmla="*/ 149504 h 590237"/>
              <a:gd name="connsiteX24" fmla="*/ 310622 w 737797"/>
              <a:gd name="connsiteY24" fmla="*/ 144586 h 590237"/>
              <a:gd name="connsiteX25" fmla="*/ 314136 w 737797"/>
              <a:gd name="connsiteY25" fmla="*/ 108047 h 590237"/>
              <a:gd name="connsiteX26" fmla="*/ 311325 w 737797"/>
              <a:gd name="connsiteY26" fmla="*/ 23025 h 590237"/>
              <a:gd name="connsiteX27" fmla="*/ 439913 w 737797"/>
              <a:gd name="connsiteY27" fmla="*/ 32862 h 590237"/>
              <a:gd name="connsiteX28" fmla="*/ 433589 w 737797"/>
              <a:gd name="connsiteY28" fmla="*/ 104534 h 590237"/>
              <a:gd name="connsiteX29" fmla="*/ 416724 w 737797"/>
              <a:gd name="connsiteY29" fmla="*/ 128424 h 590237"/>
              <a:gd name="connsiteX30" fmla="*/ 451858 w 737797"/>
              <a:gd name="connsiteY30" fmla="*/ 149504 h 590237"/>
              <a:gd name="connsiteX31" fmla="*/ 572013 w 737797"/>
              <a:gd name="connsiteY31" fmla="*/ 148802 h 590237"/>
              <a:gd name="connsiteX32" fmla="*/ 590985 w 737797"/>
              <a:gd name="connsiteY32" fmla="*/ 168476 h 590237"/>
              <a:gd name="connsiteX33" fmla="*/ 590283 w 737797"/>
              <a:gd name="connsiteY33" fmla="*/ 283713 h 590237"/>
              <a:gd name="connsiteX34" fmla="*/ 597309 w 737797"/>
              <a:gd name="connsiteY34" fmla="*/ 312522 h 590237"/>
              <a:gd name="connsiteX35" fmla="*/ 633145 w 737797"/>
              <a:gd name="connsiteY35" fmla="*/ 314630 h 590237"/>
              <a:gd name="connsiteX36" fmla="*/ 719573 w 737797"/>
              <a:gd name="connsiteY36" fmla="*/ 312522 h 590237"/>
              <a:gd name="connsiteX37" fmla="*/ 694980 w 737797"/>
              <a:gd name="connsiteY37" fmla="*/ 448136 h 590237"/>
              <a:gd name="connsiteX38" fmla="*/ 636659 w 737797"/>
              <a:gd name="connsiteY38" fmla="*/ 433380 h 590237"/>
              <a:gd name="connsiteX39" fmla="*/ 612768 w 737797"/>
              <a:gd name="connsiteY39" fmla="*/ 417219 h 590237"/>
              <a:gd name="connsiteX40" fmla="*/ 590283 w 737797"/>
              <a:gd name="connsiteY40" fmla="*/ 451650 h 590237"/>
              <a:gd name="connsiteX41" fmla="*/ 590985 w 737797"/>
              <a:gd name="connsiteY41" fmla="*/ 569697 h 590237"/>
              <a:gd name="connsiteX42" fmla="*/ 567797 w 737797"/>
              <a:gd name="connsiteY42" fmla="*/ 593588 h 590237"/>
              <a:gd name="connsiteX43" fmla="*/ 510179 w 737797"/>
              <a:gd name="connsiteY43" fmla="*/ 592182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37797" h="590237">
                <a:moveTo>
                  <a:pt x="510179" y="592182"/>
                </a:moveTo>
                <a:cubicBezTo>
                  <a:pt x="489802" y="592182"/>
                  <a:pt x="470127" y="592182"/>
                  <a:pt x="449750" y="592182"/>
                </a:cubicBezTo>
                <a:cubicBezTo>
                  <a:pt x="431481" y="592182"/>
                  <a:pt x="418833" y="583751"/>
                  <a:pt x="408293" y="569697"/>
                </a:cubicBezTo>
                <a:cubicBezTo>
                  <a:pt x="397753" y="555644"/>
                  <a:pt x="397753" y="543699"/>
                  <a:pt x="412509" y="532456"/>
                </a:cubicBezTo>
                <a:cubicBezTo>
                  <a:pt x="427264" y="521213"/>
                  <a:pt x="445534" y="509971"/>
                  <a:pt x="438507" y="486783"/>
                </a:cubicBezTo>
                <a:cubicBezTo>
                  <a:pt x="430778" y="460785"/>
                  <a:pt x="407590" y="445326"/>
                  <a:pt x="378781" y="443218"/>
                </a:cubicBezTo>
                <a:cubicBezTo>
                  <a:pt x="354188" y="441813"/>
                  <a:pt x="331702" y="444623"/>
                  <a:pt x="314838" y="465703"/>
                </a:cubicBezTo>
                <a:cubicBezTo>
                  <a:pt x="294461" y="490296"/>
                  <a:pt x="295164" y="504349"/>
                  <a:pt x="319757" y="526132"/>
                </a:cubicBezTo>
                <a:cubicBezTo>
                  <a:pt x="329594" y="534564"/>
                  <a:pt x="345053" y="540186"/>
                  <a:pt x="338729" y="558455"/>
                </a:cubicBezTo>
                <a:cubicBezTo>
                  <a:pt x="331702" y="576724"/>
                  <a:pt x="317649" y="590777"/>
                  <a:pt x="298677" y="591480"/>
                </a:cubicBezTo>
                <a:cubicBezTo>
                  <a:pt x="253004" y="593588"/>
                  <a:pt x="207331" y="591480"/>
                  <a:pt x="161658" y="592182"/>
                </a:cubicBezTo>
                <a:cubicBezTo>
                  <a:pt x="146199" y="592182"/>
                  <a:pt x="149712" y="581642"/>
                  <a:pt x="149712" y="573913"/>
                </a:cubicBezTo>
                <a:cubicBezTo>
                  <a:pt x="149712" y="535267"/>
                  <a:pt x="149712" y="497323"/>
                  <a:pt x="149712" y="458676"/>
                </a:cubicBezTo>
                <a:cubicBezTo>
                  <a:pt x="149712" y="447434"/>
                  <a:pt x="149712" y="436894"/>
                  <a:pt x="141983" y="427759"/>
                </a:cubicBezTo>
                <a:cubicBezTo>
                  <a:pt x="131443" y="415111"/>
                  <a:pt x="121606" y="407382"/>
                  <a:pt x="108255" y="426354"/>
                </a:cubicBezTo>
                <a:cubicBezTo>
                  <a:pt x="95607" y="443920"/>
                  <a:pt x="80149" y="459379"/>
                  <a:pt x="55555" y="450947"/>
                </a:cubicBezTo>
                <a:cubicBezTo>
                  <a:pt x="30259" y="442515"/>
                  <a:pt x="11288" y="426354"/>
                  <a:pt x="4261" y="398950"/>
                </a:cubicBezTo>
                <a:cubicBezTo>
                  <a:pt x="-6982" y="356087"/>
                  <a:pt x="4261" y="320954"/>
                  <a:pt x="35178" y="299172"/>
                </a:cubicBezTo>
                <a:cubicBezTo>
                  <a:pt x="61177" y="280902"/>
                  <a:pt x="80149" y="283713"/>
                  <a:pt x="102634" y="306901"/>
                </a:cubicBezTo>
                <a:cubicBezTo>
                  <a:pt x="109661" y="313928"/>
                  <a:pt x="111769" y="331494"/>
                  <a:pt x="128632" y="324468"/>
                </a:cubicBezTo>
                <a:cubicBezTo>
                  <a:pt x="143388" y="317441"/>
                  <a:pt x="149712" y="304793"/>
                  <a:pt x="149712" y="289334"/>
                </a:cubicBezTo>
                <a:cubicBezTo>
                  <a:pt x="149712" y="250688"/>
                  <a:pt x="151118" y="212744"/>
                  <a:pt x="149010" y="174097"/>
                </a:cubicBezTo>
                <a:cubicBezTo>
                  <a:pt x="148307" y="153720"/>
                  <a:pt x="153225" y="147396"/>
                  <a:pt x="174305" y="148802"/>
                </a:cubicBezTo>
                <a:cubicBezTo>
                  <a:pt x="211547" y="150910"/>
                  <a:pt x="249491" y="149504"/>
                  <a:pt x="286732" y="149504"/>
                </a:cubicBezTo>
                <a:cubicBezTo>
                  <a:pt x="295164" y="149504"/>
                  <a:pt x="302893" y="149504"/>
                  <a:pt x="310622" y="144586"/>
                </a:cubicBezTo>
                <a:cubicBezTo>
                  <a:pt x="330297" y="132640"/>
                  <a:pt x="331000" y="122803"/>
                  <a:pt x="314136" y="108047"/>
                </a:cubicBezTo>
                <a:cubicBezTo>
                  <a:pt x="281110" y="79941"/>
                  <a:pt x="280408" y="52537"/>
                  <a:pt x="311325" y="23025"/>
                </a:cubicBezTo>
                <a:cubicBezTo>
                  <a:pt x="346458" y="-11406"/>
                  <a:pt x="409698" y="-6487"/>
                  <a:pt x="439913" y="32862"/>
                </a:cubicBezTo>
                <a:cubicBezTo>
                  <a:pt x="460993" y="59563"/>
                  <a:pt x="458884" y="81346"/>
                  <a:pt x="433589" y="104534"/>
                </a:cubicBezTo>
                <a:cubicBezTo>
                  <a:pt x="426562" y="111560"/>
                  <a:pt x="410401" y="114371"/>
                  <a:pt x="416724" y="128424"/>
                </a:cubicBezTo>
                <a:cubicBezTo>
                  <a:pt x="423049" y="141775"/>
                  <a:pt x="434994" y="149504"/>
                  <a:pt x="451858" y="149504"/>
                </a:cubicBezTo>
                <a:cubicBezTo>
                  <a:pt x="491910" y="148802"/>
                  <a:pt x="531962" y="150207"/>
                  <a:pt x="572013" y="148802"/>
                </a:cubicBezTo>
                <a:cubicBezTo>
                  <a:pt x="588175" y="148099"/>
                  <a:pt x="591688" y="153720"/>
                  <a:pt x="590985" y="168476"/>
                </a:cubicBezTo>
                <a:cubicBezTo>
                  <a:pt x="589580" y="207123"/>
                  <a:pt x="590985" y="245067"/>
                  <a:pt x="590283" y="283713"/>
                </a:cubicBezTo>
                <a:cubicBezTo>
                  <a:pt x="590283" y="294253"/>
                  <a:pt x="590985" y="304090"/>
                  <a:pt x="597309" y="312522"/>
                </a:cubicBezTo>
                <a:cubicBezTo>
                  <a:pt x="607849" y="325873"/>
                  <a:pt x="617687" y="333602"/>
                  <a:pt x="633145" y="314630"/>
                </a:cubicBezTo>
                <a:cubicBezTo>
                  <a:pt x="661954" y="278794"/>
                  <a:pt x="687953" y="279497"/>
                  <a:pt x="719573" y="312522"/>
                </a:cubicBezTo>
                <a:cubicBezTo>
                  <a:pt x="756112" y="351872"/>
                  <a:pt x="742761" y="424948"/>
                  <a:pt x="694980" y="448136"/>
                </a:cubicBezTo>
                <a:cubicBezTo>
                  <a:pt x="671089" y="459379"/>
                  <a:pt x="653522" y="450947"/>
                  <a:pt x="636659" y="433380"/>
                </a:cubicBezTo>
                <a:cubicBezTo>
                  <a:pt x="630334" y="426354"/>
                  <a:pt x="627524" y="410895"/>
                  <a:pt x="612768" y="417219"/>
                </a:cubicBezTo>
                <a:cubicBezTo>
                  <a:pt x="598012" y="423543"/>
                  <a:pt x="590283" y="435488"/>
                  <a:pt x="590283" y="451650"/>
                </a:cubicBezTo>
                <a:cubicBezTo>
                  <a:pt x="590283" y="490999"/>
                  <a:pt x="588877" y="530348"/>
                  <a:pt x="590985" y="569697"/>
                </a:cubicBezTo>
                <a:cubicBezTo>
                  <a:pt x="591688" y="587967"/>
                  <a:pt x="587472" y="595696"/>
                  <a:pt x="567797" y="593588"/>
                </a:cubicBezTo>
                <a:cubicBezTo>
                  <a:pt x="548826" y="590777"/>
                  <a:pt x="529151" y="592182"/>
                  <a:pt x="510179" y="592182"/>
                </a:cubicBezTo>
                <a:close/>
              </a:path>
            </a:pathLst>
          </a:custGeom>
          <a:solidFill>
            <a:schemeClr val="accent3"/>
          </a:solidFill>
          <a:ln w="25400" cap="flat">
            <a:solidFill>
              <a:schemeClr val="bg1"/>
            </a:solid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99E07440-AFB1-402B-A374-9476FBA9AC8B}"/>
              </a:ext>
            </a:extLst>
          </p:cNvPr>
          <p:cNvSpPr/>
          <p:nvPr/>
        </p:nvSpPr>
        <p:spPr>
          <a:xfrm rot="10800000" flipV="1">
            <a:off x="6744749" y="2240011"/>
            <a:ext cx="1064923" cy="1419896"/>
          </a:xfrm>
          <a:custGeom>
            <a:avLst/>
            <a:gdLst>
              <a:gd name="connsiteX0" fmla="*/ 1580 w 442678"/>
              <a:gd name="connsiteY0" fmla="*/ 362575 h 590237"/>
              <a:gd name="connsiteX1" fmla="*/ 1580 w 442678"/>
              <a:gd name="connsiteY1" fmla="*/ 299335 h 590237"/>
              <a:gd name="connsiteX2" fmla="*/ 27579 w 442678"/>
              <a:gd name="connsiteY2" fmla="*/ 257175 h 590237"/>
              <a:gd name="connsiteX3" fmla="*/ 56388 w 442678"/>
              <a:gd name="connsiteY3" fmla="*/ 259986 h 590237"/>
              <a:gd name="connsiteX4" fmla="*/ 130871 w 442678"/>
              <a:gd name="connsiteY4" fmla="*/ 274039 h 590237"/>
              <a:gd name="connsiteX5" fmla="*/ 132979 w 442678"/>
              <a:gd name="connsiteY5" fmla="*/ 171450 h 590237"/>
              <a:gd name="connsiteX6" fmla="*/ 64820 w 442678"/>
              <a:gd name="connsiteY6" fmla="*/ 172855 h 590237"/>
              <a:gd name="connsiteX7" fmla="*/ 34606 w 442678"/>
              <a:gd name="connsiteY7" fmla="*/ 189719 h 590237"/>
              <a:gd name="connsiteX8" fmla="*/ 2986 w 442678"/>
              <a:gd name="connsiteY8" fmla="*/ 152478 h 590237"/>
              <a:gd name="connsiteX9" fmla="*/ 2283 w 442678"/>
              <a:gd name="connsiteY9" fmla="*/ 12648 h 590237"/>
              <a:gd name="connsiteX10" fmla="*/ 17742 w 442678"/>
              <a:gd name="connsiteY10" fmla="*/ 0 h 590237"/>
              <a:gd name="connsiteX11" fmla="*/ 146329 w 442678"/>
              <a:gd name="connsiteY11" fmla="*/ 0 h 590237"/>
              <a:gd name="connsiteX12" fmla="*/ 184976 w 442678"/>
              <a:gd name="connsiteY12" fmla="*/ 22485 h 590237"/>
              <a:gd name="connsiteX13" fmla="*/ 180760 w 442678"/>
              <a:gd name="connsiteY13" fmla="*/ 59726 h 590237"/>
              <a:gd name="connsiteX14" fmla="*/ 155464 w 442678"/>
              <a:gd name="connsiteY14" fmla="*/ 105400 h 590237"/>
              <a:gd name="connsiteX15" fmla="*/ 212380 w 442678"/>
              <a:gd name="connsiteY15" fmla="*/ 148262 h 590237"/>
              <a:gd name="connsiteX16" fmla="*/ 281241 w 442678"/>
              <a:gd name="connsiteY16" fmla="*/ 123669 h 590237"/>
              <a:gd name="connsiteX17" fmla="*/ 276322 w 442678"/>
              <a:gd name="connsiteY17" fmla="*/ 67456 h 590237"/>
              <a:gd name="connsiteX18" fmla="*/ 256648 w 442678"/>
              <a:gd name="connsiteY18" fmla="*/ 30917 h 590237"/>
              <a:gd name="connsiteX19" fmla="*/ 300915 w 442678"/>
              <a:gd name="connsiteY19" fmla="*/ 0 h 590237"/>
              <a:gd name="connsiteX20" fmla="*/ 429503 w 442678"/>
              <a:gd name="connsiteY20" fmla="*/ 0 h 590237"/>
              <a:gd name="connsiteX21" fmla="*/ 445664 w 442678"/>
              <a:gd name="connsiteY21" fmla="*/ 15459 h 590237"/>
              <a:gd name="connsiteX22" fmla="*/ 444961 w 442678"/>
              <a:gd name="connsiteY22" fmla="*/ 144046 h 590237"/>
              <a:gd name="connsiteX23" fmla="*/ 425287 w 442678"/>
              <a:gd name="connsiteY23" fmla="*/ 181990 h 590237"/>
              <a:gd name="connsiteX24" fmla="*/ 383830 w 442678"/>
              <a:gd name="connsiteY24" fmla="*/ 177774 h 590237"/>
              <a:gd name="connsiteX25" fmla="*/ 339562 w 442678"/>
              <a:gd name="connsiteY25" fmla="*/ 153884 h 590237"/>
              <a:gd name="connsiteX26" fmla="*/ 296699 w 442678"/>
              <a:gd name="connsiteY26" fmla="*/ 205881 h 590237"/>
              <a:gd name="connsiteX27" fmla="*/ 319887 w 442678"/>
              <a:gd name="connsiteY27" fmla="*/ 279660 h 590237"/>
              <a:gd name="connsiteX28" fmla="*/ 376100 w 442678"/>
              <a:gd name="connsiteY28" fmla="*/ 276147 h 590237"/>
              <a:gd name="connsiteX29" fmla="*/ 409126 w 442678"/>
              <a:gd name="connsiteY29" fmla="*/ 254364 h 590237"/>
              <a:gd name="connsiteX30" fmla="*/ 443556 w 442678"/>
              <a:gd name="connsiteY30" fmla="*/ 298632 h 590237"/>
              <a:gd name="connsiteX31" fmla="*/ 444259 w 442678"/>
              <a:gd name="connsiteY31" fmla="*/ 430030 h 590237"/>
              <a:gd name="connsiteX32" fmla="*/ 425989 w 442678"/>
              <a:gd name="connsiteY32" fmla="*/ 442678 h 590237"/>
              <a:gd name="connsiteX33" fmla="*/ 307942 w 442678"/>
              <a:gd name="connsiteY33" fmla="*/ 442678 h 590237"/>
              <a:gd name="connsiteX34" fmla="*/ 279835 w 442678"/>
              <a:gd name="connsiteY34" fmla="*/ 450408 h 590237"/>
              <a:gd name="connsiteX35" fmla="*/ 278430 w 442678"/>
              <a:gd name="connsiteY35" fmla="*/ 486244 h 590237"/>
              <a:gd name="connsiteX36" fmla="*/ 281241 w 442678"/>
              <a:gd name="connsiteY36" fmla="*/ 571266 h 590237"/>
              <a:gd name="connsiteX37" fmla="*/ 150545 w 442678"/>
              <a:gd name="connsiteY37" fmla="*/ 558618 h 590237"/>
              <a:gd name="connsiteX38" fmla="*/ 157572 w 442678"/>
              <a:gd name="connsiteY38" fmla="*/ 491162 h 590237"/>
              <a:gd name="connsiteX39" fmla="*/ 175139 w 442678"/>
              <a:gd name="connsiteY39" fmla="*/ 464461 h 590237"/>
              <a:gd name="connsiteX40" fmla="*/ 137195 w 442678"/>
              <a:gd name="connsiteY40" fmla="*/ 443381 h 590237"/>
              <a:gd name="connsiteX41" fmla="*/ 21958 w 442678"/>
              <a:gd name="connsiteY41" fmla="*/ 444084 h 590237"/>
              <a:gd name="connsiteX42" fmla="*/ 175 w 442678"/>
              <a:gd name="connsiteY42" fmla="*/ 423706 h 590237"/>
              <a:gd name="connsiteX43" fmla="*/ 1580 w 442678"/>
              <a:gd name="connsiteY43" fmla="*/ 362575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2678" h="590237">
                <a:moveTo>
                  <a:pt x="1580" y="362575"/>
                </a:moveTo>
                <a:cubicBezTo>
                  <a:pt x="1580" y="341495"/>
                  <a:pt x="2283" y="320415"/>
                  <a:pt x="1580" y="299335"/>
                </a:cubicBezTo>
                <a:cubicBezTo>
                  <a:pt x="878" y="279660"/>
                  <a:pt x="12823" y="267012"/>
                  <a:pt x="27579" y="257175"/>
                </a:cubicBezTo>
                <a:cubicBezTo>
                  <a:pt x="37416" y="250851"/>
                  <a:pt x="46551" y="250851"/>
                  <a:pt x="56388" y="259986"/>
                </a:cubicBezTo>
                <a:cubicBezTo>
                  <a:pt x="94332" y="297227"/>
                  <a:pt x="105575" y="298632"/>
                  <a:pt x="130871" y="274039"/>
                </a:cubicBezTo>
                <a:cubicBezTo>
                  <a:pt x="156869" y="248041"/>
                  <a:pt x="157572" y="198854"/>
                  <a:pt x="132979" y="171450"/>
                </a:cubicBezTo>
                <a:cubicBezTo>
                  <a:pt x="108385" y="144749"/>
                  <a:pt x="88711" y="144749"/>
                  <a:pt x="64820" y="172855"/>
                </a:cubicBezTo>
                <a:cubicBezTo>
                  <a:pt x="57091" y="181990"/>
                  <a:pt x="50767" y="196043"/>
                  <a:pt x="34606" y="189719"/>
                </a:cubicBezTo>
                <a:cubicBezTo>
                  <a:pt x="17742" y="183395"/>
                  <a:pt x="3689" y="170747"/>
                  <a:pt x="2986" y="152478"/>
                </a:cubicBezTo>
                <a:cubicBezTo>
                  <a:pt x="1580" y="106102"/>
                  <a:pt x="2283" y="59726"/>
                  <a:pt x="2283" y="12648"/>
                </a:cubicBezTo>
                <a:cubicBezTo>
                  <a:pt x="2283" y="703"/>
                  <a:pt x="8607" y="0"/>
                  <a:pt x="17742" y="0"/>
                </a:cubicBezTo>
                <a:cubicBezTo>
                  <a:pt x="60604" y="0"/>
                  <a:pt x="103467" y="0"/>
                  <a:pt x="146329" y="0"/>
                </a:cubicBezTo>
                <a:cubicBezTo>
                  <a:pt x="163193" y="0"/>
                  <a:pt x="175139" y="9135"/>
                  <a:pt x="184976" y="22485"/>
                </a:cubicBezTo>
                <a:cubicBezTo>
                  <a:pt x="195516" y="36539"/>
                  <a:pt x="195516" y="47781"/>
                  <a:pt x="180760" y="59726"/>
                </a:cubicBezTo>
                <a:cubicBezTo>
                  <a:pt x="166004" y="70969"/>
                  <a:pt x="147032" y="82212"/>
                  <a:pt x="155464" y="105400"/>
                </a:cubicBezTo>
                <a:cubicBezTo>
                  <a:pt x="165301" y="131398"/>
                  <a:pt x="183570" y="146857"/>
                  <a:pt x="212380" y="148262"/>
                </a:cubicBezTo>
                <a:cubicBezTo>
                  <a:pt x="239081" y="149668"/>
                  <a:pt x="262972" y="146857"/>
                  <a:pt x="281241" y="123669"/>
                </a:cubicBezTo>
                <a:cubicBezTo>
                  <a:pt x="298807" y="100481"/>
                  <a:pt x="298105" y="87131"/>
                  <a:pt x="276322" y="67456"/>
                </a:cubicBezTo>
                <a:cubicBezTo>
                  <a:pt x="265079" y="57619"/>
                  <a:pt x="246810" y="50592"/>
                  <a:pt x="256648" y="30917"/>
                </a:cubicBezTo>
                <a:cubicBezTo>
                  <a:pt x="265079" y="12648"/>
                  <a:pt x="279835" y="0"/>
                  <a:pt x="300915" y="0"/>
                </a:cubicBezTo>
                <a:cubicBezTo>
                  <a:pt x="343778" y="0"/>
                  <a:pt x="386640" y="0"/>
                  <a:pt x="429503" y="0"/>
                </a:cubicBezTo>
                <a:cubicBezTo>
                  <a:pt x="441448" y="0"/>
                  <a:pt x="445664" y="2811"/>
                  <a:pt x="445664" y="15459"/>
                </a:cubicBezTo>
                <a:cubicBezTo>
                  <a:pt x="444961" y="58321"/>
                  <a:pt x="445664" y="101184"/>
                  <a:pt x="444961" y="144046"/>
                </a:cubicBezTo>
                <a:cubicBezTo>
                  <a:pt x="444961" y="159505"/>
                  <a:pt x="437232" y="171450"/>
                  <a:pt x="425287" y="181990"/>
                </a:cubicBezTo>
                <a:cubicBezTo>
                  <a:pt x="409828" y="194638"/>
                  <a:pt x="397180" y="196043"/>
                  <a:pt x="383830" y="177774"/>
                </a:cubicBezTo>
                <a:cubicBezTo>
                  <a:pt x="373290" y="163018"/>
                  <a:pt x="361345" y="145452"/>
                  <a:pt x="339562" y="153884"/>
                </a:cubicBezTo>
                <a:cubicBezTo>
                  <a:pt x="316374" y="162315"/>
                  <a:pt x="299510" y="178477"/>
                  <a:pt x="296699" y="205881"/>
                </a:cubicBezTo>
                <a:cubicBezTo>
                  <a:pt x="293186" y="233987"/>
                  <a:pt x="295294" y="260688"/>
                  <a:pt x="319887" y="279660"/>
                </a:cubicBezTo>
                <a:cubicBezTo>
                  <a:pt x="343075" y="297930"/>
                  <a:pt x="355723" y="296524"/>
                  <a:pt x="376100" y="276147"/>
                </a:cubicBezTo>
                <a:cubicBezTo>
                  <a:pt x="385235" y="267012"/>
                  <a:pt x="390154" y="248041"/>
                  <a:pt x="409126" y="254364"/>
                </a:cubicBezTo>
                <a:cubicBezTo>
                  <a:pt x="429503" y="261391"/>
                  <a:pt x="442854" y="276850"/>
                  <a:pt x="443556" y="298632"/>
                </a:cubicBezTo>
                <a:cubicBezTo>
                  <a:pt x="444961" y="342197"/>
                  <a:pt x="443556" y="386465"/>
                  <a:pt x="444259" y="430030"/>
                </a:cubicBezTo>
                <a:cubicBezTo>
                  <a:pt x="444259" y="444786"/>
                  <a:pt x="435124" y="442678"/>
                  <a:pt x="425989" y="442678"/>
                </a:cubicBezTo>
                <a:cubicBezTo>
                  <a:pt x="386640" y="442678"/>
                  <a:pt x="347291" y="442678"/>
                  <a:pt x="307942" y="442678"/>
                </a:cubicBezTo>
                <a:cubicBezTo>
                  <a:pt x="297402" y="442678"/>
                  <a:pt x="288268" y="443381"/>
                  <a:pt x="279835" y="450408"/>
                </a:cubicBezTo>
                <a:cubicBezTo>
                  <a:pt x="265782" y="461650"/>
                  <a:pt x="259458" y="470785"/>
                  <a:pt x="278430" y="486244"/>
                </a:cubicBezTo>
                <a:cubicBezTo>
                  <a:pt x="312158" y="512945"/>
                  <a:pt x="312158" y="541051"/>
                  <a:pt x="281241" y="571266"/>
                </a:cubicBezTo>
                <a:cubicBezTo>
                  <a:pt x="245405" y="606399"/>
                  <a:pt x="180057" y="600075"/>
                  <a:pt x="150545" y="558618"/>
                </a:cubicBezTo>
                <a:cubicBezTo>
                  <a:pt x="132276" y="532619"/>
                  <a:pt x="134384" y="513647"/>
                  <a:pt x="157572" y="491162"/>
                </a:cubicBezTo>
                <a:cubicBezTo>
                  <a:pt x="165301" y="483433"/>
                  <a:pt x="182868" y="479920"/>
                  <a:pt x="175139" y="464461"/>
                </a:cubicBezTo>
                <a:cubicBezTo>
                  <a:pt x="168112" y="449705"/>
                  <a:pt x="154761" y="442678"/>
                  <a:pt x="137195" y="443381"/>
                </a:cubicBezTo>
                <a:cubicBezTo>
                  <a:pt x="98548" y="444084"/>
                  <a:pt x="60604" y="442678"/>
                  <a:pt x="21958" y="444084"/>
                </a:cubicBezTo>
                <a:cubicBezTo>
                  <a:pt x="5797" y="444786"/>
                  <a:pt x="-1230" y="441976"/>
                  <a:pt x="175" y="423706"/>
                </a:cubicBezTo>
                <a:cubicBezTo>
                  <a:pt x="2986" y="402627"/>
                  <a:pt x="1580" y="382249"/>
                  <a:pt x="1580" y="362575"/>
                </a:cubicBezTo>
                <a:close/>
              </a:path>
            </a:pathLst>
          </a:custGeom>
          <a:solidFill>
            <a:schemeClr val="accent4"/>
          </a:solidFill>
          <a:ln w="25400" cap="flat">
            <a:solidFill>
              <a:schemeClr val="bg1"/>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A5FB48C7-9C68-47C0-8DB6-68A116A59A79}"/>
              </a:ext>
            </a:extLst>
          </p:cNvPr>
          <p:cNvSpPr/>
          <p:nvPr/>
        </p:nvSpPr>
        <p:spPr>
          <a:xfrm>
            <a:off x="7449187" y="1862439"/>
            <a:ext cx="1774869" cy="1419896"/>
          </a:xfrm>
          <a:custGeom>
            <a:avLst/>
            <a:gdLst>
              <a:gd name="connsiteX0" fmla="*/ 510179 w 737797"/>
              <a:gd name="connsiteY0" fmla="*/ 592182 h 590237"/>
              <a:gd name="connsiteX1" fmla="*/ 449750 w 737797"/>
              <a:gd name="connsiteY1" fmla="*/ 592182 h 590237"/>
              <a:gd name="connsiteX2" fmla="*/ 408293 w 737797"/>
              <a:gd name="connsiteY2" fmla="*/ 569697 h 590237"/>
              <a:gd name="connsiteX3" fmla="*/ 412509 w 737797"/>
              <a:gd name="connsiteY3" fmla="*/ 532456 h 590237"/>
              <a:gd name="connsiteX4" fmla="*/ 438507 w 737797"/>
              <a:gd name="connsiteY4" fmla="*/ 486783 h 590237"/>
              <a:gd name="connsiteX5" fmla="*/ 378781 w 737797"/>
              <a:gd name="connsiteY5" fmla="*/ 443218 h 590237"/>
              <a:gd name="connsiteX6" fmla="*/ 314838 w 737797"/>
              <a:gd name="connsiteY6" fmla="*/ 465703 h 590237"/>
              <a:gd name="connsiteX7" fmla="*/ 319757 w 737797"/>
              <a:gd name="connsiteY7" fmla="*/ 526132 h 590237"/>
              <a:gd name="connsiteX8" fmla="*/ 338729 w 737797"/>
              <a:gd name="connsiteY8" fmla="*/ 558455 h 590237"/>
              <a:gd name="connsiteX9" fmla="*/ 298677 w 737797"/>
              <a:gd name="connsiteY9" fmla="*/ 591480 h 590237"/>
              <a:gd name="connsiteX10" fmla="*/ 161658 w 737797"/>
              <a:gd name="connsiteY10" fmla="*/ 592182 h 590237"/>
              <a:gd name="connsiteX11" fmla="*/ 149712 w 737797"/>
              <a:gd name="connsiteY11" fmla="*/ 573913 h 590237"/>
              <a:gd name="connsiteX12" fmla="*/ 149712 w 737797"/>
              <a:gd name="connsiteY12" fmla="*/ 458676 h 590237"/>
              <a:gd name="connsiteX13" fmla="*/ 141983 w 737797"/>
              <a:gd name="connsiteY13" fmla="*/ 427759 h 590237"/>
              <a:gd name="connsiteX14" fmla="*/ 108255 w 737797"/>
              <a:gd name="connsiteY14" fmla="*/ 426354 h 590237"/>
              <a:gd name="connsiteX15" fmla="*/ 55555 w 737797"/>
              <a:gd name="connsiteY15" fmla="*/ 450947 h 590237"/>
              <a:gd name="connsiteX16" fmla="*/ 4261 w 737797"/>
              <a:gd name="connsiteY16" fmla="*/ 398950 h 590237"/>
              <a:gd name="connsiteX17" fmla="*/ 35178 w 737797"/>
              <a:gd name="connsiteY17" fmla="*/ 299172 h 590237"/>
              <a:gd name="connsiteX18" fmla="*/ 102634 w 737797"/>
              <a:gd name="connsiteY18" fmla="*/ 306901 h 590237"/>
              <a:gd name="connsiteX19" fmla="*/ 128632 w 737797"/>
              <a:gd name="connsiteY19" fmla="*/ 324468 h 590237"/>
              <a:gd name="connsiteX20" fmla="*/ 149712 w 737797"/>
              <a:gd name="connsiteY20" fmla="*/ 289334 h 590237"/>
              <a:gd name="connsiteX21" fmla="*/ 149010 w 737797"/>
              <a:gd name="connsiteY21" fmla="*/ 174097 h 590237"/>
              <a:gd name="connsiteX22" fmla="*/ 174305 w 737797"/>
              <a:gd name="connsiteY22" fmla="*/ 148802 h 590237"/>
              <a:gd name="connsiteX23" fmla="*/ 286732 w 737797"/>
              <a:gd name="connsiteY23" fmla="*/ 149504 h 590237"/>
              <a:gd name="connsiteX24" fmla="*/ 310622 w 737797"/>
              <a:gd name="connsiteY24" fmla="*/ 144586 h 590237"/>
              <a:gd name="connsiteX25" fmla="*/ 314136 w 737797"/>
              <a:gd name="connsiteY25" fmla="*/ 108047 h 590237"/>
              <a:gd name="connsiteX26" fmla="*/ 311325 w 737797"/>
              <a:gd name="connsiteY26" fmla="*/ 23025 h 590237"/>
              <a:gd name="connsiteX27" fmla="*/ 439913 w 737797"/>
              <a:gd name="connsiteY27" fmla="*/ 32862 h 590237"/>
              <a:gd name="connsiteX28" fmla="*/ 433589 w 737797"/>
              <a:gd name="connsiteY28" fmla="*/ 104534 h 590237"/>
              <a:gd name="connsiteX29" fmla="*/ 416724 w 737797"/>
              <a:gd name="connsiteY29" fmla="*/ 128424 h 590237"/>
              <a:gd name="connsiteX30" fmla="*/ 451858 w 737797"/>
              <a:gd name="connsiteY30" fmla="*/ 149504 h 590237"/>
              <a:gd name="connsiteX31" fmla="*/ 572013 w 737797"/>
              <a:gd name="connsiteY31" fmla="*/ 148802 h 590237"/>
              <a:gd name="connsiteX32" fmla="*/ 590985 w 737797"/>
              <a:gd name="connsiteY32" fmla="*/ 168476 h 590237"/>
              <a:gd name="connsiteX33" fmla="*/ 590283 w 737797"/>
              <a:gd name="connsiteY33" fmla="*/ 283713 h 590237"/>
              <a:gd name="connsiteX34" fmla="*/ 597309 w 737797"/>
              <a:gd name="connsiteY34" fmla="*/ 312522 h 590237"/>
              <a:gd name="connsiteX35" fmla="*/ 633145 w 737797"/>
              <a:gd name="connsiteY35" fmla="*/ 314630 h 590237"/>
              <a:gd name="connsiteX36" fmla="*/ 719573 w 737797"/>
              <a:gd name="connsiteY36" fmla="*/ 312522 h 590237"/>
              <a:gd name="connsiteX37" fmla="*/ 694980 w 737797"/>
              <a:gd name="connsiteY37" fmla="*/ 448136 h 590237"/>
              <a:gd name="connsiteX38" fmla="*/ 636659 w 737797"/>
              <a:gd name="connsiteY38" fmla="*/ 433380 h 590237"/>
              <a:gd name="connsiteX39" fmla="*/ 612768 w 737797"/>
              <a:gd name="connsiteY39" fmla="*/ 417219 h 590237"/>
              <a:gd name="connsiteX40" fmla="*/ 590283 w 737797"/>
              <a:gd name="connsiteY40" fmla="*/ 451650 h 590237"/>
              <a:gd name="connsiteX41" fmla="*/ 590985 w 737797"/>
              <a:gd name="connsiteY41" fmla="*/ 569697 h 590237"/>
              <a:gd name="connsiteX42" fmla="*/ 567797 w 737797"/>
              <a:gd name="connsiteY42" fmla="*/ 593588 h 590237"/>
              <a:gd name="connsiteX43" fmla="*/ 510179 w 737797"/>
              <a:gd name="connsiteY43" fmla="*/ 592182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37797" h="590237">
                <a:moveTo>
                  <a:pt x="510179" y="592182"/>
                </a:moveTo>
                <a:cubicBezTo>
                  <a:pt x="489802" y="592182"/>
                  <a:pt x="470127" y="592182"/>
                  <a:pt x="449750" y="592182"/>
                </a:cubicBezTo>
                <a:cubicBezTo>
                  <a:pt x="431481" y="592182"/>
                  <a:pt x="418833" y="583751"/>
                  <a:pt x="408293" y="569697"/>
                </a:cubicBezTo>
                <a:cubicBezTo>
                  <a:pt x="397753" y="555644"/>
                  <a:pt x="397753" y="543699"/>
                  <a:pt x="412509" y="532456"/>
                </a:cubicBezTo>
                <a:cubicBezTo>
                  <a:pt x="427264" y="521213"/>
                  <a:pt x="445534" y="509971"/>
                  <a:pt x="438507" y="486783"/>
                </a:cubicBezTo>
                <a:cubicBezTo>
                  <a:pt x="430778" y="460785"/>
                  <a:pt x="407590" y="445326"/>
                  <a:pt x="378781" y="443218"/>
                </a:cubicBezTo>
                <a:cubicBezTo>
                  <a:pt x="354188" y="441813"/>
                  <a:pt x="331702" y="444623"/>
                  <a:pt x="314838" y="465703"/>
                </a:cubicBezTo>
                <a:cubicBezTo>
                  <a:pt x="294461" y="490296"/>
                  <a:pt x="295164" y="504349"/>
                  <a:pt x="319757" y="526132"/>
                </a:cubicBezTo>
                <a:cubicBezTo>
                  <a:pt x="329594" y="534564"/>
                  <a:pt x="345053" y="540186"/>
                  <a:pt x="338729" y="558455"/>
                </a:cubicBezTo>
                <a:cubicBezTo>
                  <a:pt x="331702" y="576724"/>
                  <a:pt x="317649" y="590777"/>
                  <a:pt x="298677" y="591480"/>
                </a:cubicBezTo>
                <a:cubicBezTo>
                  <a:pt x="253004" y="593588"/>
                  <a:pt x="207331" y="591480"/>
                  <a:pt x="161658" y="592182"/>
                </a:cubicBezTo>
                <a:cubicBezTo>
                  <a:pt x="146199" y="592182"/>
                  <a:pt x="149712" y="581642"/>
                  <a:pt x="149712" y="573913"/>
                </a:cubicBezTo>
                <a:cubicBezTo>
                  <a:pt x="149712" y="535267"/>
                  <a:pt x="149712" y="497323"/>
                  <a:pt x="149712" y="458676"/>
                </a:cubicBezTo>
                <a:cubicBezTo>
                  <a:pt x="149712" y="447434"/>
                  <a:pt x="149712" y="436894"/>
                  <a:pt x="141983" y="427759"/>
                </a:cubicBezTo>
                <a:cubicBezTo>
                  <a:pt x="131443" y="415111"/>
                  <a:pt x="121606" y="407382"/>
                  <a:pt x="108255" y="426354"/>
                </a:cubicBezTo>
                <a:cubicBezTo>
                  <a:pt x="95607" y="443920"/>
                  <a:pt x="80149" y="459379"/>
                  <a:pt x="55555" y="450947"/>
                </a:cubicBezTo>
                <a:cubicBezTo>
                  <a:pt x="30259" y="442515"/>
                  <a:pt x="11288" y="426354"/>
                  <a:pt x="4261" y="398950"/>
                </a:cubicBezTo>
                <a:cubicBezTo>
                  <a:pt x="-6982" y="356087"/>
                  <a:pt x="4261" y="320954"/>
                  <a:pt x="35178" y="299172"/>
                </a:cubicBezTo>
                <a:cubicBezTo>
                  <a:pt x="61177" y="280902"/>
                  <a:pt x="80149" y="283713"/>
                  <a:pt x="102634" y="306901"/>
                </a:cubicBezTo>
                <a:cubicBezTo>
                  <a:pt x="109661" y="313928"/>
                  <a:pt x="111769" y="331494"/>
                  <a:pt x="128632" y="324468"/>
                </a:cubicBezTo>
                <a:cubicBezTo>
                  <a:pt x="143388" y="317441"/>
                  <a:pt x="149712" y="304793"/>
                  <a:pt x="149712" y="289334"/>
                </a:cubicBezTo>
                <a:cubicBezTo>
                  <a:pt x="149712" y="250688"/>
                  <a:pt x="151118" y="212744"/>
                  <a:pt x="149010" y="174097"/>
                </a:cubicBezTo>
                <a:cubicBezTo>
                  <a:pt x="148307" y="153720"/>
                  <a:pt x="153225" y="147396"/>
                  <a:pt x="174305" y="148802"/>
                </a:cubicBezTo>
                <a:cubicBezTo>
                  <a:pt x="211547" y="150910"/>
                  <a:pt x="249491" y="149504"/>
                  <a:pt x="286732" y="149504"/>
                </a:cubicBezTo>
                <a:cubicBezTo>
                  <a:pt x="295164" y="149504"/>
                  <a:pt x="302893" y="149504"/>
                  <a:pt x="310622" y="144586"/>
                </a:cubicBezTo>
                <a:cubicBezTo>
                  <a:pt x="330297" y="132640"/>
                  <a:pt x="331000" y="122803"/>
                  <a:pt x="314136" y="108047"/>
                </a:cubicBezTo>
                <a:cubicBezTo>
                  <a:pt x="281110" y="79941"/>
                  <a:pt x="280408" y="52537"/>
                  <a:pt x="311325" y="23025"/>
                </a:cubicBezTo>
                <a:cubicBezTo>
                  <a:pt x="346458" y="-11406"/>
                  <a:pt x="409698" y="-6487"/>
                  <a:pt x="439913" y="32862"/>
                </a:cubicBezTo>
                <a:cubicBezTo>
                  <a:pt x="460993" y="59563"/>
                  <a:pt x="458884" y="81346"/>
                  <a:pt x="433589" y="104534"/>
                </a:cubicBezTo>
                <a:cubicBezTo>
                  <a:pt x="426562" y="111560"/>
                  <a:pt x="410401" y="114371"/>
                  <a:pt x="416724" y="128424"/>
                </a:cubicBezTo>
                <a:cubicBezTo>
                  <a:pt x="423049" y="141775"/>
                  <a:pt x="434994" y="149504"/>
                  <a:pt x="451858" y="149504"/>
                </a:cubicBezTo>
                <a:cubicBezTo>
                  <a:pt x="491910" y="148802"/>
                  <a:pt x="531962" y="150207"/>
                  <a:pt x="572013" y="148802"/>
                </a:cubicBezTo>
                <a:cubicBezTo>
                  <a:pt x="588175" y="148099"/>
                  <a:pt x="591688" y="153720"/>
                  <a:pt x="590985" y="168476"/>
                </a:cubicBezTo>
                <a:cubicBezTo>
                  <a:pt x="589580" y="207123"/>
                  <a:pt x="590985" y="245067"/>
                  <a:pt x="590283" y="283713"/>
                </a:cubicBezTo>
                <a:cubicBezTo>
                  <a:pt x="590283" y="294253"/>
                  <a:pt x="590985" y="304090"/>
                  <a:pt x="597309" y="312522"/>
                </a:cubicBezTo>
                <a:cubicBezTo>
                  <a:pt x="607849" y="325873"/>
                  <a:pt x="617687" y="333602"/>
                  <a:pt x="633145" y="314630"/>
                </a:cubicBezTo>
                <a:cubicBezTo>
                  <a:pt x="661954" y="278794"/>
                  <a:pt x="687953" y="279497"/>
                  <a:pt x="719573" y="312522"/>
                </a:cubicBezTo>
                <a:cubicBezTo>
                  <a:pt x="756112" y="351872"/>
                  <a:pt x="742761" y="424948"/>
                  <a:pt x="694980" y="448136"/>
                </a:cubicBezTo>
                <a:cubicBezTo>
                  <a:pt x="671089" y="459379"/>
                  <a:pt x="653522" y="450947"/>
                  <a:pt x="636659" y="433380"/>
                </a:cubicBezTo>
                <a:cubicBezTo>
                  <a:pt x="630334" y="426354"/>
                  <a:pt x="627524" y="410895"/>
                  <a:pt x="612768" y="417219"/>
                </a:cubicBezTo>
                <a:cubicBezTo>
                  <a:pt x="598012" y="423543"/>
                  <a:pt x="590283" y="435488"/>
                  <a:pt x="590283" y="451650"/>
                </a:cubicBezTo>
                <a:cubicBezTo>
                  <a:pt x="590283" y="490999"/>
                  <a:pt x="588877" y="530348"/>
                  <a:pt x="590985" y="569697"/>
                </a:cubicBezTo>
                <a:cubicBezTo>
                  <a:pt x="591688" y="587967"/>
                  <a:pt x="587472" y="595696"/>
                  <a:pt x="567797" y="593588"/>
                </a:cubicBezTo>
                <a:cubicBezTo>
                  <a:pt x="548826" y="590777"/>
                  <a:pt x="529151" y="592182"/>
                  <a:pt x="510179" y="592182"/>
                </a:cubicBezTo>
                <a:close/>
              </a:path>
            </a:pathLst>
          </a:custGeom>
          <a:solidFill>
            <a:schemeClr val="accent5"/>
          </a:solidFill>
          <a:ln w="25400" cap="flat">
            <a:solidFill>
              <a:schemeClr val="bg1"/>
            </a:solidFill>
            <a:prstDash val="solid"/>
            <a:miter/>
          </a:ln>
        </p:spPr>
        <p:txBody>
          <a:bodyPr rtlCol="0" anchor="ctr"/>
          <a:lstStyle/>
          <a:p>
            <a:endParaRPr lang="en-US" dirty="0"/>
          </a:p>
        </p:txBody>
      </p:sp>
      <p:cxnSp>
        <p:nvCxnSpPr>
          <p:cNvPr id="13" name="Elbow Connector 14">
            <a:extLst>
              <a:ext uri="{FF2B5EF4-FFF2-40B4-BE49-F238E27FC236}">
                <a16:creationId xmlns:a16="http://schemas.microsoft.com/office/drawing/2014/main" id="{1ADF520C-8261-474A-A01A-940817AC88AB}"/>
              </a:ext>
            </a:extLst>
          </p:cNvPr>
          <p:cNvCxnSpPr>
            <a:cxnSpLocks/>
          </p:cNvCxnSpPr>
          <p:nvPr/>
        </p:nvCxnSpPr>
        <p:spPr>
          <a:xfrm flipV="1">
            <a:off x="1955131" y="3515841"/>
            <a:ext cx="1529081" cy="520902"/>
          </a:xfrm>
          <a:prstGeom prst="bentConnector3">
            <a:avLst>
              <a:gd name="adj1" fmla="val -21013"/>
            </a:avLst>
          </a:prstGeom>
          <a:ln w="25400">
            <a:solidFill>
              <a:schemeClr val="accent1">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A40BEA3-354E-47F1-858E-AC97BEEAE8D4}"/>
              </a:ext>
            </a:extLst>
          </p:cNvPr>
          <p:cNvGrpSpPr/>
          <p:nvPr/>
        </p:nvGrpSpPr>
        <p:grpSpPr>
          <a:xfrm>
            <a:off x="2079190" y="3671358"/>
            <a:ext cx="2045528" cy="542066"/>
            <a:chOff x="1418442" y="3789040"/>
            <a:chExt cx="2045528" cy="542066"/>
          </a:xfrm>
        </p:grpSpPr>
        <p:sp>
          <p:nvSpPr>
            <p:cNvPr id="15" name="TextBox 14">
              <a:extLst>
                <a:ext uri="{FF2B5EF4-FFF2-40B4-BE49-F238E27FC236}">
                  <a16:creationId xmlns:a16="http://schemas.microsoft.com/office/drawing/2014/main" id="{E49C3BDD-659C-46AE-A6E9-D7B283F5B862}"/>
                </a:ext>
              </a:extLst>
            </p:cNvPr>
            <p:cNvSpPr txBox="1"/>
            <p:nvPr/>
          </p:nvSpPr>
          <p:spPr>
            <a:xfrm>
              <a:off x="1418442" y="3789040"/>
              <a:ext cx="2038788" cy="276999"/>
            </a:xfrm>
            <a:prstGeom prst="rect">
              <a:avLst/>
            </a:prstGeom>
            <a:noFill/>
          </p:spPr>
          <p:txBody>
            <a:bodyPr wrap="square" lIns="0" rIns="0" rtlCol="0">
              <a:spAutoFit/>
            </a:bodyPr>
            <a:lstStyle/>
            <a:p>
              <a:r>
                <a:rPr lang="en-US" altLang="ko-KR" sz="1200" b="1" dirty="0" smtClean="0">
                  <a:solidFill>
                    <a:schemeClr val="tx1">
                      <a:lumMod val="75000"/>
                      <a:lumOff val="25000"/>
                    </a:schemeClr>
                  </a:solidFill>
                  <a:latin typeface="Calibri" pitchFamily="34" charset="0"/>
                  <a:cs typeface="Calibri" pitchFamily="34" charset="0"/>
                </a:rPr>
                <a:t>Scheme </a:t>
              </a:r>
              <a:r>
                <a:rPr lang="en-US" altLang="ko-KR" sz="1200" b="1" dirty="0">
                  <a:solidFill>
                    <a:schemeClr val="tx1">
                      <a:lumMod val="75000"/>
                      <a:lumOff val="25000"/>
                    </a:schemeClr>
                  </a:solidFill>
                  <a:latin typeface="Calibri" pitchFamily="34" charset="0"/>
                  <a:cs typeface="Calibri" pitchFamily="34" charset="0"/>
                </a:rPr>
                <a:t>(le </a:t>
              </a:r>
              <a:r>
                <a:rPr lang="en-US" altLang="ko-KR" sz="1200" b="1" dirty="0" err="1">
                  <a:solidFill>
                    <a:schemeClr val="tx1">
                      <a:lumMod val="75000"/>
                      <a:lumOff val="25000"/>
                    </a:schemeClr>
                  </a:solidFill>
                  <a:latin typeface="Calibri" pitchFamily="34" charset="0"/>
                  <a:cs typeface="Calibri" pitchFamily="34" charset="0"/>
                </a:rPr>
                <a:t>schéma</a:t>
              </a:r>
              <a:r>
                <a:rPr lang="en-US" altLang="ko-KR" sz="1200" b="1" dirty="0" smtClean="0">
                  <a:solidFill>
                    <a:schemeClr val="tx1">
                      <a:lumMod val="75000"/>
                      <a:lumOff val="25000"/>
                    </a:schemeClr>
                  </a:solidFill>
                  <a:latin typeface="Calibri" pitchFamily="34" charset="0"/>
                  <a:cs typeface="Calibri" pitchFamily="34" charset="0"/>
                </a:rPr>
                <a:t>)</a:t>
              </a:r>
              <a:endParaRPr lang="ko-KR" altLang="en-US" sz="1200" b="1" dirty="0">
                <a:solidFill>
                  <a:schemeClr val="tx1">
                    <a:lumMod val="75000"/>
                    <a:lumOff val="25000"/>
                  </a:schemeClr>
                </a:solidFill>
                <a:latin typeface="Calibri" pitchFamily="34" charset="0"/>
                <a:cs typeface="Calibri" pitchFamily="34" charset="0"/>
              </a:endParaRPr>
            </a:p>
          </p:txBody>
        </p:sp>
        <p:sp>
          <p:nvSpPr>
            <p:cNvPr id="16" name="TextBox 15">
              <a:extLst>
                <a:ext uri="{FF2B5EF4-FFF2-40B4-BE49-F238E27FC236}">
                  <a16:creationId xmlns:a16="http://schemas.microsoft.com/office/drawing/2014/main" id="{F4C6F4E4-6D0D-4B70-A06B-9B42EF9D5B5A}"/>
                </a:ext>
              </a:extLst>
            </p:cNvPr>
            <p:cNvSpPr txBox="1"/>
            <p:nvPr/>
          </p:nvSpPr>
          <p:spPr>
            <a:xfrm>
              <a:off x="1419255" y="4054107"/>
              <a:ext cx="2044715" cy="276999"/>
            </a:xfrm>
            <a:prstGeom prst="rect">
              <a:avLst/>
            </a:prstGeom>
            <a:noFill/>
          </p:spPr>
          <p:txBody>
            <a:bodyPr wrap="square" lIns="0" rIns="0" rtlCol="0">
              <a:spAutoFit/>
            </a:bodyPr>
            <a:lstStyle/>
            <a:p>
              <a:r>
                <a:rPr lang="en-US" altLang="ko-KR" sz="1200" dirty="0" err="1" smtClean="0">
                  <a:solidFill>
                    <a:schemeClr val="tx1">
                      <a:lumMod val="75000"/>
                      <a:lumOff val="25000"/>
                    </a:schemeClr>
                  </a:solidFill>
                </a:rPr>
                <a:t>indique</a:t>
              </a:r>
              <a:r>
                <a:rPr lang="en-US" altLang="ko-KR" sz="1200" dirty="0" smtClean="0">
                  <a:solidFill>
                    <a:schemeClr val="tx1">
                      <a:lumMod val="75000"/>
                      <a:lumOff val="25000"/>
                    </a:schemeClr>
                  </a:solidFill>
                </a:rPr>
                <a:t> </a:t>
              </a:r>
              <a:r>
                <a:rPr lang="en-US" altLang="ko-KR" sz="1200" dirty="0">
                  <a:solidFill>
                    <a:schemeClr val="tx1">
                      <a:lumMod val="75000"/>
                      <a:lumOff val="25000"/>
                    </a:schemeClr>
                  </a:solidFill>
                </a:rPr>
                <a:t>le </a:t>
              </a:r>
              <a:r>
                <a:rPr lang="en-US" altLang="ko-KR" sz="1200" dirty="0" err="1">
                  <a:solidFill>
                    <a:schemeClr val="tx1">
                      <a:lumMod val="75000"/>
                      <a:lumOff val="25000"/>
                    </a:schemeClr>
                  </a:solidFill>
                </a:rPr>
                <a:t>protocole</a:t>
              </a:r>
              <a:r>
                <a:rPr lang="en-US" altLang="ko-KR" sz="1200" dirty="0">
                  <a:solidFill>
                    <a:schemeClr val="tx1">
                      <a:lumMod val="75000"/>
                      <a:lumOff val="25000"/>
                    </a:schemeClr>
                  </a:solidFill>
                </a:rPr>
                <a:t> </a:t>
              </a:r>
              <a:r>
                <a:rPr lang="en-US" altLang="ko-KR" sz="1200" dirty="0" err="1" smtClean="0">
                  <a:solidFill>
                    <a:schemeClr val="tx1">
                      <a:lumMod val="75000"/>
                      <a:lumOff val="25000"/>
                    </a:schemeClr>
                  </a:solidFill>
                </a:rPr>
                <a:t>utilisé</a:t>
              </a:r>
              <a:r>
                <a:rPr lang="en-US" altLang="ko-KR" sz="1200" dirty="0" smtClean="0">
                  <a:solidFill>
                    <a:schemeClr val="tx1">
                      <a:lumMod val="75000"/>
                      <a:lumOff val="25000"/>
                    </a:schemeClr>
                  </a:solidFill>
                </a:rPr>
                <a:t>.</a:t>
              </a:r>
              <a:endParaRPr lang="ko-KR" altLang="en-US" sz="1200" dirty="0">
                <a:solidFill>
                  <a:schemeClr val="tx1">
                    <a:lumMod val="75000"/>
                    <a:lumOff val="25000"/>
                  </a:schemeClr>
                </a:solidFill>
              </a:endParaRPr>
            </a:p>
          </p:txBody>
        </p:sp>
      </p:grpSp>
      <p:grpSp>
        <p:nvGrpSpPr>
          <p:cNvPr id="17" name="Group 16">
            <a:extLst>
              <a:ext uri="{FF2B5EF4-FFF2-40B4-BE49-F238E27FC236}">
                <a16:creationId xmlns:a16="http://schemas.microsoft.com/office/drawing/2014/main" id="{C6357DA9-19D4-4C6D-8893-570936FB8348}"/>
              </a:ext>
            </a:extLst>
          </p:cNvPr>
          <p:cNvGrpSpPr/>
          <p:nvPr/>
        </p:nvGrpSpPr>
        <p:grpSpPr>
          <a:xfrm>
            <a:off x="5010112" y="3789548"/>
            <a:ext cx="2045528" cy="726732"/>
            <a:chOff x="1418442" y="3789040"/>
            <a:chExt cx="2045528" cy="726732"/>
          </a:xfrm>
        </p:grpSpPr>
        <p:sp>
          <p:nvSpPr>
            <p:cNvPr id="18" name="TextBox 17">
              <a:extLst>
                <a:ext uri="{FF2B5EF4-FFF2-40B4-BE49-F238E27FC236}">
                  <a16:creationId xmlns:a16="http://schemas.microsoft.com/office/drawing/2014/main" id="{8111D17D-DF26-4136-B902-5B8F94F3BD04}"/>
                </a:ext>
              </a:extLst>
            </p:cNvPr>
            <p:cNvSpPr txBox="1"/>
            <p:nvPr/>
          </p:nvSpPr>
          <p:spPr>
            <a:xfrm>
              <a:off x="1418442" y="3789040"/>
              <a:ext cx="2038788" cy="276999"/>
            </a:xfrm>
            <a:prstGeom prst="rect">
              <a:avLst/>
            </a:prstGeom>
            <a:noFill/>
          </p:spPr>
          <p:txBody>
            <a:bodyPr wrap="square" lIns="0" rIns="0" rtlCol="0">
              <a:spAutoFit/>
            </a:bodyPr>
            <a:lstStyle/>
            <a:p>
              <a:r>
                <a:rPr lang="en-US" altLang="ko-KR" sz="1200" b="1" dirty="0">
                  <a:solidFill>
                    <a:schemeClr val="tx1">
                      <a:lumMod val="75000"/>
                      <a:lumOff val="25000"/>
                    </a:schemeClr>
                  </a:solidFill>
                  <a:latin typeface="Calibri" pitchFamily="34" charset="0"/>
                  <a:cs typeface="Calibri" pitchFamily="34" charset="0"/>
                </a:rPr>
                <a:t>Path (le </a:t>
              </a:r>
              <a:r>
                <a:rPr lang="en-US" altLang="ko-KR" sz="1200" b="1" dirty="0" err="1">
                  <a:solidFill>
                    <a:schemeClr val="tx1">
                      <a:lumMod val="75000"/>
                      <a:lumOff val="25000"/>
                    </a:schemeClr>
                  </a:solidFill>
                  <a:latin typeface="Calibri" pitchFamily="34" charset="0"/>
                  <a:cs typeface="Calibri" pitchFamily="34" charset="0"/>
                </a:rPr>
                <a:t>chemin</a:t>
              </a:r>
              <a:r>
                <a:rPr lang="en-US" altLang="ko-KR" sz="1200" b="1" dirty="0">
                  <a:solidFill>
                    <a:schemeClr val="tx1">
                      <a:lumMod val="75000"/>
                      <a:lumOff val="25000"/>
                    </a:schemeClr>
                  </a:solidFill>
                  <a:latin typeface="Calibri" pitchFamily="34" charset="0"/>
                  <a:cs typeface="Calibri" pitchFamily="34" charset="0"/>
                </a:rPr>
                <a:t>)</a:t>
              </a:r>
              <a:endParaRPr lang="ko-KR" altLang="en-US" sz="1200" b="1" dirty="0">
                <a:solidFill>
                  <a:schemeClr val="tx1">
                    <a:lumMod val="75000"/>
                    <a:lumOff val="25000"/>
                  </a:schemeClr>
                </a:solidFill>
                <a:latin typeface="Calibri" pitchFamily="34" charset="0"/>
                <a:cs typeface="Calibri" pitchFamily="34" charset="0"/>
              </a:endParaRPr>
            </a:p>
          </p:txBody>
        </p:sp>
        <p:sp>
          <p:nvSpPr>
            <p:cNvPr id="19" name="TextBox 18">
              <a:extLst>
                <a:ext uri="{FF2B5EF4-FFF2-40B4-BE49-F238E27FC236}">
                  <a16:creationId xmlns:a16="http://schemas.microsoft.com/office/drawing/2014/main" id="{D2658D43-7D26-42F2-868D-345B3544743B}"/>
                </a:ext>
              </a:extLst>
            </p:cNvPr>
            <p:cNvSpPr txBox="1"/>
            <p:nvPr/>
          </p:nvSpPr>
          <p:spPr>
            <a:xfrm>
              <a:off x="1419255" y="4054107"/>
              <a:ext cx="2044715" cy="461665"/>
            </a:xfrm>
            <a:prstGeom prst="rect">
              <a:avLst/>
            </a:prstGeom>
            <a:noFill/>
          </p:spPr>
          <p:txBody>
            <a:bodyPr wrap="square" lIns="0" rIns="0" rtlCol="0">
              <a:spAutoFit/>
            </a:bodyPr>
            <a:lstStyle/>
            <a:p>
              <a:r>
                <a:rPr lang="fr-FR" altLang="ko-KR" sz="1200" dirty="0">
                  <a:solidFill>
                    <a:schemeClr val="tx1">
                      <a:lumMod val="75000"/>
                      <a:lumOff val="25000"/>
                    </a:schemeClr>
                  </a:solidFill>
                </a:rPr>
                <a:t>indique le chemin d’accès à la ressource.</a:t>
              </a:r>
              <a:endParaRPr lang="ko-KR" altLang="en-US" sz="1200" dirty="0">
                <a:solidFill>
                  <a:schemeClr val="tx1">
                    <a:lumMod val="75000"/>
                    <a:lumOff val="25000"/>
                  </a:schemeClr>
                </a:solidFill>
              </a:endParaRPr>
            </a:p>
          </p:txBody>
        </p:sp>
      </p:grpSp>
      <p:grpSp>
        <p:nvGrpSpPr>
          <p:cNvPr id="20" name="Group 19">
            <a:extLst>
              <a:ext uri="{FF2B5EF4-FFF2-40B4-BE49-F238E27FC236}">
                <a16:creationId xmlns:a16="http://schemas.microsoft.com/office/drawing/2014/main" id="{B9D1E1B4-0D67-4CCA-B66B-A00F83F7562A}"/>
              </a:ext>
            </a:extLst>
          </p:cNvPr>
          <p:cNvGrpSpPr/>
          <p:nvPr/>
        </p:nvGrpSpPr>
        <p:grpSpPr>
          <a:xfrm>
            <a:off x="9176726" y="3453634"/>
            <a:ext cx="2045528" cy="726732"/>
            <a:chOff x="1418442" y="3789040"/>
            <a:chExt cx="2045528" cy="726732"/>
          </a:xfrm>
        </p:grpSpPr>
        <p:sp>
          <p:nvSpPr>
            <p:cNvPr id="21" name="TextBox 20">
              <a:extLst>
                <a:ext uri="{FF2B5EF4-FFF2-40B4-BE49-F238E27FC236}">
                  <a16:creationId xmlns:a16="http://schemas.microsoft.com/office/drawing/2014/main" id="{4CA119EC-7441-4652-B307-04843BD04658}"/>
                </a:ext>
              </a:extLst>
            </p:cNvPr>
            <p:cNvSpPr txBox="1"/>
            <p:nvPr/>
          </p:nvSpPr>
          <p:spPr>
            <a:xfrm>
              <a:off x="1418442" y="3789040"/>
              <a:ext cx="2038788" cy="276999"/>
            </a:xfrm>
            <a:prstGeom prst="rect">
              <a:avLst/>
            </a:prstGeom>
            <a:noFill/>
          </p:spPr>
          <p:txBody>
            <a:bodyPr wrap="square" lIns="0" rIns="0" rtlCol="0">
              <a:spAutoFit/>
            </a:bodyPr>
            <a:lstStyle/>
            <a:p>
              <a:r>
                <a:rPr lang="en-US" altLang="ko-KR" sz="1200" b="1" dirty="0" smtClean="0">
                  <a:solidFill>
                    <a:schemeClr val="tx1">
                      <a:lumMod val="75000"/>
                      <a:lumOff val="25000"/>
                    </a:schemeClr>
                  </a:solidFill>
                  <a:latin typeface="Calibri" pitchFamily="34" charset="0"/>
                  <a:cs typeface="Calibri" pitchFamily="34" charset="0"/>
                </a:rPr>
                <a:t>Fragment </a:t>
              </a:r>
              <a:r>
                <a:rPr lang="en-US" altLang="ko-KR" sz="1200" b="1" dirty="0">
                  <a:solidFill>
                    <a:schemeClr val="tx1">
                      <a:lumMod val="75000"/>
                      <a:lumOff val="25000"/>
                    </a:schemeClr>
                  </a:solidFill>
                  <a:latin typeface="Calibri" pitchFamily="34" charset="0"/>
                  <a:cs typeface="Calibri" pitchFamily="34" charset="0"/>
                </a:rPr>
                <a:t>(le fragment)</a:t>
              </a:r>
              <a:endParaRPr lang="ko-KR" altLang="en-US" sz="1200" b="1" dirty="0">
                <a:solidFill>
                  <a:schemeClr val="tx1">
                    <a:lumMod val="75000"/>
                    <a:lumOff val="25000"/>
                  </a:schemeClr>
                </a:solidFill>
                <a:latin typeface="Calibri" pitchFamily="34" charset="0"/>
                <a:cs typeface="Calibri" pitchFamily="34" charset="0"/>
              </a:endParaRPr>
            </a:p>
          </p:txBody>
        </p:sp>
        <p:sp>
          <p:nvSpPr>
            <p:cNvPr id="22" name="TextBox 21">
              <a:extLst>
                <a:ext uri="{FF2B5EF4-FFF2-40B4-BE49-F238E27FC236}">
                  <a16:creationId xmlns:a16="http://schemas.microsoft.com/office/drawing/2014/main" id="{E9563722-3B1E-47C8-B7AA-4E493FB9CE88}"/>
                </a:ext>
              </a:extLst>
            </p:cNvPr>
            <p:cNvSpPr txBox="1"/>
            <p:nvPr/>
          </p:nvSpPr>
          <p:spPr>
            <a:xfrm>
              <a:off x="1419255" y="4054107"/>
              <a:ext cx="2044715" cy="461665"/>
            </a:xfrm>
            <a:prstGeom prst="rect">
              <a:avLst/>
            </a:prstGeom>
            <a:noFill/>
          </p:spPr>
          <p:txBody>
            <a:bodyPr wrap="square" lIns="0" rIns="0" rtlCol="0">
              <a:spAutoFit/>
            </a:bodyPr>
            <a:lstStyle/>
            <a:p>
              <a:r>
                <a:rPr lang="fr-FR" altLang="ko-KR" sz="1200" dirty="0">
                  <a:solidFill>
                    <a:schemeClr val="tx1">
                      <a:lumMod val="75000"/>
                      <a:lumOff val="25000"/>
                    </a:schemeClr>
                  </a:solidFill>
                </a:rPr>
                <a:t>désigne un aspect partiel d’une ressource.</a:t>
              </a:r>
              <a:endParaRPr lang="ko-KR" altLang="en-US" sz="1200" dirty="0">
                <a:solidFill>
                  <a:schemeClr val="tx1">
                    <a:lumMod val="75000"/>
                    <a:lumOff val="25000"/>
                  </a:schemeClr>
                </a:solidFill>
              </a:endParaRPr>
            </a:p>
          </p:txBody>
        </p:sp>
      </p:grpSp>
      <p:cxnSp>
        <p:nvCxnSpPr>
          <p:cNvPr id="23" name="Elbow Connector 30">
            <a:extLst>
              <a:ext uri="{FF2B5EF4-FFF2-40B4-BE49-F238E27FC236}">
                <a16:creationId xmlns:a16="http://schemas.microsoft.com/office/drawing/2014/main" id="{2379F85C-BBD7-4D76-9E5B-2FB8FD6296BD}"/>
              </a:ext>
            </a:extLst>
          </p:cNvPr>
          <p:cNvCxnSpPr>
            <a:cxnSpLocks/>
          </p:cNvCxnSpPr>
          <p:nvPr/>
        </p:nvCxnSpPr>
        <p:spPr>
          <a:xfrm flipV="1">
            <a:off x="4815954" y="3795531"/>
            <a:ext cx="1431262" cy="558446"/>
          </a:xfrm>
          <a:prstGeom prst="bentConnector3">
            <a:avLst>
              <a:gd name="adj1" fmla="val -15731"/>
            </a:avLst>
          </a:prstGeom>
          <a:ln w="25400">
            <a:solidFill>
              <a:schemeClr val="accent3">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4" name="Elbow Connector 33">
            <a:extLst>
              <a:ext uri="{FF2B5EF4-FFF2-40B4-BE49-F238E27FC236}">
                <a16:creationId xmlns:a16="http://schemas.microsoft.com/office/drawing/2014/main" id="{B758394B-CB2A-47B2-B99E-7D11B7D9A8A7}"/>
              </a:ext>
            </a:extLst>
          </p:cNvPr>
          <p:cNvCxnSpPr>
            <a:cxnSpLocks/>
          </p:cNvCxnSpPr>
          <p:nvPr/>
        </p:nvCxnSpPr>
        <p:spPr>
          <a:xfrm rot="10800000">
            <a:off x="9044049" y="3466061"/>
            <a:ext cx="2038788" cy="520900"/>
          </a:xfrm>
          <a:prstGeom prst="bentConnector3">
            <a:avLst>
              <a:gd name="adj1" fmla="val -19611"/>
            </a:avLst>
          </a:prstGeom>
          <a:ln w="25400">
            <a:solidFill>
              <a:schemeClr val="accent5">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9C132628-1B87-451C-BB7B-D89EBEBF31CE}"/>
              </a:ext>
            </a:extLst>
          </p:cNvPr>
          <p:cNvGrpSpPr/>
          <p:nvPr/>
        </p:nvGrpSpPr>
        <p:grpSpPr>
          <a:xfrm>
            <a:off x="2416222" y="1128331"/>
            <a:ext cx="2045528" cy="517186"/>
            <a:chOff x="1418442" y="3813920"/>
            <a:chExt cx="2045528" cy="517186"/>
          </a:xfrm>
        </p:grpSpPr>
        <p:sp>
          <p:nvSpPr>
            <p:cNvPr id="26" name="TextBox 25">
              <a:extLst>
                <a:ext uri="{FF2B5EF4-FFF2-40B4-BE49-F238E27FC236}">
                  <a16:creationId xmlns:a16="http://schemas.microsoft.com/office/drawing/2014/main" id="{633F21C9-B5BC-4095-A853-F20F24E4EF2D}"/>
                </a:ext>
              </a:extLst>
            </p:cNvPr>
            <p:cNvSpPr txBox="1"/>
            <p:nvPr/>
          </p:nvSpPr>
          <p:spPr>
            <a:xfrm>
              <a:off x="1418442" y="3813920"/>
              <a:ext cx="2038788" cy="276999"/>
            </a:xfrm>
            <a:prstGeom prst="rect">
              <a:avLst/>
            </a:prstGeom>
            <a:noFill/>
          </p:spPr>
          <p:txBody>
            <a:bodyPr wrap="square" lIns="0" rIns="0" rtlCol="0">
              <a:spAutoFit/>
            </a:bodyPr>
            <a:lstStyle/>
            <a:p>
              <a:r>
                <a:rPr lang="en-US" altLang="ko-KR" sz="1200" b="1" dirty="0" smtClean="0">
                  <a:solidFill>
                    <a:schemeClr val="tx1">
                      <a:lumMod val="75000"/>
                      <a:lumOff val="25000"/>
                    </a:schemeClr>
                  </a:solidFill>
                  <a:latin typeface="Calibri" pitchFamily="34" charset="0"/>
                  <a:cs typeface="Calibri" pitchFamily="34" charset="0"/>
                </a:rPr>
                <a:t>Authority </a:t>
              </a:r>
              <a:r>
                <a:rPr lang="en-US" altLang="ko-KR" sz="1200" b="1" dirty="0">
                  <a:solidFill>
                    <a:schemeClr val="tx1">
                      <a:lumMod val="75000"/>
                      <a:lumOff val="25000"/>
                    </a:schemeClr>
                  </a:solidFill>
                  <a:latin typeface="Calibri" pitchFamily="34" charset="0"/>
                  <a:cs typeface="Calibri" pitchFamily="34" charset="0"/>
                </a:rPr>
                <a:t>(</a:t>
              </a:r>
              <a:r>
                <a:rPr lang="en-US" altLang="ko-KR" sz="1200" b="1" dirty="0" err="1">
                  <a:solidFill>
                    <a:schemeClr val="tx1">
                      <a:lumMod val="75000"/>
                      <a:lumOff val="25000"/>
                    </a:schemeClr>
                  </a:solidFill>
                  <a:latin typeface="Calibri" pitchFamily="34" charset="0"/>
                  <a:cs typeface="Calibri" pitchFamily="34" charset="0"/>
                </a:rPr>
                <a:t>l’autorité</a:t>
              </a:r>
              <a:r>
                <a:rPr lang="en-US" altLang="ko-KR" sz="1200" b="1" dirty="0">
                  <a:solidFill>
                    <a:schemeClr val="tx1">
                      <a:lumMod val="75000"/>
                      <a:lumOff val="25000"/>
                    </a:schemeClr>
                  </a:solidFill>
                  <a:latin typeface="Calibri" pitchFamily="34" charset="0"/>
                  <a:cs typeface="Calibri" pitchFamily="34" charset="0"/>
                </a:rPr>
                <a:t>)</a:t>
              </a:r>
              <a:endParaRPr lang="ko-KR" altLang="en-US" sz="1200" b="1" dirty="0">
                <a:solidFill>
                  <a:schemeClr val="tx1">
                    <a:lumMod val="75000"/>
                    <a:lumOff val="25000"/>
                  </a:schemeClr>
                </a:solidFill>
                <a:latin typeface="Calibri" pitchFamily="34" charset="0"/>
                <a:cs typeface="Calibri" pitchFamily="34" charset="0"/>
              </a:endParaRPr>
            </a:p>
          </p:txBody>
        </p:sp>
        <p:sp>
          <p:nvSpPr>
            <p:cNvPr id="27" name="TextBox 26">
              <a:extLst>
                <a:ext uri="{FF2B5EF4-FFF2-40B4-BE49-F238E27FC236}">
                  <a16:creationId xmlns:a16="http://schemas.microsoft.com/office/drawing/2014/main" id="{7DC5DDF2-DF42-4FC4-9B7E-D391F716EDE8}"/>
                </a:ext>
              </a:extLst>
            </p:cNvPr>
            <p:cNvSpPr txBox="1"/>
            <p:nvPr/>
          </p:nvSpPr>
          <p:spPr>
            <a:xfrm>
              <a:off x="1419255" y="4054107"/>
              <a:ext cx="2044715" cy="276999"/>
            </a:xfrm>
            <a:prstGeom prst="rect">
              <a:avLst/>
            </a:prstGeom>
            <a:noFill/>
          </p:spPr>
          <p:txBody>
            <a:bodyPr wrap="square" lIns="0" rIns="0" rtlCol="0">
              <a:spAutoFit/>
            </a:bodyPr>
            <a:lstStyle/>
            <a:p>
              <a:r>
                <a:rPr lang="en-US" altLang="ko-KR" sz="1200" dirty="0" err="1">
                  <a:solidFill>
                    <a:schemeClr val="tx1">
                      <a:lumMod val="75000"/>
                      <a:lumOff val="25000"/>
                    </a:schemeClr>
                  </a:solidFill>
                </a:rPr>
                <a:t>identifie</a:t>
              </a:r>
              <a:r>
                <a:rPr lang="en-US" altLang="ko-KR" sz="1200" dirty="0">
                  <a:solidFill>
                    <a:schemeClr val="tx1">
                      <a:lumMod val="75000"/>
                      <a:lumOff val="25000"/>
                    </a:schemeClr>
                  </a:solidFill>
                </a:rPr>
                <a:t> le </a:t>
              </a:r>
              <a:r>
                <a:rPr lang="en-US" altLang="ko-KR" sz="1200" dirty="0" err="1">
                  <a:solidFill>
                    <a:schemeClr val="tx1">
                      <a:lumMod val="75000"/>
                      <a:lumOff val="25000"/>
                    </a:schemeClr>
                  </a:solidFill>
                </a:rPr>
                <a:t>domaine</a:t>
              </a:r>
              <a:r>
                <a:rPr lang="en-US" altLang="ko-KR" sz="1200" dirty="0">
                  <a:solidFill>
                    <a:schemeClr val="tx1">
                      <a:lumMod val="75000"/>
                      <a:lumOff val="25000"/>
                    </a:schemeClr>
                  </a:solidFill>
                </a:rPr>
                <a:t>.</a:t>
              </a:r>
              <a:endParaRPr lang="ko-KR" altLang="en-US" sz="1200" dirty="0">
                <a:solidFill>
                  <a:schemeClr val="tx1">
                    <a:lumMod val="75000"/>
                    <a:lumOff val="25000"/>
                  </a:schemeClr>
                </a:solidFill>
              </a:endParaRPr>
            </a:p>
          </p:txBody>
        </p:sp>
      </p:grpSp>
      <p:cxnSp>
        <p:nvCxnSpPr>
          <p:cNvPr id="28" name="Elbow Connector 43">
            <a:extLst>
              <a:ext uri="{FF2B5EF4-FFF2-40B4-BE49-F238E27FC236}">
                <a16:creationId xmlns:a16="http://schemas.microsoft.com/office/drawing/2014/main" id="{2085084D-9491-4B46-871F-18ECA41711FA}"/>
              </a:ext>
            </a:extLst>
          </p:cNvPr>
          <p:cNvCxnSpPr/>
          <p:nvPr/>
        </p:nvCxnSpPr>
        <p:spPr>
          <a:xfrm>
            <a:off x="2228690" y="958762"/>
            <a:ext cx="2542346" cy="854225"/>
          </a:xfrm>
          <a:prstGeom prst="bentConnector3">
            <a:avLst>
              <a:gd name="adj1" fmla="val -6919"/>
            </a:avLst>
          </a:prstGeom>
          <a:ln w="25400">
            <a:solidFill>
              <a:schemeClr val="accent2">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61ECE028-58E4-4E68-A7C4-C6004DA2C01C}"/>
              </a:ext>
            </a:extLst>
          </p:cNvPr>
          <p:cNvGrpSpPr/>
          <p:nvPr/>
        </p:nvGrpSpPr>
        <p:grpSpPr>
          <a:xfrm>
            <a:off x="8125642" y="1018628"/>
            <a:ext cx="2045528" cy="726732"/>
            <a:chOff x="1418442" y="3789040"/>
            <a:chExt cx="2045528" cy="726732"/>
          </a:xfrm>
        </p:grpSpPr>
        <p:sp>
          <p:nvSpPr>
            <p:cNvPr id="30" name="TextBox 29">
              <a:extLst>
                <a:ext uri="{FF2B5EF4-FFF2-40B4-BE49-F238E27FC236}">
                  <a16:creationId xmlns:a16="http://schemas.microsoft.com/office/drawing/2014/main" id="{4E02B60F-59E8-4C04-87D4-80001D210DA9}"/>
                </a:ext>
              </a:extLst>
            </p:cNvPr>
            <p:cNvSpPr txBox="1"/>
            <p:nvPr/>
          </p:nvSpPr>
          <p:spPr>
            <a:xfrm>
              <a:off x="1418442" y="3789040"/>
              <a:ext cx="2038788" cy="276999"/>
            </a:xfrm>
            <a:prstGeom prst="rect">
              <a:avLst/>
            </a:prstGeom>
            <a:noFill/>
          </p:spPr>
          <p:txBody>
            <a:bodyPr wrap="square" lIns="0" rIns="0" rtlCol="0">
              <a:spAutoFit/>
            </a:bodyPr>
            <a:lstStyle/>
            <a:p>
              <a:r>
                <a:rPr lang="en-US" altLang="ko-KR" sz="1200" b="1" dirty="0">
                  <a:solidFill>
                    <a:schemeClr val="tx1">
                      <a:lumMod val="75000"/>
                      <a:lumOff val="25000"/>
                    </a:schemeClr>
                  </a:solidFill>
                  <a:latin typeface="Calibri" pitchFamily="34" charset="0"/>
                  <a:cs typeface="Calibri" pitchFamily="34" charset="0"/>
                </a:rPr>
                <a:t>Query (la </a:t>
              </a:r>
              <a:r>
                <a:rPr lang="en-US" altLang="ko-KR" sz="1200" b="1" dirty="0" err="1">
                  <a:solidFill>
                    <a:schemeClr val="tx1">
                      <a:lumMod val="75000"/>
                      <a:lumOff val="25000"/>
                    </a:schemeClr>
                  </a:solidFill>
                  <a:latin typeface="Calibri" pitchFamily="34" charset="0"/>
                  <a:cs typeface="Calibri" pitchFamily="34" charset="0"/>
                </a:rPr>
                <a:t>requête</a:t>
              </a:r>
              <a:r>
                <a:rPr lang="en-US" altLang="ko-KR" sz="1200" b="1" dirty="0">
                  <a:solidFill>
                    <a:schemeClr val="tx1">
                      <a:lumMod val="75000"/>
                      <a:lumOff val="25000"/>
                    </a:schemeClr>
                  </a:solidFill>
                  <a:latin typeface="Calibri" pitchFamily="34" charset="0"/>
                  <a:cs typeface="Calibri" pitchFamily="34" charset="0"/>
                </a:rPr>
                <a:t>)</a:t>
              </a:r>
              <a:endParaRPr lang="ko-KR" altLang="en-US" sz="1200" b="1" dirty="0">
                <a:solidFill>
                  <a:schemeClr val="tx1">
                    <a:lumMod val="75000"/>
                    <a:lumOff val="25000"/>
                  </a:schemeClr>
                </a:solidFill>
                <a:latin typeface="Calibri" pitchFamily="34" charset="0"/>
                <a:cs typeface="Calibri" pitchFamily="34" charset="0"/>
              </a:endParaRPr>
            </a:p>
          </p:txBody>
        </p:sp>
        <p:sp>
          <p:nvSpPr>
            <p:cNvPr id="31" name="TextBox 30">
              <a:extLst>
                <a:ext uri="{FF2B5EF4-FFF2-40B4-BE49-F238E27FC236}">
                  <a16:creationId xmlns:a16="http://schemas.microsoft.com/office/drawing/2014/main" id="{5DDC783D-AC40-4A04-AC28-1A021DD8D256}"/>
                </a:ext>
              </a:extLst>
            </p:cNvPr>
            <p:cNvSpPr txBox="1"/>
            <p:nvPr/>
          </p:nvSpPr>
          <p:spPr>
            <a:xfrm>
              <a:off x="1419255" y="4054107"/>
              <a:ext cx="2044715" cy="461665"/>
            </a:xfrm>
            <a:prstGeom prst="rect">
              <a:avLst/>
            </a:prstGeom>
            <a:noFill/>
          </p:spPr>
          <p:txBody>
            <a:bodyPr wrap="square" lIns="0" rIns="0" rtlCol="0">
              <a:spAutoFit/>
            </a:bodyPr>
            <a:lstStyle/>
            <a:p>
              <a:r>
                <a:rPr lang="fr-FR" altLang="ko-KR" sz="1200" dirty="0">
                  <a:solidFill>
                    <a:schemeClr val="tx1">
                      <a:lumMod val="75000"/>
                      <a:lumOff val="25000"/>
                    </a:schemeClr>
                  </a:solidFill>
                </a:rPr>
                <a:t>représente une action de requête.</a:t>
              </a:r>
              <a:endParaRPr lang="ko-KR" altLang="en-US" sz="1200" dirty="0">
                <a:solidFill>
                  <a:schemeClr val="tx1">
                    <a:lumMod val="75000"/>
                    <a:lumOff val="25000"/>
                  </a:schemeClr>
                </a:solidFill>
              </a:endParaRPr>
            </a:p>
          </p:txBody>
        </p:sp>
      </p:grpSp>
      <p:cxnSp>
        <p:nvCxnSpPr>
          <p:cNvPr id="32" name="Elbow Connector 55">
            <a:extLst>
              <a:ext uri="{FF2B5EF4-FFF2-40B4-BE49-F238E27FC236}">
                <a16:creationId xmlns:a16="http://schemas.microsoft.com/office/drawing/2014/main" id="{67A69DF5-F536-4184-9694-E80F89841402}"/>
              </a:ext>
            </a:extLst>
          </p:cNvPr>
          <p:cNvCxnSpPr/>
          <p:nvPr/>
        </p:nvCxnSpPr>
        <p:spPr>
          <a:xfrm flipV="1">
            <a:off x="7509998" y="849063"/>
            <a:ext cx="2755744" cy="926235"/>
          </a:xfrm>
          <a:prstGeom prst="bentConnector3">
            <a:avLst>
              <a:gd name="adj1" fmla="val 117007"/>
            </a:avLst>
          </a:prstGeom>
          <a:ln w="25400">
            <a:solidFill>
              <a:schemeClr val="accent4">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BB1981F-9D0F-42BF-84F8-7196EDC532C4}"/>
              </a:ext>
            </a:extLst>
          </p:cNvPr>
          <p:cNvSpPr txBox="1"/>
          <p:nvPr/>
        </p:nvSpPr>
        <p:spPr>
          <a:xfrm>
            <a:off x="3549227" y="3306017"/>
            <a:ext cx="1201157" cy="400110"/>
          </a:xfrm>
          <a:prstGeom prst="rect">
            <a:avLst/>
          </a:prstGeom>
          <a:noFill/>
        </p:spPr>
        <p:txBody>
          <a:bodyPr wrap="square" rtlCol="0">
            <a:spAutoFit/>
          </a:bodyPr>
          <a:lstStyle/>
          <a:p>
            <a:pPr algn="ctr"/>
            <a:r>
              <a:rPr lang="en-US" altLang="ko-KR" sz="2000" b="1" dirty="0" smtClean="0">
                <a:solidFill>
                  <a:schemeClr val="accent2"/>
                </a:solidFill>
                <a:cs typeface="Arial" pitchFamily="34" charset="0"/>
              </a:rPr>
              <a:t>Scheme</a:t>
            </a:r>
            <a:endParaRPr lang="ko-KR" altLang="en-US" sz="2000" b="1" dirty="0">
              <a:solidFill>
                <a:schemeClr val="accent2"/>
              </a:solidFill>
              <a:cs typeface="Arial" pitchFamily="34" charset="0"/>
            </a:endParaRPr>
          </a:p>
        </p:txBody>
      </p:sp>
      <p:sp>
        <p:nvSpPr>
          <p:cNvPr id="37" name="TextBox 36">
            <a:extLst>
              <a:ext uri="{FF2B5EF4-FFF2-40B4-BE49-F238E27FC236}">
                <a16:creationId xmlns:a16="http://schemas.microsoft.com/office/drawing/2014/main" id="{8E1FA560-CE42-44CE-A8AE-4C8814BE529E}"/>
              </a:ext>
            </a:extLst>
          </p:cNvPr>
          <p:cNvSpPr txBox="1"/>
          <p:nvPr/>
        </p:nvSpPr>
        <p:spPr>
          <a:xfrm>
            <a:off x="5668138" y="3306017"/>
            <a:ext cx="1201157" cy="369332"/>
          </a:xfrm>
          <a:prstGeom prst="rect">
            <a:avLst/>
          </a:prstGeom>
          <a:noFill/>
        </p:spPr>
        <p:txBody>
          <a:bodyPr wrap="square" rtlCol="0">
            <a:spAutoFit/>
          </a:bodyPr>
          <a:lstStyle/>
          <a:p>
            <a:pPr algn="ctr"/>
            <a:r>
              <a:rPr lang="en-US" altLang="ko-KR" b="1" dirty="0" smtClean="0">
                <a:solidFill>
                  <a:schemeClr val="accent4"/>
                </a:solidFill>
                <a:cs typeface="Arial" pitchFamily="34" charset="0"/>
              </a:rPr>
              <a:t>Path</a:t>
            </a:r>
            <a:endParaRPr lang="ko-KR" altLang="en-US" b="1" dirty="0">
              <a:solidFill>
                <a:schemeClr val="accent4"/>
              </a:solidFill>
              <a:cs typeface="Arial" pitchFamily="34" charset="0"/>
            </a:endParaRPr>
          </a:p>
        </p:txBody>
      </p:sp>
      <p:sp>
        <p:nvSpPr>
          <p:cNvPr id="38" name="TextBox 37">
            <a:extLst>
              <a:ext uri="{FF2B5EF4-FFF2-40B4-BE49-F238E27FC236}">
                <a16:creationId xmlns:a16="http://schemas.microsoft.com/office/drawing/2014/main" id="{D1ACA858-56D0-406F-A257-F1E8EA6481D2}"/>
              </a:ext>
            </a:extLst>
          </p:cNvPr>
          <p:cNvSpPr txBox="1"/>
          <p:nvPr/>
        </p:nvSpPr>
        <p:spPr>
          <a:xfrm>
            <a:off x="7736042" y="3261182"/>
            <a:ext cx="1233787" cy="369332"/>
          </a:xfrm>
          <a:prstGeom prst="rect">
            <a:avLst/>
          </a:prstGeom>
          <a:noFill/>
        </p:spPr>
        <p:txBody>
          <a:bodyPr wrap="square" rtlCol="0">
            <a:spAutoFit/>
          </a:bodyPr>
          <a:lstStyle/>
          <a:p>
            <a:pPr algn="ctr"/>
            <a:r>
              <a:rPr lang="en-US" altLang="ko-KR" b="1" dirty="0" smtClean="0">
                <a:solidFill>
                  <a:schemeClr val="accent5"/>
                </a:solidFill>
                <a:cs typeface="Arial" pitchFamily="34" charset="0"/>
              </a:rPr>
              <a:t>Fragment</a:t>
            </a:r>
            <a:endParaRPr lang="ko-KR" altLang="en-US" b="1" dirty="0">
              <a:solidFill>
                <a:schemeClr val="accent5"/>
              </a:solidFill>
              <a:cs typeface="Arial" pitchFamily="34" charset="0"/>
            </a:endParaRPr>
          </a:p>
        </p:txBody>
      </p:sp>
      <p:sp>
        <p:nvSpPr>
          <p:cNvPr id="39" name="TextBox 38">
            <a:extLst>
              <a:ext uri="{FF2B5EF4-FFF2-40B4-BE49-F238E27FC236}">
                <a16:creationId xmlns:a16="http://schemas.microsoft.com/office/drawing/2014/main" id="{626D214D-E295-44AA-97D6-6389CA1FCAED}"/>
              </a:ext>
            </a:extLst>
          </p:cNvPr>
          <p:cNvSpPr txBox="1"/>
          <p:nvPr/>
        </p:nvSpPr>
        <p:spPr>
          <a:xfrm>
            <a:off x="4606763" y="1841194"/>
            <a:ext cx="1201157" cy="369332"/>
          </a:xfrm>
          <a:prstGeom prst="rect">
            <a:avLst/>
          </a:prstGeom>
          <a:noFill/>
        </p:spPr>
        <p:txBody>
          <a:bodyPr wrap="square" rtlCol="0">
            <a:spAutoFit/>
          </a:bodyPr>
          <a:lstStyle/>
          <a:p>
            <a:pPr algn="ctr"/>
            <a:r>
              <a:rPr lang="en-US" altLang="ko-KR" b="1" dirty="0" smtClean="0">
                <a:solidFill>
                  <a:schemeClr val="accent2"/>
                </a:solidFill>
                <a:cs typeface="Arial" pitchFamily="34" charset="0"/>
              </a:rPr>
              <a:t>Authority</a:t>
            </a:r>
            <a:endParaRPr lang="ko-KR" altLang="en-US" b="1" dirty="0">
              <a:solidFill>
                <a:schemeClr val="accent2"/>
              </a:solidFill>
              <a:cs typeface="Arial" pitchFamily="34" charset="0"/>
            </a:endParaRPr>
          </a:p>
        </p:txBody>
      </p:sp>
      <p:sp>
        <p:nvSpPr>
          <p:cNvPr id="40" name="TextBox 39">
            <a:extLst>
              <a:ext uri="{FF2B5EF4-FFF2-40B4-BE49-F238E27FC236}">
                <a16:creationId xmlns:a16="http://schemas.microsoft.com/office/drawing/2014/main" id="{F390D6E0-A396-4A9A-93BF-E70A237B25BC}"/>
              </a:ext>
            </a:extLst>
          </p:cNvPr>
          <p:cNvSpPr txBox="1"/>
          <p:nvPr/>
        </p:nvSpPr>
        <p:spPr>
          <a:xfrm>
            <a:off x="6658688" y="1841194"/>
            <a:ext cx="1201157" cy="369332"/>
          </a:xfrm>
          <a:prstGeom prst="rect">
            <a:avLst/>
          </a:prstGeom>
          <a:noFill/>
        </p:spPr>
        <p:txBody>
          <a:bodyPr wrap="square" rtlCol="0">
            <a:spAutoFit/>
          </a:bodyPr>
          <a:lstStyle/>
          <a:p>
            <a:pPr algn="ctr"/>
            <a:r>
              <a:rPr lang="en-US" altLang="ko-KR" b="1" dirty="0" smtClean="0">
                <a:solidFill>
                  <a:schemeClr val="accent4"/>
                </a:solidFill>
                <a:cs typeface="Arial" pitchFamily="34" charset="0"/>
              </a:rPr>
              <a:t>Query</a:t>
            </a:r>
            <a:endParaRPr lang="ko-KR" altLang="en-US" b="1" dirty="0">
              <a:solidFill>
                <a:schemeClr val="accent4"/>
              </a:solidFill>
              <a:cs typeface="Arial" pitchFamily="34" charset="0"/>
            </a:endParaRPr>
          </a:p>
        </p:txBody>
      </p:sp>
      <p:sp>
        <p:nvSpPr>
          <p:cNvPr id="41" name="Rectangle 40">
            <a:extLst>
              <a:ext uri="{FF2B5EF4-FFF2-40B4-BE49-F238E27FC236}">
                <a16:creationId xmlns:a16="http://schemas.microsoft.com/office/drawing/2014/main" id="{063C60C7-31E3-451F-BBAC-B4FFEC011450}"/>
              </a:ext>
            </a:extLst>
          </p:cNvPr>
          <p:cNvSpPr/>
          <p:nvPr/>
        </p:nvSpPr>
        <p:spPr>
          <a:xfrm>
            <a:off x="961285" y="4608372"/>
            <a:ext cx="10468947" cy="516702"/>
          </a:xfrm>
          <a:prstGeom prst="rect">
            <a:avLst/>
          </a:prstGeom>
          <a:solidFill>
            <a:schemeClr val="accent1">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3">
            <a:extLst>
              <a:ext uri="{FF2B5EF4-FFF2-40B4-BE49-F238E27FC236}">
                <a16:creationId xmlns:a16="http://schemas.microsoft.com/office/drawing/2014/main" id="{C7689921-2E17-4F00-BCB9-4EDB826B4B20}"/>
              </a:ext>
            </a:extLst>
          </p:cNvPr>
          <p:cNvSpPr/>
          <p:nvPr/>
        </p:nvSpPr>
        <p:spPr>
          <a:xfrm>
            <a:off x="7736042" y="4974243"/>
            <a:ext cx="4070533" cy="391282"/>
          </a:xfrm>
          <a:prstGeom prst="roundRect">
            <a:avLst>
              <a:gd name="adj" fmla="val 16667"/>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
            <a:extLst>
              <a:ext uri="{FF2B5EF4-FFF2-40B4-BE49-F238E27FC236}">
                <a16:creationId xmlns:a16="http://schemas.microsoft.com/office/drawing/2014/main" id="{C6529840-06F4-4205-9C67-82E92D557453}"/>
              </a:ext>
            </a:extLst>
          </p:cNvPr>
          <p:cNvSpPr txBox="1"/>
          <p:nvPr/>
        </p:nvSpPr>
        <p:spPr>
          <a:xfrm>
            <a:off x="7661724" y="5015995"/>
            <a:ext cx="4280930" cy="307777"/>
          </a:xfrm>
          <a:prstGeom prst="rect">
            <a:avLst/>
          </a:prstGeom>
          <a:noFill/>
        </p:spPr>
        <p:txBody>
          <a:bodyPr wrap="square" rtlCol="0">
            <a:spAutoFit/>
          </a:bodyPr>
          <a:lstStyle/>
          <a:p>
            <a:pPr algn="ctr"/>
            <a:r>
              <a:rPr lang="en-US" altLang="ko-KR" sz="1400" b="1" dirty="0" smtClean="0">
                <a:solidFill>
                  <a:schemeClr val="bg1"/>
                </a:solidFill>
                <a:cs typeface="Arial" pitchFamily="34" charset="0"/>
              </a:rPr>
              <a:t>scheme </a:t>
            </a:r>
            <a:r>
              <a:rPr lang="en-US" altLang="ko-KR" sz="1400" b="1" dirty="0">
                <a:solidFill>
                  <a:schemeClr val="bg1"/>
                </a:solidFill>
                <a:cs typeface="Arial" pitchFamily="34" charset="0"/>
              </a:rPr>
              <a:t>:// authority path ? query # </a:t>
            </a:r>
            <a:r>
              <a:rPr lang="en-US" altLang="ko-KR" sz="1400" b="1" dirty="0" smtClean="0">
                <a:solidFill>
                  <a:schemeClr val="bg1"/>
                </a:solidFill>
                <a:cs typeface="Arial" pitchFamily="34" charset="0"/>
              </a:rPr>
              <a:t>fragment</a:t>
            </a:r>
            <a:endParaRPr lang="ko-KR" altLang="en-US" sz="1400" b="1" dirty="0">
              <a:solidFill>
                <a:schemeClr val="bg1"/>
              </a:solidFill>
              <a:cs typeface="Arial" pitchFamily="34" charset="0"/>
            </a:endParaRPr>
          </a:p>
        </p:txBody>
      </p:sp>
      <p:sp>
        <p:nvSpPr>
          <p:cNvPr id="44" name="TextBox 5">
            <a:extLst>
              <a:ext uri="{FF2B5EF4-FFF2-40B4-BE49-F238E27FC236}">
                <a16:creationId xmlns:a16="http://schemas.microsoft.com/office/drawing/2014/main" id="{5F7B91C6-F41D-4522-99E7-68D24954BA22}"/>
              </a:ext>
            </a:extLst>
          </p:cNvPr>
          <p:cNvSpPr txBox="1"/>
          <p:nvPr/>
        </p:nvSpPr>
        <p:spPr>
          <a:xfrm>
            <a:off x="1000046" y="4620455"/>
            <a:ext cx="10391424" cy="461665"/>
          </a:xfrm>
          <a:prstGeom prst="rect">
            <a:avLst/>
          </a:prstGeom>
          <a:noFill/>
        </p:spPr>
        <p:txBody>
          <a:bodyPr wrap="square" rtlCol="0">
            <a:spAutoFit/>
          </a:bodyPr>
          <a:lstStyle/>
          <a:p>
            <a:r>
              <a:rPr lang="fr-FR" altLang="ko-KR" sz="1200" dirty="0" smtClean="0">
                <a:solidFill>
                  <a:schemeClr val="bg1"/>
                </a:solidFill>
                <a:latin typeface="Arial" pitchFamily="34" charset="0"/>
                <a:cs typeface="Arial" pitchFamily="34" charset="0"/>
              </a:rPr>
              <a:t>Seuls </a:t>
            </a:r>
            <a:r>
              <a:rPr lang="fr-FR" altLang="ko-KR" sz="1200" dirty="0">
                <a:solidFill>
                  <a:schemeClr val="bg1"/>
                </a:solidFill>
                <a:latin typeface="Arial" pitchFamily="34" charset="0"/>
                <a:cs typeface="Arial" pitchFamily="34" charset="0"/>
              </a:rPr>
              <a:t>le schéma et le chemin doivent nécessairement apparaître dans chaque identifiant. Dans la syntaxe commune aux URI, toutes les parties apparaissent les unes derrière les autres et sont séparées par des signes bien précis</a:t>
            </a:r>
            <a:r>
              <a:rPr lang="fr-FR" altLang="ko-KR" sz="1200" dirty="0" smtClean="0">
                <a:solidFill>
                  <a:schemeClr val="bg1"/>
                </a:solidFill>
                <a:latin typeface="Arial" pitchFamily="34" charset="0"/>
                <a:cs typeface="Arial" pitchFamily="34" charset="0"/>
              </a:rPr>
              <a:t>.</a:t>
            </a:r>
            <a:endParaRPr lang="en-US" altLang="ko-KR" sz="1200" dirty="0">
              <a:solidFill>
                <a:schemeClr val="bg1"/>
              </a:solidFill>
              <a:latin typeface="Arial" pitchFamily="34" charset="0"/>
              <a:cs typeface="Arial" pitchFamily="34" charset="0"/>
            </a:endParaRPr>
          </a:p>
        </p:txBody>
      </p:sp>
      <p:sp>
        <p:nvSpPr>
          <p:cNvPr id="55" name="Rectangle 54">
            <a:extLst>
              <a:ext uri="{FF2B5EF4-FFF2-40B4-BE49-F238E27FC236}">
                <a16:creationId xmlns:a16="http://schemas.microsoft.com/office/drawing/2014/main" id="{8C04C95E-CE4D-4872-AD43-842FE593C991}"/>
              </a:ext>
            </a:extLst>
          </p:cNvPr>
          <p:cNvSpPr/>
          <p:nvPr/>
        </p:nvSpPr>
        <p:spPr>
          <a:xfrm>
            <a:off x="1308924" y="5359787"/>
            <a:ext cx="2815794" cy="1303648"/>
          </a:xfrm>
          <a:prstGeom prst="rect">
            <a:avLst/>
          </a:prstGeom>
          <a:solidFill>
            <a:schemeClr val="accent3">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14">
            <a:extLst>
              <a:ext uri="{FF2B5EF4-FFF2-40B4-BE49-F238E27FC236}">
                <a16:creationId xmlns:a16="http://schemas.microsoft.com/office/drawing/2014/main" id="{1E925DAC-9DC7-4015-85D7-8EA0F3FD4AC5}"/>
              </a:ext>
            </a:extLst>
          </p:cNvPr>
          <p:cNvSpPr/>
          <p:nvPr/>
        </p:nvSpPr>
        <p:spPr>
          <a:xfrm>
            <a:off x="957231" y="5205896"/>
            <a:ext cx="5524434" cy="391282"/>
          </a:xfrm>
          <a:prstGeom prst="roundRect">
            <a:avLst>
              <a:gd name="adj" fmla="val 16667"/>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15">
            <a:extLst>
              <a:ext uri="{FF2B5EF4-FFF2-40B4-BE49-F238E27FC236}">
                <a16:creationId xmlns:a16="http://schemas.microsoft.com/office/drawing/2014/main" id="{0217EC30-FAF4-4BEF-8D30-052BAAE76070}"/>
              </a:ext>
            </a:extLst>
          </p:cNvPr>
          <p:cNvSpPr txBox="1"/>
          <p:nvPr/>
        </p:nvSpPr>
        <p:spPr>
          <a:xfrm>
            <a:off x="1016083" y="5247649"/>
            <a:ext cx="5465582" cy="307777"/>
          </a:xfrm>
          <a:prstGeom prst="rect">
            <a:avLst/>
          </a:prstGeom>
          <a:noFill/>
        </p:spPr>
        <p:txBody>
          <a:bodyPr wrap="square" rtlCol="0">
            <a:spAutoFit/>
          </a:bodyPr>
          <a:lstStyle/>
          <a:p>
            <a:pPr algn="ctr"/>
            <a:r>
              <a:rPr lang="en-US" altLang="ko-KR" sz="1400" dirty="0" err="1" smtClean="0">
                <a:solidFill>
                  <a:schemeClr val="bg1"/>
                </a:solidFill>
                <a:cs typeface="Arial" pitchFamily="34" charset="0"/>
              </a:rPr>
              <a:t>Exemple</a:t>
            </a:r>
            <a:r>
              <a:rPr lang="en-US" altLang="ko-KR" sz="1400" dirty="0" smtClean="0">
                <a:solidFill>
                  <a:schemeClr val="bg1"/>
                </a:solidFill>
                <a:cs typeface="Arial" pitchFamily="34" charset="0"/>
              </a:rPr>
              <a:t> </a:t>
            </a:r>
            <a:r>
              <a:rPr lang="en-US" altLang="ko-KR" sz="1400" dirty="0">
                <a:solidFill>
                  <a:schemeClr val="bg1"/>
                </a:solidFill>
                <a:cs typeface="Arial" pitchFamily="34" charset="0"/>
              </a:rPr>
              <a:t>: </a:t>
            </a:r>
            <a:r>
              <a:rPr lang="en-US" altLang="ko-KR" sz="1400" dirty="0">
                <a:cs typeface="Arial" pitchFamily="34" charset="0"/>
              </a:rPr>
              <a:t>http://</a:t>
            </a:r>
            <a:r>
              <a:rPr lang="en-US" altLang="ko-KR" sz="1400" dirty="0" smtClean="0">
                <a:cs typeface="Arial" pitchFamily="34" charset="0"/>
              </a:rPr>
              <a:t>example.org/test/test1?search=test-question#part2</a:t>
            </a:r>
            <a:endParaRPr lang="en-US" altLang="ko-KR" sz="1400" dirty="0">
              <a:cs typeface="Arial" pitchFamily="34" charset="0"/>
            </a:endParaRPr>
          </a:p>
        </p:txBody>
      </p:sp>
      <p:sp>
        <p:nvSpPr>
          <p:cNvPr id="58" name="TextBox 16">
            <a:extLst>
              <a:ext uri="{FF2B5EF4-FFF2-40B4-BE49-F238E27FC236}">
                <a16:creationId xmlns:a16="http://schemas.microsoft.com/office/drawing/2014/main" id="{F1424E76-DB0B-44E0-951A-219996937979}"/>
              </a:ext>
            </a:extLst>
          </p:cNvPr>
          <p:cNvSpPr txBox="1"/>
          <p:nvPr/>
        </p:nvSpPr>
        <p:spPr>
          <a:xfrm>
            <a:off x="1451643" y="5647771"/>
            <a:ext cx="2313029" cy="1015663"/>
          </a:xfrm>
          <a:prstGeom prst="rect">
            <a:avLst/>
          </a:prstGeom>
          <a:noFill/>
        </p:spPr>
        <p:txBody>
          <a:bodyPr wrap="square" rtlCol="0">
            <a:spAutoFit/>
          </a:bodyPr>
          <a:lstStyle/>
          <a:p>
            <a:r>
              <a:rPr lang="en-US" altLang="ko-KR" sz="1200" dirty="0">
                <a:solidFill>
                  <a:schemeClr val="bg1"/>
                </a:solidFill>
                <a:latin typeface="Arial" pitchFamily="34" charset="0"/>
                <a:cs typeface="Arial" pitchFamily="34" charset="0"/>
              </a:rPr>
              <a:t>- Scheme : </a:t>
            </a:r>
            <a:r>
              <a:rPr lang="en-US" altLang="ko-KR" sz="1200" dirty="0">
                <a:latin typeface="Arial" pitchFamily="34" charset="0"/>
                <a:cs typeface="Arial" pitchFamily="34" charset="0"/>
              </a:rPr>
              <a:t>http</a:t>
            </a:r>
          </a:p>
          <a:p>
            <a:r>
              <a:rPr lang="en-US" altLang="ko-KR" sz="1200" dirty="0">
                <a:solidFill>
                  <a:schemeClr val="bg1"/>
                </a:solidFill>
                <a:latin typeface="Arial" pitchFamily="34" charset="0"/>
                <a:cs typeface="Arial" pitchFamily="34" charset="0"/>
              </a:rPr>
              <a:t>- Authority : </a:t>
            </a:r>
            <a:r>
              <a:rPr lang="en-US" altLang="ko-KR" sz="1200" dirty="0">
                <a:latin typeface="Arial" pitchFamily="34" charset="0"/>
                <a:cs typeface="Arial" pitchFamily="34" charset="0"/>
              </a:rPr>
              <a:t>example.org</a:t>
            </a:r>
          </a:p>
          <a:p>
            <a:r>
              <a:rPr lang="en-US" altLang="ko-KR" sz="1200" dirty="0">
                <a:solidFill>
                  <a:schemeClr val="bg1"/>
                </a:solidFill>
                <a:latin typeface="Arial" pitchFamily="34" charset="0"/>
                <a:cs typeface="Arial" pitchFamily="34" charset="0"/>
              </a:rPr>
              <a:t>- Path : </a:t>
            </a:r>
            <a:r>
              <a:rPr lang="en-US" altLang="ko-KR" sz="1200" dirty="0">
                <a:latin typeface="Arial" pitchFamily="34" charset="0"/>
                <a:cs typeface="Arial" pitchFamily="34" charset="0"/>
              </a:rPr>
              <a:t>test/test1</a:t>
            </a:r>
          </a:p>
          <a:p>
            <a:r>
              <a:rPr lang="en-US" altLang="ko-KR" sz="1200" dirty="0">
                <a:solidFill>
                  <a:schemeClr val="bg1"/>
                </a:solidFill>
                <a:latin typeface="Arial" pitchFamily="34" charset="0"/>
                <a:cs typeface="Arial" pitchFamily="34" charset="0"/>
              </a:rPr>
              <a:t>- Query : </a:t>
            </a:r>
            <a:r>
              <a:rPr lang="en-US" altLang="ko-KR" sz="1200" dirty="0">
                <a:latin typeface="Arial" pitchFamily="34" charset="0"/>
                <a:cs typeface="Arial" pitchFamily="34" charset="0"/>
              </a:rPr>
              <a:t>search=test-question</a:t>
            </a:r>
          </a:p>
          <a:p>
            <a:r>
              <a:rPr lang="en-US" altLang="ko-KR" sz="1200" dirty="0">
                <a:solidFill>
                  <a:schemeClr val="bg1"/>
                </a:solidFill>
                <a:latin typeface="Arial" pitchFamily="34" charset="0"/>
                <a:cs typeface="Arial" pitchFamily="34" charset="0"/>
              </a:rPr>
              <a:t>- Fragment : </a:t>
            </a:r>
            <a:r>
              <a:rPr lang="en-US" altLang="ko-KR" sz="1200" dirty="0">
                <a:latin typeface="Arial" pitchFamily="34" charset="0"/>
                <a:cs typeface="Arial" pitchFamily="34" charset="0"/>
              </a:rPr>
              <a:t>part2</a:t>
            </a:r>
          </a:p>
        </p:txBody>
      </p:sp>
    </p:spTree>
    <p:extLst>
      <p:ext uri="{BB962C8B-B14F-4D97-AF65-F5344CB8AC3E}">
        <p14:creationId xmlns:p14="http://schemas.microsoft.com/office/powerpoint/2010/main" val="2720491299"/>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Rounded Corners 19">
            <a:extLst>
              <a:ext uri="{FF2B5EF4-FFF2-40B4-BE49-F238E27FC236}">
                <a16:creationId xmlns:a16="http://schemas.microsoft.com/office/drawing/2014/main" id="{79426DEA-E145-4CB5-A124-03449CFBB3D2}"/>
              </a:ext>
            </a:extLst>
          </p:cNvPr>
          <p:cNvSpPr/>
          <p:nvPr/>
        </p:nvSpPr>
        <p:spPr>
          <a:xfrm>
            <a:off x="3619641" y="344429"/>
            <a:ext cx="4037682" cy="577397"/>
          </a:xfrm>
          <a:prstGeom prst="roundRect">
            <a:avLst>
              <a:gd name="adj" fmla="val 16667"/>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ight Triangle 4">
            <a:extLst>
              <a:ext uri="{FF2B5EF4-FFF2-40B4-BE49-F238E27FC236}">
                <a16:creationId xmlns:a16="http://schemas.microsoft.com/office/drawing/2014/main" id="{8783D642-ED0B-4ECB-8487-FD8D32B58705}"/>
              </a:ext>
            </a:extLst>
          </p:cNvPr>
          <p:cNvSpPr/>
          <p:nvPr/>
        </p:nvSpPr>
        <p:spPr>
          <a:xfrm rot="5400000" flipV="1">
            <a:off x="1510814" y="-517035"/>
            <a:ext cx="934558" cy="2376190"/>
          </a:xfrm>
          <a:custGeom>
            <a:avLst/>
            <a:gdLst/>
            <a:ahLst/>
            <a:cxnLst/>
            <a:rect l="l" t="t" r="r" b="b"/>
            <a:pathLst>
              <a:path w="2684095" h="2088232">
                <a:moveTo>
                  <a:pt x="2201306" y="2088232"/>
                </a:moveTo>
                <a:lnTo>
                  <a:pt x="102950" y="2088232"/>
                </a:lnTo>
                <a:cubicBezTo>
                  <a:pt x="46092" y="2088232"/>
                  <a:pt x="0" y="2042140"/>
                  <a:pt x="0" y="1985282"/>
                </a:cubicBezTo>
                <a:lnTo>
                  <a:pt x="0" y="102950"/>
                </a:lnTo>
                <a:cubicBezTo>
                  <a:pt x="0" y="46092"/>
                  <a:pt x="46092" y="0"/>
                  <a:pt x="102950" y="0"/>
                </a:cubicBezTo>
                <a:lnTo>
                  <a:pt x="2201306" y="0"/>
                </a:lnTo>
                <a:cubicBezTo>
                  <a:pt x="2258164" y="0"/>
                  <a:pt x="2304256" y="46092"/>
                  <a:pt x="2304256" y="102950"/>
                </a:cubicBezTo>
                <a:lnTo>
                  <a:pt x="2304256" y="1587815"/>
                </a:lnTo>
                <a:lnTo>
                  <a:pt x="2684095" y="1967654"/>
                </a:lnTo>
                <a:lnTo>
                  <a:pt x="2304256" y="1967654"/>
                </a:lnTo>
                <a:lnTo>
                  <a:pt x="2304256" y="1985282"/>
                </a:lnTo>
                <a:cubicBezTo>
                  <a:pt x="2304256" y="2042140"/>
                  <a:pt x="2258164" y="2088232"/>
                  <a:pt x="2201306" y="2088232"/>
                </a:cubicBezTo>
                <a:close/>
              </a:path>
            </a:pathLst>
          </a:custGeom>
          <a:no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10" name="TextBox 9">
            <a:extLst>
              <a:ext uri="{FF2B5EF4-FFF2-40B4-BE49-F238E27FC236}">
                <a16:creationId xmlns:a16="http://schemas.microsoft.com/office/drawing/2014/main" id="{4DFE27E9-C1DB-43C1-9B6B-74C4CF339766}"/>
              </a:ext>
            </a:extLst>
          </p:cNvPr>
          <p:cNvSpPr txBox="1"/>
          <p:nvPr/>
        </p:nvSpPr>
        <p:spPr>
          <a:xfrm>
            <a:off x="864634" y="344430"/>
            <a:ext cx="2220687" cy="461665"/>
          </a:xfrm>
          <a:prstGeom prst="rect">
            <a:avLst/>
          </a:prstGeom>
          <a:noFill/>
        </p:spPr>
        <p:txBody>
          <a:bodyPr wrap="square" rtlCol="0">
            <a:spAutoFit/>
          </a:bodyPr>
          <a:lstStyle/>
          <a:p>
            <a:pPr algn="ctr"/>
            <a:r>
              <a:rPr lang="fr-FR" altLang="ko-KR" sz="2400" b="1" dirty="0" smtClean="0">
                <a:solidFill>
                  <a:schemeClr val="bg1"/>
                </a:solidFill>
                <a:cs typeface="Arial" pitchFamily="34" charset="0"/>
              </a:rPr>
              <a:t>Règle n°1</a:t>
            </a:r>
            <a:endParaRPr lang="en-US" altLang="ko-KR" sz="2400" b="1" dirty="0">
              <a:solidFill>
                <a:schemeClr val="bg1"/>
              </a:solidFill>
              <a:cs typeface="Arial" pitchFamily="34" charset="0"/>
            </a:endParaRPr>
          </a:p>
        </p:txBody>
      </p:sp>
      <p:grpSp>
        <p:nvGrpSpPr>
          <p:cNvPr id="5" name="그룹 2">
            <a:extLst>
              <a:ext uri="{FF2B5EF4-FFF2-40B4-BE49-F238E27FC236}">
                <a16:creationId xmlns:a16="http://schemas.microsoft.com/office/drawing/2014/main" id="{3FAD9079-BF23-47A6-94A1-23B65FCE3B83}"/>
              </a:ext>
            </a:extLst>
          </p:cNvPr>
          <p:cNvGrpSpPr/>
          <p:nvPr/>
        </p:nvGrpSpPr>
        <p:grpSpPr>
          <a:xfrm>
            <a:off x="789998" y="436659"/>
            <a:ext cx="11041218" cy="1505210"/>
            <a:chOff x="2408971" y="749629"/>
            <a:chExt cx="24806830" cy="1505210"/>
          </a:xfrm>
        </p:grpSpPr>
        <p:sp>
          <p:nvSpPr>
            <p:cNvPr id="7" name="TextBox 6">
              <a:extLst>
                <a:ext uri="{FF2B5EF4-FFF2-40B4-BE49-F238E27FC236}">
                  <a16:creationId xmlns:a16="http://schemas.microsoft.com/office/drawing/2014/main" id="{502B802B-A3C6-4842-9DEA-3D334ED626F6}"/>
                </a:ext>
              </a:extLst>
            </p:cNvPr>
            <p:cNvSpPr txBox="1"/>
            <p:nvPr/>
          </p:nvSpPr>
          <p:spPr>
            <a:xfrm>
              <a:off x="2408971" y="1731619"/>
              <a:ext cx="24806830" cy="523220"/>
            </a:xfrm>
            <a:prstGeom prst="rect">
              <a:avLst/>
            </a:prstGeom>
            <a:noFill/>
          </p:spPr>
          <p:txBody>
            <a:bodyPr wrap="square" rtlCol="0">
              <a:spAutoFit/>
            </a:bodyPr>
            <a:lstStyle/>
            <a:p>
              <a:pPr algn="just"/>
              <a:r>
                <a:rPr lang="fr-FR" altLang="ko-KR" sz="1400" dirty="0">
                  <a:solidFill>
                    <a:schemeClr val="bg1"/>
                  </a:solidFill>
                  <a:cs typeface="Arial" pitchFamily="34" charset="0"/>
                </a:rPr>
                <a:t>REST se base sur les URI (Uniform Resource Identifier) afin d’identifier une ressource. Ainsi une application se doit de construire ses URI (et donc ses URL) de manière précise, en tenant compte des contraintes REST</a:t>
              </a:r>
              <a:r>
                <a:rPr lang="fr-FR" altLang="ko-KR" sz="1400" dirty="0" smtClean="0">
                  <a:solidFill>
                    <a:schemeClr val="bg1"/>
                  </a:solidFill>
                  <a:cs typeface="Arial" pitchFamily="34" charset="0"/>
                </a:rPr>
                <a:t>.</a:t>
              </a:r>
              <a:endParaRPr lang="en-US" altLang="ko-KR" sz="1400" dirty="0">
                <a:solidFill>
                  <a:schemeClr val="bg1"/>
                </a:solidFill>
                <a:cs typeface="Arial" pitchFamily="34" charset="0"/>
              </a:endParaRPr>
            </a:p>
          </p:txBody>
        </p:sp>
        <p:sp>
          <p:nvSpPr>
            <p:cNvPr id="6" name="TextBox 5">
              <a:extLst>
                <a:ext uri="{FF2B5EF4-FFF2-40B4-BE49-F238E27FC236}">
                  <a16:creationId xmlns:a16="http://schemas.microsoft.com/office/drawing/2014/main" id="{BD325B23-26AF-4420-BA42-BC7886C5C584}"/>
                </a:ext>
              </a:extLst>
            </p:cNvPr>
            <p:cNvSpPr txBox="1"/>
            <p:nvPr/>
          </p:nvSpPr>
          <p:spPr>
            <a:xfrm>
              <a:off x="8766462" y="749629"/>
              <a:ext cx="9353667" cy="338554"/>
            </a:xfrm>
            <a:prstGeom prst="rect">
              <a:avLst/>
            </a:prstGeom>
            <a:noFill/>
          </p:spPr>
          <p:txBody>
            <a:bodyPr wrap="square" rtlCol="0">
              <a:spAutoFit/>
            </a:bodyPr>
            <a:lstStyle/>
            <a:p>
              <a:r>
                <a:rPr lang="fr-FR" altLang="ko-KR" sz="1600" b="1" dirty="0">
                  <a:solidFill>
                    <a:schemeClr val="bg1"/>
                  </a:solidFill>
                  <a:cs typeface="Arial" pitchFamily="34" charset="0"/>
                </a:rPr>
                <a:t>l’URI comme identifiant des ressources</a:t>
              </a:r>
              <a:r>
                <a:rPr lang="en-US" altLang="ko-KR" sz="1600" b="1" dirty="0" smtClean="0">
                  <a:solidFill>
                    <a:schemeClr val="bg1"/>
                  </a:solidFill>
                  <a:cs typeface="Arial" pitchFamily="34" charset="0"/>
                </a:rPr>
                <a:t>.</a:t>
              </a:r>
              <a:endParaRPr lang="ko-KR" altLang="en-US" sz="1600" b="1" dirty="0">
                <a:solidFill>
                  <a:schemeClr val="bg1"/>
                </a:solidFill>
                <a:cs typeface="Arial" pitchFamily="34" charset="0"/>
              </a:endParaRPr>
            </a:p>
          </p:txBody>
        </p:sp>
      </p:grpSp>
      <p:sp>
        <p:nvSpPr>
          <p:cNvPr id="23" name="Rectangle 22">
            <a:extLst>
              <a:ext uri="{FF2B5EF4-FFF2-40B4-BE49-F238E27FC236}">
                <a16:creationId xmlns:a16="http://schemas.microsoft.com/office/drawing/2014/main" id="{251AAF58-9E07-4119-8705-FE7626A87753}"/>
              </a:ext>
            </a:extLst>
          </p:cNvPr>
          <p:cNvSpPr/>
          <p:nvPr/>
        </p:nvSpPr>
        <p:spPr>
          <a:xfrm>
            <a:off x="4988409" y="5952931"/>
            <a:ext cx="6931041" cy="905069"/>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3">
            <a:extLst>
              <a:ext uri="{FF2B5EF4-FFF2-40B4-BE49-F238E27FC236}">
                <a16:creationId xmlns:a16="http://schemas.microsoft.com/office/drawing/2014/main" id="{5C6013EE-DD03-4F6F-93B7-A485FEDE3BF0}"/>
              </a:ext>
            </a:extLst>
          </p:cNvPr>
          <p:cNvSpPr/>
          <p:nvPr/>
        </p:nvSpPr>
        <p:spPr>
          <a:xfrm>
            <a:off x="5259554" y="6150073"/>
            <a:ext cx="627505" cy="510784"/>
          </a:xfrm>
          <a:custGeom>
            <a:avLst/>
            <a:gdLst/>
            <a:ahLst/>
            <a:cxnLst/>
            <a:rect l="l" t="t" r="r" b="b"/>
            <a:pathLst>
              <a:path w="2481182" h="2019660">
                <a:moveTo>
                  <a:pt x="1240591" y="1481245"/>
                </a:moveTo>
                <a:cubicBezTo>
                  <a:pt x="1201062" y="1481245"/>
                  <a:pt x="1169018" y="1511885"/>
                  <a:pt x="1169018" y="1549682"/>
                </a:cubicBezTo>
                <a:cubicBezTo>
                  <a:pt x="1169018" y="1587479"/>
                  <a:pt x="1201062" y="1618119"/>
                  <a:pt x="1240591" y="1618119"/>
                </a:cubicBezTo>
                <a:cubicBezTo>
                  <a:pt x="1280120" y="1618119"/>
                  <a:pt x="1312164" y="1587479"/>
                  <a:pt x="1312164" y="1549682"/>
                </a:cubicBezTo>
                <a:cubicBezTo>
                  <a:pt x="1312164" y="1511885"/>
                  <a:pt x="1280120" y="1481245"/>
                  <a:pt x="1240591" y="1481245"/>
                </a:cubicBezTo>
                <a:close/>
                <a:moveTo>
                  <a:pt x="95430" y="81527"/>
                </a:moveTo>
                <a:lnTo>
                  <a:pt x="95430" y="91249"/>
                </a:lnTo>
                <a:lnTo>
                  <a:pt x="95430" y="1336786"/>
                </a:lnTo>
                <a:lnTo>
                  <a:pt x="95430" y="1414360"/>
                </a:lnTo>
                <a:lnTo>
                  <a:pt x="2385752" y="1414360"/>
                </a:lnTo>
                <a:lnTo>
                  <a:pt x="2385752" y="1336786"/>
                </a:lnTo>
                <a:lnTo>
                  <a:pt x="2385752" y="91249"/>
                </a:lnTo>
                <a:lnTo>
                  <a:pt x="2385752" y="81527"/>
                </a:lnTo>
                <a:close/>
                <a:moveTo>
                  <a:pt x="82232" y="0"/>
                </a:moveTo>
                <a:lnTo>
                  <a:pt x="2398950" y="0"/>
                </a:lnTo>
                <a:cubicBezTo>
                  <a:pt x="2444366" y="0"/>
                  <a:pt x="2481182" y="33399"/>
                  <a:pt x="2481182" y="74597"/>
                </a:cubicBezTo>
                <a:lnTo>
                  <a:pt x="2481182" y="1613510"/>
                </a:lnTo>
                <a:cubicBezTo>
                  <a:pt x="2481182" y="1654709"/>
                  <a:pt x="2444366" y="1688107"/>
                  <a:pt x="2398950" y="1688107"/>
                </a:cubicBezTo>
                <a:lnTo>
                  <a:pt x="1569038" y="1688107"/>
                </a:lnTo>
                <a:lnTo>
                  <a:pt x="1643796" y="1974036"/>
                </a:lnTo>
                <a:lnTo>
                  <a:pt x="1876791" y="1974036"/>
                </a:lnTo>
                <a:cubicBezTo>
                  <a:pt x="1881184" y="1974036"/>
                  <a:pt x="1884744" y="1977440"/>
                  <a:pt x="1884744" y="1981640"/>
                </a:cubicBezTo>
                <a:lnTo>
                  <a:pt x="1884744" y="2012056"/>
                </a:lnTo>
                <a:cubicBezTo>
                  <a:pt x="1884744" y="2016256"/>
                  <a:pt x="1881184" y="2019660"/>
                  <a:pt x="1876791" y="2019660"/>
                </a:cubicBezTo>
                <a:lnTo>
                  <a:pt x="604391" y="2019660"/>
                </a:lnTo>
                <a:cubicBezTo>
                  <a:pt x="599998" y="2019660"/>
                  <a:pt x="596438" y="2016256"/>
                  <a:pt x="596438" y="2012056"/>
                </a:cubicBezTo>
                <a:lnTo>
                  <a:pt x="596438" y="1981640"/>
                </a:lnTo>
                <a:cubicBezTo>
                  <a:pt x="596438" y="1977440"/>
                  <a:pt x="599998" y="1974036"/>
                  <a:pt x="604391" y="1974036"/>
                </a:cubicBezTo>
                <a:lnTo>
                  <a:pt x="837388" y="1974036"/>
                </a:lnTo>
                <a:lnTo>
                  <a:pt x="912145" y="1688107"/>
                </a:lnTo>
                <a:lnTo>
                  <a:pt x="82232" y="1688107"/>
                </a:lnTo>
                <a:cubicBezTo>
                  <a:pt x="36817" y="1688107"/>
                  <a:pt x="0" y="1654709"/>
                  <a:pt x="0" y="1613510"/>
                </a:cubicBezTo>
                <a:lnTo>
                  <a:pt x="0" y="74597"/>
                </a:lnTo>
                <a:cubicBezTo>
                  <a:pt x="0" y="33399"/>
                  <a:pt x="36817" y="0"/>
                  <a:pt x="82232" y="0"/>
                </a:cubicBezTo>
                <a:close/>
              </a:path>
            </a:pathLst>
          </a:cu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sp>
        <p:nvSpPr>
          <p:cNvPr id="25" name="TextBox 10">
            <a:extLst>
              <a:ext uri="{FF2B5EF4-FFF2-40B4-BE49-F238E27FC236}">
                <a16:creationId xmlns:a16="http://schemas.microsoft.com/office/drawing/2014/main" id="{3CE22BC6-1759-4CEB-A69E-5F4C8A8C4045}"/>
              </a:ext>
            </a:extLst>
          </p:cNvPr>
          <p:cNvSpPr txBox="1"/>
          <p:nvPr/>
        </p:nvSpPr>
        <p:spPr>
          <a:xfrm>
            <a:off x="6158204" y="6027003"/>
            <a:ext cx="6538007" cy="830997"/>
          </a:xfrm>
          <a:prstGeom prst="rect">
            <a:avLst/>
          </a:prstGeom>
          <a:noFill/>
        </p:spPr>
        <p:txBody>
          <a:bodyPr wrap="square" rtlCol="0">
            <a:spAutoFit/>
          </a:bodyPr>
          <a:lstStyle/>
          <a:p>
            <a:r>
              <a:rPr lang="fr-FR" altLang="ko-KR" sz="1200" dirty="0">
                <a:solidFill>
                  <a:schemeClr val="bg1"/>
                </a:solidFill>
                <a:cs typeface="Arial" pitchFamily="34" charset="0"/>
              </a:rPr>
              <a:t>http://mywebsite.com/books </a:t>
            </a:r>
            <a:r>
              <a:rPr lang="fr-FR" altLang="ko-KR" sz="1200" dirty="0">
                <a:cs typeface="Arial" pitchFamily="34" charset="0"/>
              </a:rPr>
              <a:t>=&gt; tous les livres</a:t>
            </a:r>
            <a:endParaRPr lang="ko-KR" altLang="en-US" sz="1200" dirty="0">
              <a:cs typeface="Arial" pitchFamily="34" charset="0"/>
            </a:endParaRPr>
          </a:p>
          <a:p>
            <a:r>
              <a:rPr lang="fr-FR" altLang="ko-KR" sz="1200" dirty="0" smtClean="0">
                <a:solidFill>
                  <a:schemeClr val="bg1"/>
                </a:solidFill>
                <a:cs typeface="Arial" pitchFamily="34" charset="0"/>
              </a:rPr>
              <a:t>http</a:t>
            </a:r>
            <a:r>
              <a:rPr lang="fr-FR" altLang="ko-KR" sz="1200" dirty="0">
                <a:solidFill>
                  <a:schemeClr val="bg1"/>
                </a:solidFill>
                <a:cs typeface="Arial" pitchFamily="34" charset="0"/>
              </a:rPr>
              <a:t>://mywebsite.com/books/87 </a:t>
            </a:r>
            <a:r>
              <a:rPr lang="fr-FR" altLang="ko-KR" sz="1200" dirty="0">
                <a:cs typeface="Arial" pitchFamily="34" charset="0"/>
              </a:rPr>
              <a:t>=&gt; un </a:t>
            </a:r>
            <a:r>
              <a:rPr lang="fr-FR" altLang="ko-KR" sz="1200" dirty="0" smtClean="0">
                <a:cs typeface="Arial" pitchFamily="34" charset="0"/>
              </a:rPr>
              <a:t>livre</a:t>
            </a:r>
          </a:p>
          <a:p>
            <a:r>
              <a:rPr lang="fr-FR" altLang="ko-KR" sz="1200" dirty="0">
                <a:solidFill>
                  <a:schemeClr val="bg1"/>
                </a:solidFill>
                <a:cs typeface="Arial" pitchFamily="34" charset="0"/>
              </a:rPr>
              <a:t>http://mywebsite.com/books/87/comments </a:t>
            </a:r>
            <a:r>
              <a:rPr lang="fr-FR" altLang="ko-KR" sz="1200" dirty="0">
                <a:cs typeface="Arial" pitchFamily="34" charset="0"/>
              </a:rPr>
              <a:t>=&gt; tous les commentaires pour un </a:t>
            </a:r>
            <a:r>
              <a:rPr lang="fr-FR" altLang="ko-KR" sz="1200" dirty="0" smtClean="0">
                <a:cs typeface="Arial" pitchFamily="34" charset="0"/>
              </a:rPr>
              <a:t>livre</a:t>
            </a:r>
            <a:endParaRPr lang="fr-FR" altLang="ko-KR" sz="1200" dirty="0">
              <a:cs typeface="Arial" pitchFamily="34" charset="0"/>
            </a:endParaRPr>
          </a:p>
          <a:p>
            <a:r>
              <a:rPr lang="fr-FR" altLang="ko-KR" sz="1200" dirty="0" smtClean="0">
                <a:solidFill>
                  <a:schemeClr val="bg1"/>
                </a:solidFill>
                <a:cs typeface="Arial" pitchFamily="34" charset="0"/>
              </a:rPr>
              <a:t>http</a:t>
            </a:r>
            <a:r>
              <a:rPr lang="fr-FR" altLang="ko-KR" sz="1200" dirty="0">
                <a:solidFill>
                  <a:schemeClr val="bg1"/>
                </a:solidFill>
                <a:cs typeface="Arial" pitchFamily="34" charset="0"/>
              </a:rPr>
              <a:t>://mywebsite.com/books/87/comments/1568 </a:t>
            </a:r>
            <a:r>
              <a:rPr lang="fr-FR" altLang="ko-KR" sz="1200" dirty="0">
                <a:cs typeface="Arial" pitchFamily="34" charset="0"/>
              </a:rPr>
              <a:t>=&gt; un commentaire pour un </a:t>
            </a:r>
            <a:r>
              <a:rPr lang="fr-FR" altLang="ko-KR" sz="1200" dirty="0" smtClean="0">
                <a:cs typeface="Arial" pitchFamily="34" charset="0"/>
              </a:rPr>
              <a:t>livre</a:t>
            </a:r>
            <a:endParaRPr lang="fr-FR" altLang="ko-KR" sz="1200" dirty="0">
              <a:cs typeface="Arial" pitchFamily="34" charset="0"/>
            </a:endParaRPr>
          </a:p>
        </p:txBody>
      </p:sp>
      <p:sp>
        <p:nvSpPr>
          <p:cNvPr id="28" name="Rectangle 27">
            <a:extLst>
              <a:ext uri="{FF2B5EF4-FFF2-40B4-BE49-F238E27FC236}">
                <a16:creationId xmlns:a16="http://schemas.microsoft.com/office/drawing/2014/main" id="{B04823C5-AAD3-4FB3-A25D-C238181A022C}"/>
              </a:ext>
            </a:extLst>
          </p:cNvPr>
          <p:cNvSpPr/>
          <p:nvPr/>
        </p:nvSpPr>
        <p:spPr>
          <a:xfrm>
            <a:off x="1118929" y="2316823"/>
            <a:ext cx="8908754" cy="1651798"/>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19">
            <a:hlinkClick r:id="rId2" action="ppaction://hlinksldjump"/>
            <a:extLst>
              <a:ext uri="{FF2B5EF4-FFF2-40B4-BE49-F238E27FC236}">
                <a16:creationId xmlns:a16="http://schemas.microsoft.com/office/drawing/2014/main" id="{79426DEA-E145-4CB5-A124-03449CFBB3D2}"/>
              </a:ext>
            </a:extLst>
          </p:cNvPr>
          <p:cNvSpPr/>
          <p:nvPr/>
        </p:nvSpPr>
        <p:spPr>
          <a:xfrm>
            <a:off x="869161" y="2091509"/>
            <a:ext cx="1898274" cy="391282"/>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0">
            <a:hlinkClick r:id="rId2" action="ppaction://hlinksldjump"/>
            <a:extLst>
              <a:ext uri="{FF2B5EF4-FFF2-40B4-BE49-F238E27FC236}">
                <a16:creationId xmlns:a16="http://schemas.microsoft.com/office/drawing/2014/main" id="{D5DFB5B5-FA64-4BEE-B753-0656AB389907}"/>
              </a:ext>
            </a:extLst>
          </p:cNvPr>
          <p:cNvSpPr txBox="1"/>
          <p:nvPr/>
        </p:nvSpPr>
        <p:spPr>
          <a:xfrm>
            <a:off x="894139" y="2142410"/>
            <a:ext cx="1944395" cy="276999"/>
          </a:xfrm>
          <a:prstGeom prst="rect">
            <a:avLst/>
          </a:prstGeom>
          <a:noFill/>
        </p:spPr>
        <p:txBody>
          <a:bodyPr wrap="square" rtlCol="0">
            <a:spAutoFit/>
          </a:bodyPr>
          <a:lstStyle/>
          <a:p>
            <a:pPr algn="ctr"/>
            <a:r>
              <a:rPr lang="en-US" altLang="ko-KR" sz="1200" b="1" dirty="0" err="1" smtClean="0">
                <a:solidFill>
                  <a:schemeClr val="bg1"/>
                </a:solidFill>
                <a:cs typeface="Arial" pitchFamily="34" charset="0"/>
              </a:rPr>
              <a:t>Qu’est-ce</a:t>
            </a:r>
            <a:r>
              <a:rPr lang="en-US" altLang="ko-KR" sz="1200" b="1" dirty="0" smtClean="0">
                <a:solidFill>
                  <a:schemeClr val="bg1"/>
                </a:solidFill>
                <a:cs typeface="Arial" pitchFamily="34" charset="0"/>
              </a:rPr>
              <a:t> </a:t>
            </a:r>
            <a:r>
              <a:rPr lang="en-US" altLang="ko-KR" sz="1200" b="1" dirty="0">
                <a:solidFill>
                  <a:schemeClr val="bg1"/>
                </a:solidFill>
                <a:cs typeface="Arial" pitchFamily="34" charset="0"/>
              </a:rPr>
              <a:t>que </a:t>
            </a:r>
            <a:r>
              <a:rPr lang="en-US" altLang="ko-KR" sz="1200" b="1" dirty="0" err="1" smtClean="0">
                <a:solidFill>
                  <a:schemeClr val="bg1"/>
                </a:solidFill>
                <a:cs typeface="Arial" pitchFamily="34" charset="0"/>
              </a:rPr>
              <a:t>l’URI</a:t>
            </a:r>
            <a:endParaRPr lang="ko-KR" altLang="en-US" sz="1200" b="1" dirty="0">
              <a:solidFill>
                <a:schemeClr val="bg1"/>
              </a:solidFill>
              <a:cs typeface="Arial" pitchFamily="34" charset="0"/>
            </a:endParaRPr>
          </a:p>
        </p:txBody>
      </p:sp>
      <p:sp>
        <p:nvSpPr>
          <p:cNvPr id="31" name="TextBox 21">
            <a:extLst>
              <a:ext uri="{FF2B5EF4-FFF2-40B4-BE49-F238E27FC236}">
                <a16:creationId xmlns:a16="http://schemas.microsoft.com/office/drawing/2014/main" id="{D6C24BE7-F4B7-4B22-90D0-D58085FC6A1F}"/>
              </a:ext>
            </a:extLst>
          </p:cNvPr>
          <p:cNvSpPr txBox="1"/>
          <p:nvPr/>
        </p:nvSpPr>
        <p:spPr>
          <a:xfrm>
            <a:off x="1118929" y="2585305"/>
            <a:ext cx="8908754" cy="1200329"/>
          </a:xfrm>
          <a:prstGeom prst="rect">
            <a:avLst/>
          </a:prstGeom>
          <a:noFill/>
        </p:spPr>
        <p:txBody>
          <a:bodyPr wrap="square" rtlCol="0">
            <a:spAutoFit/>
          </a:bodyPr>
          <a:lstStyle/>
          <a:p>
            <a:pPr algn="just"/>
            <a:r>
              <a:rPr lang="fr-FR" altLang="ko-KR" sz="1200" dirty="0">
                <a:solidFill>
                  <a:schemeClr val="bg1"/>
                </a:solidFill>
                <a:latin typeface="Arial" pitchFamily="34" charset="0"/>
                <a:cs typeface="Arial" pitchFamily="34" charset="0"/>
              </a:rPr>
              <a:t>Le « Uniform Resource Identifier » (URI) permet d’identifier les ressources abstraites ou physiques sur internet. Le type de ressource que l’URI représente peut varier en fonction de la situation. Les URI peuvent par exemple identifier des sites Web, tout comme ils peuvent identifier des expéditeurs ou des destinataires de courriels. Les applications utilisent un identifiant unique pour pouvoir interagir avec une ressource ou pour consulter les données d’une ressource.</a:t>
            </a:r>
          </a:p>
          <a:p>
            <a:pPr algn="just"/>
            <a:endParaRPr lang="fr-FR" altLang="ko-KR" sz="1200" dirty="0">
              <a:solidFill>
                <a:schemeClr val="bg1"/>
              </a:solidFill>
              <a:latin typeface="Arial" pitchFamily="34" charset="0"/>
              <a:cs typeface="Arial" pitchFamily="34" charset="0"/>
            </a:endParaRPr>
          </a:p>
          <a:p>
            <a:pPr algn="just"/>
            <a:r>
              <a:rPr lang="fr-FR" altLang="ko-KR" sz="1200" dirty="0">
                <a:solidFill>
                  <a:schemeClr val="bg1"/>
                </a:solidFill>
                <a:latin typeface="Arial" pitchFamily="34" charset="0"/>
                <a:cs typeface="Arial" pitchFamily="34" charset="0"/>
              </a:rPr>
              <a:t>Les ressources (URI) doivent rester simple cf. KISS (</a:t>
            </a:r>
            <a:r>
              <a:rPr lang="fr-FR" altLang="ko-KR" sz="1200" dirty="0" err="1">
                <a:solidFill>
                  <a:schemeClr val="bg1"/>
                </a:solidFill>
                <a:latin typeface="Arial" pitchFamily="34" charset="0"/>
                <a:cs typeface="Arial" pitchFamily="34" charset="0"/>
              </a:rPr>
              <a:t>Keep</a:t>
            </a:r>
            <a:r>
              <a:rPr lang="fr-FR" altLang="ko-KR" sz="1200" dirty="0">
                <a:solidFill>
                  <a:schemeClr val="bg1"/>
                </a:solidFill>
                <a:latin typeface="Arial" pitchFamily="34" charset="0"/>
                <a:cs typeface="Arial" pitchFamily="34" charset="0"/>
              </a:rPr>
              <a:t> It Simple, </a:t>
            </a:r>
            <a:r>
              <a:rPr lang="fr-FR" altLang="ko-KR" sz="1200" dirty="0" err="1">
                <a:solidFill>
                  <a:schemeClr val="bg1"/>
                </a:solidFill>
                <a:latin typeface="Arial" pitchFamily="34" charset="0"/>
                <a:cs typeface="Arial" pitchFamily="34" charset="0"/>
              </a:rPr>
              <a:t>Stupid</a:t>
            </a:r>
            <a:r>
              <a:rPr lang="fr-FR" altLang="ko-KR" sz="1200" dirty="0" smtClean="0">
                <a:solidFill>
                  <a:schemeClr val="bg1"/>
                </a:solidFill>
                <a:latin typeface="Arial" pitchFamily="34" charset="0"/>
                <a:cs typeface="Arial" pitchFamily="34" charset="0"/>
              </a:rPr>
              <a:t>)</a:t>
            </a:r>
            <a:endParaRPr lang="en-US" altLang="ko-KR" sz="12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885242968"/>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3741</TotalTime>
  <Words>2015</Words>
  <Application>Microsoft Office PowerPoint</Application>
  <PresentationFormat>Grand écran</PresentationFormat>
  <Paragraphs>234</Paragraphs>
  <Slides>21</Slides>
  <Notes>1</Notes>
  <HiddenSlides>3</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21</vt:i4>
      </vt:variant>
    </vt:vector>
  </HeadingPairs>
  <TitlesOfParts>
    <vt:vector size="26" baseType="lpstr">
      <vt:lpstr>Arial</vt:lpstr>
      <vt:lpstr>Arial Unicode MS</vt:lpstr>
      <vt:lpstr>Calibri</vt:lpstr>
      <vt:lpstr>FZShuTi</vt:lpstr>
      <vt:lpstr>Cover and End Slide Master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Mario.Adam@inrae.fr</dc:creator>
  <cp:lastModifiedBy>Mario Adam</cp:lastModifiedBy>
  <cp:revision>195</cp:revision>
  <dcterms:created xsi:type="dcterms:W3CDTF">2019-01-14T06:35:35Z</dcterms:created>
  <dcterms:modified xsi:type="dcterms:W3CDTF">2020-05-26T14:08:58Z</dcterms:modified>
</cp:coreProperties>
</file>