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85" r:id="rId2"/>
  </p:sldMasterIdLst>
  <p:notesMasterIdLst>
    <p:notesMasterId r:id="rId32"/>
  </p:notesMasterIdLst>
  <p:sldIdLst>
    <p:sldId id="270" r:id="rId3"/>
    <p:sldId id="317" r:id="rId4"/>
    <p:sldId id="356" r:id="rId5"/>
    <p:sldId id="368" r:id="rId6"/>
    <p:sldId id="361" r:id="rId7"/>
    <p:sldId id="367" r:id="rId8"/>
    <p:sldId id="366" r:id="rId9"/>
    <p:sldId id="289" r:id="rId10"/>
    <p:sldId id="369" r:id="rId11"/>
    <p:sldId id="370" r:id="rId12"/>
    <p:sldId id="371" r:id="rId13"/>
    <p:sldId id="296" r:id="rId14"/>
    <p:sldId id="271" r:id="rId15"/>
    <p:sldId id="278" r:id="rId16"/>
    <p:sldId id="315" r:id="rId17"/>
    <p:sldId id="353" r:id="rId18"/>
    <p:sldId id="347" r:id="rId19"/>
    <p:sldId id="348" r:id="rId20"/>
    <p:sldId id="349" r:id="rId21"/>
    <p:sldId id="354" r:id="rId22"/>
    <p:sldId id="360" r:id="rId23"/>
    <p:sldId id="364" r:id="rId24"/>
    <p:sldId id="358" r:id="rId25"/>
    <p:sldId id="352" r:id="rId26"/>
    <p:sldId id="362" r:id="rId27"/>
    <p:sldId id="363" r:id="rId28"/>
    <p:sldId id="365" r:id="rId29"/>
    <p:sldId id="357"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660"/>
  </p:normalViewPr>
  <p:slideViewPr>
    <p:cSldViewPr snapToGrid="0" showGuides="1">
      <p:cViewPr varScale="1">
        <p:scale>
          <a:sx n="96" d="100"/>
          <a:sy n="96" d="100"/>
        </p:scale>
        <p:origin x="114" y="234"/>
      </p:cViewPr>
      <p:guideLst>
        <p:guide orient="horz" pos="2352"/>
        <p:guide pos="3840"/>
      </p:guideLst>
    </p:cSldViewPr>
  </p:slideViewPr>
  <p:notesTextViewPr>
    <p:cViewPr>
      <p:scale>
        <a:sx n="1" d="1"/>
        <a:sy n="1" d="1"/>
      </p:scale>
      <p:origin x="0" y="0"/>
    </p:cViewPr>
  </p:notesTextViewPr>
  <p:notesViewPr>
    <p:cSldViewPr snapToGrid="0">
      <p:cViewPr varScale="1">
        <p:scale>
          <a:sx n="78" d="100"/>
          <a:sy n="78"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9D184-E587-4C6C-A8B5-026A8E064B9C}" type="datetimeFigureOut">
              <a:rPr lang="fr-FR" smtClean="0"/>
              <a:t>02/06/2020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2A28F-C645-48A9-9F87-C238F64B02A1}" type="slidenum">
              <a:rPr lang="fr-FR" smtClean="0"/>
              <a:t>‹N°›</a:t>
            </a:fld>
            <a:endParaRPr lang="fr-FR"/>
          </a:p>
        </p:txBody>
      </p:sp>
    </p:spTree>
    <p:extLst>
      <p:ext uri="{BB962C8B-B14F-4D97-AF65-F5344CB8AC3E}">
        <p14:creationId xmlns:p14="http://schemas.microsoft.com/office/powerpoint/2010/main" val="2395589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792A28F-C645-48A9-9F87-C238F64B02A1}" type="slidenum">
              <a:rPr lang="fr-FR" smtClean="0"/>
              <a:t>1</a:t>
            </a:fld>
            <a:endParaRPr lang="fr-FR"/>
          </a:p>
        </p:txBody>
      </p:sp>
    </p:spTree>
    <p:extLst>
      <p:ext uri="{BB962C8B-B14F-4D97-AF65-F5344CB8AC3E}">
        <p14:creationId xmlns:p14="http://schemas.microsoft.com/office/powerpoint/2010/main" val="1621299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14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43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2543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862497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1463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699688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2_Images &amp; Contents">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3CD10489-647D-4424-92F3-2E31185A69B8}"/>
              </a:ext>
            </a:extLst>
          </p:cNvPr>
          <p:cNvSpPr>
            <a:spLocks noGrp="1"/>
          </p:cNvSpPr>
          <p:nvPr>
            <p:ph type="pic" sz="quarter" idx="10" hasCustomPrompt="1"/>
          </p:nvPr>
        </p:nvSpPr>
        <p:spPr>
          <a:xfrm>
            <a:off x="4227514" y="0"/>
            <a:ext cx="7964489" cy="6858000"/>
          </a:xfrm>
          <a:custGeom>
            <a:avLst/>
            <a:gdLst>
              <a:gd name="connsiteX0" fmla="*/ 7895557 w 7964489"/>
              <a:gd name="connsiteY0" fmla="*/ 1035541 h 6858000"/>
              <a:gd name="connsiteX1" fmla="*/ 6561027 w 7964489"/>
              <a:gd name="connsiteY1" fmla="*/ 6858000 h 6858000"/>
              <a:gd name="connsiteX2" fmla="*/ 3421268 w 7964489"/>
              <a:gd name="connsiteY2" fmla="*/ 6858000 h 6858000"/>
              <a:gd name="connsiteX3" fmla="*/ 4816845 w 7964489"/>
              <a:gd name="connsiteY3" fmla="*/ 380744 h 6858000"/>
              <a:gd name="connsiteX4" fmla="*/ 3224260 w 7964489"/>
              <a:gd name="connsiteY4" fmla="*/ 6858000 h 6858000"/>
              <a:gd name="connsiteX5" fmla="*/ 0 w 7964489"/>
              <a:gd name="connsiteY5" fmla="*/ 6858000 h 6858000"/>
              <a:gd name="connsiteX6" fmla="*/ 5167647 w 7964489"/>
              <a:gd name="connsiteY6" fmla="*/ 0 h 6858000"/>
              <a:gd name="connsiteX7" fmla="*/ 7964489 w 7964489"/>
              <a:gd name="connsiteY7" fmla="*/ 0 h 6858000"/>
              <a:gd name="connsiteX8" fmla="*/ 7964489 w 7964489"/>
              <a:gd name="connsiteY8" fmla="*/ 581734 h 6858000"/>
              <a:gd name="connsiteX9" fmla="*/ 3748483 w 7964489"/>
              <a:gd name="connsiteY9" fmla="*/ 59826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64489" h="6858000">
                <a:moveTo>
                  <a:pt x="7895557" y="1035541"/>
                </a:moveTo>
                <a:lnTo>
                  <a:pt x="6561027" y="6858000"/>
                </a:lnTo>
                <a:lnTo>
                  <a:pt x="3421268" y="6858000"/>
                </a:lnTo>
                <a:close/>
                <a:moveTo>
                  <a:pt x="4816845" y="380744"/>
                </a:moveTo>
                <a:lnTo>
                  <a:pt x="3224260" y="6858000"/>
                </a:lnTo>
                <a:lnTo>
                  <a:pt x="0" y="6858000"/>
                </a:lnTo>
                <a:close/>
                <a:moveTo>
                  <a:pt x="5167647" y="0"/>
                </a:moveTo>
                <a:lnTo>
                  <a:pt x="7964489" y="0"/>
                </a:lnTo>
                <a:lnTo>
                  <a:pt x="7964489" y="581734"/>
                </a:lnTo>
                <a:lnTo>
                  <a:pt x="3748483" y="5982679"/>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03110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09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853547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935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2" r:id="rId3"/>
    <p:sldLayoutId id="2147483684" r:id="rId4"/>
    <p:sldLayoutId id="2147483683" r:id="rId5"/>
    <p:sldLayoutId id="2147483696"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27974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17" name="TextBox 16">
            <a:hlinkClick r:id="rId3"/>
            <a:extLst>
              <a:ext uri="{FF2B5EF4-FFF2-40B4-BE49-F238E27FC236}">
                <a16:creationId xmlns:a16="http://schemas.microsoft.com/office/drawing/2014/main" id="{46673C6C-F4E2-45EA-9333-0F52A6A69329}"/>
              </a:ext>
            </a:extLst>
          </p:cNvPr>
          <p:cNvSpPr txBox="1"/>
          <p:nvPr/>
        </p:nvSpPr>
        <p:spPr>
          <a:xfrm>
            <a:off x="6741941" y="6467568"/>
            <a:ext cx="5169613" cy="246221"/>
          </a:xfrm>
          <a:prstGeom prst="rect">
            <a:avLst/>
          </a:prstGeom>
          <a:noFill/>
        </p:spPr>
        <p:txBody>
          <a:bodyPr wrap="square" rtlCol="0">
            <a:spAutoFit/>
          </a:bodyPr>
          <a:lstStyle/>
          <a:p>
            <a:pPr algn="r"/>
            <a:r>
              <a:rPr lang="en-US" altLang="ko-KR" sz="1000" dirty="0">
                <a:solidFill>
                  <a:schemeClr val="bg1"/>
                </a:solidFill>
                <a:cs typeface="Arial" pitchFamily="34" charset="0"/>
                <a:hlinkClick r:id="rId3">
                  <a:extLst>
                    <a:ext uri="{A12FA001-AC4F-418D-AE19-62706E023703}">
                      <ahyp:hlinkClr xmlns:ahyp="http://schemas.microsoft.com/office/drawing/2018/hyperlinkcolor" xmlns="" val="tx"/>
                    </a:ext>
                  </a:extLst>
                </a:hlinkClick>
              </a:rPr>
              <a:t>http://www.free-powerpoint-templates-design.com</a:t>
            </a:r>
            <a:endParaRPr lang="ko-KR" altLang="en-US" sz="1000" dirty="0">
              <a:solidFill>
                <a:schemeClr val="bg1"/>
              </a:solidFill>
              <a:cs typeface="Arial" pitchFamily="34" charset="0"/>
            </a:endParaRPr>
          </a:p>
        </p:txBody>
      </p:sp>
      <p:sp>
        <p:nvSpPr>
          <p:cNvPr id="21" name="TextBox 20">
            <a:extLst>
              <a:ext uri="{FF2B5EF4-FFF2-40B4-BE49-F238E27FC236}">
                <a16:creationId xmlns:a16="http://schemas.microsoft.com/office/drawing/2014/main" id="{93AEA043-746F-4334-A00A-A4587B060237}"/>
              </a:ext>
            </a:extLst>
          </p:cNvPr>
          <p:cNvSpPr txBox="1"/>
          <p:nvPr/>
        </p:nvSpPr>
        <p:spPr>
          <a:xfrm>
            <a:off x="6903113" y="4367508"/>
            <a:ext cx="5008441" cy="923330"/>
          </a:xfrm>
          <a:prstGeom prst="rect">
            <a:avLst/>
          </a:prstGeom>
          <a:noFill/>
        </p:spPr>
        <p:txBody>
          <a:bodyPr wrap="square" rtlCol="0" anchor="ctr">
            <a:spAutoFit/>
          </a:bodyPr>
          <a:lstStyle/>
          <a:p>
            <a:pPr algn="r"/>
            <a:r>
              <a:rPr lang="en-US" sz="5400" dirty="0" smtClean="0">
                <a:solidFill>
                  <a:schemeClr val="bg1"/>
                </a:solidFill>
                <a:latin typeface="+mj-lt"/>
              </a:rPr>
              <a:t>API </a:t>
            </a:r>
            <a:r>
              <a:rPr lang="en-US" sz="2800" dirty="0" smtClean="0">
                <a:solidFill>
                  <a:schemeClr val="bg1"/>
                </a:solidFill>
                <a:latin typeface="+mj-lt"/>
              </a:rPr>
              <a:t>Rest &amp; </a:t>
            </a:r>
            <a:r>
              <a:rPr lang="en-US" sz="2800" dirty="0" err="1" smtClean="0">
                <a:solidFill>
                  <a:schemeClr val="bg1"/>
                </a:solidFill>
                <a:latin typeface="+mj-lt"/>
              </a:rPr>
              <a:t>GraphQl</a:t>
            </a:r>
            <a:endParaRPr lang="en-US" sz="2800" dirty="0">
              <a:solidFill>
                <a:schemeClr val="bg1"/>
              </a:solidFill>
              <a:latin typeface="+mj-lt"/>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en-US" altLang="ko-KR" sz="1867" dirty="0" err="1" smtClean="0">
                <a:solidFill>
                  <a:schemeClr val="bg1"/>
                </a:solidFill>
                <a:cs typeface="Arial" pitchFamily="34" charset="0"/>
              </a:rPr>
              <a:t>Vulgarisation</a:t>
            </a:r>
            <a:r>
              <a:rPr lang="en-US" altLang="ko-KR" sz="1867" dirty="0" smtClean="0">
                <a:solidFill>
                  <a:schemeClr val="bg1"/>
                </a:solidFill>
                <a:cs typeface="Arial" pitchFamily="34" charset="0"/>
              </a:rPr>
              <a:t> de </a:t>
            </a:r>
            <a:r>
              <a:rPr lang="en-US" altLang="ko-KR" sz="1867" dirty="0" err="1" smtClean="0">
                <a:solidFill>
                  <a:schemeClr val="bg1"/>
                </a:solidFill>
                <a:cs typeface="Arial" pitchFamily="34" charset="0"/>
              </a:rPr>
              <a:t>ce</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qu’est</a:t>
            </a:r>
            <a:r>
              <a:rPr lang="en-US" altLang="ko-KR" sz="1867" dirty="0" smtClean="0">
                <a:solidFill>
                  <a:schemeClr val="bg1"/>
                </a:solidFill>
                <a:cs typeface="Arial" pitchFamily="34" charset="0"/>
              </a:rPr>
              <a:t> </a:t>
            </a:r>
            <a:r>
              <a:rPr lang="en-US" altLang="ko-KR" sz="1867" dirty="0" err="1" smtClean="0">
                <a:solidFill>
                  <a:schemeClr val="bg1"/>
                </a:solidFill>
                <a:cs typeface="Arial" pitchFamily="34" charset="0"/>
              </a:rPr>
              <a:t>une</a:t>
            </a:r>
            <a:r>
              <a:rPr lang="en-US" altLang="ko-KR" sz="1867" dirty="0" smtClean="0">
                <a:solidFill>
                  <a:schemeClr val="bg1"/>
                </a:solidFill>
                <a:cs typeface="Arial" pitchFamily="34" charset="0"/>
              </a:rPr>
              <a:t> API</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5357453"/>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21">
            <a:extLst>
              <a:ext uri="{FF2B5EF4-FFF2-40B4-BE49-F238E27FC236}">
                <a16:creationId xmlns:a16="http://schemas.microsoft.com/office/drawing/2014/main" id="{D6C24BE7-F4B7-4B22-90D0-D58085FC6A1F}"/>
              </a:ext>
            </a:extLst>
          </p:cNvPr>
          <p:cNvSpPr txBox="1"/>
          <p:nvPr/>
        </p:nvSpPr>
        <p:spPr>
          <a:xfrm>
            <a:off x="1112305" y="452284"/>
            <a:ext cx="10052924" cy="5262979"/>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Une autre caractéristique commune à une API et à une prise de courant : toutes deux spécifient les conditions d’interactions entre le consommateur et le service. Pour la lampe, cela peut prendre diverses formes :</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 le nombre et la forme des broches</a:t>
            </a:r>
          </a:p>
          <a:p>
            <a:pPr algn="just"/>
            <a:r>
              <a:rPr lang="fr-FR" altLang="ko-KR" sz="1600" dirty="0">
                <a:solidFill>
                  <a:schemeClr val="bg1"/>
                </a:solidFill>
                <a:latin typeface="Arial" pitchFamily="34" charset="0"/>
                <a:cs typeface="Arial" pitchFamily="34" charset="0"/>
              </a:rPr>
              <a:t> - le voltage et la fréquence</a:t>
            </a:r>
          </a:p>
          <a:p>
            <a:pPr algn="just"/>
            <a:r>
              <a:rPr lang="fr-FR" altLang="ko-KR" sz="1600" dirty="0">
                <a:solidFill>
                  <a:schemeClr val="bg1"/>
                </a:solidFill>
                <a:latin typeface="Arial" pitchFamily="34" charset="0"/>
                <a:cs typeface="Arial" pitchFamily="34" charset="0"/>
              </a:rPr>
              <a:t> - le type de courant</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Une API fera de même et définira les paramètres de son utilisation</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 la volumétrie : combien d’appels à l’API pour un laps de temps donné</a:t>
            </a:r>
          </a:p>
          <a:p>
            <a:pPr algn="just"/>
            <a:r>
              <a:rPr lang="fr-FR" altLang="ko-KR" sz="1600" dirty="0">
                <a:solidFill>
                  <a:schemeClr val="bg1"/>
                </a:solidFill>
                <a:latin typeface="Arial" pitchFamily="34" charset="0"/>
                <a:cs typeface="Arial" pitchFamily="34" charset="0"/>
              </a:rPr>
              <a:t> - le type de service que l’on peut en attendre : lire ou écrire</a:t>
            </a:r>
          </a:p>
          <a:p>
            <a:pPr algn="just"/>
            <a:r>
              <a:rPr lang="fr-FR" altLang="ko-KR" sz="1600" dirty="0">
                <a:solidFill>
                  <a:schemeClr val="bg1"/>
                </a:solidFill>
                <a:latin typeface="Arial" pitchFamily="34" charset="0"/>
                <a:cs typeface="Arial" pitchFamily="34" charset="0"/>
              </a:rPr>
              <a:t> - etc</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Filons un instant encore la métaphore électrique.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Plusieurs lampes peuvent consommer simultanément ce même service en s’interfaçant à un réseau unique de par la standardisation de son interface (toutes les prises sont fonctionnellement similaires).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Une </a:t>
            </a:r>
            <a:r>
              <a:rPr lang="fr-FR" altLang="ko-KR" sz="1600" dirty="0">
                <a:solidFill>
                  <a:schemeClr val="bg1"/>
                </a:solidFill>
                <a:latin typeface="Arial" pitchFamily="34" charset="0"/>
                <a:cs typeface="Arial" pitchFamily="34" charset="0"/>
              </a:rPr>
              <a:t>personne peut également consommer simultanément plusieurs services en s’interfaçant avec chacun (électricité via une prise de courant ; eau via une arrivée d’eau).</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350237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5506277"/>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21">
            <a:extLst>
              <a:ext uri="{FF2B5EF4-FFF2-40B4-BE49-F238E27FC236}">
                <a16:creationId xmlns:a16="http://schemas.microsoft.com/office/drawing/2014/main" id="{D6C24BE7-F4B7-4B22-90D0-D58085FC6A1F}"/>
              </a:ext>
            </a:extLst>
          </p:cNvPr>
          <p:cNvSpPr txBox="1"/>
          <p:nvPr/>
        </p:nvSpPr>
        <p:spPr>
          <a:xfrm>
            <a:off x="1112305" y="452284"/>
            <a:ext cx="10052924" cy="5262979"/>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L’API et la prise de courant sont donc des abstractions des services qu’elles exposent</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Elles </a:t>
            </a:r>
            <a:r>
              <a:rPr lang="fr-FR" altLang="ko-KR" sz="1600" dirty="0">
                <a:solidFill>
                  <a:schemeClr val="bg1"/>
                </a:solidFill>
                <a:latin typeface="Arial" pitchFamily="34" charset="0"/>
                <a:cs typeface="Arial" pitchFamily="34" charset="0"/>
              </a:rPr>
              <a:t>masquent au consommateur les spécificités du service</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Les </a:t>
            </a:r>
            <a:r>
              <a:rPr lang="fr-FR" altLang="ko-KR" sz="1600" dirty="0">
                <a:solidFill>
                  <a:schemeClr val="bg1"/>
                </a:solidFill>
                <a:latin typeface="Arial" pitchFamily="34" charset="0"/>
                <a:cs typeface="Arial" pitchFamily="34" charset="0"/>
              </a:rPr>
              <a:t>lampes sont insensibles aux détails du service qu’elles consomment (source de l’énergie, si d’autres lampes partagent le réseau, la couleur des câbles</a:t>
            </a:r>
            <a:r>
              <a:rPr lang="fr-FR" altLang="ko-KR" sz="1600" dirty="0" smtClean="0">
                <a:solidFill>
                  <a:schemeClr val="bg1"/>
                </a:solidFill>
                <a:latin typeface="Arial" pitchFamily="34" charset="0"/>
                <a:cs typeface="Arial" pitchFamily="34" charset="0"/>
              </a:rPr>
              <a:t>).</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Tant </a:t>
            </a:r>
            <a:r>
              <a:rPr lang="fr-FR" altLang="ko-KR" sz="1600" dirty="0">
                <a:solidFill>
                  <a:schemeClr val="bg1"/>
                </a:solidFill>
                <a:latin typeface="Arial" pitchFamily="34" charset="0"/>
                <a:cs typeface="Arial" pitchFamily="34" charset="0"/>
              </a:rPr>
              <a:t>que le service correspond aux besoins fonctionnels des lampes (220 volts, courant continu), le fournisseur d’électricité peut modifier les détails de son réseau sans altérer le fonctionnement des luminaires</a:t>
            </a:r>
            <a:r>
              <a:rPr lang="fr-FR" altLang="ko-KR" sz="1600" dirty="0" smtClean="0">
                <a:solidFill>
                  <a:schemeClr val="bg1"/>
                </a:solidFill>
                <a:latin typeface="Arial" pitchFamily="34" charset="0"/>
                <a:cs typeface="Arial" pitchFamily="34" charset="0"/>
              </a:rPr>
              <a:t>.</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Cette abstraction fonctionne dans l’autre sens, le service est insensible au design des lampes branchées sur son réseau.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L’électricité </a:t>
            </a:r>
            <a:r>
              <a:rPr lang="fr-FR" altLang="ko-KR" sz="1600" dirty="0">
                <a:solidFill>
                  <a:schemeClr val="bg1"/>
                </a:solidFill>
                <a:latin typeface="Arial" pitchFamily="34" charset="0"/>
                <a:cs typeface="Arial" pitchFamily="34" charset="0"/>
              </a:rPr>
              <a:t>circule sur le réseau électrique, qu’une lampe y soit, ou non, branchée.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Les APIs fonctionnent de la même façon.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Elles </a:t>
            </a:r>
            <a:r>
              <a:rPr lang="fr-FR" altLang="ko-KR" sz="1600" dirty="0">
                <a:solidFill>
                  <a:schemeClr val="bg1"/>
                </a:solidFill>
                <a:latin typeface="Arial" pitchFamily="34" charset="0"/>
                <a:cs typeface="Arial" pitchFamily="34" charset="0"/>
              </a:rPr>
              <a:t>permettent à un programme de consommer un service, qu’il soit composé de données temps-réel ou d’une fonctionnalité (partager des photographies</a:t>
            </a:r>
            <a:r>
              <a:rPr lang="fr-FR" altLang="ko-KR" sz="1600" dirty="0" smtClean="0">
                <a:solidFill>
                  <a:schemeClr val="bg1"/>
                </a:solidFill>
                <a:latin typeface="Arial" pitchFamily="34" charset="0"/>
                <a:cs typeface="Arial" pitchFamily="34" charset="0"/>
              </a:rPr>
              <a:t>).</a:t>
            </a: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Les </a:t>
            </a:r>
            <a:r>
              <a:rPr lang="fr-FR" altLang="ko-KR" sz="1600" dirty="0">
                <a:solidFill>
                  <a:schemeClr val="bg1"/>
                </a:solidFill>
                <a:latin typeface="Arial" pitchFamily="34" charset="0"/>
                <a:cs typeface="Arial" pitchFamily="34" charset="0"/>
              </a:rPr>
              <a:t>APIs et le service qu’elles exposent sont insensibles au programme qui les consomme.</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652174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871885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a:extLst>
              <a:ext uri="{FF2B5EF4-FFF2-40B4-BE49-F238E27FC236}">
                <a16:creationId xmlns:a16="http://schemas.microsoft.com/office/drawing/2014/main" id="{B04823C5-AAD3-4FB3-A25D-C238181A022C}"/>
              </a:ext>
            </a:extLst>
          </p:cNvPr>
          <p:cNvSpPr/>
          <p:nvPr/>
        </p:nvSpPr>
        <p:spPr>
          <a:xfrm>
            <a:off x="933061" y="1679553"/>
            <a:ext cx="10566513" cy="4780882"/>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477715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b="1" dirty="0" smtClean="0">
                <a:solidFill>
                  <a:schemeClr val="bg1"/>
                </a:solidFill>
                <a:latin typeface="+mj-lt"/>
                <a:cs typeface="Arial" pitchFamily="34" charset="0"/>
              </a:rPr>
              <a:t>Rest</a:t>
            </a:r>
            <a:endParaRPr lang="ko-KR" altLang="en-US" sz="4800" b="1" dirty="0">
              <a:solidFill>
                <a:schemeClr val="bg1"/>
              </a:solidFill>
              <a:latin typeface="+mj-lt"/>
              <a:cs typeface="Arial" pitchFamily="34" charset="0"/>
            </a:endParaRPr>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28722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1" y="1541054"/>
            <a:ext cx="2226906"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Rest</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3970318"/>
          </a:xfrm>
          <a:prstGeom prst="rect">
            <a:avLst/>
          </a:prstGeom>
          <a:noFill/>
        </p:spPr>
        <p:txBody>
          <a:bodyPr wrap="square" rtlCol="0">
            <a:spAutoFit/>
          </a:bodyPr>
          <a:lstStyle/>
          <a:p>
            <a:pPr algn="just"/>
            <a:r>
              <a:rPr lang="fr-FR" altLang="ko-KR" sz="1200" dirty="0" smtClean="0">
                <a:solidFill>
                  <a:schemeClr val="bg1"/>
                </a:solidFill>
                <a:latin typeface="Arial" pitchFamily="34" charset="0"/>
                <a:cs typeface="Arial" pitchFamily="34" charset="0"/>
              </a:rPr>
              <a:t>L’acronyme </a:t>
            </a:r>
            <a:r>
              <a:rPr lang="fr-FR" altLang="ko-KR" sz="1200" dirty="0">
                <a:solidFill>
                  <a:schemeClr val="bg1"/>
                </a:solidFill>
                <a:latin typeface="Arial" pitchFamily="34" charset="0"/>
                <a:cs typeface="Arial" pitchFamily="34" charset="0"/>
              </a:rPr>
              <a:t>REST (</a:t>
            </a:r>
            <a:r>
              <a:rPr lang="fr-FR" altLang="ko-KR" sz="1200" dirty="0" err="1">
                <a:solidFill>
                  <a:schemeClr val="bg1"/>
                </a:solidFill>
                <a:latin typeface="Arial" pitchFamily="34" charset="0"/>
                <a:cs typeface="Arial" pitchFamily="34" charset="0"/>
              </a:rPr>
              <a:t>REpresentational</a:t>
            </a:r>
            <a:r>
              <a:rPr lang="fr-FR" altLang="ko-KR" sz="1200" dirty="0">
                <a:solidFill>
                  <a:schemeClr val="bg1"/>
                </a:solidFill>
                <a:latin typeface="Arial" pitchFamily="34" charset="0"/>
                <a:cs typeface="Arial" pitchFamily="34" charset="0"/>
              </a:rPr>
              <a:t> State Transfer) a été inventé par Roy Fielding, un scientifique américain qui a beaucoup contribué dans les spécifications du protocole HTTP. Le terme est apparu la première fois dans sa thèse de doctorat sur les styles d’architecture des logiciels en réseaux «Architectural Styles and the Design of Network-</a:t>
            </a:r>
            <a:r>
              <a:rPr lang="fr-FR" altLang="ko-KR" sz="1200" dirty="0" err="1">
                <a:solidFill>
                  <a:schemeClr val="bg1"/>
                </a:solidFill>
                <a:latin typeface="Arial" pitchFamily="34" charset="0"/>
                <a:cs typeface="Arial" pitchFamily="34" charset="0"/>
              </a:rPr>
              <a:t>based</a:t>
            </a:r>
            <a:r>
              <a:rPr lang="fr-FR" altLang="ko-KR" sz="1200" dirty="0">
                <a:solidFill>
                  <a:schemeClr val="bg1"/>
                </a:solidFill>
                <a:latin typeface="Arial" pitchFamily="34" charset="0"/>
                <a:cs typeface="Arial" pitchFamily="34" charset="0"/>
              </a:rPr>
              <a:t> Software Architectures</a:t>
            </a:r>
            <a:r>
              <a:rPr lang="fr-FR" altLang="ko-KR" sz="1200" dirty="0" smtClean="0">
                <a:solidFill>
                  <a:schemeClr val="bg1"/>
                </a:solidFill>
                <a:latin typeface="Arial" pitchFamily="34" charset="0"/>
                <a:cs typeface="Arial" pitchFamily="34" charset="0"/>
              </a:rPr>
              <a:t>».</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REST est </a:t>
            </a:r>
            <a:r>
              <a:rPr lang="fr-FR" altLang="ko-KR" sz="1200" dirty="0">
                <a:solidFill>
                  <a:schemeClr val="bg1"/>
                </a:solidFill>
                <a:latin typeface="Arial" pitchFamily="34" charset="0"/>
                <a:cs typeface="Arial" pitchFamily="34" charset="0"/>
              </a:rPr>
              <a:t>un style d’architecture permettant de construire des applications (Web, Intranet, Web Service). Il s’agit d’un ensemble de conventions et de bonnes pratiques à respecter et non d’une technologie à part entière. L’architecture REST utilise les spécifications originelles du protocole </a:t>
            </a:r>
            <a:r>
              <a:rPr lang="fr-FR" altLang="ko-KR" sz="1200" dirty="0" smtClean="0">
                <a:solidFill>
                  <a:schemeClr val="bg1"/>
                </a:solidFill>
                <a:latin typeface="Arial" pitchFamily="34" charset="0"/>
                <a:cs typeface="Arial" pitchFamily="34" charset="0"/>
              </a:rPr>
              <a:t>HTTP.</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REST est une architecture sans état (</a:t>
            </a:r>
            <a:r>
              <a:rPr lang="fr-FR" altLang="ko-KR" sz="1200" dirty="0" err="1">
                <a:solidFill>
                  <a:schemeClr val="bg1"/>
                </a:solidFill>
                <a:latin typeface="Arial" pitchFamily="34" charset="0"/>
                <a:cs typeface="Arial" pitchFamily="34" charset="0"/>
              </a:rPr>
              <a:t>stateless</a:t>
            </a:r>
            <a:r>
              <a:rPr lang="fr-FR" altLang="ko-KR" sz="1200" dirty="0">
                <a:solidFill>
                  <a:schemeClr val="bg1"/>
                </a:solidFill>
                <a:latin typeface="Arial" pitchFamily="34" charset="0"/>
                <a:cs typeface="Arial" pitchFamily="34" charset="0"/>
              </a:rPr>
              <a:t>) du côté du serveur. Le fait d'être «sans état» signifie que le serveur ne mémorise pas l'état du client entre deux requêtes. Du point de vue du serveur, chaque requête est une entité distincte des autres.</a:t>
            </a:r>
            <a:endParaRPr lang="fr-FR" altLang="ko-KR" sz="1200" dirty="0" smtClean="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Il est bien évident que les réseaux relient des logiciels technologiquement hétérogènes, ce qui justifie l’utilisation d’un langage commun au niveau des échanges (souvent du </a:t>
            </a:r>
            <a:r>
              <a:rPr lang="fr-FR" altLang="ko-KR" sz="1200" dirty="0" smtClean="0">
                <a:solidFill>
                  <a:schemeClr val="bg1"/>
                </a:solidFill>
                <a:latin typeface="Arial" pitchFamily="34" charset="0"/>
                <a:cs typeface="Arial" pitchFamily="34" charset="0"/>
              </a:rPr>
              <a:t>JSON, du XML voire du CSV).</a:t>
            </a:r>
          </a:p>
          <a:p>
            <a:pPr algn="just"/>
            <a:endParaRPr lang="en-US"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5 règles à suivre pour implémenter REST</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    Règle n°1 : l’URI comme identifiant des ressources</a:t>
            </a:r>
          </a:p>
          <a:p>
            <a:pPr algn="just"/>
            <a:r>
              <a:rPr lang="fr-FR" altLang="ko-KR" sz="1200" dirty="0">
                <a:solidFill>
                  <a:schemeClr val="bg1"/>
                </a:solidFill>
                <a:latin typeface="Arial" pitchFamily="34" charset="0"/>
                <a:cs typeface="Arial" pitchFamily="34" charset="0"/>
              </a:rPr>
              <a:t>    Règle n°2 : les verbes HTTP comme identifiant des opérations</a:t>
            </a:r>
          </a:p>
          <a:p>
            <a:pPr algn="just"/>
            <a:r>
              <a:rPr lang="fr-FR" altLang="ko-KR" sz="1200" dirty="0">
                <a:solidFill>
                  <a:schemeClr val="bg1"/>
                </a:solidFill>
                <a:latin typeface="Arial" pitchFamily="34" charset="0"/>
                <a:cs typeface="Arial" pitchFamily="34" charset="0"/>
              </a:rPr>
              <a:t>    Règle n°3 : les réponses HTTP comme représentation des ressources</a:t>
            </a:r>
          </a:p>
          <a:p>
            <a:pPr algn="just"/>
            <a:r>
              <a:rPr lang="fr-FR" altLang="ko-KR" sz="1200" dirty="0">
                <a:solidFill>
                  <a:schemeClr val="bg1"/>
                </a:solidFill>
                <a:latin typeface="Arial" pitchFamily="34" charset="0"/>
                <a:cs typeface="Arial" pitchFamily="34" charset="0"/>
              </a:rPr>
              <a:t>    Règle n°4 : les liens comme relation entre ressources</a:t>
            </a:r>
          </a:p>
          <a:p>
            <a:pPr algn="just"/>
            <a:r>
              <a:rPr lang="fr-FR" altLang="ko-KR" sz="1200" dirty="0">
                <a:solidFill>
                  <a:schemeClr val="bg1"/>
                </a:solidFill>
                <a:latin typeface="Arial" pitchFamily="34" charset="0"/>
                <a:cs typeface="Arial" pitchFamily="34" charset="0"/>
              </a:rPr>
              <a:t>    Règle n°5 : un paramètre comme jeton d’authentification</a:t>
            </a:r>
            <a:endParaRPr lang="en-US" altLang="ko-KR" sz="1200" dirty="0">
              <a:solidFill>
                <a:schemeClr val="bg1"/>
              </a:solidFill>
              <a:latin typeface="Arial" pitchFamily="34" charset="0"/>
              <a:cs typeface="Arial" pitchFamily="34" charset="0"/>
            </a:endParaRP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176" y="4411320"/>
            <a:ext cx="3542881" cy="1630196"/>
          </a:xfrm>
          <a:prstGeom prst="rect">
            <a:avLst/>
          </a:prstGeom>
        </p:spPr>
      </p:pic>
    </p:spTree>
    <p:extLst>
      <p:ext uri="{BB962C8B-B14F-4D97-AF65-F5344CB8AC3E}">
        <p14:creationId xmlns:p14="http://schemas.microsoft.com/office/powerpoint/2010/main" val="2116302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en-US" dirty="0" smtClean="0"/>
              <a:t>Explication </a:t>
            </a:r>
            <a:r>
              <a:rPr lang="en-US" dirty="0" err="1" smtClean="0"/>
              <a:t>d’une</a:t>
            </a:r>
            <a:r>
              <a:rPr lang="en-US" dirty="0" smtClean="0"/>
              <a:t> URI</a:t>
            </a:r>
            <a:endParaRPr lang="en-US" dirty="0"/>
          </a:p>
        </p:txBody>
      </p:sp>
      <p:sp>
        <p:nvSpPr>
          <p:cNvPr id="3" name="Freeform: Shape 2">
            <a:extLst>
              <a:ext uri="{FF2B5EF4-FFF2-40B4-BE49-F238E27FC236}">
                <a16:creationId xmlns:a16="http://schemas.microsoft.com/office/drawing/2014/main" id="{E9647152-983C-49E8-9F34-F9883A63DBB6}"/>
              </a:ext>
            </a:extLst>
          </p:cNvPr>
          <p:cNvSpPr/>
          <p:nvPr/>
        </p:nvSpPr>
        <p:spPr>
          <a:xfrm>
            <a:off x="3262372" y="1887070"/>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1"/>
          </a:solidFill>
          <a:ln w="25400" cap="flat">
            <a:solidFill>
              <a:schemeClr val="bg1"/>
            </a:solid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FEE95F1F-FB62-4B4C-9F0B-FA681AEE1E2B}"/>
              </a:ext>
            </a:extLst>
          </p:cNvPr>
          <p:cNvSpPr/>
          <p:nvPr/>
        </p:nvSpPr>
        <p:spPr>
          <a:xfrm>
            <a:off x="4671494" y="2248948"/>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CE3B5B2-728D-403D-9D87-14149A2E1A61}"/>
              </a:ext>
            </a:extLst>
          </p:cNvPr>
          <p:cNvSpPr/>
          <p:nvPr/>
        </p:nvSpPr>
        <p:spPr>
          <a:xfrm rot="10800000" flipV="1">
            <a:off x="5377442" y="1885186"/>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3"/>
          </a:solidFill>
          <a:ln w="25400" cap="flat">
            <a:solidFill>
              <a:schemeClr val="bg1"/>
            </a:solid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99E07440-AFB1-402B-A374-9476FBA9AC8B}"/>
              </a:ext>
            </a:extLst>
          </p:cNvPr>
          <p:cNvSpPr/>
          <p:nvPr/>
        </p:nvSpPr>
        <p:spPr>
          <a:xfrm rot="10800000" flipV="1">
            <a:off x="6744749" y="2240011"/>
            <a:ext cx="1064923" cy="1419896"/>
          </a:xfrm>
          <a:custGeom>
            <a:avLst/>
            <a:gdLst>
              <a:gd name="connsiteX0" fmla="*/ 1580 w 442678"/>
              <a:gd name="connsiteY0" fmla="*/ 362575 h 590237"/>
              <a:gd name="connsiteX1" fmla="*/ 1580 w 442678"/>
              <a:gd name="connsiteY1" fmla="*/ 299335 h 590237"/>
              <a:gd name="connsiteX2" fmla="*/ 27579 w 442678"/>
              <a:gd name="connsiteY2" fmla="*/ 257175 h 590237"/>
              <a:gd name="connsiteX3" fmla="*/ 56388 w 442678"/>
              <a:gd name="connsiteY3" fmla="*/ 259986 h 590237"/>
              <a:gd name="connsiteX4" fmla="*/ 130871 w 442678"/>
              <a:gd name="connsiteY4" fmla="*/ 274039 h 590237"/>
              <a:gd name="connsiteX5" fmla="*/ 132979 w 442678"/>
              <a:gd name="connsiteY5" fmla="*/ 171450 h 590237"/>
              <a:gd name="connsiteX6" fmla="*/ 64820 w 442678"/>
              <a:gd name="connsiteY6" fmla="*/ 172855 h 590237"/>
              <a:gd name="connsiteX7" fmla="*/ 34606 w 442678"/>
              <a:gd name="connsiteY7" fmla="*/ 189719 h 590237"/>
              <a:gd name="connsiteX8" fmla="*/ 2986 w 442678"/>
              <a:gd name="connsiteY8" fmla="*/ 152478 h 590237"/>
              <a:gd name="connsiteX9" fmla="*/ 2283 w 442678"/>
              <a:gd name="connsiteY9" fmla="*/ 12648 h 590237"/>
              <a:gd name="connsiteX10" fmla="*/ 17742 w 442678"/>
              <a:gd name="connsiteY10" fmla="*/ 0 h 590237"/>
              <a:gd name="connsiteX11" fmla="*/ 146329 w 442678"/>
              <a:gd name="connsiteY11" fmla="*/ 0 h 590237"/>
              <a:gd name="connsiteX12" fmla="*/ 184976 w 442678"/>
              <a:gd name="connsiteY12" fmla="*/ 22485 h 590237"/>
              <a:gd name="connsiteX13" fmla="*/ 180760 w 442678"/>
              <a:gd name="connsiteY13" fmla="*/ 59726 h 590237"/>
              <a:gd name="connsiteX14" fmla="*/ 155464 w 442678"/>
              <a:gd name="connsiteY14" fmla="*/ 105400 h 590237"/>
              <a:gd name="connsiteX15" fmla="*/ 212380 w 442678"/>
              <a:gd name="connsiteY15" fmla="*/ 148262 h 590237"/>
              <a:gd name="connsiteX16" fmla="*/ 281241 w 442678"/>
              <a:gd name="connsiteY16" fmla="*/ 123669 h 590237"/>
              <a:gd name="connsiteX17" fmla="*/ 276322 w 442678"/>
              <a:gd name="connsiteY17" fmla="*/ 67456 h 590237"/>
              <a:gd name="connsiteX18" fmla="*/ 256648 w 442678"/>
              <a:gd name="connsiteY18" fmla="*/ 30917 h 590237"/>
              <a:gd name="connsiteX19" fmla="*/ 300915 w 442678"/>
              <a:gd name="connsiteY19" fmla="*/ 0 h 590237"/>
              <a:gd name="connsiteX20" fmla="*/ 429503 w 442678"/>
              <a:gd name="connsiteY20" fmla="*/ 0 h 590237"/>
              <a:gd name="connsiteX21" fmla="*/ 445664 w 442678"/>
              <a:gd name="connsiteY21" fmla="*/ 15459 h 590237"/>
              <a:gd name="connsiteX22" fmla="*/ 444961 w 442678"/>
              <a:gd name="connsiteY22" fmla="*/ 144046 h 590237"/>
              <a:gd name="connsiteX23" fmla="*/ 425287 w 442678"/>
              <a:gd name="connsiteY23" fmla="*/ 181990 h 590237"/>
              <a:gd name="connsiteX24" fmla="*/ 383830 w 442678"/>
              <a:gd name="connsiteY24" fmla="*/ 177774 h 590237"/>
              <a:gd name="connsiteX25" fmla="*/ 339562 w 442678"/>
              <a:gd name="connsiteY25" fmla="*/ 153884 h 590237"/>
              <a:gd name="connsiteX26" fmla="*/ 296699 w 442678"/>
              <a:gd name="connsiteY26" fmla="*/ 205881 h 590237"/>
              <a:gd name="connsiteX27" fmla="*/ 319887 w 442678"/>
              <a:gd name="connsiteY27" fmla="*/ 279660 h 590237"/>
              <a:gd name="connsiteX28" fmla="*/ 376100 w 442678"/>
              <a:gd name="connsiteY28" fmla="*/ 276147 h 590237"/>
              <a:gd name="connsiteX29" fmla="*/ 409126 w 442678"/>
              <a:gd name="connsiteY29" fmla="*/ 254364 h 590237"/>
              <a:gd name="connsiteX30" fmla="*/ 443556 w 442678"/>
              <a:gd name="connsiteY30" fmla="*/ 298632 h 590237"/>
              <a:gd name="connsiteX31" fmla="*/ 444259 w 442678"/>
              <a:gd name="connsiteY31" fmla="*/ 430030 h 590237"/>
              <a:gd name="connsiteX32" fmla="*/ 425989 w 442678"/>
              <a:gd name="connsiteY32" fmla="*/ 442678 h 590237"/>
              <a:gd name="connsiteX33" fmla="*/ 307942 w 442678"/>
              <a:gd name="connsiteY33" fmla="*/ 442678 h 590237"/>
              <a:gd name="connsiteX34" fmla="*/ 279835 w 442678"/>
              <a:gd name="connsiteY34" fmla="*/ 450408 h 590237"/>
              <a:gd name="connsiteX35" fmla="*/ 278430 w 442678"/>
              <a:gd name="connsiteY35" fmla="*/ 486244 h 590237"/>
              <a:gd name="connsiteX36" fmla="*/ 281241 w 442678"/>
              <a:gd name="connsiteY36" fmla="*/ 571266 h 590237"/>
              <a:gd name="connsiteX37" fmla="*/ 150545 w 442678"/>
              <a:gd name="connsiteY37" fmla="*/ 558618 h 590237"/>
              <a:gd name="connsiteX38" fmla="*/ 157572 w 442678"/>
              <a:gd name="connsiteY38" fmla="*/ 491162 h 590237"/>
              <a:gd name="connsiteX39" fmla="*/ 175139 w 442678"/>
              <a:gd name="connsiteY39" fmla="*/ 464461 h 590237"/>
              <a:gd name="connsiteX40" fmla="*/ 137195 w 442678"/>
              <a:gd name="connsiteY40" fmla="*/ 443381 h 590237"/>
              <a:gd name="connsiteX41" fmla="*/ 21958 w 442678"/>
              <a:gd name="connsiteY41" fmla="*/ 444084 h 590237"/>
              <a:gd name="connsiteX42" fmla="*/ 175 w 442678"/>
              <a:gd name="connsiteY42" fmla="*/ 423706 h 590237"/>
              <a:gd name="connsiteX43" fmla="*/ 1580 w 442678"/>
              <a:gd name="connsiteY43" fmla="*/ 362575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2678" h="590237">
                <a:moveTo>
                  <a:pt x="1580" y="362575"/>
                </a:moveTo>
                <a:cubicBezTo>
                  <a:pt x="1580" y="341495"/>
                  <a:pt x="2283" y="320415"/>
                  <a:pt x="1580" y="299335"/>
                </a:cubicBezTo>
                <a:cubicBezTo>
                  <a:pt x="878" y="279660"/>
                  <a:pt x="12823" y="267012"/>
                  <a:pt x="27579" y="257175"/>
                </a:cubicBezTo>
                <a:cubicBezTo>
                  <a:pt x="37416" y="250851"/>
                  <a:pt x="46551" y="250851"/>
                  <a:pt x="56388" y="259986"/>
                </a:cubicBezTo>
                <a:cubicBezTo>
                  <a:pt x="94332" y="297227"/>
                  <a:pt x="105575" y="298632"/>
                  <a:pt x="130871" y="274039"/>
                </a:cubicBezTo>
                <a:cubicBezTo>
                  <a:pt x="156869" y="248041"/>
                  <a:pt x="157572" y="198854"/>
                  <a:pt x="132979" y="171450"/>
                </a:cubicBezTo>
                <a:cubicBezTo>
                  <a:pt x="108385" y="144749"/>
                  <a:pt x="88711" y="144749"/>
                  <a:pt x="64820" y="172855"/>
                </a:cubicBezTo>
                <a:cubicBezTo>
                  <a:pt x="57091" y="181990"/>
                  <a:pt x="50767" y="196043"/>
                  <a:pt x="34606" y="189719"/>
                </a:cubicBezTo>
                <a:cubicBezTo>
                  <a:pt x="17742" y="183395"/>
                  <a:pt x="3689" y="170747"/>
                  <a:pt x="2986" y="152478"/>
                </a:cubicBezTo>
                <a:cubicBezTo>
                  <a:pt x="1580" y="106102"/>
                  <a:pt x="2283" y="59726"/>
                  <a:pt x="2283" y="12648"/>
                </a:cubicBezTo>
                <a:cubicBezTo>
                  <a:pt x="2283" y="703"/>
                  <a:pt x="8607" y="0"/>
                  <a:pt x="17742" y="0"/>
                </a:cubicBezTo>
                <a:cubicBezTo>
                  <a:pt x="60604" y="0"/>
                  <a:pt x="103467" y="0"/>
                  <a:pt x="146329" y="0"/>
                </a:cubicBezTo>
                <a:cubicBezTo>
                  <a:pt x="163193" y="0"/>
                  <a:pt x="175139" y="9135"/>
                  <a:pt x="184976" y="22485"/>
                </a:cubicBezTo>
                <a:cubicBezTo>
                  <a:pt x="195516" y="36539"/>
                  <a:pt x="195516" y="47781"/>
                  <a:pt x="180760" y="59726"/>
                </a:cubicBezTo>
                <a:cubicBezTo>
                  <a:pt x="166004" y="70969"/>
                  <a:pt x="147032" y="82212"/>
                  <a:pt x="155464" y="105400"/>
                </a:cubicBezTo>
                <a:cubicBezTo>
                  <a:pt x="165301" y="131398"/>
                  <a:pt x="183570" y="146857"/>
                  <a:pt x="212380" y="148262"/>
                </a:cubicBezTo>
                <a:cubicBezTo>
                  <a:pt x="239081" y="149668"/>
                  <a:pt x="262972" y="146857"/>
                  <a:pt x="281241" y="123669"/>
                </a:cubicBezTo>
                <a:cubicBezTo>
                  <a:pt x="298807" y="100481"/>
                  <a:pt x="298105" y="87131"/>
                  <a:pt x="276322" y="67456"/>
                </a:cubicBezTo>
                <a:cubicBezTo>
                  <a:pt x="265079" y="57619"/>
                  <a:pt x="246810" y="50592"/>
                  <a:pt x="256648" y="30917"/>
                </a:cubicBezTo>
                <a:cubicBezTo>
                  <a:pt x="265079" y="12648"/>
                  <a:pt x="279835" y="0"/>
                  <a:pt x="300915" y="0"/>
                </a:cubicBezTo>
                <a:cubicBezTo>
                  <a:pt x="343778" y="0"/>
                  <a:pt x="386640" y="0"/>
                  <a:pt x="429503" y="0"/>
                </a:cubicBezTo>
                <a:cubicBezTo>
                  <a:pt x="441448" y="0"/>
                  <a:pt x="445664" y="2811"/>
                  <a:pt x="445664" y="15459"/>
                </a:cubicBezTo>
                <a:cubicBezTo>
                  <a:pt x="444961" y="58321"/>
                  <a:pt x="445664" y="101184"/>
                  <a:pt x="444961" y="144046"/>
                </a:cubicBezTo>
                <a:cubicBezTo>
                  <a:pt x="444961" y="159505"/>
                  <a:pt x="437232" y="171450"/>
                  <a:pt x="425287" y="181990"/>
                </a:cubicBezTo>
                <a:cubicBezTo>
                  <a:pt x="409828" y="194638"/>
                  <a:pt x="397180" y="196043"/>
                  <a:pt x="383830" y="177774"/>
                </a:cubicBezTo>
                <a:cubicBezTo>
                  <a:pt x="373290" y="163018"/>
                  <a:pt x="361345" y="145452"/>
                  <a:pt x="339562" y="153884"/>
                </a:cubicBezTo>
                <a:cubicBezTo>
                  <a:pt x="316374" y="162315"/>
                  <a:pt x="299510" y="178477"/>
                  <a:pt x="296699" y="205881"/>
                </a:cubicBezTo>
                <a:cubicBezTo>
                  <a:pt x="293186" y="233987"/>
                  <a:pt x="295294" y="260688"/>
                  <a:pt x="319887" y="279660"/>
                </a:cubicBezTo>
                <a:cubicBezTo>
                  <a:pt x="343075" y="297930"/>
                  <a:pt x="355723" y="296524"/>
                  <a:pt x="376100" y="276147"/>
                </a:cubicBezTo>
                <a:cubicBezTo>
                  <a:pt x="385235" y="267012"/>
                  <a:pt x="390154" y="248041"/>
                  <a:pt x="409126" y="254364"/>
                </a:cubicBezTo>
                <a:cubicBezTo>
                  <a:pt x="429503" y="261391"/>
                  <a:pt x="442854" y="276850"/>
                  <a:pt x="443556" y="298632"/>
                </a:cubicBezTo>
                <a:cubicBezTo>
                  <a:pt x="444961" y="342197"/>
                  <a:pt x="443556" y="386465"/>
                  <a:pt x="444259" y="430030"/>
                </a:cubicBezTo>
                <a:cubicBezTo>
                  <a:pt x="444259" y="444786"/>
                  <a:pt x="435124" y="442678"/>
                  <a:pt x="425989" y="442678"/>
                </a:cubicBezTo>
                <a:cubicBezTo>
                  <a:pt x="386640" y="442678"/>
                  <a:pt x="347291" y="442678"/>
                  <a:pt x="307942" y="442678"/>
                </a:cubicBezTo>
                <a:cubicBezTo>
                  <a:pt x="297402" y="442678"/>
                  <a:pt x="288268" y="443381"/>
                  <a:pt x="279835" y="450408"/>
                </a:cubicBezTo>
                <a:cubicBezTo>
                  <a:pt x="265782" y="461650"/>
                  <a:pt x="259458" y="470785"/>
                  <a:pt x="278430" y="486244"/>
                </a:cubicBezTo>
                <a:cubicBezTo>
                  <a:pt x="312158" y="512945"/>
                  <a:pt x="312158" y="541051"/>
                  <a:pt x="281241" y="571266"/>
                </a:cubicBezTo>
                <a:cubicBezTo>
                  <a:pt x="245405" y="606399"/>
                  <a:pt x="180057" y="600075"/>
                  <a:pt x="150545" y="558618"/>
                </a:cubicBezTo>
                <a:cubicBezTo>
                  <a:pt x="132276" y="532619"/>
                  <a:pt x="134384" y="513647"/>
                  <a:pt x="157572" y="491162"/>
                </a:cubicBezTo>
                <a:cubicBezTo>
                  <a:pt x="165301" y="483433"/>
                  <a:pt x="182868" y="479920"/>
                  <a:pt x="175139" y="464461"/>
                </a:cubicBezTo>
                <a:cubicBezTo>
                  <a:pt x="168112" y="449705"/>
                  <a:pt x="154761" y="442678"/>
                  <a:pt x="137195" y="443381"/>
                </a:cubicBezTo>
                <a:cubicBezTo>
                  <a:pt x="98548" y="444084"/>
                  <a:pt x="60604" y="442678"/>
                  <a:pt x="21958" y="444084"/>
                </a:cubicBezTo>
                <a:cubicBezTo>
                  <a:pt x="5797" y="444786"/>
                  <a:pt x="-1230" y="441976"/>
                  <a:pt x="175" y="423706"/>
                </a:cubicBezTo>
                <a:cubicBezTo>
                  <a:pt x="2986" y="402627"/>
                  <a:pt x="1580" y="382249"/>
                  <a:pt x="1580" y="362575"/>
                </a:cubicBezTo>
                <a:close/>
              </a:path>
            </a:pathLst>
          </a:custGeom>
          <a:solidFill>
            <a:schemeClr val="accent4"/>
          </a:solidFill>
          <a:ln w="25400" cap="flat">
            <a:solidFill>
              <a:schemeClr val="bg1"/>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FB48C7-9C68-47C0-8DB6-68A116A59A79}"/>
              </a:ext>
            </a:extLst>
          </p:cNvPr>
          <p:cNvSpPr/>
          <p:nvPr/>
        </p:nvSpPr>
        <p:spPr>
          <a:xfrm>
            <a:off x="7449187" y="1862439"/>
            <a:ext cx="1774869" cy="1419896"/>
          </a:xfrm>
          <a:custGeom>
            <a:avLst/>
            <a:gdLst>
              <a:gd name="connsiteX0" fmla="*/ 510179 w 737797"/>
              <a:gd name="connsiteY0" fmla="*/ 592182 h 590237"/>
              <a:gd name="connsiteX1" fmla="*/ 449750 w 737797"/>
              <a:gd name="connsiteY1" fmla="*/ 592182 h 590237"/>
              <a:gd name="connsiteX2" fmla="*/ 408293 w 737797"/>
              <a:gd name="connsiteY2" fmla="*/ 569697 h 590237"/>
              <a:gd name="connsiteX3" fmla="*/ 412509 w 737797"/>
              <a:gd name="connsiteY3" fmla="*/ 532456 h 590237"/>
              <a:gd name="connsiteX4" fmla="*/ 438507 w 737797"/>
              <a:gd name="connsiteY4" fmla="*/ 486783 h 590237"/>
              <a:gd name="connsiteX5" fmla="*/ 378781 w 737797"/>
              <a:gd name="connsiteY5" fmla="*/ 443218 h 590237"/>
              <a:gd name="connsiteX6" fmla="*/ 314838 w 737797"/>
              <a:gd name="connsiteY6" fmla="*/ 465703 h 590237"/>
              <a:gd name="connsiteX7" fmla="*/ 319757 w 737797"/>
              <a:gd name="connsiteY7" fmla="*/ 526132 h 590237"/>
              <a:gd name="connsiteX8" fmla="*/ 338729 w 737797"/>
              <a:gd name="connsiteY8" fmla="*/ 558455 h 590237"/>
              <a:gd name="connsiteX9" fmla="*/ 298677 w 737797"/>
              <a:gd name="connsiteY9" fmla="*/ 591480 h 590237"/>
              <a:gd name="connsiteX10" fmla="*/ 161658 w 737797"/>
              <a:gd name="connsiteY10" fmla="*/ 592182 h 590237"/>
              <a:gd name="connsiteX11" fmla="*/ 149712 w 737797"/>
              <a:gd name="connsiteY11" fmla="*/ 573913 h 590237"/>
              <a:gd name="connsiteX12" fmla="*/ 149712 w 737797"/>
              <a:gd name="connsiteY12" fmla="*/ 458676 h 590237"/>
              <a:gd name="connsiteX13" fmla="*/ 141983 w 737797"/>
              <a:gd name="connsiteY13" fmla="*/ 427759 h 590237"/>
              <a:gd name="connsiteX14" fmla="*/ 108255 w 737797"/>
              <a:gd name="connsiteY14" fmla="*/ 426354 h 590237"/>
              <a:gd name="connsiteX15" fmla="*/ 55555 w 737797"/>
              <a:gd name="connsiteY15" fmla="*/ 450947 h 590237"/>
              <a:gd name="connsiteX16" fmla="*/ 4261 w 737797"/>
              <a:gd name="connsiteY16" fmla="*/ 398950 h 590237"/>
              <a:gd name="connsiteX17" fmla="*/ 35178 w 737797"/>
              <a:gd name="connsiteY17" fmla="*/ 299172 h 590237"/>
              <a:gd name="connsiteX18" fmla="*/ 102634 w 737797"/>
              <a:gd name="connsiteY18" fmla="*/ 306901 h 590237"/>
              <a:gd name="connsiteX19" fmla="*/ 128632 w 737797"/>
              <a:gd name="connsiteY19" fmla="*/ 324468 h 590237"/>
              <a:gd name="connsiteX20" fmla="*/ 149712 w 737797"/>
              <a:gd name="connsiteY20" fmla="*/ 289334 h 590237"/>
              <a:gd name="connsiteX21" fmla="*/ 149010 w 737797"/>
              <a:gd name="connsiteY21" fmla="*/ 174097 h 590237"/>
              <a:gd name="connsiteX22" fmla="*/ 174305 w 737797"/>
              <a:gd name="connsiteY22" fmla="*/ 148802 h 590237"/>
              <a:gd name="connsiteX23" fmla="*/ 286732 w 737797"/>
              <a:gd name="connsiteY23" fmla="*/ 149504 h 590237"/>
              <a:gd name="connsiteX24" fmla="*/ 310622 w 737797"/>
              <a:gd name="connsiteY24" fmla="*/ 144586 h 590237"/>
              <a:gd name="connsiteX25" fmla="*/ 314136 w 737797"/>
              <a:gd name="connsiteY25" fmla="*/ 108047 h 590237"/>
              <a:gd name="connsiteX26" fmla="*/ 311325 w 737797"/>
              <a:gd name="connsiteY26" fmla="*/ 23025 h 590237"/>
              <a:gd name="connsiteX27" fmla="*/ 439913 w 737797"/>
              <a:gd name="connsiteY27" fmla="*/ 32862 h 590237"/>
              <a:gd name="connsiteX28" fmla="*/ 433589 w 737797"/>
              <a:gd name="connsiteY28" fmla="*/ 104534 h 590237"/>
              <a:gd name="connsiteX29" fmla="*/ 416724 w 737797"/>
              <a:gd name="connsiteY29" fmla="*/ 128424 h 590237"/>
              <a:gd name="connsiteX30" fmla="*/ 451858 w 737797"/>
              <a:gd name="connsiteY30" fmla="*/ 149504 h 590237"/>
              <a:gd name="connsiteX31" fmla="*/ 572013 w 737797"/>
              <a:gd name="connsiteY31" fmla="*/ 148802 h 590237"/>
              <a:gd name="connsiteX32" fmla="*/ 590985 w 737797"/>
              <a:gd name="connsiteY32" fmla="*/ 168476 h 590237"/>
              <a:gd name="connsiteX33" fmla="*/ 590283 w 737797"/>
              <a:gd name="connsiteY33" fmla="*/ 283713 h 590237"/>
              <a:gd name="connsiteX34" fmla="*/ 597309 w 737797"/>
              <a:gd name="connsiteY34" fmla="*/ 312522 h 590237"/>
              <a:gd name="connsiteX35" fmla="*/ 633145 w 737797"/>
              <a:gd name="connsiteY35" fmla="*/ 314630 h 590237"/>
              <a:gd name="connsiteX36" fmla="*/ 719573 w 737797"/>
              <a:gd name="connsiteY36" fmla="*/ 312522 h 590237"/>
              <a:gd name="connsiteX37" fmla="*/ 694980 w 737797"/>
              <a:gd name="connsiteY37" fmla="*/ 448136 h 590237"/>
              <a:gd name="connsiteX38" fmla="*/ 636659 w 737797"/>
              <a:gd name="connsiteY38" fmla="*/ 433380 h 590237"/>
              <a:gd name="connsiteX39" fmla="*/ 612768 w 737797"/>
              <a:gd name="connsiteY39" fmla="*/ 417219 h 590237"/>
              <a:gd name="connsiteX40" fmla="*/ 590283 w 737797"/>
              <a:gd name="connsiteY40" fmla="*/ 451650 h 590237"/>
              <a:gd name="connsiteX41" fmla="*/ 590985 w 737797"/>
              <a:gd name="connsiteY41" fmla="*/ 569697 h 590237"/>
              <a:gd name="connsiteX42" fmla="*/ 567797 w 737797"/>
              <a:gd name="connsiteY42" fmla="*/ 593588 h 590237"/>
              <a:gd name="connsiteX43" fmla="*/ 510179 w 737797"/>
              <a:gd name="connsiteY43" fmla="*/ 592182 h 59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797" h="590237">
                <a:moveTo>
                  <a:pt x="510179" y="592182"/>
                </a:moveTo>
                <a:cubicBezTo>
                  <a:pt x="489802" y="592182"/>
                  <a:pt x="470127" y="592182"/>
                  <a:pt x="449750" y="592182"/>
                </a:cubicBezTo>
                <a:cubicBezTo>
                  <a:pt x="431481" y="592182"/>
                  <a:pt x="418833" y="583751"/>
                  <a:pt x="408293" y="569697"/>
                </a:cubicBezTo>
                <a:cubicBezTo>
                  <a:pt x="397753" y="555644"/>
                  <a:pt x="397753" y="543699"/>
                  <a:pt x="412509" y="532456"/>
                </a:cubicBezTo>
                <a:cubicBezTo>
                  <a:pt x="427264" y="521213"/>
                  <a:pt x="445534" y="509971"/>
                  <a:pt x="438507" y="486783"/>
                </a:cubicBezTo>
                <a:cubicBezTo>
                  <a:pt x="430778" y="460785"/>
                  <a:pt x="407590" y="445326"/>
                  <a:pt x="378781" y="443218"/>
                </a:cubicBezTo>
                <a:cubicBezTo>
                  <a:pt x="354188" y="441813"/>
                  <a:pt x="331702" y="444623"/>
                  <a:pt x="314838" y="465703"/>
                </a:cubicBezTo>
                <a:cubicBezTo>
                  <a:pt x="294461" y="490296"/>
                  <a:pt x="295164" y="504349"/>
                  <a:pt x="319757" y="526132"/>
                </a:cubicBezTo>
                <a:cubicBezTo>
                  <a:pt x="329594" y="534564"/>
                  <a:pt x="345053" y="540186"/>
                  <a:pt x="338729" y="558455"/>
                </a:cubicBezTo>
                <a:cubicBezTo>
                  <a:pt x="331702" y="576724"/>
                  <a:pt x="317649" y="590777"/>
                  <a:pt x="298677" y="591480"/>
                </a:cubicBezTo>
                <a:cubicBezTo>
                  <a:pt x="253004" y="593588"/>
                  <a:pt x="207331" y="591480"/>
                  <a:pt x="161658" y="592182"/>
                </a:cubicBezTo>
                <a:cubicBezTo>
                  <a:pt x="146199" y="592182"/>
                  <a:pt x="149712" y="581642"/>
                  <a:pt x="149712" y="573913"/>
                </a:cubicBezTo>
                <a:cubicBezTo>
                  <a:pt x="149712" y="535267"/>
                  <a:pt x="149712" y="497323"/>
                  <a:pt x="149712" y="458676"/>
                </a:cubicBezTo>
                <a:cubicBezTo>
                  <a:pt x="149712" y="447434"/>
                  <a:pt x="149712" y="436894"/>
                  <a:pt x="141983" y="427759"/>
                </a:cubicBezTo>
                <a:cubicBezTo>
                  <a:pt x="131443" y="415111"/>
                  <a:pt x="121606" y="407382"/>
                  <a:pt x="108255" y="426354"/>
                </a:cubicBezTo>
                <a:cubicBezTo>
                  <a:pt x="95607" y="443920"/>
                  <a:pt x="80149" y="459379"/>
                  <a:pt x="55555" y="450947"/>
                </a:cubicBezTo>
                <a:cubicBezTo>
                  <a:pt x="30259" y="442515"/>
                  <a:pt x="11288" y="426354"/>
                  <a:pt x="4261" y="398950"/>
                </a:cubicBezTo>
                <a:cubicBezTo>
                  <a:pt x="-6982" y="356087"/>
                  <a:pt x="4261" y="320954"/>
                  <a:pt x="35178" y="299172"/>
                </a:cubicBezTo>
                <a:cubicBezTo>
                  <a:pt x="61177" y="280902"/>
                  <a:pt x="80149" y="283713"/>
                  <a:pt x="102634" y="306901"/>
                </a:cubicBezTo>
                <a:cubicBezTo>
                  <a:pt x="109661" y="313928"/>
                  <a:pt x="111769" y="331494"/>
                  <a:pt x="128632" y="324468"/>
                </a:cubicBezTo>
                <a:cubicBezTo>
                  <a:pt x="143388" y="317441"/>
                  <a:pt x="149712" y="304793"/>
                  <a:pt x="149712" y="289334"/>
                </a:cubicBezTo>
                <a:cubicBezTo>
                  <a:pt x="149712" y="250688"/>
                  <a:pt x="151118" y="212744"/>
                  <a:pt x="149010" y="174097"/>
                </a:cubicBezTo>
                <a:cubicBezTo>
                  <a:pt x="148307" y="153720"/>
                  <a:pt x="153225" y="147396"/>
                  <a:pt x="174305" y="148802"/>
                </a:cubicBezTo>
                <a:cubicBezTo>
                  <a:pt x="211547" y="150910"/>
                  <a:pt x="249491" y="149504"/>
                  <a:pt x="286732" y="149504"/>
                </a:cubicBezTo>
                <a:cubicBezTo>
                  <a:pt x="295164" y="149504"/>
                  <a:pt x="302893" y="149504"/>
                  <a:pt x="310622" y="144586"/>
                </a:cubicBezTo>
                <a:cubicBezTo>
                  <a:pt x="330297" y="132640"/>
                  <a:pt x="331000" y="122803"/>
                  <a:pt x="314136" y="108047"/>
                </a:cubicBezTo>
                <a:cubicBezTo>
                  <a:pt x="281110" y="79941"/>
                  <a:pt x="280408" y="52537"/>
                  <a:pt x="311325" y="23025"/>
                </a:cubicBezTo>
                <a:cubicBezTo>
                  <a:pt x="346458" y="-11406"/>
                  <a:pt x="409698" y="-6487"/>
                  <a:pt x="439913" y="32862"/>
                </a:cubicBezTo>
                <a:cubicBezTo>
                  <a:pt x="460993" y="59563"/>
                  <a:pt x="458884" y="81346"/>
                  <a:pt x="433589" y="104534"/>
                </a:cubicBezTo>
                <a:cubicBezTo>
                  <a:pt x="426562" y="111560"/>
                  <a:pt x="410401" y="114371"/>
                  <a:pt x="416724" y="128424"/>
                </a:cubicBezTo>
                <a:cubicBezTo>
                  <a:pt x="423049" y="141775"/>
                  <a:pt x="434994" y="149504"/>
                  <a:pt x="451858" y="149504"/>
                </a:cubicBezTo>
                <a:cubicBezTo>
                  <a:pt x="491910" y="148802"/>
                  <a:pt x="531962" y="150207"/>
                  <a:pt x="572013" y="148802"/>
                </a:cubicBezTo>
                <a:cubicBezTo>
                  <a:pt x="588175" y="148099"/>
                  <a:pt x="591688" y="153720"/>
                  <a:pt x="590985" y="168476"/>
                </a:cubicBezTo>
                <a:cubicBezTo>
                  <a:pt x="589580" y="207123"/>
                  <a:pt x="590985" y="245067"/>
                  <a:pt x="590283" y="283713"/>
                </a:cubicBezTo>
                <a:cubicBezTo>
                  <a:pt x="590283" y="294253"/>
                  <a:pt x="590985" y="304090"/>
                  <a:pt x="597309" y="312522"/>
                </a:cubicBezTo>
                <a:cubicBezTo>
                  <a:pt x="607849" y="325873"/>
                  <a:pt x="617687" y="333602"/>
                  <a:pt x="633145" y="314630"/>
                </a:cubicBezTo>
                <a:cubicBezTo>
                  <a:pt x="661954" y="278794"/>
                  <a:pt x="687953" y="279497"/>
                  <a:pt x="719573" y="312522"/>
                </a:cubicBezTo>
                <a:cubicBezTo>
                  <a:pt x="756112" y="351872"/>
                  <a:pt x="742761" y="424948"/>
                  <a:pt x="694980" y="448136"/>
                </a:cubicBezTo>
                <a:cubicBezTo>
                  <a:pt x="671089" y="459379"/>
                  <a:pt x="653522" y="450947"/>
                  <a:pt x="636659" y="433380"/>
                </a:cubicBezTo>
                <a:cubicBezTo>
                  <a:pt x="630334" y="426354"/>
                  <a:pt x="627524" y="410895"/>
                  <a:pt x="612768" y="417219"/>
                </a:cubicBezTo>
                <a:cubicBezTo>
                  <a:pt x="598012" y="423543"/>
                  <a:pt x="590283" y="435488"/>
                  <a:pt x="590283" y="451650"/>
                </a:cubicBezTo>
                <a:cubicBezTo>
                  <a:pt x="590283" y="490999"/>
                  <a:pt x="588877" y="530348"/>
                  <a:pt x="590985" y="569697"/>
                </a:cubicBezTo>
                <a:cubicBezTo>
                  <a:pt x="591688" y="587967"/>
                  <a:pt x="587472" y="595696"/>
                  <a:pt x="567797" y="593588"/>
                </a:cubicBezTo>
                <a:cubicBezTo>
                  <a:pt x="548826" y="590777"/>
                  <a:pt x="529151" y="592182"/>
                  <a:pt x="510179" y="592182"/>
                </a:cubicBezTo>
                <a:close/>
              </a:path>
            </a:pathLst>
          </a:custGeom>
          <a:solidFill>
            <a:schemeClr val="accent5"/>
          </a:solidFill>
          <a:ln w="25400" cap="flat">
            <a:solidFill>
              <a:schemeClr val="bg1"/>
            </a:solidFill>
            <a:prstDash val="solid"/>
            <a:miter/>
          </a:ln>
        </p:spPr>
        <p:txBody>
          <a:bodyPr rtlCol="0" anchor="ctr"/>
          <a:lstStyle/>
          <a:p>
            <a:endParaRPr lang="en-US" dirty="0"/>
          </a:p>
        </p:txBody>
      </p:sp>
      <p:cxnSp>
        <p:nvCxnSpPr>
          <p:cNvPr id="13" name="Elbow Connector 14">
            <a:extLst>
              <a:ext uri="{FF2B5EF4-FFF2-40B4-BE49-F238E27FC236}">
                <a16:creationId xmlns:a16="http://schemas.microsoft.com/office/drawing/2014/main" id="{1ADF520C-8261-474A-A01A-940817AC88AB}"/>
              </a:ext>
            </a:extLst>
          </p:cNvPr>
          <p:cNvCxnSpPr>
            <a:cxnSpLocks/>
          </p:cNvCxnSpPr>
          <p:nvPr/>
        </p:nvCxnSpPr>
        <p:spPr>
          <a:xfrm flipV="1">
            <a:off x="1955131" y="3515841"/>
            <a:ext cx="1529081" cy="520902"/>
          </a:xfrm>
          <a:prstGeom prst="bentConnector3">
            <a:avLst>
              <a:gd name="adj1" fmla="val -21013"/>
            </a:avLst>
          </a:prstGeom>
          <a:ln w="25400">
            <a:solidFill>
              <a:schemeClr val="accent1">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A40BEA3-354E-47F1-858E-AC97BEEAE8D4}"/>
              </a:ext>
            </a:extLst>
          </p:cNvPr>
          <p:cNvGrpSpPr/>
          <p:nvPr/>
        </p:nvGrpSpPr>
        <p:grpSpPr>
          <a:xfrm>
            <a:off x="2079190" y="3671358"/>
            <a:ext cx="2045528" cy="542066"/>
            <a:chOff x="1418442" y="3789040"/>
            <a:chExt cx="2045528" cy="542066"/>
          </a:xfrm>
        </p:grpSpPr>
        <p:sp>
          <p:nvSpPr>
            <p:cNvPr id="15" name="TextBox 14">
              <a:extLst>
                <a:ext uri="{FF2B5EF4-FFF2-40B4-BE49-F238E27FC236}">
                  <a16:creationId xmlns:a16="http://schemas.microsoft.com/office/drawing/2014/main" id="{E49C3BDD-659C-46AE-A6E9-D7B283F5B862}"/>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Scheme </a:t>
              </a:r>
              <a:r>
                <a:rPr lang="en-US" altLang="ko-KR" sz="1200" b="1" dirty="0">
                  <a:solidFill>
                    <a:schemeClr val="tx1">
                      <a:lumMod val="75000"/>
                      <a:lumOff val="25000"/>
                    </a:schemeClr>
                  </a:solidFill>
                  <a:latin typeface="Calibri" pitchFamily="34" charset="0"/>
                  <a:cs typeface="Calibri" pitchFamily="34" charset="0"/>
                </a:rPr>
                <a:t>(le </a:t>
              </a:r>
              <a:r>
                <a:rPr lang="en-US" altLang="ko-KR" sz="1200" b="1" dirty="0" err="1">
                  <a:solidFill>
                    <a:schemeClr val="tx1">
                      <a:lumMod val="75000"/>
                      <a:lumOff val="25000"/>
                    </a:schemeClr>
                  </a:solidFill>
                  <a:latin typeface="Calibri" pitchFamily="34" charset="0"/>
                  <a:cs typeface="Calibri" pitchFamily="34" charset="0"/>
                </a:rPr>
                <a:t>schéma</a:t>
              </a:r>
              <a:r>
                <a:rPr lang="en-US" altLang="ko-KR" sz="1200" b="1" dirty="0" smtClean="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6" name="TextBox 15">
              <a:extLst>
                <a:ext uri="{FF2B5EF4-FFF2-40B4-BE49-F238E27FC236}">
                  <a16:creationId xmlns:a16="http://schemas.microsoft.com/office/drawing/2014/main" id="{F4C6F4E4-6D0D-4B70-A06B-9B42EF9D5B5A}"/>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smtClean="0">
                  <a:solidFill>
                    <a:schemeClr val="tx1">
                      <a:lumMod val="75000"/>
                      <a:lumOff val="25000"/>
                    </a:schemeClr>
                  </a:solidFill>
                </a:rPr>
                <a:t>indique</a:t>
              </a:r>
              <a:r>
                <a:rPr lang="en-US" altLang="ko-KR" sz="1200" dirty="0" smtClean="0">
                  <a:solidFill>
                    <a:schemeClr val="tx1">
                      <a:lumMod val="75000"/>
                      <a:lumOff val="25000"/>
                    </a:schemeClr>
                  </a:solidFill>
                </a:rPr>
                <a:t> </a:t>
              </a:r>
              <a:r>
                <a:rPr lang="en-US" altLang="ko-KR" sz="1200" dirty="0">
                  <a:solidFill>
                    <a:schemeClr val="tx1">
                      <a:lumMod val="75000"/>
                      <a:lumOff val="25000"/>
                    </a:schemeClr>
                  </a:solidFill>
                </a:rPr>
                <a:t>le </a:t>
              </a:r>
              <a:r>
                <a:rPr lang="en-US" altLang="ko-KR" sz="1200" dirty="0" err="1">
                  <a:solidFill>
                    <a:schemeClr val="tx1">
                      <a:lumMod val="75000"/>
                      <a:lumOff val="25000"/>
                    </a:schemeClr>
                  </a:solidFill>
                </a:rPr>
                <a:t>protocole</a:t>
              </a:r>
              <a:r>
                <a:rPr lang="en-US" altLang="ko-KR" sz="1200" dirty="0">
                  <a:solidFill>
                    <a:schemeClr val="tx1">
                      <a:lumMod val="75000"/>
                      <a:lumOff val="25000"/>
                    </a:schemeClr>
                  </a:solidFill>
                </a:rPr>
                <a:t> </a:t>
              </a:r>
              <a:r>
                <a:rPr lang="en-US" altLang="ko-KR" sz="1200" dirty="0" err="1" smtClean="0">
                  <a:solidFill>
                    <a:schemeClr val="tx1">
                      <a:lumMod val="75000"/>
                      <a:lumOff val="25000"/>
                    </a:schemeClr>
                  </a:solidFill>
                </a:rPr>
                <a:t>utilisé</a:t>
              </a:r>
              <a:r>
                <a:rPr lang="en-US" altLang="ko-KR" sz="1200" dirty="0" smtClean="0">
                  <a:solidFill>
                    <a:schemeClr val="tx1">
                      <a:lumMod val="75000"/>
                      <a:lumOff val="25000"/>
                    </a:schemeClr>
                  </a:solidFill>
                </a:rPr>
                <a:t>.</a:t>
              </a:r>
              <a:endParaRPr lang="ko-KR" altLang="en-US" sz="1200" dirty="0">
                <a:solidFill>
                  <a:schemeClr val="tx1">
                    <a:lumMod val="75000"/>
                    <a:lumOff val="25000"/>
                  </a:schemeClr>
                </a:solidFill>
              </a:endParaRPr>
            </a:p>
          </p:txBody>
        </p:sp>
      </p:grpSp>
      <p:grpSp>
        <p:nvGrpSpPr>
          <p:cNvPr id="17" name="Group 16">
            <a:extLst>
              <a:ext uri="{FF2B5EF4-FFF2-40B4-BE49-F238E27FC236}">
                <a16:creationId xmlns:a16="http://schemas.microsoft.com/office/drawing/2014/main" id="{C6357DA9-19D4-4C6D-8893-570936FB8348}"/>
              </a:ext>
            </a:extLst>
          </p:cNvPr>
          <p:cNvGrpSpPr/>
          <p:nvPr/>
        </p:nvGrpSpPr>
        <p:grpSpPr>
          <a:xfrm>
            <a:off x="5010112" y="3789548"/>
            <a:ext cx="2045528" cy="726732"/>
            <a:chOff x="1418442" y="3789040"/>
            <a:chExt cx="2045528" cy="726732"/>
          </a:xfrm>
        </p:grpSpPr>
        <p:sp>
          <p:nvSpPr>
            <p:cNvPr id="18" name="TextBox 17">
              <a:extLst>
                <a:ext uri="{FF2B5EF4-FFF2-40B4-BE49-F238E27FC236}">
                  <a16:creationId xmlns:a16="http://schemas.microsoft.com/office/drawing/2014/main" id="{8111D17D-DF26-4136-B902-5B8F94F3BD04}"/>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Path (le </a:t>
              </a:r>
              <a:r>
                <a:rPr lang="en-US" altLang="ko-KR" sz="1200" b="1" dirty="0" err="1">
                  <a:solidFill>
                    <a:schemeClr val="tx1">
                      <a:lumMod val="75000"/>
                      <a:lumOff val="25000"/>
                    </a:schemeClr>
                  </a:solidFill>
                  <a:latin typeface="Calibri" pitchFamily="34" charset="0"/>
                  <a:cs typeface="Calibri" pitchFamily="34" charset="0"/>
                </a:rPr>
                <a:t>chemin</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19" name="TextBox 18">
              <a:extLst>
                <a:ext uri="{FF2B5EF4-FFF2-40B4-BE49-F238E27FC236}">
                  <a16:creationId xmlns:a16="http://schemas.microsoft.com/office/drawing/2014/main" id="{D2658D43-7D26-42F2-868D-345B3544743B}"/>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indique le chemin d’accès à la ressource.</a:t>
              </a:r>
              <a:endParaRPr lang="ko-KR" altLang="en-US" sz="1200" dirty="0">
                <a:solidFill>
                  <a:schemeClr val="tx1">
                    <a:lumMod val="75000"/>
                    <a:lumOff val="25000"/>
                  </a:schemeClr>
                </a:solidFill>
              </a:endParaRPr>
            </a:p>
          </p:txBody>
        </p:sp>
      </p:grpSp>
      <p:grpSp>
        <p:nvGrpSpPr>
          <p:cNvPr id="20" name="Group 19">
            <a:extLst>
              <a:ext uri="{FF2B5EF4-FFF2-40B4-BE49-F238E27FC236}">
                <a16:creationId xmlns:a16="http://schemas.microsoft.com/office/drawing/2014/main" id="{B9D1E1B4-0D67-4CCA-B66B-A00F83F7562A}"/>
              </a:ext>
            </a:extLst>
          </p:cNvPr>
          <p:cNvGrpSpPr/>
          <p:nvPr/>
        </p:nvGrpSpPr>
        <p:grpSpPr>
          <a:xfrm>
            <a:off x="9176726" y="3453634"/>
            <a:ext cx="2045528" cy="726732"/>
            <a:chOff x="1418442" y="3789040"/>
            <a:chExt cx="2045528" cy="726732"/>
          </a:xfrm>
        </p:grpSpPr>
        <p:sp>
          <p:nvSpPr>
            <p:cNvPr id="21" name="TextBox 20">
              <a:extLst>
                <a:ext uri="{FF2B5EF4-FFF2-40B4-BE49-F238E27FC236}">
                  <a16:creationId xmlns:a16="http://schemas.microsoft.com/office/drawing/2014/main" id="{4CA119EC-7441-4652-B307-04843BD04658}"/>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Fragment </a:t>
              </a:r>
              <a:r>
                <a:rPr lang="en-US" altLang="ko-KR" sz="1200" b="1" dirty="0">
                  <a:solidFill>
                    <a:schemeClr val="tx1">
                      <a:lumMod val="75000"/>
                      <a:lumOff val="25000"/>
                    </a:schemeClr>
                  </a:solidFill>
                  <a:latin typeface="Calibri" pitchFamily="34" charset="0"/>
                  <a:cs typeface="Calibri" pitchFamily="34" charset="0"/>
                </a:rPr>
                <a:t>(le fragment)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2" name="TextBox 21">
              <a:extLst>
                <a:ext uri="{FF2B5EF4-FFF2-40B4-BE49-F238E27FC236}">
                  <a16:creationId xmlns:a16="http://schemas.microsoft.com/office/drawing/2014/main" id="{E9563722-3B1E-47C8-B7AA-4E493FB9CE88}"/>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désigne un aspect partiel d’une ressource.</a:t>
              </a:r>
              <a:endParaRPr lang="ko-KR" altLang="en-US" sz="1200" dirty="0">
                <a:solidFill>
                  <a:schemeClr val="tx1">
                    <a:lumMod val="75000"/>
                    <a:lumOff val="25000"/>
                  </a:schemeClr>
                </a:solidFill>
              </a:endParaRPr>
            </a:p>
          </p:txBody>
        </p:sp>
      </p:grpSp>
      <p:cxnSp>
        <p:nvCxnSpPr>
          <p:cNvPr id="23" name="Elbow Connector 30">
            <a:extLst>
              <a:ext uri="{FF2B5EF4-FFF2-40B4-BE49-F238E27FC236}">
                <a16:creationId xmlns:a16="http://schemas.microsoft.com/office/drawing/2014/main" id="{2379F85C-BBD7-4D76-9E5B-2FB8FD6296BD}"/>
              </a:ext>
            </a:extLst>
          </p:cNvPr>
          <p:cNvCxnSpPr>
            <a:cxnSpLocks/>
          </p:cNvCxnSpPr>
          <p:nvPr/>
        </p:nvCxnSpPr>
        <p:spPr>
          <a:xfrm flipV="1">
            <a:off x="4815954" y="3795531"/>
            <a:ext cx="1431262" cy="558446"/>
          </a:xfrm>
          <a:prstGeom prst="bentConnector3">
            <a:avLst>
              <a:gd name="adj1" fmla="val -15731"/>
            </a:avLst>
          </a:prstGeom>
          <a:ln w="25400">
            <a:solidFill>
              <a:schemeClr val="accent3">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33">
            <a:extLst>
              <a:ext uri="{FF2B5EF4-FFF2-40B4-BE49-F238E27FC236}">
                <a16:creationId xmlns:a16="http://schemas.microsoft.com/office/drawing/2014/main" id="{B758394B-CB2A-47B2-B99E-7D11B7D9A8A7}"/>
              </a:ext>
            </a:extLst>
          </p:cNvPr>
          <p:cNvCxnSpPr>
            <a:cxnSpLocks/>
          </p:cNvCxnSpPr>
          <p:nvPr/>
        </p:nvCxnSpPr>
        <p:spPr>
          <a:xfrm rot="10800000">
            <a:off x="9044049" y="3466061"/>
            <a:ext cx="2038788" cy="520900"/>
          </a:xfrm>
          <a:prstGeom prst="bentConnector3">
            <a:avLst>
              <a:gd name="adj1" fmla="val -19611"/>
            </a:avLst>
          </a:prstGeom>
          <a:ln w="25400">
            <a:solidFill>
              <a:schemeClr val="accent5">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C132628-1B87-451C-BB7B-D89EBEBF31CE}"/>
              </a:ext>
            </a:extLst>
          </p:cNvPr>
          <p:cNvGrpSpPr/>
          <p:nvPr/>
        </p:nvGrpSpPr>
        <p:grpSpPr>
          <a:xfrm>
            <a:off x="2416222" y="1128331"/>
            <a:ext cx="2045528" cy="517186"/>
            <a:chOff x="1418442" y="3813920"/>
            <a:chExt cx="2045528" cy="517186"/>
          </a:xfrm>
        </p:grpSpPr>
        <p:sp>
          <p:nvSpPr>
            <p:cNvPr id="26" name="TextBox 25">
              <a:extLst>
                <a:ext uri="{FF2B5EF4-FFF2-40B4-BE49-F238E27FC236}">
                  <a16:creationId xmlns:a16="http://schemas.microsoft.com/office/drawing/2014/main" id="{633F21C9-B5BC-4095-A853-F20F24E4EF2D}"/>
                </a:ext>
              </a:extLst>
            </p:cNvPr>
            <p:cNvSpPr txBox="1"/>
            <p:nvPr/>
          </p:nvSpPr>
          <p:spPr>
            <a:xfrm>
              <a:off x="1418442" y="3813920"/>
              <a:ext cx="2038788" cy="276999"/>
            </a:xfrm>
            <a:prstGeom prst="rect">
              <a:avLst/>
            </a:prstGeom>
            <a:noFill/>
          </p:spPr>
          <p:txBody>
            <a:bodyPr wrap="square" lIns="0" rIns="0" rtlCol="0">
              <a:spAutoFit/>
            </a:bodyPr>
            <a:lstStyle/>
            <a:p>
              <a:r>
                <a:rPr lang="en-US" altLang="ko-KR" sz="1200" b="1" dirty="0" smtClean="0">
                  <a:solidFill>
                    <a:schemeClr val="tx1">
                      <a:lumMod val="75000"/>
                      <a:lumOff val="25000"/>
                    </a:schemeClr>
                  </a:solidFill>
                  <a:latin typeface="Calibri" pitchFamily="34" charset="0"/>
                  <a:cs typeface="Calibri" pitchFamily="34" charset="0"/>
                </a:rPr>
                <a:t>Authority </a:t>
              </a:r>
              <a:r>
                <a:rPr lang="en-US" altLang="ko-KR" sz="1200" b="1" dirty="0">
                  <a:solidFill>
                    <a:schemeClr val="tx1">
                      <a:lumMod val="75000"/>
                      <a:lumOff val="25000"/>
                    </a:schemeClr>
                  </a:solidFill>
                  <a:latin typeface="Calibri" pitchFamily="34" charset="0"/>
                  <a:cs typeface="Calibri" pitchFamily="34" charset="0"/>
                </a:rPr>
                <a:t>(</a:t>
              </a:r>
              <a:r>
                <a:rPr lang="en-US" altLang="ko-KR" sz="1200" b="1" dirty="0" err="1">
                  <a:solidFill>
                    <a:schemeClr val="tx1">
                      <a:lumMod val="75000"/>
                      <a:lumOff val="25000"/>
                    </a:schemeClr>
                  </a:solidFill>
                  <a:latin typeface="Calibri" pitchFamily="34" charset="0"/>
                  <a:cs typeface="Calibri" pitchFamily="34" charset="0"/>
                </a:rPr>
                <a:t>l’autorité</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27" name="TextBox 26">
              <a:extLst>
                <a:ext uri="{FF2B5EF4-FFF2-40B4-BE49-F238E27FC236}">
                  <a16:creationId xmlns:a16="http://schemas.microsoft.com/office/drawing/2014/main" id="{7DC5DDF2-DF42-4FC4-9B7E-D391F716EDE8}"/>
                </a:ext>
              </a:extLst>
            </p:cNvPr>
            <p:cNvSpPr txBox="1"/>
            <p:nvPr/>
          </p:nvSpPr>
          <p:spPr>
            <a:xfrm>
              <a:off x="1419255" y="4054107"/>
              <a:ext cx="2044715" cy="276999"/>
            </a:xfrm>
            <a:prstGeom prst="rect">
              <a:avLst/>
            </a:prstGeom>
            <a:noFill/>
          </p:spPr>
          <p:txBody>
            <a:bodyPr wrap="square" lIns="0" rIns="0" rtlCol="0">
              <a:spAutoFit/>
            </a:bodyPr>
            <a:lstStyle/>
            <a:p>
              <a:r>
                <a:rPr lang="en-US" altLang="ko-KR" sz="1200" dirty="0" err="1">
                  <a:solidFill>
                    <a:schemeClr val="tx1">
                      <a:lumMod val="75000"/>
                      <a:lumOff val="25000"/>
                    </a:schemeClr>
                  </a:solidFill>
                </a:rPr>
                <a:t>identifie</a:t>
              </a:r>
              <a:r>
                <a:rPr lang="en-US" altLang="ko-KR" sz="1200" dirty="0">
                  <a:solidFill>
                    <a:schemeClr val="tx1">
                      <a:lumMod val="75000"/>
                      <a:lumOff val="25000"/>
                    </a:schemeClr>
                  </a:solidFill>
                </a:rPr>
                <a:t> le </a:t>
              </a:r>
              <a:r>
                <a:rPr lang="en-US" altLang="ko-KR" sz="1200" dirty="0" err="1">
                  <a:solidFill>
                    <a:schemeClr val="tx1">
                      <a:lumMod val="75000"/>
                      <a:lumOff val="25000"/>
                    </a:schemeClr>
                  </a:solidFill>
                </a:rPr>
                <a:t>domaine</a:t>
              </a:r>
              <a:r>
                <a:rPr lang="en-US" altLang="ko-KR" sz="1200" dirty="0">
                  <a:solidFill>
                    <a:schemeClr val="tx1">
                      <a:lumMod val="75000"/>
                      <a:lumOff val="25000"/>
                    </a:schemeClr>
                  </a:solidFill>
                </a:rPr>
                <a:t>.</a:t>
              </a:r>
              <a:endParaRPr lang="ko-KR" altLang="en-US" sz="1200" dirty="0">
                <a:solidFill>
                  <a:schemeClr val="tx1">
                    <a:lumMod val="75000"/>
                    <a:lumOff val="25000"/>
                  </a:schemeClr>
                </a:solidFill>
              </a:endParaRPr>
            </a:p>
          </p:txBody>
        </p:sp>
      </p:grpSp>
      <p:cxnSp>
        <p:nvCxnSpPr>
          <p:cNvPr id="28" name="Elbow Connector 43">
            <a:extLst>
              <a:ext uri="{FF2B5EF4-FFF2-40B4-BE49-F238E27FC236}">
                <a16:creationId xmlns:a16="http://schemas.microsoft.com/office/drawing/2014/main" id="{2085084D-9491-4B46-871F-18ECA41711FA}"/>
              </a:ext>
            </a:extLst>
          </p:cNvPr>
          <p:cNvCxnSpPr/>
          <p:nvPr/>
        </p:nvCxnSpPr>
        <p:spPr>
          <a:xfrm>
            <a:off x="2228690" y="958762"/>
            <a:ext cx="2542346" cy="854225"/>
          </a:xfrm>
          <a:prstGeom prst="bentConnector3">
            <a:avLst>
              <a:gd name="adj1" fmla="val -6919"/>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1ECE028-58E4-4E68-A7C4-C6004DA2C01C}"/>
              </a:ext>
            </a:extLst>
          </p:cNvPr>
          <p:cNvGrpSpPr/>
          <p:nvPr/>
        </p:nvGrpSpPr>
        <p:grpSpPr>
          <a:xfrm>
            <a:off x="8125642" y="1018628"/>
            <a:ext cx="2045528" cy="726732"/>
            <a:chOff x="1418442" y="3789040"/>
            <a:chExt cx="2045528" cy="726732"/>
          </a:xfrm>
        </p:grpSpPr>
        <p:sp>
          <p:nvSpPr>
            <p:cNvPr id="30" name="TextBox 29">
              <a:extLst>
                <a:ext uri="{FF2B5EF4-FFF2-40B4-BE49-F238E27FC236}">
                  <a16:creationId xmlns:a16="http://schemas.microsoft.com/office/drawing/2014/main" id="{4E02B60F-59E8-4C04-87D4-80001D210DA9}"/>
                </a:ext>
              </a:extLst>
            </p:cNvPr>
            <p:cNvSpPr txBox="1"/>
            <p:nvPr/>
          </p:nvSpPr>
          <p:spPr>
            <a:xfrm>
              <a:off x="1418442" y="3789040"/>
              <a:ext cx="2038788" cy="276999"/>
            </a:xfrm>
            <a:prstGeom prst="rect">
              <a:avLst/>
            </a:prstGeom>
            <a:noFill/>
          </p:spPr>
          <p:txBody>
            <a:bodyPr wrap="square" lIns="0" rIns="0" rtlCol="0">
              <a:spAutoFit/>
            </a:bodyPr>
            <a:lstStyle/>
            <a:p>
              <a:r>
                <a:rPr lang="en-US" altLang="ko-KR" sz="1200" b="1" dirty="0">
                  <a:solidFill>
                    <a:schemeClr val="tx1">
                      <a:lumMod val="75000"/>
                      <a:lumOff val="25000"/>
                    </a:schemeClr>
                  </a:solidFill>
                  <a:latin typeface="Calibri" pitchFamily="34" charset="0"/>
                  <a:cs typeface="Calibri" pitchFamily="34" charset="0"/>
                </a:rPr>
                <a:t>Query (la </a:t>
              </a:r>
              <a:r>
                <a:rPr lang="en-US" altLang="ko-KR" sz="1200" b="1" dirty="0" err="1">
                  <a:solidFill>
                    <a:schemeClr val="tx1">
                      <a:lumMod val="75000"/>
                      <a:lumOff val="25000"/>
                    </a:schemeClr>
                  </a:solidFill>
                  <a:latin typeface="Calibri" pitchFamily="34" charset="0"/>
                  <a:cs typeface="Calibri" pitchFamily="34" charset="0"/>
                </a:rPr>
                <a:t>requête</a:t>
              </a:r>
              <a:r>
                <a:rPr lang="en-US" altLang="ko-KR" sz="1200" b="1" dirty="0">
                  <a:solidFill>
                    <a:schemeClr val="tx1">
                      <a:lumMod val="75000"/>
                      <a:lumOff val="25000"/>
                    </a:schemeClr>
                  </a:solidFill>
                  <a:latin typeface="Calibri" pitchFamily="34" charset="0"/>
                  <a:cs typeface="Calibri" pitchFamily="34" charset="0"/>
                </a:rPr>
                <a:t>)</a:t>
              </a:r>
              <a:endParaRPr lang="ko-KR" altLang="en-US" sz="1200" b="1" dirty="0">
                <a:solidFill>
                  <a:schemeClr val="tx1">
                    <a:lumMod val="75000"/>
                    <a:lumOff val="25000"/>
                  </a:schemeClr>
                </a:solidFill>
                <a:latin typeface="Calibri" pitchFamily="34" charset="0"/>
                <a:cs typeface="Calibri" pitchFamily="34" charset="0"/>
              </a:endParaRPr>
            </a:p>
          </p:txBody>
        </p:sp>
        <p:sp>
          <p:nvSpPr>
            <p:cNvPr id="31" name="TextBox 30">
              <a:extLst>
                <a:ext uri="{FF2B5EF4-FFF2-40B4-BE49-F238E27FC236}">
                  <a16:creationId xmlns:a16="http://schemas.microsoft.com/office/drawing/2014/main" id="{5DDC783D-AC40-4A04-AC28-1A021DD8D256}"/>
                </a:ext>
              </a:extLst>
            </p:cNvPr>
            <p:cNvSpPr txBox="1"/>
            <p:nvPr/>
          </p:nvSpPr>
          <p:spPr>
            <a:xfrm>
              <a:off x="1419255" y="4054107"/>
              <a:ext cx="2044715" cy="461665"/>
            </a:xfrm>
            <a:prstGeom prst="rect">
              <a:avLst/>
            </a:prstGeom>
            <a:noFill/>
          </p:spPr>
          <p:txBody>
            <a:bodyPr wrap="square" lIns="0" rIns="0" rtlCol="0">
              <a:spAutoFit/>
            </a:bodyPr>
            <a:lstStyle/>
            <a:p>
              <a:r>
                <a:rPr lang="fr-FR" altLang="ko-KR" sz="1200" dirty="0">
                  <a:solidFill>
                    <a:schemeClr val="tx1">
                      <a:lumMod val="75000"/>
                      <a:lumOff val="25000"/>
                    </a:schemeClr>
                  </a:solidFill>
                </a:rPr>
                <a:t>représente une action de requête.</a:t>
              </a:r>
              <a:endParaRPr lang="ko-KR" altLang="en-US" sz="1200" dirty="0">
                <a:solidFill>
                  <a:schemeClr val="tx1">
                    <a:lumMod val="75000"/>
                    <a:lumOff val="25000"/>
                  </a:schemeClr>
                </a:solidFill>
              </a:endParaRPr>
            </a:p>
          </p:txBody>
        </p:sp>
      </p:grpSp>
      <p:cxnSp>
        <p:nvCxnSpPr>
          <p:cNvPr id="32" name="Elbow Connector 55">
            <a:extLst>
              <a:ext uri="{FF2B5EF4-FFF2-40B4-BE49-F238E27FC236}">
                <a16:creationId xmlns:a16="http://schemas.microsoft.com/office/drawing/2014/main" id="{67A69DF5-F536-4184-9694-E80F89841402}"/>
              </a:ext>
            </a:extLst>
          </p:cNvPr>
          <p:cNvCxnSpPr/>
          <p:nvPr/>
        </p:nvCxnSpPr>
        <p:spPr>
          <a:xfrm flipV="1">
            <a:off x="7509998" y="849063"/>
            <a:ext cx="2755744" cy="926235"/>
          </a:xfrm>
          <a:prstGeom prst="bentConnector3">
            <a:avLst>
              <a:gd name="adj1" fmla="val 117007"/>
            </a:avLst>
          </a:prstGeom>
          <a:ln w="25400">
            <a:solidFill>
              <a:schemeClr val="accent4">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B1981F-9D0F-42BF-84F8-7196EDC532C4}"/>
              </a:ext>
            </a:extLst>
          </p:cNvPr>
          <p:cNvSpPr txBox="1"/>
          <p:nvPr/>
        </p:nvSpPr>
        <p:spPr>
          <a:xfrm>
            <a:off x="3549227" y="3306017"/>
            <a:ext cx="1201157" cy="400110"/>
          </a:xfrm>
          <a:prstGeom prst="rect">
            <a:avLst/>
          </a:prstGeom>
          <a:noFill/>
        </p:spPr>
        <p:txBody>
          <a:bodyPr wrap="square" rtlCol="0">
            <a:spAutoFit/>
          </a:bodyPr>
          <a:lstStyle/>
          <a:p>
            <a:pPr algn="ctr"/>
            <a:r>
              <a:rPr lang="en-US" altLang="ko-KR" sz="2000" b="1" dirty="0" smtClean="0">
                <a:solidFill>
                  <a:schemeClr val="accent2"/>
                </a:solidFill>
                <a:cs typeface="Arial" pitchFamily="34" charset="0"/>
              </a:rPr>
              <a:t>Scheme</a:t>
            </a:r>
            <a:endParaRPr lang="ko-KR" altLang="en-US" sz="2000" b="1" dirty="0">
              <a:solidFill>
                <a:schemeClr val="accent2"/>
              </a:solidFill>
              <a:cs typeface="Arial" pitchFamily="34" charset="0"/>
            </a:endParaRPr>
          </a:p>
        </p:txBody>
      </p:sp>
      <p:sp>
        <p:nvSpPr>
          <p:cNvPr id="37" name="TextBox 36">
            <a:extLst>
              <a:ext uri="{FF2B5EF4-FFF2-40B4-BE49-F238E27FC236}">
                <a16:creationId xmlns:a16="http://schemas.microsoft.com/office/drawing/2014/main" id="{8E1FA560-CE42-44CE-A8AE-4C8814BE529E}"/>
              </a:ext>
            </a:extLst>
          </p:cNvPr>
          <p:cNvSpPr txBox="1"/>
          <p:nvPr/>
        </p:nvSpPr>
        <p:spPr>
          <a:xfrm>
            <a:off x="5668138" y="3306017"/>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Path</a:t>
            </a:r>
            <a:endParaRPr lang="ko-KR" altLang="en-US" b="1" dirty="0">
              <a:solidFill>
                <a:schemeClr val="accent4"/>
              </a:solidFill>
              <a:cs typeface="Arial" pitchFamily="34" charset="0"/>
            </a:endParaRPr>
          </a:p>
        </p:txBody>
      </p:sp>
      <p:sp>
        <p:nvSpPr>
          <p:cNvPr id="38" name="TextBox 37">
            <a:extLst>
              <a:ext uri="{FF2B5EF4-FFF2-40B4-BE49-F238E27FC236}">
                <a16:creationId xmlns:a16="http://schemas.microsoft.com/office/drawing/2014/main" id="{D1ACA858-56D0-406F-A257-F1E8EA6481D2}"/>
              </a:ext>
            </a:extLst>
          </p:cNvPr>
          <p:cNvSpPr txBox="1"/>
          <p:nvPr/>
        </p:nvSpPr>
        <p:spPr>
          <a:xfrm>
            <a:off x="7736042" y="3261182"/>
            <a:ext cx="1233787" cy="369332"/>
          </a:xfrm>
          <a:prstGeom prst="rect">
            <a:avLst/>
          </a:prstGeom>
          <a:noFill/>
        </p:spPr>
        <p:txBody>
          <a:bodyPr wrap="square" rtlCol="0">
            <a:spAutoFit/>
          </a:bodyPr>
          <a:lstStyle/>
          <a:p>
            <a:pPr algn="ctr"/>
            <a:r>
              <a:rPr lang="en-US" altLang="ko-KR" b="1" dirty="0" smtClean="0">
                <a:solidFill>
                  <a:schemeClr val="accent5"/>
                </a:solidFill>
                <a:cs typeface="Arial" pitchFamily="34" charset="0"/>
              </a:rPr>
              <a:t>Fragment</a:t>
            </a:r>
            <a:endParaRPr lang="ko-KR" altLang="en-US" b="1" dirty="0">
              <a:solidFill>
                <a:schemeClr val="accent5"/>
              </a:solidFill>
              <a:cs typeface="Arial" pitchFamily="34" charset="0"/>
            </a:endParaRPr>
          </a:p>
        </p:txBody>
      </p:sp>
      <p:sp>
        <p:nvSpPr>
          <p:cNvPr id="39" name="TextBox 38">
            <a:extLst>
              <a:ext uri="{FF2B5EF4-FFF2-40B4-BE49-F238E27FC236}">
                <a16:creationId xmlns:a16="http://schemas.microsoft.com/office/drawing/2014/main" id="{626D214D-E295-44AA-97D6-6389CA1FCAED}"/>
              </a:ext>
            </a:extLst>
          </p:cNvPr>
          <p:cNvSpPr txBox="1"/>
          <p:nvPr/>
        </p:nvSpPr>
        <p:spPr>
          <a:xfrm>
            <a:off x="4606763" y="1841194"/>
            <a:ext cx="1201157" cy="369332"/>
          </a:xfrm>
          <a:prstGeom prst="rect">
            <a:avLst/>
          </a:prstGeom>
          <a:noFill/>
        </p:spPr>
        <p:txBody>
          <a:bodyPr wrap="square" rtlCol="0">
            <a:spAutoFit/>
          </a:bodyPr>
          <a:lstStyle/>
          <a:p>
            <a:pPr algn="ctr"/>
            <a:r>
              <a:rPr lang="en-US" altLang="ko-KR" b="1" dirty="0" smtClean="0">
                <a:solidFill>
                  <a:schemeClr val="accent2"/>
                </a:solidFill>
                <a:cs typeface="Arial" pitchFamily="34" charset="0"/>
              </a:rPr>
              <a:t>Authority</a:t>
            </a:r>
            <a:endParaRPr lang="ko-KR" altLang="en-US" b="1" dirty="0">
              <a:solidFill>
                <a:schemeClr val="accent2"/>
              </a:solidFill>
              <a:cs typeface="Arial" pitchFamily="34" charset="0"/>
            </a:endParaRPr>
          </a:p>
        </p:txBody>
      </p:sp>
      <p:sp>
        <p:nvSpPr>
          <p:cNvPr id="40" name="TextBox 39">
            <a:extLst>
              <a:ext uri="{FF2B5EF4-FFF2-40B4-BE49-F238E27FC236}">
                <a16:creationId xmlns:a16="http://schemas.microsoft.com/office/drawing/2014/main" id="{F390D6E0-A396-4A9A-93BF-E70A237B25BC}"/>
              </a:ext>
            </a:extLst>
          </p:cNvPr>
          <p:cNvSpPr txBox="1"/>
          <p:nvPr/>
        </p:nvSpPr>
        <p:spPr>
          <a:xfrm>
            <a:off x="6658688" y="1841194"/>
            <a:ext cx="1201157" cy="369332"/>
          </a:xfrm>
          <a:prstGeom prst="rect">
            <a:avLst/>
          </a:prstGeom>
          <a:noFill/>
        </p:spPr>
        <p:txBody>
          <a:bodyPr wrap="square" rtlCol="0">
            <a:spAutoFit/>
          </a:bodyPr>
          <a:lstStyle/>
          <a:p>
            <a:pPr algn="ctr"/>
            <a:r>
              <a:rPr lang="en-US" altLang="ko-KR" b="1" dirty="0" smtClean="0">
                <a:solidFill>
                  <a:schemeClr val="accent4"/>
                </a:solidFill>
                <a:cs typeface="Arial" pitchFamily="34" charset="0"/>
              </a:rPr>
              <a:t>Query</a:t>
            </a:r>
            <a:endParaRPr lang="ko-KR" altLang="en-US" b="1" dirty="0">
              <a:solidFill>
                <a:schemeClr val="accent4"/>
              </a:solidFill>
              <a:cs typeface="Arial" pitchFamily="34" charset="0"/>
            </a:endParaRPr>
          </a:p>
        </p:txBody>
      </p:sp>
      <p:sp>
        <p:nvSpPr>
          <p:cNvPr id="41" name="Rectangle 40">
            <a:extLst>
              <a:ext uri="{FF2B5EF4-FFF2-40B4-BE49-F238E27FC236}">
                <a16:creationId xmlns:a16="http://schemas.microsoft.com/office/drawing/2014/main" id="{063C60C7-31E3-451F-BBAC-B4FFEC011450}"/>
              </a:ext>
            </a:extLst>
          </p:cNvPr>
          <p:cNvSpPr/>
          <p:nvPr/>
        </p:nvSpPr>
        <p:spPr>
          <a:xfrm>
            <a:off x="961285" y="4608372"/>
            <a:ext cx="10468947" cy="516702"/>
          </a:xfrm>
          <a:prstGeom prst="rect">
            <a:avLst/>
          </a:prstGeom>
          <a:solidFill>
            <a:schemeClr val="accent1">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3">
            <a:extLst>
              <a:ext uri="{FF2B5EF4-FFF2-40B4-BE49-F238E27FC236}">
                <a16:creationId xmlns:a16="http://schemas.microsoft.com/office/drawing/2014/main" id="{C7689921-2E17-4F00-BCB9-4EDB826B4B20}"/>
              </a:ext>
            </a:extLst>
          </p:cNvPr>
          <p:cNvSpPr/>
          <p:nvPr/>
        </p:nvSpPr>
        <p:spPr>
          <a:xfrm>
            <a:off x="7736042" y="4974243"/>
            <a:ext cx="4070533" cy="391282"/>
          </a:xfrm>
          <a:prstGeom prst="roundRect">
            <a:avLst>
              <a:gd name="adj" fmla="val 16667"/>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
            <a:extLst>
              <a:ext uri="{FF2B5EF4-FFF2-40B4-BE49-F238E27FC236}">
                <a16:creationId xmlns:a16="http://schemas.microsoft.com/office/drawing/2014/main" id="{C6529840-06F4-4205-9C67-82E92D557453}"/>
              </a:ext>
            </a:extLst>
          </p:cNvPr>
          <p:cNvSpPr txBox="1"/>
          <p:nvPr/>
        </p:nvSpPr>
        <p:spPr>
          <a:xfrm>
            <a:off x="7661724" y="5015995"/>
            <a:ext cx="428093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scheme </a:t>
            </a:r>
            <a:r>
              <a:rPr lang="en-US" altLang="ko-KR" sz="1400" b="1" dirty="0">
                <a:solidFill>
                  <a:schemeClr val="bg1"/>
                </a:solidFill>
                <a:cs typeface="Arial" pitchFamily="34" charset="0"/>
              </a:rPr>
              <a:t>:// authority path ? query # </a:t>
            </a:r>
            <a:r>
              <a:rPr lang="en-US" altLang="ko-KR" sz="1400" b="1" dirty="0" smtClean="0">
                <a:solidFill>
                  <a:schemeClr val="bg1"/>
                </a:solidFill>
                <a:cs typeface="Arial" pitchFamily="34" charset="0"/>
              </a:rPr>
              <a:t>fragment</a:t>
            </a:r>
            <a:endParaRPr lang="ko-KR" altLang="en-US" sz="1400" b="1" dirty="0">
              <a:solidFill>
                <a:schemeClr val="bg1"/>
              </a:solidFill>
              <a:cs typeface="Arial" pitchFamily="34" charset="0"/>
            </a:endParaRPr>
          </a:p>
        </p:txBody>
      </p:sp>
      <p:sp>
        <p:nvSpPr>
          <p:cNvPr id="44" name="TextBox 5">
            <a:extLst>
              <a:ext uri="{FF2B5EF4-FFF2-40B4-BE49-F238E27FC236}">
                <a16:creationId xmlns:a16="http://schemas.microsoft.com/office/drawing/2014/main" id="{5F7B91C6-F41D-4522-99E7-68D24954BA22}"/>
              </a:ext>
            </a:extLst>
          </p:cNvPr>
          <p:cNvSpPr txBox="1"/>
          <p:nvPr/>
        </p:nvSpPr>
        <p:spPr>
          <a:xfrm>
            <a:off x="1000046" y="4620455"/>
            <a:ext cx="1039142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Seuls </a:t>
            </a:r>
            <a:r>
              <a:rPr lang="fr-FR" altLang="ko-KR" sz="1200" dirty="0">
                <a:solidFill>
                  <a:schemeClr val="bg1"/>
                </a:solidFill>
                <a:latin typeface="Arial" pitchFamily="34" charset="0"/>
                <a:cs typeface="Arial" pitchFamily="34" charset="0"/>
              </a:rPr>
              <a:t>le schéma et le chemin doivent nécessairement apparaître dans chaque identifiant. Dans la syntaxe commune aux URI, toutes les parties apparaissent les unes derrière les autres et sont séparées par des signes bien précis</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55" name="Rectangle 54">
            <a:extLst>
              <a:ext uri="{FF2B5EF4-FFF2-40B4-BE49-F238E27FC236}">
                <a16:creationId xmlns:a16="http://schemas.microsoft.com/office/drawing/2014/main" id="{8C04C95E-CE4D-4872-AD43-842FE593C991}"/>
              </a:ext>
            </a:extLst>
          </p:cNvPr>
          <p:cNvSpPr/>
          <p:nvPr/>
        </p:nvSpPr>
        <p:spPr>
          <a:xfrm>
            <a:off x="1308924" y="5359787"/>
            <a:ext cx="2815794" cy="1303648"/>
          </a:xfrm>
          <a:prstGeom prst="rect">
            <a:avLst/>
          </a:prstGeom>
          <a:solidFill>
            <a:schemeClr val="accent3">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14">
            <a:extLst>
              <a:ext uri="{FF2B5EF4-FFF2-40B4-BE49-F238E27FC236}">
                <a16:creationId xmlns:a16="http://schemas.microsoft.com/office/drawing/2014/main" id="{1E925DAC-9DC7-4015-85D7-8EA0F3FD4AC5}"/>
              </a:ext>
            </a:extLst>
          </p:cNvPr>
          <p:cNvSpPr/>
          <p:nvPr/>
        </p:nvSpPr>
        <p:spPr>
          <a:xfrm>
            <a:off x="957231" y="5205896"/>
            <a:ext cx="5524434" cy="391282"/>
          </a:xfrm>
          <a:prstGeom prst="roundRect">
            <a:avLst>
              <a:gd name="adj" fmla="val 16667"/>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15">
            <a:extLst>
              <a:ext uri="{FF2B5EF4-FFF2-40B4-BE49-F238E27FC236}">
                <a16:creationId xmlns:a16="http://schemas.microsoft.com/office/drawing/2014/main" id="{0217EC30-FAF4-4BEF-8D30-052BAAE76070}"/>
              </a:ext>
            </a:extLst>
          </p:cNvPr>
          <p:cNvSpPr txBox="1"/>
          <p:nvPr/>
        </p:nvSpPr>
        <p:spPr>
          <a:xfrm>
            <a:off x="1016083" y="5247649"/>
            <a:ext cx="5465582" cy="307777"/>
          </a:xfrm>
          <a:prstGeom prst="rect">
            <a:avLst/>
          </a:prstGeom>
          <a:noFill/>
        </p:spPr>
        <p:txBody>
          <a:bodyPr wrap="square" rtlCol="0">
            <a:spAutoFit/>
          </a:bodyPr>
          <a:lstStyle/>
          <a:p>
            <a:pPr algn="ctr"/>
            <a:r>
              <a:rPr lang="en-US" altLang="ko-KR" sz="1400" dirty="0" err="1" smtClean="0">
                <a:solidFill>
                  <a:schemeClr val="bg1"/>
                </a:solidFill>
                <a:cs typeface="Arial" pitchFamily="34" charset="0"/>
              </a:rPr>
              <a:t>Exemple</a:t>
            </a:r>
            <a:r>
              <a:rPr lang="en-US" altLang="ko-KR" sz="1400" dirty="0" smtClean="0">
                <a:solidFill>
                  <a:schemeClr val="bg1"/>
                </a:solidFill>
                <a:cs typeface="Arial" pitchFamily="34" charset="0"/>
              </a:rPr>
              <a:t> </a:t>
            </a:r>
            <a:r>
              <a:rPr lang="en-US" altLang="ko-KR" sz="1400" dirty="0">
                <a:solidFill>
                  <a:schemeClr val="bg1"/>
                </a:solidFill>
                <a:cs typeface="Arial" pitchFamily="34" charset="0"/>
              </a:rPr>
              <a:t>: </a:t>
            </a:r>
            <a:r>
              <a:rPr lang="en-US" altLang="ko-KR" sz="1400" dirty="0">
                <a:cs typeface="Arial" pitchFamily="34" charset="0"/>
              </a:rPr>
              <a:t>http://</a:t>
            </a:r>
            <a:r>
              <a:rPr lang="en-US" altLang="ko-KR" sz="1400" dirty="0" smtClean="0">
                <a:cs typeface="Arial" pitchFamily="34" charset="0"/>
              </a:rPr>
              <a:t>example.org/test/test1?search=test-question#part2</a:t>
            </a:r>
            <a:endParaRPr lang="en-US" altLang="ko-KR" sz="1400" dirty="0">
              <a:cs typeface="Arial" pitchFamily="34" charset="0"/>
            </a:endParaRPr>
          </a:p>
        </p:txBody>
      </p:sp>
      <p:sp>
        <p:nvSpPr>
          <p:cNvPr id="58" name="TextBox 16">
            <a:extLst>
              <a:ext uri="{FF2B5EF4-FFF2-40B4-BE49-F238E27FC236}">
                <a16:creationId xmlns:a16="http://schemas.microsoft.com/office/drawing/2014/main" id="{F1424E76-DB0B-44E0-951A-219996937979}"/>
              </a:ext>
            </a:extLst>
          </p:cNvPr>
          <p:cNvSpPr txBox="1"/>
          <p:nvPr/>
        </p:nvSpPr>
        <p:spPr>
          <a:xfrm>
            <a:off x="1451643" y="5647771"/>
            <a:ext cx="2313029" cy="1015663"/>
          </a:xfrm>
          <a:prstGeom prst="rect">
            <a:avLst/>
          </a:prstGeom>
          <a:noFill/>
        </p:spPr>
        <p:txBody>
          <a:bodyPr wrap="square" rtlCol="0">
            <a:spAutoFit/>
          </a:bodyPr>
          <a:lstStyle/>
          <a:p>
            <a:r>
              <a:rPr lang="en-US" altLang="ko-KR" sz="1200" dirty="0">
                <a:solidFill>
                  <a:schemeClr val="bg1"/>
                </a:solidFill>
                <a:latin typeface="Arial" pitchFamily="34" charset="0"/>
                <a:cs typeface="Arial" pitchFamily="34" charset="0"/>
              </a:rPr>
              <a:t>- Scheme : </a:t>
            </a:r>
            <a:r>
              <a:rPr lang="en-US" altLang="ko-KR" sz="1200" dirty="0">
                <a:latin typeface="Arial" pitchFamily="34" charset="0"/>
                <a:cs typeface="Arial" pitchFamily="34" charset="0"/>
              </a:rPr>
              <a:t>http</a:t>
            </a:r>
          </a:p>
          <a:p>
            <a:r>
              <a:rPr lang="en-US" altLang="ko-KR" sz="1200" dirty="0">
                <a:solidFill>
                  <a:schemeClr val="bg1"/>
                </a:solidFill>
                <a:latin typeface="Arial" pitchFamily="34" charset="0"/>
                <a:cs typeface="Arial" pitchFamily="34" charset="0"/>
              </a:rPr>
              <a:t>- Authority : </a:t>
            </a:r>
            <a:r>
              <a:rPr lang="en-US" altLang="ko-KR" sz="1200" dirty="0">
                <a:latin typeface="Arial" pitchFamily="34" charset="0"/>
                <a:cs typeface="Arial" pitchFamily="34" charset="0"/>
              </a:rPr>
              <a:t>example.org</a:t>
            </a:r>
          </a:p>
          <a:p>
            <a:r>
              <a:rPr lang="en-US" altLang="ko-KR" sz="1200" dirty="0">
                <a:solidFill>
                  <a:schemeClr val="bg1"/>
                </a:solidFill>
                <a:latin typeface="Arial" pitchFamily="34" charset="0"/>
                <a:cs typeface="Arial" pitchFamily="34" charset="0"/>
              </a:rPr>
              <a:t>- Path : </a:t>
            </a:r>
            <a:r>
              <a:rPr lang="en-US" altLang="ko-KR" sz="1200" dirty="0">
                <a:latin typeface="Arial" pitchFamily="34" charset="0"/>
                <a:cs typeface="Arial" pitchFamily="34" charset="0"/>
              </a:rPr>
              <a:t>test/test1</a:t>
            </a:r>
          </a:p>
          <a:p>
            <a:r>
              <a:rPr lang="en-US" altLang="ko-KR" sz="1200" dirty="0">
                <a:solidFill>
                  <a:schemeClr val="bg1"/>
                </a:solidFill>
                <a:latin typeface="Arial" pitchFamily="34" charset="0"/>
                <a:cs typeface="Arial" pitchFamily="34" charset="0"/>
              </a:rPr>
              <a:t>- Query : </a:t>
            </a:r>
            <a:r>
              <a:rPr lang="en-US" altLang="ko-KR" sz="1200" dirty="0">
                <a:latin typeface="Arial" pitchFamily="34" charset="0"/>
                <a:cs typeface="Arial" pitchFamily="34" charset="0"/>
              </a:rPr>
              <a:t>search=test-question</a:t>
            </a:r>
          </a:p>
          <a:p>
            <a:r>
              <a:rPr lang="en-US" altLang="ko-KR" sz="1200" dirty="0">
                <a:solidFill>
                  <a:schemeClr val="bg1"/>
                </a:solidFill>
                <a:latin typeface="Arial" pitchFamily="34" charset="0"/>
                <a:cs typeface="Arial" pitchFamily="34" charset="0"/>
              </a:rPr>
              <a:t>- Fragment : </a:t>
            </a:r>
            <a:r>
              <a:rPr lang="en-US" altLang="ko-KR" sz="1200" dirty="0">
                <a:latin typeface="Arial" pitchFamily="34" charset="0"/>
                <a:cs typeface="Arial" pitchFamily="34" charset="0"/>
              </a:rPr>
              <a:t>part2</a:t>
            </a:r>
          </a:p>
        </p:txBody>
      </p:sp>
    </p:spTree>
    <p:extLst>
      <p:ext uri="{BB962C8B-B14F-4D97-AF65-F5344CB8AC3E}">
        <p14:creationId xmlns:p14="http://schemas.microsoft.com/office/powerpoint/2010/main" val="2720491299"/>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789998" y="1244887"/>
            <a:ext cx="11129452" cy="82850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à coins arrondis 14">
            <a:extLst>
              <a:ext uri="{FF2B5EF4-FFF2-40B4-BE49-F238E27FC236}">
                <a16:creationId xmlns:a16="http://schemas.microsoft.com/office/drawing/2014/main" id="{B04823C5-AAD3-4FB3-A25D-C238181A022C}"/>
              </a:ext>
            </a:extLst>
          </p:cNvPr>
          <p:cNvSpPr/>
          <p:nvPr/>
        </p:nvSpPr>
        <p:spPr>
          <a:xfrm>
            <a:off x="1118929" y="2857379"/>
            <a:ext cx="9028923" cy="182825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Rounded Corners 19">
            <a:extLst>
              <a:ext uri="{FF2B5EF4-FFF2-40B4-BE49-F238E27FC236}">
                <a16:creationId xmlns:a16="http://schemas.microsoft.com/office/drawing/2014/main" id="{79426DEA-E145-4CB5-A124-03449CFBB3D2}"/>
              </a:ext>
            </a:extLst>
          </p:cNvPr>
          <p:cNvSpPr/>
          <p:nvPr/>
        </p:nvSpPr>
        <p:spPr>
          <a:xfrm>
            <a:off x="3619641" y="344429"/>
            <a:ext cx="4037682"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n°1</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36659"/>
            <a:ext cx="11041218" cy="1505210"/>
            <a:chOff x="2408971" y="749629"/>
            <a:chExt cx="24806830" cy="1505210"/>
          </a:xfrm>
        </p:grpSpPr>
        <p:sp>
          <p:nvSpPr>
            <p:cNvPr id="7" name="TextBox 6">
              <a:extLst>
                <a:ext uri="{FF2B5EF4-FFF2-40B4-BE49-F238E27FC236}">
                  <a16:creationId xmlns:a16="http://schemas.microsoft.com/office/drawing/2014/main" id="{502B802B-A3C6-4842-9DEA-3D334ED626F6}"/>
                </a:ext>
              </a:extLst>
            </p:cNvPr>
            <p:cNvSpPr txBox="1"/>
            <p:nvPr/>
          </p:nvSpPr>
          <p:spPr>
            <a:xfrm>
              <a:off x="2408971" y="1731619"/>
              <a:ext cx="24806830" cy="523220"/>
            </a:xfrm>
            <a:prstGeom prst="rect">
              <a:avLst/>
            </a:prstGeom>
            <a:noFill/>
          </p:spPr>
          <p:txBody>
            <a:bodyPr wrap="square" rtlCol="0">
              <a:spAutoFit/>
            </a:bodyPr>
            <a:lstStyle/>
            <a:p>
              <a:pPr algn="just"/>
              <a:r>
                <a:rPr lang="fr-FR" altLang="ko-KR" sz="1400" dirty="0">
                  <a:solidFill>
                    <a:schemeClr val="bg1"/>
                  </a:solidFill>
                  <a:cs typeface="Arial" pitchFamily="34" charset="0"/>
                </a:rPr>
                <a:t>REST se base sur les URI (Uniform Resource Identifier) afin d’identifier une ressource. Ainsi une application se doit de construire ses URI (et donc ses URL) de manière précise, en tenant compte des contraintes REST</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sp>
          <p:nvSpPr>
            <p:cNvPr id="6" name="TextBox 5">
              <a:extLst>
                <a:ext uri="{FF2B5EF4-FFF2-40B4-BE49-F238E27FC236}">
                  <a16:creationId xmlns:a16="http://schemas.microsoft.com/office/drawing/2014/main" id="{BD325B23-26AF-4420-BA42-BC7886C5C584}"/>
                </a:ext>
              </a:extLst>
            </p:cNvPr>
            <p:cNvSpPr txBox="1"/>
            <p:nvPr/>
          </p:nvSpPr>
          <p:spPr>
            <a:xfrm>
              <a:off x="8766462" y="749629"/>
              <a:ext cx="9353667" cy="338554"/>
            </a:xfrm>
            <a:prstGeom prst="rect">
              <a:avLst/>
            </a:prstGeom>
            <a:noFill/>
          </p:spPr>
          <p:txBody>
            <a:bodyPr wrap="square" rtlCol="0">
              <a:spAutoFit/>
            </a:bodyPr>
            <a:lstStyle/>
            <a:p>
              <a:r>
                <a:rPr lang="fr-FR" altLang="ko-KR" sz="1600" b="1" dirty="0">
                  <a:solidFill>
                    <a:schemeClr val="bg1"/>
                  </a:solidFill>
                  <a:cs typeface="Arial" pitchFamily="34" charset="0"/>
                </a:rPr>
                <a:t>l’URI comme identifiant des ressources</a:t>
              </a:r>
              <a:r>
                <a:rPr lang="en-US" altLang="ko-KR" sz="1600" b="1" dirty="0" smtClean="0">
                  <a:solidFill>
                    <a:schemeClr val="bg1"/>
                  </a:solidFill>
                  <a:cs typeface="Arial" pitchFamily="34" charset="0"/>
                </a:rPr>
                <a:t>.</a:t>
              </a:r>
              <a:endParaRPr lang="ko-KR" altLang="en-US" sz="1600" b="1"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http://mywebsite.com/books </a:t>
            </a:r>
            <a:r>
              <a:rPr lang="fr-FR" altLang="ko-KR" sz="1200" dirty="0">
                <a:cs typeface="Arial" pitchFamily="34" charset="0"/>
              </a:rPr>
              <a:t>=&gt; tous les livres</a:t>
            </a:r>
            <a:endParaRPr lang="ko-KR" altLang="en-US"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 </a:t>
            </a:r>
            <a:r>
              <a:rPr lang="fr-FR" altLang="ko-KR" sz="1200" dirty="0">
                <a:cs typeface="Arial" pitchFamily="34" charset="0"/>
              </a:rPr>
              <a:t>=&gt; un </a:t>
            </a:r>
            <a:r>
              <a:rPr lang="fr-FR" altLang="ko-KR" sz="1200" dirty="0" smtClean="0">
                <a:cs typeface="Arial" pitchFamily="34" charset="0"/>
              </a:rPr>
              <a:t>livre</a:t>
            </a:r>
          </a:p>
          <a:p>
            <a:r>
              <a:rPr lang="fr-FR" altLang="ko-KR" sz="1200" dirty="0">
                <a:solidFill>
                  <a:schemeClr val="bg1"/>
                </a:solidFill>
                <a:cs typeface="Arial" pitchFamily="34" charset="0"/>
              </a:rPr>
              <a:t>http://mywebsite.com/books/87/comments </a:t>
            </a:r>
            <a:r>
              <a:rPr lang="fr-FR" altLang="ko-KR" sz="1200" dirty="0">
                <a:cs typeface="Arial" pitchFamily="34" charset="0"/>
              </a:rPr>
              <a:t>=&gt; tous les commentaires pour un </a:t>
            </a:r>
            <a:r>
              <a:rPr lang="fr-FR" altLang="ko-KR" sz="1200" dirty="0" smtClean="0">
                <a:cs typeface="Arial" pitchFamily="34" charset="0"/>
              </a:rPr>
              <a:t>livre</a:t>
            </a:r>
            <a:endParaRPr lang="fr-FR" altLang="ko-KR" sz="1200" dirty="0">
              <a:cs typeface="Arial" pitchFamily="34" charset="0"/>
            </a:endParaRPr>
          </a:p>
          <a:p>
            <a:r>
              <a:rPr lang="fr-FR" altLang="ko-KR" sz="1200" dirty="0" smtClean="0">
                <a:solidFill>
                  <a:schemeClr val="bg1"/>
                </a:solidFill>
                <a:cs typeface="Arial" pitchFamily="34" charset="0"/>
              </a:rPr>
              <a:t>http</a:t>
            </a:r>
            <a:r>
              <a:rPr lang="fr-FR" altLang="ko-KR" sz="1200" dirty="0">
                <a:solidFill>
                  <a:schemeClr val="bg1"/>
                </a:solidFill>
                <a:cs typeface="Arial" pitchFamily="34" charset="0"/>
              </a:rPr>
              <a:t>://mywebsite.com/books/87/comments/1568 </a:t>
            </a:r>
            <a:r>
              <a:rPr lang="fr-FR" altLang="ko-KR" sz="1200" dirty="0">
                <a:cs typeface="Arial" pitchFamily="34" charset="0"/>
              </a:rPr>
              <a:t>=&gt; un commentaire pour un </a:t>
            </a:r>
            <a:r>
              <a:rPr lang="fr-FR" altLang="ko-KR" sz="1200" dirty="0" smtClean="0">
                <a:cs typeface="Arial" pitchFamily="34" charset="0"/>
              </a:rPr>
              <a:t>livre</a:t>
            </a:r>
            <a:endParaRPr lang="fr-FR" altLang="ko-KR" sz="1200" dirty="0">
              <a:cs typeface="Arial" pitchFamily="34" charset="0"/>
            </a:endParaRPr>
          </a:p>
        </p:txBody>
      </p:sp>
      <p:sp>
        <p:nvSpPr>
          <p:cNvPr id="2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869161" y="2667979"/>
            <a:ext cx="1898274"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894139" y="2718880"/>
            <a:ext cx="194439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que </a:t>
            </a:r>
            <a:r>
              <a:rPr lang="en-US" altLang="ko-KR" sz="1200" b="1" dirty="0" err="1" smtClean="0">
                <a:solidFill>
                  <a:schemeClr val="bg1"/>
                </a:solidFill>
                <a:cs typeface="Arial" pitchFamily="34" charset="0"/>
              </a:rPr>
              <a:t>l’URI</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118929" y="3161775"/>
            <a:ext cx="8908754" cy="1200329"/>
          </a:xfrm>
          <a:prstGeom prst="rect">
            <a:avLst/>
          </a:prstGeom>
          <a:noFill/>
        </p:spPr>
        <p:txBody>
          <a:bodyPr wrap="square" rtlCol="0">
            <a:spAutoFit/>
          </a:bodyPr>
          <a:lstStyle/>
          <a:p>
            <a:pPr algn="just"/>
            <a:r>
              <a:rPr lang="fr-FR" altLang="ko-KR" sz="1200" dirty="0">
                <a:solidFill>
                  <a:schemeClr val="bg1"/>
                </a:solidFill>
                <a:latin typeface="Arial" pitchFamily="34" charset="0"/>
                <a:cs typeface="Arial" pitchFamily="34" charset="0"/>
              </a:rPr>
              <a:t>Le « Uniform Resource Identifier » (URI) permet d’identifier les ressources abstraites ou physiques sur internet. Le type de ressource que l’URI représente peut varier en fonction de la situation. Les URI peuvent par exemple identifier des sites Web, tout comme ils peuvent identifier des expéditeurs ou des destinataires de courriels. Les applications utilisent un identifiant unique pour pouvoir interagir avec une ressource ou pour consulter les données d’une ressource.</a:t>
            </a:r>
          </a:p>
          <a:p>
            <a:pPr algn="just"/>
            <a:endParaRPr lang="fr-FR" altLang="ko-KR" sz="1200" dirty="0">
              <a:solidFill>
                <a:schemeClr val="bg1"/>
              </a:solidFill>
              <a:latin typeface="Arial" pitchFamily="34" charset="0"/>
              <a:cs typeface="Arial" pitchFamily="34" charset="0"/>
            </a:endParaRPr>
          </a:p>
          <a:p>
            <a:pPr algn="just"/>
            <a:r>
              <a:rPr lang="fr-FR" altLang="ko-KR" sz="1200" dirty="0">
                <a:solidFill>
                  <a:schemeClr val="bg1"/>
                </a:solidFill>
                <a:latin typeface="Arial" pitchFamily="34" charset="0"/>
                <a:cs typeface="Arial" pitchFamily="34" charset="0"/>
              </a:rPr>
              <a:t>Les ressources (URI) doivent rester simple cf. KISS (</a:t>
            </a:r>
            <a:r>
              <a:rPr lang="fr-FR" altLang="ko-KR" sz="1200" dirty="0" err="1">
                <a:solidFill>
                  <a:schemeClr val="bg1"/>
                </a:solidFill>
                <a:latin typeface="Arial" pitchFamily="34" charset="0"/>
                <a:cs typeface="Arial" pitchFamily="34" charset="0"/>
              </a:rPr>
              <a:t>Keep</a:t>
            </a:r>
            <a:r>
              <a:rPr lang="fr-FR" altLang="ko-KR" sz="1200" dirty="0">
                <a:solidFill>
                  <a:schemeClr val="bg1"/>
                </a:solidFill>
                <a:latin typeface="Arial" pitchFamily="34" charset="0"/>
                <a:cs typeface="Arial" pitchFamily="34" charset="0"/>
              </a:rPr>
              <a:t> It Simple, </a:t>
            </a:r>
            <a:r>
              <a:rPr lang="fr-FR" altLang="ko-KR" sz="1200" dirty="0" err="1">
                <a:solidFill>
                  <a:schemeClr val="bg1"/>
                </a:solidFill>
                <a:latin typeface="Arial" pitchFamily="34" charset="0"/>
                <a:cs typeface="Arial" pitchFamily="34" charset="0"/>
              </a:rPr>
              <a:t>Stupid</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85242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4645" y="22262"/>
            <a:ext cx="12067592" cy="813925"/>
          </a:xfrm>
          <a:prstGeom prst="rect">
            <a:avLst/>
          </a:prstGeom>
        </p:spPr>
        <p:txBody>
          <a:bodyPr anchor="t" anchorCtr="0"/>
          <a:lstStyle/>
          <a:p>
            <a:r>
              <a:rPr lang="fr-FR" sz="4400" dirty="0" smtClean="0"/>
              <a:t>Ressources </a:t>
            </a:r>
            <a:r>
              <a:rPr lang="fr-FR" sz="4400" dirty="0"/>
              <a:t>et actions </a:t>
            </a:r>
            <a:r>
              <a:rPr lang="fr-FR" sz="4400" dirty="0" smtClean="0"/>
              <a:t>associées</a:t>
            </a:r>
            <a:endParaRPr lang="en-US" sz="4400" dirty="0"/>
          </a:p>
        </p:txBody>
      </p:sp>
      <p:graphicFrame>
        <p:nvGraphicFramePr>
          <p:cNvPr id="7" name="Tableau 6"/>
          <p:cNvGraphicFramePr>
            <a:graphicFrameLocks noGrp="1"/>
          </p:cNvGraphicFramePr>
          <p:nvPr>
            <p:extLst>
              <p:ext uri="{D42A27DB-BD31-4B8C-83A1-F6EECF244321}">
                <p14:modId xmlns:p14="http://schemas.microsoft.com/office/powerpoint/2010/main" val="4179269532"/>
              </p:ext>
            </p:extLst>
          </p:nvPr>
        </p:nvGraphicFramePr>
        <p:xfrm>
          <a:off x="391887" y="1166841"/>
          <a:ext cx="11327360" cy="4363103"/>
        </p:xfrm>
        <a:graphic>
          <a:graphicData uri="http://schemas.openxmlformats.org/drawingml/2006/table">
            <a:tbl>
              <a:tblPr firstRow="1" bandRow="1">
                <a:tableStyleId>{5C22544A-7EE6-4342-B048-85BDC9FD1C3A}</a:tableStyleId>
              </a:tblPr>
              <a:tblGrid>
                <a:gridCol w="1723052">
                  <a:extLst>
                    <a:ext uri="{9D8B030D-6E8A-4147-A177-3AD203B41FA5}">
                      <a16:colId xmlns:a16="http://schemas.microsoft.com/office/drawing/2014/main" val="566039688"/>
                    </a:ext>
                  </a:extLst>
                </a:gridCol>
                <a:gridCol w="2550367">
                  <a:extLst>
                    <a:ext uri="{9D8B030D-6E8A-4147-A177-3AD203B41FA5}">
                      <a16:colId xmlns:a16="http://schemas.microsoft.com/office/drawing/2014/main" val="1483530488"/>
                    </a:ext>
                  </a:extLst>
                </a:gridCol>
                <a:gridCol w="2301551">
                  <a:extLst>
                    <a:ext uri="{9D8B030D-6E8A-4147-A177-3AD203B41FA5}">
                      <a16:colId xmlns:a16="http://schemas.microsoft.com/office/drawing/2014/main" val="3060149680"/>
                    </a:ext>
                  </a:extLst>
                </a:gridCol>
                <a:gridCol w="2320212">
                  <a:extLst>
                    <a:ext uri="{9D8B030D-6E8A-4147-A177-3AD203B41FA5}">
                      <a16:colId xmlns:a16="http://schemas.microsoft.com/office/drawing/2014/main" val="2169784845"/>
                    </a:ext>
                  </a:extLst>
                </a:gridCol>
                <a:gridCol w="2432178">
                  <a:extLst>
                    <a:ext uri="{9D8B030D-6E8A-4147-A177-3AD203B41FA5}">
                      <a16:colId xmlns:a16="http://schemas.microsoft.com/office/drawing/2014/main" val="3277322658"/>
                    </a:ext>
                  </a:extLst>
                </a:gridCol>
              </a:tblGrid>
              <a:tr h="642337">
                <a:tc>
                  <a:txBody>
                    <a:bodyPr/>
                    <a:lstStyle/>
                    <a:p>
                      <a:pPr algn="ctr"/>
                      <a:r>
                        <a:rPr lang="fr-FR" sz="1200" dirty="0" smtClean="0"/>
                        <a:t>Ressource</a:t>
                      </a:r>
                    </a:p>
                    <a:p>
                      <a:pPr algn="ctr"/>
                      <a:r>
                        <a:rPr lang="en-US" sz="1200" dirty="0" smtClean="0"/>
                        <a:t>-</a:t>
                      </a:r>
                      <a:endParaRPr lang="fr-FR" sz="1200" dirty="0" smtClean="0"/>
                    </a:p>
                    <a:p>
                      <a:pPr algn="ctr"/>
                      <a:r>
                        <a:rPr lang="fr-FR" sz="1200" dirty="0" smtClean="0"/>
                        <a:t>Action</a:t>
                      </a:r>
                      <a:endParaRPr lang="fr-FR" sz="1200" dirty="0"/>
                    </a:p>
                  </a:txBody>
                  <a:tcPr/>
                </a:tc>
                <a:tc>
                  <a:txBody>
                    <a:bodyPr/>
                    <a:lstStyle/>
                    <a:p>
                      <a:pPr algn="ctr"/>
                      <a:r>
                        <a:rPr lang="en-US" dirty="0" smtClean="0"/>
                        <a:t>POST</a:t>
                      </a:r>
                      <a:endParaRPr lang="fr-FR" dirty="0"/>
                    </a:p>
                  </a:txBody>
                  <a:tcPr/>
                </a:tc>
                <a:tc>
                  <a:txBody>
                    <a:bodyPr/>
                    <a:lstStyle/>
                    <a:p>
                      <a:pPr algn="ctr"/>
                      <a:r>
                        <a:rPr lang="en-US" dirty="0" smtClean="0"/>
                        <a:t>GET</a:t>
                      </a:r>
                      <a:endParaRPr lang="fr-FR" dirty="0"/>
                    </a:p>
                  </a:txBody>
                  <a:tcPr/>
                </a:tc>
                <a:tc>
                  <a:txBody>
                    <a:bodyPr/>
                    <a:lstStyle/>
                    <a:p>
                      <a:pPr algn="ctr"/>
                      <a:r>
                        <a:rPr lang="en-US" dirty="0" smtClean="0"/>
                        <a:t>PUT</a:t>
                      </a:r>
                      <a:endParaRPr lang="fr-FR" dirty="0"/>
                    </a:p>
                  </a:txBody>
                  <a:tcPr/>
                </a:tc>
                <a:tc>
                  <a:txBody>
                    <a:bodyPr/>
                    <a:lstStyle/>
                    <a:p>
                      <a:pPr algn="ctr"/>
                      <a:r>
                        <a:rPr lang="fr-FR" dirty="0" smtClean="0"/>
                        <a:t>DELETE</a:t>
                      </a:r>
                      <a:endParaRPr lang="fr-FR" dirty="0"/>
                    </a:p>
                  </a:txBody>
                  <a:tcPr/>
                </a:tc>
                <a:extLst>
                  <a:ext uri="{0D108BD9-81ED-4DB2-BD59-A6C34878D82A}">
                    <a16:rowId xmlns:a16="http://schemas.microsoft.com/office/drawing/2014/main" val="2975929809"/>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endParaRPr lang="fr-FR" sz="1200" dirty="0" smtClean="0"/>
                    </a:p>
                    <a:p>
                      <a:endParaRPr lang="fr-FR" dirty="0"/>
                    </a:p>
                  </a:txBody>
                  <a:tcPr/>
                </a:tc>
                <a:tc>
                  <a:txBody>
                    <a:bodyPr/>
                    <a:lstStyle/>
                    <a:p>
                      <a:r>
                        <a:rPr lang="fr-FR" sz="1200" dirty="0" smtClean="0"/>
                        <a:t>Crée une salle</a:t>
                      </a:r>
                      <a:endParaRPr lang="fr-FR" sz="1200" dirty="0"/>
                    </a:p>
                  </a:txBody>
                  <a:tcPr/>
                </a:tc>
                <a:tc>
                  <a:txBody>
                    <a:bodyPr/>
                    <a:lstStyle/>
                    <a:p>
                      <a:pPr algn="l"/>
                      <a:r>
                        <a:rPr lang="fr-FR" sz="1200" dirty="0" smtClean="0"/>
                        <a:t>Liste toutes les salles</a:t>
                      </a:r>
                      <a:endParaRPr lang="fr-FR" sz="1200" dirty="0"/>
                    </a:p>
                  </a:txBody>
                  <a:tcPr/>
                </a:tc>
                <a:tc>
                  <a:txBody>
                    <a:bodyPr/>
                    <a:lstStyle/>
                    <a:p>
                      <a:pPr algn="l"/>
                      <a:r>
                        <a:rPr lang="fr-FR" sz="1200" dirty="0" smtClean="0"/>
                        <a:t>Met à jour toutes les salles</a:t>
                      </a:r>
                      <a:endParaRPr lang="fr-FR" sz="1200" dirty="0"/>
                    </a:p>
                  </a:txBody>
                  <a:tcPr/>
                </a:tc>
                <a:tc>
                  <a:txBody>
                    <a:bodyPr/>
                    <a:lstStyle/>
                    <a:p>
                      <a:pPr algn="l"/>
                      <a:r>
                        <a:rPr lang="fr-FR" sz="1200" dirty="0" smtClean="0"/>
                        <a:t>Supprime toutes les salles</a:t>
                      </a:r>
                      <a:endParaRPr lang="fr-FR" sz="1200" dirty="0"/>
                    </a:p>
                  </a:txBody>
                  <a:tcPr/>
                </a:tc>
                <a:extLst>
                  <a:ext uri="{0D108BD9-81ED-4DB2-BD59-A6C34878D82A}">
                    <a16:rowId xmlns:a16="http://schemas.microsoft.com/office/drawing/2014/main" val="387963193"/>
                  </a:ext>
                </a:extLst>
              </a:tr>
              <a:tr h="766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p>
                    <a:p>
                      <a:endParaRPr lang="fr-FR" dirty="0"/>
                    </a:p>
                  </a:txBody>
                  <a:tcPr/>
                </a:tc>
                <a:tc>
                  <a:txBody>
                    <a:bodyPr/>
                    <a:lstStyle/>
                    <a:p>
                      <a:pPr algn="ctr"/>
                      <a:r>
                        <a:rPr lang="en-US" dirty="0" smtClean="0"/>
                        <a:t>-</a:t>
                      </a:r>
                      <a:endParaRPr lang="fr-FR" dirty="0"/>
                    </a:p>
                  </a:txBody>
                  <a:tcPr/>
                </a:tc>
                <a:tc>
                  <a:txBody>
                    <a:bodyPr/>
                    <a:lstStyle/>
                    <a:p>
                      <a:pPr algn="l"/>
                      <a:r>
                        <a:rPr lang="fr-FR" sz="1200" dirty="0" smtClean="0"/>
                        <a:t>Lit la salle 12</a:t>
                      </a:r>
                      <a:endParaRPr lang="fr-FR" sz="1200" dirty="0"/>
                    </a:p>
                  </a:txBody>
                  <a:tcPr/>
                </a:tc>
                <a:tc>
                  <a:txBody>
                    <a:bodyPr/>
                    <a:lstStyle/>
                    <a:p>
                      <a:pPr algn="l"/>
                      <a:r>
                        <a:rPr lang="fr-FR" sz="1200" dirty="0" smtClean="0"/>
                        <a:t>Met à jour la salle 12</a:t>
                      </a:r>
                      <a:endParaRPr lang="fr-FR" sz="1200" dirty="0"/>
                    </a:p>
                  </a:txBody>
                  <a:tcPr/>
                </a:tc>
                <a:tc>
                  <a:txBody>
                    <a:bodyPr/>
                    <a:lstStyle/>
                    <a:p>
                      <a:pPr algn="l"/>
                      <a:r>
                        <a:rPr lang="fr-FR" sz="1200" dirty="0" smtClean="0"/>
                        <a:t>Supprime la salle 12</a:t>
                      </a:r>
                      <a:endParaRPr lang="fr-FR" sz="1200" dirty="0"/>
                    </a:p>
                  </a:txBody>
                  <a:tcPr/>
                </a:tc>
                <a:extLst>
                  <a:ext uri="{0D108BD9-81ED-4DB2-BD59-A6C34878D82A}">
                    <a16:rowId xmlns:a16="http://schemas.microsoft.com/office/drawing/2014/main" val="1715002697"/>
                  </a:ext>
                </a:extLst>
              </a:tr>
              <a:tr h="1094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smtClean="0"/>
                        <a:t>/</a:t>
                      </a:r>
                      <a:r>
                        <a:rPr lang="fr-FR" sz="1200" dirty="0" err="1" smtClean="0"/>
                        <a:t>rooms</a:t>
                      </a:r>
                      <a:r>
                        <a:rPr lang="fr-FR" sz="1200" dirty="0" smtClean="0"/>
                        <a:t>/12/</a:t>
                      </a:r>
                      <a:r>
                        <a:rPr lang="fr-FR" sz="1200" dirty="0" err="1" smtClean="0"/>
                        <a:t>events</a:t>
                      </a:r>
                      <a:endParaRPr lang="fr-FR" sz="1200" dirty="0" smtClean="0"/>
                    </a:p>
                    <a:p>
                      <a:endParaRPr lang="fr-FR" dirty="0"/>
                    </a:p>
                  </a:txBody>
                  <a:tcPr/>
                </a:tc>
                <a:tc>
                  <a:txBody>
                    <a:bodyPr/>
                    <a:lstStyle/>
                    <a:p>
                      <a:r>
                        <a:rPr lang="fr-FR" sz="1200" dirty="0" smtClean="0"/>
                        <a:t>Ajoute un évènement à la salle 12</a:t>
                      </a:r>
                      <a:endParaRPr lang="fr-FR" sz="1200" dirty="0"/>
                    </a:p>
                  </a:txBody>
                  <a:tcPr/>
                </a:tc>
                <a:tc>
                  <a:txBody>
                    <a:bodyPr/>
                    <a:lstStyle/>
                    <a:p>
                      <a:pPr algn="l"/>
                      <a:r>
                        <a:rPr lang="fr-FR" sz="1200" dirty="0" smtClean="0"/>
                        <a:t>Liste tous les évènements de la salle 12</a:t>
                      </a:r>
                      <a:endParaRPr lang="fr-FR" sz="1200" dirty="0"/>
                    </a:p>
                  </a:txBody>
                  <a:tcPr/>
                </a:tc>
                <a:tc>
                  <a:txBody>
                    <a:bodyPr/>
                    <a:lstStyle/>
                    <a:p>
                      <a:pPr algn="l"/>
                      <a:r>
                        <a:rPr lang="fr-FR" sz="1200" dirty="0" smtClean="0"/>
                        <a:t>Met à jour tous les évènements de la salle 12</a:t>
                      </a:r>
                      <a:endParaRPr lang="fr-FR" sz="1200" dirty="0"/>
                    </a:p>
                  </a:txBody>
                  <a:tcPr/>
                </a:tc>
                <a:tc>
                  <a:txBody>
                    <a:bodyPr/>
                    <a:lstStyle/>
                    <a:p>
                      <a:pPr algn="l"/>
                      <a:r>
                        <a:rPr lang="fr-FR" sz="1200" dirty="0" smtClean="0"/>
                        <a:t>Supprime tous les évènements de la salle 12</a:t>
                      </a:r>
                      <a:endParaRPr lang="fr-FR" sz="1200" dirty="0"/>
                    </a:p>
                  </a:txBody>
                  <a:tcPr/>
                </a:tc>
                <a:extLst>
                  <a:ext uri="{0D108BD9-81ED-4DB2-BD59-A6C34878D82A}">
                    <a16:rowId xmlns:a16="http://schemas.microsoft.com/office/drawing/2014/main" val="830046814"/>
                  </a:ext>
                </a:extLst>
              </a:tr>
              <a:tr h="1094343">
                <a:tc>
                  <a:txBody>
                    <a:bodyPr/>
                    <a:lstStyle/>
                    <a:p>
                      <a:pPr algn="l"/>
                      <a:r>
                        <a:rPr lang="fr-FR" sz="1200" dirty="0" smtClean="0"/>
                        <a:t>/</a:t>
                      </a:r>
                      <a:r>
                        <a:rPr lang="fr-FR" sz="1200" dirty="0" err="1" smtClean="0"/>
                        <a:t>rooms</a:t>
                      </a:r>
                      <a:r>
                        <a:rPr lang="fr-FR" sz="1200" dirty="0" smtClean="0"/>
                        <a:t>/12/</a:t>
                      </a:r>
                      <a:r>
                        <a:rPr lang="fr-FR" sz="1200" dirty="0" err="1" smtClean="0"/>
                        <a:t>events</a:t>
                      </a:r>
                      <a:r>
                        <a:rPr lang="fr-FR" sz="1200" dirty="0" smtClean="0"/>
                        <a:t>/345</a:t>
                      </a:r>
                      <a:endParaRPr lang="fr-FR" sz="1200" dirty="0"/>
                    </a:p>
                  </a:txBody>
                  <a:tcPr/>
                </a:tc>
                <a:tc>
                  <a:txBody>
                    <a:bodyPr/>
                    <a:lstStyle/>
                    <a:p>
                      <a:pPr algn="ctr"/>
                      <a:r>
                        <a:rPr lang="en-US" dirty="0" smtClean="0"/>
                        <a:t>-</a:t>
                      </a:r>
                      <a:endParaRPr lang="fr-FR" dirty="0"/>
                    </a:p>
                  </a:txBody>
                  <a:tcPr/>
                </a:tc>
                <a:tc>
                  <a:txBody>
                    <a:bodyPr/>
                    <a:lstStyle/>
                    <a:p>
                      <a:pPr algn="l"/>
                      <a:r>
                        <a:rPr lang="fr-FR" sz="1200" dirty="0" smtClean="0"/>
                        <a:t>Lit l'évènement 345 de la salle 12</a:t>
                      </a:r>
                      <a:endParaRPr lang="fr-FR" sz="1200" dirty="0"/>
                    </a:p>
                  </a:txBody>
                  <a:tcPr/>
                </a:tc>
                <a:tc>
                  <a:txBody>
                    <a:bodyPr/>
                    <a:lstStyle/>
                    <a:p>
                      <a:pPr algn="l"/>
                      <a:r>
                        <a:rPr lang="fr-FR" sz="1200" dirty="0" smtClean="0"/>
                        <a:t>Met à jour l'évènement 345 de la salle 12</a:t>
                      </a:r>
                      <a:endParaRPr lang="fr-FR" sz="1200" dirty="0"/>
                    </a:p>
                  </a:txBody>
                  <a:tcPr/>
                </a:tc>
                <a:tc>
                  <a:txBody>
                    <a:bodyPr/>
                    <a:lstStyle/>
                    <a:p>
                      <a:pPr algn="l"/>
                      <a:r>
                        <a:rPr lang="fr-FR" sz="1200" dirty="0" smtClean="0"/>
                        <a:t>Supprime l'évènement 345 de la salle 12</a:t>
                      </a:r>
                      <a:endParaRPr lang="fr-FR" sz="1200" dirty="0"/>
                    </a:p>
                  </a:txBody>
                  <a:tcPr/>
                </a:tc>
                <a:extLst>
                  <a:ext uri="{0D108BD9-81ED-4DB2-BD59-A6C34878D82A}">
                    <a16:rowId xmlns:a16="http://schemas.microsoft.com/office/drawing/2014/main" val="1842366273"/>
                  </a:ext>
                </a:extLst>
              </a:tr>
            </a:tbl>
          </a:graphicData>
        </a:graphic>
      </p:graphicFrame>
    </p:spTree>
    <p:extLst>
      <p:ext uri="{BB962C8B-B14F-4D97-AF65-F5344CB8AC3E}">
        <p14:creationId xmlns:p14="http://schemas.microsoft.com/office/powerpoint/2010/main" val="1255073531"/>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à coins arrondis 20">
            <a:extLst>
              <a:ext uri="{FF2B5EF4-FFF2-40B4-BE49-F238E27FC236}">
                <a16:creationId xmlns:a16="http://schemas.microsoft.com/office/drawing/2014/main" id="{B04823C5-AAD3-4FB3-A25D-C238181A022C}"/>
              </a:ext>
            </a:extLst>
          </p:cNvPr>
          <p:cNvSpPr/>
          <p:nvPr/>
        </p:nvSpPr>
        <p:spPr>
          <a:xfrm>
            <a:off x="824887" y="1632016"/>
            <a:ext cx="11094563" cy="1573514"/>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Rounded Corners 19">
            <a:extLst>
              <a:ext uri="{FF2B5EF4-FFF2-40B4-BE49-F238E27FC236}">
                <a16:creationId xmlns:a16="http://schemas.microsoft.com/office/drawing/2014/main" id="{79426DEA-E145-4CB5-A124-03449CFBB3D2}"/>
              </a:ext>
            </a:extLst>
          </p:cNvPr>
          <p:cNvSpPr/>
          <p:nvPr/>
        </p:nvSpPr>
        <p:spPr>
          <a:xfrm>
            <a:off x="3619640" y="344429"/>
            <a:ext cx="5462155"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n°2</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05985"/>
            <a:ext cx="10979023" cy="2723269"/>
            <a:chOff x="2576659" y="718955"/>
            <a:chExt cx="24667094" cy="2723269"/>
          </a:xfrm>
        </p:grpSpPr>
        <p:sp>
          <p:nvSpPr>
            <p:cNvPr id="6" name="TextBox 5">
              <a:extLst>
                <a:ext uri="{FF2B5EF4-FFF2-40B4-BE49-F238E27FC236}">
                  <a16:creationId xmlns:a16="http://schemas.microsoft.com/office/drawing/2014/main" id="{BD325B23-26AF-4420-BA42-BC7886C5C584}"/>
                </a:ext>
              </a:extLst>
            </p:cNvPr>
            <p:cNvSpPr txBox="1"/>
            <p:nvPr/>
          </p:nvSpPr>
          <p:spPr>
            <a:xfrm>
              <a:off x="9028404" y="718955"/>
              <a:ext cx="11644967" cy="338554"/>
            </a:xfrm>
            <a:prstGeom prst="rect">
              <a:avLst/>
            </a:prstGeom>
            <a:noFill/>
          </p:spPr>
          <p:txBody>
            <a:bodyPr wrap="square" rtlCol="0">
              <a:spAutoFit/>
            </a:bodyPr>
            <a:lstStyle/>
            <a:p>
              <a:r>
                <a:rPr lang="fr-FR" altLang="ko-KR" sz="1600" b="1" dirty="0">
                  <a:solidFill>
                    <a:schemeClr val="bg1"/>
                  </a:solidFill>
                  <a:cs typeface="Arial" pitchFamily="34" charset="0"/>
                </a:rPr>
                <a:t>L</a:t>
              </a:r>
              <a:r>
                <a:rPr lang="fr-FR" altLang="ko-KR" sz="1600" b="1" dirty="0" smtClean="0">
                  <a:solidFill>
                    <a:schemeClr val="bg1"/>
                  </a:solidFill>
                  <a:cs typeface="Arial" pitchFamily="34" charset="0"/>
                </a:rPr>
                <a:t>es </a:t>
              </a:r>
              <a:r>
                <a:rPr lang="fr-FR" altLang="ko-KR" sz="1600" b="1" dirty="0">
                  <a:solidFill>
                    <a:schemeClr val="bg1"/>
                  </a:solidFill>
                  <a:cs typeface="Arial" pitchFamily="34" charset="0"/>
                </a:rPr>
                <a:t>verbes HTTP comme identifiant des opérations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4667094" cy="1384995"/>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L'approche </a:t>
              </a:r>
              <a:r>
                <a:rPr lang="fr-FR" altLang="ko-KR" sz="1400" dirty="0">
                  <a:solidFill>
                    <a:schemeClr val="bg1"/>
                  </a:solidFill>
                  <a:cs typeface="Arial" pitchFamily="34" charset="0"/>
                </a:rPr>
                <a:t>REST se base sur la méthode HTTP pour </a:t>
              </a:r>
              <a:r>
                <a:rPr lang="fr-FR" altLang="ko-KR" sz="1400" dirty="0" err="1">
                  <a:solidFill>
                    <a:schemeClr val="bg1"/>
                  </a:solidFill>
                  <a:cs typeface="Arial" pitchFamily="34" charset="0"/>
                </a:rPr>
                <a:t>determiner</a:t>
              </a:r>
              <a:r>
                <a:rPr lang="fr-FR" altLang="ko-KR" sz="1400" dirty="0">
                  <a:solidFill>
                    <a:schemeClr val="bg1"/>
                  </a:solidFill>
                  <a:cs typeface="Arial" pitchFamily="34" charset="0"/>
                </a:rPr>
                <a:t> l'opération à réaliser.</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L'utilisation des verbes HTTP rend l'API intuitive et permet d'éviter que le développeur n'ait à consulter une documentation verbeuse pour comprendre comment manipuler les ressources.</a:t>
              </a:r>
            </a:p>
            <a:p>
              <a:pPr algn="just"/>
              <a:endParaRPr lang="fr-FR" altLang="ko-KR" sz="1400" dirty="0">
                <a:solidFill>
                  <a:schemeClr val="bg1"/>
                </a:solidFill>
                <a:cs typeface="Arial" pitchFamily="34" charset="0"/>
              </a:endParaRPr>
            </a:p>
            <a:p>
              <a:pPr algn="just"/>
              <a:r>
                <a:rPr lang="fr-FR" altLang="ko-KR" sz="1400" dirty="0">
                  <a:solidFill>
                    <a:schemeClr val="bg1"/>
                  </a:solidFill>
                  <a:cs typeface="Arial" pitchFamily="34" charset="0"/>
                </a:rPr>
                <a:t>Les verbes HTTP correspondant aux opérations de type CRUD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988409" y="5952931"/>
            <a:ext cx="6931041" cy="905069"/>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5259554" y="6150073"/>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6158204" y="6027003"/>
            <a:ext cx="6538007" cy="830997"/>
          </a:xfrm>
          <a:prstGeom prst="rect">
            <a:avLst/>
          </a:prstGeom>
          <a:noFill/>
        </p:spPr>
        <p:txBody>
          <a:bodyPr wrap="square" rtlCol="0">
            <a:spAutoFit/>
          </a:bodyPr>
          <a:lstStyle/>
          <a:p>
            <a:r>
              <a:rPr lang="fr-FR" altLang="ko-KR" sz="1200" dirty="0">
                <a:solidFill>
                  <a:schemeClr val="bg1"/>
                </a:solidFill>
                <a:cs typeface="Arial" pitchFamily="34" charset="0"/>
              </a:rPr>
              <a:t>POST http://mywebsite.com/books </a:t>
            </a:r>
            <a:r>
              <a:rPr lang="fr-FR" altLang="ko-KR" sz="1200" dirty="0">
                <a:cs typeface="Arial" pitchFamily="34" charset="0"/>
              </a:rPr>
              <a:t>=&gt; </a:t>
            </a:r>
            <a:r>
              <a:rPr lang="fr-FR" altLang="ko-KR" sz="1200" dirty="0" smtClean="0">
                <a:cs typeface="Arial" pitchFamily="34" charset="0"/>
              </a:rPr>
              <a:t>Créer </a:t>
            </a:r>
            <a:r>
              <a:rPr lang="fr-FR" altLang="ko-KR" sz="1200" dirty="0">
                <a:cs typeface="Arial" pitchFamily="34" charset="0"/>
              </a:rPr>
              <a:t>un </a:t>
            </a:r>
            <a:r>
              <a:rPr lang="fr-FR" altLang="ko-KR" sz="1200" dirty="0" smtClean="0">
                <a:cs typeface="Arial" pitchFamily="34" charset="0"/>
              </a:rPr>
              <a:t>livre</a:t>
            </a:r>
          </a:p>
          <a:p>
            <a:r>
              <a:rPr lang="fr-FR" altLang="ko-KR" sz="1200" dirty="0" smtClean="0">
                <a:solidFill>
                  <a:schemeClr val="bg1"/>
                </a:solidFill>
                <a:cs typeface="Arial" pitchFamily="34" charset="0"/>
              </a:rPr>
              <a:t>GET </a:t>
            </a:r>
            <a:r>
              <a:rPr lang="fr-FR" altLang="ko-KR" sz="1200" dirty="0">
                <a:solidFill>
                  <a:schemeClr val="bg1"/>
                </a:solidFill>
                <a:cs typeface="Arial" pitchFamily="34" charset="0"/>
              </a:rPr>
              <a:t>http://mywebsite.com/books/87 </a:t>
            </a:r>
            <a:r>
              <a:rPr lang="fr-FR" altLang="ko-KR" sz="1200" dirty="0" smtClean="0">
                <a:cs typeface="Arial" pitchFamily="34" charset="0"/>
              </a:rPr>
              <a:t>=&gt; Afficher le livre 87</a:t>
            </a:r>
          </a:p>
          <a:p>
            <a:r>
              <a:rPr lang="fr-FR" altLang="ko-KR" sz="1200" dirty="0">
                <a:solidFill>
                  <a:schemeClr val="bg1"/>
                </a:solidFill>
                <a:cs typeface="Arial" pitchFamily="34" charset="0"/>
              </a:rPr>
              <a:t>PUT http://mywebsite.com/books/87 </a:t>
            </a:r>
            <a:r>
              <a:rPr lang="fr-FR" altLang="ko-KR" sz="1200" dirty="0" smtClean="0">
                <a:cs typeface="Arial" pitchFamily="34" charset="0"/>
              </a:rPr>
              <a:t>=&gt; Mettre à jour </a:t>
            </a:r>
            <a:r>
              <a:rPr lang="fr-FR" altLang="ko-KR" sz="1200" dirty="0">
                <a:cs typeface="Arial" pitchFamily="34" charset="0"/>
              </a:rPr>
              <a:t>le livre 87</a:t>
            </a:r>
          </a:p>
          <a:p>
            <a:r>
              <a:rPr lang="fr-FR" altLang="ko-KR" sz="1200" dirty="0" smtClean="0">
                <a:solidFill>
                  <a:schemeClr val="bg1"/>
                </a:solidFill>
                <a:cs typeface="Arial" pitchFamily="34" charset="0"/>
              </a:rPr>
              <a:t>DELETE </a:t>
            </a:r>
            <a:r>
              <a:rPr lang="fr-FR" altLang="ko-KR" sz="1200" dirty="0">
                <a:solidFill>
                  <a:schemeClr val="bg1"/>
                </a:solidFill>
                <a:cs typeface="Arial" pitchFamily="34" charset="0"/>
              </a:rPr>
              <a:t>http://</a:t>
            </a:r>
            <a:r>
              <a:rPr lang="fr-FR" altLang="ko-KR" sz="1200" dirty="0" smtClean="0">
                <a:solidFill>
                  <a:schemeClr val="bg1"/>
                </a:solidFill>
                <a:cs typeface="Arial" pitchFamily="34" charset="0"/>
              </a:rPr>
              <a:t>mywebsite.com/books/87 </a:t>
            </a:r>
            <a:r>
              <a:rPr lang="fr-FR" altLang="ko-KR" sz="1200" dirty="0" smtClean="0">
                <a:cs typeface="Arial" pitchFamily="34" charset="0"/>
              </a:rPr>
              <a:t>=&gt; Supprime le </a:t>
            </a:r>
            <a:r>
              <a:rPr lang="fr-FR" altLang="ko-KR" sz="1200" dirty="0">
                <a:cs typeface="Arial" pitchFamily="34" charset="0"/>
              </a:rPr>
              <a:t>livre 87</a:t>
            </a:r>
            <a:endParaRPr lang="ko-KR" altLang="en-US" sz="1200" dirty="0">
              <a:cs typeface="Arial" pitchFamily="34" charset="0"/>
            </a:endParaRPr>
          </a:p>
        </p:txBody>
      </p:sp>
      <p:sp>
        <p:nvSpPr>
          <p:cNvPr id="28" name="Rectangle 27">
            <a:extLst>
              <a:ext uri="{FF2B5EF4-FFF2-40B4-BE49-F238E27FC236}">
                <a16:creationId xmlns:a16="http://schemas.microsoft.com/office/drawing/2014/main" id="{B04823C5-AAD3-4FB3-A25D-C238181A022C}"/>
              </a:ext>
            </a:extLst>
          </p:cNvPr>
          <p:cNvSpPr/>
          <p:nvPr/>
        </p:nvSpPr>
        <p:spPr>
          <a:xfrm>
            <a:off x="951079" y="3644540"/>
            <a:ext cx="1823226" cy="1232263"/>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19">
            <a:extLst>
              <a:ext uri="{FF2B5EF4-FFF2-40B4-BE49-F238E27FC236}">
                <a16:creationId xmlns:a16="http://schemas.microsoft.com/office/drawing/2014/main" id="{79426DEA-E145-4CB5-A124-03449CFBB3D2}"/>
              </a:ext>
            </a:extLst>
          </p:cNvPr>
          <p:cNvSpPr/>
          <p:nvPr/>
        </p:nvSpPr>
        <p:spPr>
          <a:xfrm>
            <a:off x="659367" y="3361124"/>
            <a:ext cx="908178"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0">
            <a:extLst>
              <a:ext uri="{FF2B5EF4-FFF2-40B4-BE49-F238E27FC236}">
                <a16:creationId xmlns:a16="http://schemas.microsoft.com/office/drawing/2014/main" id="{D5DFB5B5-FA64-4BEE-B753-0656AB389907}"/>
              </a:ext>
            </a:extLst>
          </p:cNvPr>
          <p:cNvSpPr txBox="1"/>
          <p:nvPr/>
        </p:nvSpPr>
        <p:spPr>
          <a:xfrm>
            <a:off x="734330" y="3418265"/>
            <a:ext cx="758252"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CRUD</a:t>
            </a:r>
            <a:endParaRPr lang="ko-KR" altLang="en-US" sz="1200" b="1" dirty="0">
              <a:solidFill>
                <a:schemeClr val="bg1"/>
              </a:solidFill>
              <a:cs typeface="Arial" pitchFamily="34" charset="0"/>
            </a:endParaRPr>
          </a:p>
        </p:txBody>
      </p:sp>
      <p:sp>
        <p:nvSpPr>
          <p:cNvPr id="31" name="TextBox 21">
            <a:extLst>
              <a:ext uri="{FF2B5EF4-FFF2-40B4-BE49-F238E27FC236}">
                <a16:creationId xmlns:a16="http://schemas.microsoft.com/office/drawing/2014/main" id="{D6C24BE7-F4B7-4B22-90D0-D58085FC6A1F}"/>
              </a:ext>
            </a:extLst>
          </p:cNvPr>
          <p:cNvSpPr txBox="1"/>
          <p:nvPr/>
        </p:nvSpPr>
        <p:spPr>
          <a:xfrm>
            <a:off x="1028399" y="3833071"/>
            <a:ext cx="1708585" cy="830997"/>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 Créer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read</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a:t>
            </a:r>
            <a:r>
              <a:rPr lang="fr-FR" altLang="ko-KR" sz="1200" dirty="0">
                <a:latin typeface="Arial" pitchFamily="34" charset="0"/>
                <a:cs typeface="Arial" pitchFamily="34" charset="0"/>
              </a:rPr>
              <a:t>update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3498343" y="4501754"/>
            <a:ext cx="2697190" cy="1115277"/>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296068" y="4239851"/>
            <a:ext cx="1222309"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20">
            <a:extLst>
              <a:ext uri="{FF2B5EF4-FFF2-40B4-BE49-F238E27FC236}">
                <a16:creationId xmlns:a16="http://schemas.microsoft.com/office/drawing/2014/main" id="{D5DFB5B5-FA64-4BEE-B753-0656AB389907}"/>
              </a:ext>
            </a:extLst>
          </p:cNvPr>
          <p:cNvSpPr txBox="1"/>
          <p:nvPr/>
        </p:nvSpPr>
        <p:spPr>
          <a:xfrm>
            <a:off x="3281594" y="4275479"/>
            <a:ext cx="1147346"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verbes </a:t>
            </a:r>
            <a:r>
              <a:rPr lang="fr-FR" altLang="ko-KR" sz="1200" b="1" dirty="0" smtClean="0">
                <a:solidFill>
                  <a:schemeClr val="bg1"/>
                </a:solidFill>
                <a:cs typeface="Arial" pitchFamily="34" charset="0"/>
              </a:rPr>
              <a:t>HTTP</a:t>
            </a:r>
            <a:endParaRPr lang="ko-KR" altLang="en-US" sz="1200" b="1" dirty="0">
              <a:solidFill>
                <a:schemeClr val="bg1"/>
              </a:solidFill>
              <a:cs typeface="Arial" pitchFamily="34" charset="0"/>
            </a:endParaRPr>
          </a:p>
        </p:txBody>
      </p:sp>
      <p:sp>
        <p:nvSpPr>
          <p:cNvPr id="17" name="TextBox 21">
            <a:extLst>
              <a:ext uri="{FF2B5EF4-FFF2-40B4-BE49-F238E27FC236}">
                <a16:creationId xmlns:a16="http://schemas.microsoft.com/office/drawing/2014/main" id="{D6C24BE7-F4B7-4B22-90D0-D58085FC6A1F}"/>
              </a:ext>
            </a:extLst>
          </p:cNvPr>
          <p:cNvSpPr txBox="1"/>
          <p:nvPr/>
        </p:nvSpPr>
        <p:spPr>
          <a:xfrm>
            <a:off x="3575663" y="4690285"/>
            <a:ext cx="2520345" cy="830997"/>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 Créer (</a:t>
            </a:r>
            <a:r>
              <a:rPr lang="fr-FR" altLang="ko-KR" sz="1200" dirty="0" err="1">
                <a:solidFill>
                  <a:schemeClr val="bg1"/>
                </a:solidFill>
                <a:latin typeface="Arial" pitchFamily="34" charset="0"/>
                <a:cs typeface="Arial" pitchFamily="34" charset="0"/>
              </a:rPr>
              <a:t>create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POST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Afficher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read</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GET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Mettre </a:t>
            </a:r>
            <a:r>
              <a:rPr lang="fr-FR" altLang="ko-KR" sz="1200" dirty="0">
                <a:solidFill>
                  <a:schemeClr val="bg1"/>
                </a:solidFill>
                <a:latin typeface="Arial" pitchFamily="34" charset="0"/>
                <a:cs typeface="Arial" pitchFamily="34" charset="0"/>
              </a:rPr>
              <a:t>à jour (update) =&gt; </a:t>
            </a:r>
            <a:r>
              <a:rPr lang="fr-FR" altLang="ko-KR" sz="1200" dirty="0">
                <a:latin typeface="Arial" pitchFamily="34" charset="0"/>
                <a:cs typeface="Arial" pitchFamily="34" charset="0"/>
              </a:rPr>
              <a:t>PUT</a:t>
            </a:r>
          </a:p>
          <a:p>
            <a:r>
              <a:rPr lang="fr-FR" altLang="ko-KR" sz="1200" dirty="0">
                <a:solidFill>
                  <a:schemeClr val="bg1"/>
                </a:solidFill>
                <a:latin typeface="Arial" pitchFamily="34" charset="0"/>
                <a:cs typeface="Arial" pitchFamily="34" charset="0"/>
              </a:rPr>
              <a:t>- </a:t>
            </a:r>
            <a:r>
              <a:rPr lang="fr-FR" altLang="ko-KR" sz="1200" dirty="0" smtClean="0">
                <a:solidFill>
                  <a:schemeClr val="bg1"/>
                </a:solidFill>
                <a:latin typeface="Arial" pitchFamily="34" charset="0"/>
                <a:cs typeface="Arial" pitchFamily="34" charset="0"/>
              </a:rPr>
              <a:t>Supprimer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delete</a:t>
            </a:r>
            <a:r>
              <a:rPr lang="fr-FR" altLang="ko-KR" sz="1200" dirty="0">
                <a:solidFill>
                  <a:schemeClr val="bg1"/>
                </a:solidFill>
                <a:latin typeface="Arial" pitchFamily="34" charset="0"/>
                <a:cs typeface="Arial" pitchFamily="34" charset="0"/>
              </a:rPr>
              <a:t>) =&gt; </a:t>
            </a:r>
            <a:r>
              <a:rPr lang="fr-FR" altLang="ko-KR" sz="1200" dirty="0">
                <a:latin typeface="Arial" pitchFamily="34" charset="0"/>
                <a:cs typeface="Arial" pitchFamily="34" charset="0"/>
              </a:rPr>
              <a:t>DELETE</a:t>
            </a:r>
            <a:endParaRPr lang="en-US" altLang="ko-KR" sz="1200" dirty="0">
              <a:latin typeface="Arial" pitchFamily="34" charset="0"/>
              <a:cs typeface="Arial" pitchFamily="34" charset="0"/>
            </a:endParaRPr>
          </a:p>
        </p:txBody>
      </p:sp>
      <p:sp>
        <p:nvSpPr>
          <p:cNvPr id="19" name="Rectangle: Rounded Corners 19">
            <a:hlinkClick r:id="rId2" action="ppaction://hlinksldjump"/>
            <a:extLst>
              <a:ext uri="{FF2B5EF4-FFF2-40B4-BE49-F238E27FC236}">
                <a16:creationId xmlns:a16="http://schemas.microsoft.com/office/drawing/2014/main" id="{79426DEA-E145-4CB5-A124-03449CFBB3D2}"/>
              </a:ext>
            </a:extLst>
          </p:cNvPr>
          <p:cNvSpPr/>
          <p:nvPr/>
        </p:nvSpPr>
        <p:spPr>
          <a:xfrm>
            <a:off x="9133386" y="3813466"/>
            <a:ext cx="2242453" cy="605846"/>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20">
            <a:hlinkClick r:id="rId2" action="ppaction://hlinksldjump"/>
            <a:extLst>
              <a:ext uri="{FF2B5EF4-FFF2-40B4-BE49-F238E27FC236}">
                <a16:creationId xmlns:a16="http://schemas.microsoft.com/office/drawing/2014/main" id="{D5DFB5B5-FA64-4BEE-B753-0656AB389907}"/>
              </a:ext>
            </a:extLst>
          </p:cNvPr>
          <p:cNvSpPr txBox="1"/>
          <p:nvPr/>
        </p:nvSpPr>
        <p:spPr>
          <a:xfrm>
            <a:off x="9198699" y="3974362"/>
            <a:ext cx="2111826"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Un </a:t>
            </a:r>
            <a:r>
              <a:rPr lang="en-US" altLang="ko-KR" sz="1200" b="1" dirty="0" err="1" smtClean="0">
                <a:solidFill>
                  <a:schemeClr val="bg1"/>
                </a:solidFill>
                <a:cs typeface="Arial" pitchFamily="34" charset="0"/>
              </a:rPr>
              <a:t>peu</a:t>
            </a:r>
            <a:r>
              <a:rPr lang="en-US" altLang="ko-KR" sz="1200" b="1" dirty="0" smtClean="0">
                <a:solidFill>
                  <a:schemeClr val="bg1"/>
                </a:solidFill>
                <a:cs typeface="Arial" pitchFamily="34" charset="0"/>
              </a:rPr>
              <a:t> plus </a:t>
            </a:r>
            <a:r>
              <a:rPr lang="en-US" altLang="ko-KR" sz="1200" b="1" dirty="0" err="1" smtClean="0">
                <a:solidFill>
                  <a:schemeClr val="bg1"/>
                </a:solidFill>
                <a:cs typeface="Arial" pitchFamily="34" charset="0"/>
              </a:rPr>
              <a:t>d’exemples</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3874510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à coins arrondis 10">
            <a:extLst>
              <a:ext uri="{FF2B5EF4-FFF2-40B4-BE49-F238E27FC236}">
                <a16:creationId xmlns:a16="http://schemas.microsoft.com/office/drawing/2014/main" id="{B04823C5-AAD3-4FB3-A25D-C238181A022C}"/>
              </a:ext>
            </a:extLst>
          </p:cNvPr>
          <p:cNvSpPr/>
          <p:nvPr/>
        </p:nvSpPr>
        <p:spPr>
          <a:xfrm>
            <a:off x="789998" y="1541918"/>
            <a:ext cx="10242437" cy="833534"/>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Rectangle: Rounded Corners 19">
            <a:extLst>
              <a:ext uri="{FF2B5EF4-FFF2-40B4-BE49-F238E27FC236}">
                <a16:creationId xmlns:a16="http://schemas.microsoft.com/office/drawing/2014/main" id="{79426DEA-E145-4CB5-A124-03449CFBB3D2}"/>
              </a:ext>
            </a:extLst>
          </p:cNvPr>
          <p:cNvSpPr/>
          <p:nvPr/>
        </p:nvSpPr>
        <p:spPr>
          <a:xfrm>
            <a:off x="3619640" y="344429"/>
            <a:ext cx="6096637"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n°3</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864634" y="463850"/>
            <a:ext cx="10002419" cy="1803629"/>
            <a:chOff x="2576659" y="776820"/>
            <a:chExt cx="22472911" cy="1803629"/>
          </a:xfrm>
        </p:grpSpPr>
        <p:sp>
          <p:nvSpPr>
            <p:cNvPr id="6" name="TextBox 5">
              <a:extLst>
                <a:ext uri="{FF2B5EF4-FFF2-40B4-BE49-F238E27FC236}">
                  <a16:creationId xmlns:a16="http://schemas.microsoft.com/office/drawing/2014/main" id="{BD325B23-26AF-4420-BA42-BC7886C5C584}"/>
                </a:ext>
              </a:extLst>
            </p:cNvPr>
            <p:cNvSpPr txBox="1"/>
            <p:nvPr/>
          </p:nvSpPr>
          <p:spPr>
            <a:xfrm>
              <a:off x="9024117" y="776820"/>
              <a:ext cx="13182293" cy="338554"/>
            </a:xfrm>
            <a:prstGeom prst="rect">
              <a:avLst/>
            </a:prstGeom>
            <a:noFill/>
          </p:spPr>
          <p:txBody>
            <a:bodyPr wrap="square" rtlCol="0">
              <a:spAutoFit/>
            </a:bodyPr>
            <a:lstStyle/>
            <a:p>
              <a:r>
                <a:rPr lang="fr-FR" altLang="ko-KR" sz="1600" b="1" dirty="0" smtClean="0">
                  <a:solidFill>
                    <a:schemeClr val="bg1"/>
                  </a:solidFill>
                  <a:cs typeface="Arial" pitchFamily="34" charset="0"/>
                </a:rPr>
                <a:t>Les </a:t>
              </a:r>
              <a:r>
                <a:rPr lang="fr-FR" altLang="ko-KR" sz="1600" b="1" dirty="0">
                  <a:solidFill>
                    <a:schemeClr val="bg1"/>
                  </a:solidFill>
                  <a:cs typeface="Arial" pitchFamily="34" charset="0"/>
                </a:rPr>
                <a:t>réponses HTTP comme représentation des </a:t>
              </a:r>
              <a:r>
                <a:rPr lang="fr-FR" altLang="ko-KR" sz="1600" b="1" dirty="0" smtClean="0">
                  <a:solidFill>
                    <a:schemeClr val="bg1"/>
                  </a:solidFill>
                  <a:cs typeface="Arial" pitchFamily="34" charset="0"/>
                </a:rPr>
                <a:t>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576659" y="2057229"/>
              <a:ext cx="22472911" cy="523220"/>
            </a:xfrm>
            <a:prstGeom prst="rect">
              <a:avLst/>
            </a:prstGeom>
            <a:noFill/>
          </p:spPr>
          <p:txBody>
            <a:bodyPr wrap="square" rtlCol="0">
              <a:spAutoFit/>
            </a:bodyPr>
            <a:lstStyle/>
            <a:p>
              <a:pPr algn="just"/>
              <a:r>
                <a:rPr lang="fr-FR" altLang="ko-KR" sz="1400" dirty="0">
                  <a:solidFill>
                    <a:schemeClr val="bg1"/>
                  </a:solidFill>
                  <a:cs typeface="Arial" pitchFamily="34" charset="0"/>
                </a:rPr>
                <a:t>Il est important d’avoir à l’esprit que la réponse envoyée n’est pas une ressource, c’est la représentation d’une ressource. Ainsi, une ressource peut avoir plusieurs représentations dans des formats divers : </a:t>
              </a:r>
              <a:r>
                <a:rPr lang="fr-FR" altLang="ko-KR" sz="1400" b="1" dirty="0">
                  <a:solidFill>
                    <a:schemeClr val="bg1"/>
                  </a:solidFill>
                  <a:cs typeface="Arial" pitchFamily="34" charset="0"/>
                </a:rPr>
                <a:t>HTML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XML</a:t>
              </a:r>
              <a:r>
                <a:rPr lang="fr-FR" altLang="ko-KR" sz="1400" dirty="0">
                  <a:solidFill>
                    <a:schemeClr val="bg1"/>
                  </a:solidFill>
                  <a:cs typeface="Arial" pitchFamily="34" charset="0"/>
                </a:rPr>
                <a:t>, </a:t>
              </a:r>
              <a:r>
                <a:rPr lang="fr-FR" altLang="ko-KR" sz="1400" b="1" dirty="0">
                  <a:solidFill>
                    <a:schemeClr val="bg1"/>
                  </a:solidFill>
                  <a:cs typeface="Arial" pitchFamily="34" charset="0"/>
                </a:rPr>
                <a:t>CSV</a:t>
              </a:r>
              <a:r>
                <a:rPr lang="fr-FR" altLang="ko-KR" sz="1400" dirty="0">
                  <a:solidFill>
                    <a:schemeClr val="bg1"/>
                  </a:solidFill>
                  <a:cs typeface="Arial" pitchFamily="34" charset="0"/>
                </a:rPr>
                <a:t>, </a:t>
              </a:r>
              <a:r>
                <a:rPr lang="fr-FR" altLang="ko-KR" sz="1400" b="1" dirty="0">
                  <a:solidFill>
                    <a:schemeClr val="bg1"/>
                  </a:solidFill>
                  <a:cs typeface="Arial" pitchFamily="34" charset="0"/>
                </a:rPr>
                <a:t>JSON</a:t>
              </a:r>
              <a:r>
                <a:rPr lang="fr-FR" altLang="ko-KR" sz="1400" dirty="0">
                  <a:solidFill>
                    <a:schemeClr val="bg1"/>
                  </a:solidFill>
                  <a:cs typeface="Arial" pitchFamily="34" charset="0"/>
                </a:rPr>
                <a:t>, etc</a:t>
              </a:r>
              <a:r>
                <a:rPr lang="fr-FR" altLang="ko-KR" sz="1400" dirty="0" smtClean="0">
                  <a:solidFill>
                    <a:schemeClr val="bg1"/>
                  </a:solidFill>
                  <a:cs typeface="Arial" pitchFamily="34" charset="0"/>
                </a:rPr>
                <a:t>.</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6531429" y="4895461"/>
            <a:ext cx="5605735" cy="2024742"/>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6727750" y="5088894"/>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7551576" y="5020470"/>
            <a:ext cx="6538007" cy="1384995"/>
          </a:xfrm>
          <a:prstGeom prst="rect">
            <a:avLst/>
          </a:prstGeom>
          <a:noFill/>
        </p:spPr>
        <p:txBody>
          <a:bodyPr wrap="square" rtlCol="0">
            <a:spAutoFit/>
          </a:bodyPr>
          <a:lstStyle/>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text/html</a:t>
            </a:r>
          </a:p>
          <a:p>
            <a:endParaRPr lang="en-US" altLang="ko-KR" sz="1200" dirty="0" smtClean="0">
              <a:solidFill>
                <a:schemeClr val="bg1"/>
              </a:solidFill>
              <a:cs typeface="Arial" pitchFamily="34" charset="0"/>
            </a:endParaRPr>
          </a:p>
          <a:p>
            <a:r>
              <a:rPr lang="en-US" altLang="ko-KR" sz="1200" dirty="0" smtClean="0">
                <a:solidFill>
                  <a:schemeClr val="bg1"/>
                </a:solidFill>
                <a:cs typeface="Arial" pitchFamily="34" charset="0"/>
              </a:rPr>
              <a:t>GET /books</a:t>
            </a:r>
          </a:p>
          <a:p>
            <a:r>
              <a:rPr lang="en-US" altLang="ko-KR" sz="1200" dirty="0" smtClean="0">
                <a:solidFill>
                  <a:schemeClr val="bg1"/>
                </a:solidFill>
                <a:cs typeface="Arial" pitchFamily="34" charset="0"/>
              </a:rPr>
              <a:t>Host: mywebsite.com</a:t>
            </a:r>
          </a:p>
          <a:p>
            <a:r>
              <a:rPr lang="en-US" altLang="ko-KR" sz="1200" dirty="0" smtClean="0">
                <a:solidFill>
                  <a:schemeClr val="bg1"/>
                </a:solidFill>
                <a:cs typeface="Arial" pitchFamily="34" charset="0"/>
              </a:rPr>
              <a:t>Accept: application/xml</a:t>
            </a:r>
          </a:p>
        </p:txBody>
      </p:sp>
    </p:spTree>
    <p:extLst>
      <p:ext uri="{BB962C8B-B14F-4D97-AF65-F5344CB8AC3E}">
        <p14:creationId xmlns:p14="http://schemas.microsoft.com/office/powerpoint/2010/main" val="3699373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724683" y="1330641"/>
            <a:ext cx="11062990" cy="97435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n°4</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3850"/>
            <a:ext cx="10997675" cy="1695446"/>
            <a:chOff x="2408971" y="776820"/>
            <a:chExt cx="24709000" cy="1695446"/>
          </a:xfrm>
        </p:grpSpPr>
        <p:sp>
          <p:nvSpPr>
            <p:cNvPr id="6" name="TextBox 5">
              <a:extLst>
                <a:ext uri="{FF2B5EF4-FFF2-40B4-BE49-F238E27FC236}">
                  <a16:creationId xmlns:a16="http://schemas.microsoft.com/office/drawing/2014/main" id="{BD325B23-26AF-4420-BA42-BC7886C5C584}"/>
                </a:ext>
              </a:extLst>
            </p:cNvPr>
            <p:cNvSpPr txBox="1"/>
            <p:nvPr/>
          </p:nvSpPr>
          <p:spPr>
            <a:xfrm>
              <a:off x="9114068" y="776820"/>
              <a:ext cx="9688371" cy="338554"/>
            </a:xfrm>
            <a:prstGeom prst="rect">
              <a:avLst/>
            </a:prstGeom>
            <a:noFill/>
          </p:spPr>
          <p:txBody>
            <a:bodyPr wrap="square" rtlCol="0">
              <a:spAutoFit/>
            </a:bodyPr>
            <a:lstStyle/>
            <a:p>
              <a:r>
                <a:rPr lang="fr-FR" altLang="ko-KR" sz="1600" b="1" dirty="0">
                  <a:solidFill>
                    <a:schemeClr val="bg1"/>
                  </a:solidFill>
                  <a:cs typeface="Arial" pitchFamily="34" charset="0"/>
                </a:rPr>
                <a:t>Les liens comme relation entre ressources</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738664"/>
            </a:xfrm>
            <a:prstGeom prst="rect">
              <a:avLst/>
            </a:prstGeom>
            <a:noFill/>
          </p:spPr>
          <p:txBody>
            <a:bodyPr wrap="square" rtlCol="0">
              <a:spAutoFit/>
            </a:bodyPr>
            <a:lstStyle/>
            <a:p>
              <a:pPr algn="just"/>
              <a:r>
                <a:rPr lang="fr-FR" altLang="ko-KR" sz="1400" dirty="0" smtClean="0">
                  <a:solidFill>
                    <a:schemeClr val="bg1"/>
                  </a:solidFill>
                  <a:cs typeface="Arial" pitchFamily="34" charset="0"/>
                </a:rPr>
                <a:t>Les </a:t>
              </a:r>
              <a:r>
                <a:rPr lang="fr-FR" altLang="ko-KR" sz="1400" dirty="0">
                  <a:solidFill>
                    <a:schemeClr val="bg1"/>
                  </a:solidFill>
                  <a:cs typeface="Arial" pitchFamily="34" charset="0"/>
                </a:rPr>
                <a:t>liens d’une ressource vers une autre ont tous une chose en commun : ils indiquent la présence d’une relation. Il est cependant possible de la décrire afin d’améliorer la compréhension du système. Pour expliciter cette description et indiquer la nature de la relation, l’attribut </a:t>
              </a:r>
              <a:r>
                <a:rPr lang="fr-FR" altLang="ko-KR" sz="1400" dirty="0" err="1">
                  <a:solidFill>
                    <a:schemeClr val="bg1"/>
                  </a:solidFill>
                  <a:cs typeface="Arial" pitchFamily="34" charset="0"/>
                </a:rPr>
                <a:t>rel</a:t>
              </a:r>
              <a:r>
                <a:rPr lang="fr-FR" altLang="ko-KR" sz="1400" dirty="0">
                  <a:solidFill>
                    <a:schemeClr val="bg1"/>
                  </a:solidFill>
                  <a:cs typeface="Arial" pitchFamily="34" charset="0"/>
                </a:rPr>
                <a:t> doit être spécifier sur tous les liens. Ainsi l’IANA donne une liste de relation parmi lesquelles :</a:t>
              </a:r>
              <a:endParaRPr lang="en-US" altLang="ko-KR" sz="1400" dirty="0">
                <a:solidFill>
                  <a:schemeClr val="bg1"/>
                </a:solidFill>
                <a:cs typeface="Arial" pitchFamily="34" charset="0"/>
              </a:endParaRPr>
            </a:p>
          </p:txBody>
        </p:sp>
      </p:grpSp>
      <p:sp>
        <p:nvSpPr>
          <p:cNvPr id="23" name="Rectangle 22">
            <a:extLst>
              <a:ext uri="{FF2B5EF4-FFF2-40B4-BE49-F238E27FC236}">
                <a16:creationId xmlns:a16="http://schemas.microsoft.com/office/drawing/2014/main" id="{251AAF58-9E07-4119-8705-FE7626A87753}"/>
              </a:ext>
            </a:extLst>
          </p:cNvPr>
          <p:cNvSpPr/>
          <p:nvPr/>
        </p:nvSpPr>
        <p:spPr>
          <a:xfrm>
            <a:off x="4236099" y="4642580"/>
            <a:ext cx="7713305" cy="221542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
            <a:extLst>
              <a:ext uri="{FF2B5EF4-FFF2-40B4-BE49-F238E27FC236}">
                <a16:creationId xmlns:a16="http://schemas.microsoft.com/office/drawing/2014/main" id="{5C6013EE-DD03-4F6F-93B7-A485FEDE3BF0}"/>
              </a:ext>
            </a:extLst>
          </p:cNvPr>
          <p:cNvSpPr/>
          <p:nvPr/>
        </p:nvSpPr>
        <p:spPr>
          <a:xfrm>
            <a:off x="4531946" y="4808976"/>
            <a:ext cx="627505" cy="510784"/>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25" name="TextBox 10">
            <a:extLst>
              <a:ext uri="{FF2B5EF4-FFF2-40B4-BE49-F238E27FC236}">
                <a16:creationId xmlns:a16="http://schemas.microsoft.com/office/drawing/2014/main" id="{3CE22BC6-1759-4CEB-A69E-5F4C8A8C4045}"/>
              </a:ext>
            </a:extLst>
          </p:cNvPr>
          <p:cNvSpPr txBox="1"/>
          <p:nvPr/>
        </p:nvSpPr>
        <p:spPr>
          <a:xfrm>
            <a:off x="5312229" y="4734342"/>
            <a:ext cx="6587412" cy="2123658"/>
          </a:xfrm>
          <a:prstGeom prst="rect">
            <a:avLst/>
          </a:prstGeom>
          <a:noFill/>
        </p:spPr>
        <p:txBody>
          <a:bodyPr wrap="square" rtlCol="0">
            <a:spAutoFit/>
          </a:bodyPr>
          <a:lstStyle/>
          <a:p>
            <a:r>
              <a:rPr lang="en-US" altLang="ko-KR" sz="1200" dirty="0" err="1">
                <a:solidFill>
                  <a:schemeClr val="bg1"/>
                </a:solidFill>
                <a:cs typeface="Arial" pitchFamily="34" charset="0"/>
              </a:rPr>
              <a:t>Exemple</a:t>
            </a:r>
            <a:r>
              <a:rPr lang="en-US" altLang="ko-KR" sz="1200" dirty="0">
                <a:solidFill>
                  <a:schemeClr val="bg1"/>
                </a:solidFill>
                <a:cs typeface="Arial" pitchFamily="34" charset="0"/>
              </a:rPr>
              <a:t> de </a:t>
            </a:r>
            <a:r>
              <a:rPr lang="en-US" altLang="ko-KR" sz="1200" dirty="0" err="1">
                <a:solidFill>
                  <a:schemeClr val="bg1"/>
                </a:solidFill>
                <a:cs typeface="Arial" pitchFamily="34" charset="0"/>
              </a:rPr>
              <a:t>réponse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en</a:t>
            </a:r>
            <a:r>
              <a:rPr lang="en-US" altLang="ko-KR" sz="1200" dirty="0">
                <a:solidFill>
                  <a:schemeClr val="bg1"/>
                </a:solidFill>
                <a:cs typeface="Arial" pitchFamily="34" charset="0"/>
              </a:rPr>
              <a:t> XML </a:t>
            </a:r>
            <a:r>
              <a:rPr lang="en-US" altLang="ko-KR" sz="1200" dirty="0" err="1">
                <a:solidFill>
                  <a:schemeClr val="bg1"/>
                </a:solidFill>
                <a:cs typeface="Arial" pitchFamily="34" charset="0"/>
              </a:rPr>
              <a:t>d'une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liste</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paginée</a:t>
            </a:r>
            <a:r>
              <a:rPr lang="en-US" altLang="ko-KR" sz="1200" dirty="0">
                <a:solidFill>
                  <a:schemeClr val="bg1"/>
                </a:solidFill>
                <a:cs typeface="Arial" pitchFamily="34" charset="0"/>
              </a:rPr>
              <a:t> de livres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&lt;?xml&gt;</a:t>
            </a:r>
          </a:p>
          <a:p>
            <a:r>
              <a:rPr lang="en-US" altLang="ko-KR" sz="1200" dirty="0">
                <a:solidFill>
                  <a:schemeClr val="bg1"/>
                </a:solidFill>
                <a:cs typeface="Arial" pitchFamily="34" charset="0"/>
              </a:rPr>
              <a:t>&lt;search&gt;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="self" title="self"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=1&amp;c=5"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="next" title="next"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=2&amp;c=5" /&gt;</a:t>
            </a:r>
          </a:p>
          <a:p>
            <a:r>
              <a:rPr lang="en-US" altLang="ko-KR" sz="1200" dirty="0">
                <a:solidFill>
                  <a:schemeClr val="bg1"/>
                </a:solidFill>
                <a:cs typeface="Arial" pitchFamily="34" charset="0"/>
              </a:rPr>
              <a:t>&lt;link </a:t>
            </a:r>
            <a:r>
              <a:rPr lang="en-US" altLang="ko-KR" sz="1200" dirty="0" err="1">
                <a:solidFill>
                  <a:schemeClr val="bg1"/>
                </a:solidFill>
                <a:cs typeface="Arial" pitchFamily="34" charset="0"/>
              </a:rPr>
              <a:t>rel</a:t>
            </a:r>
            <a:r>
              <a:rPr lang="en-US" altLang="ko-KR" sz="1200" dirty="0">
                <a:solidFill>
                  <a:schemeClr val="bg1"/>
                </a:solidFill>
                <a:cs typeface="Arial" pitchFamily="34" charset="0"/>
              </a:rPr>
              <a:t>="last" title="last" </a:t>
            </a:r>
            <a:r>
              <a:rPr lang="en-US" altLang="ko-KR" sz="1200" dirty="0" err="1">
                <a:solidFill>
                  <a:schemeClr val="bg1"/>
                </a:solidFill>
                <a:cs typeface="Arial" pitchFamily="34" charset="0"/>
              </a:rPr>
              <a:t>href</a:t>
            </a:r>
            <a:r>
              <a:rPr lang="en-US" altLang="ko-KR" sz="1200" dirty="0">
                <a:solidFill>
                  <a:schemeClr val="bg1"/>
                </a:solidFill>
                <a:cs typeface="Arial" pitchFamily="34" charset="0"/>
              </a:rPr>
              <a:t>="http://mywebsite.com/</a:t>
            </a:r>
            <a:r>
              <a:rPr lang="en-US" altLang="ko-KR" sz="1200" dirty="0" err="1">
                <a:solidFill>
                  <a:schemeClr val="bg1"/>
                </a:solidFill>
                <a:cs typeface="Arial" pitchFamily="34" charset="0"/>
              </a:rPr>
              <a:t>books?q</a:t>
            </a:r>
            <a:r>
              <a:rPr lang="en-US" altLang="ko-KR" sz="1200" dirty="0">
                <a:solidFill>
                  <a:schemeClr val="bg1"/>
                </a:solidFill>
                <a:cs typeface="Arial" pitchFamily="34" charset="0"/>
              </a:rPr>
              <a:t>=</a:t>
            </a:r>
            <a:r>
              <a:rPr lang="en-US" altLang="ko-KR" sz="1200" dirty="0" err="1">
                <a:solidFill>
                  <a:schemeClr val="bg1"/>
                </a:solidFill>
                <a:cs typeface="Arial" pitchFamily="34" charset="0"/>
              </a:rPr>
              <a:t>policier&amp;page</a:t>
            </a:r>
            <a:r>
              <a:rPr lang="en-US" altLang="ko-KR" sz="1200" dirty="0">
                <a:solidFill>
                  <a:schemeClr val="bg1"/>
                </a:solidFill>
                <a:cs typeface="Arial" pitchFamily="34" charset="0"/>
              </a:rPr>
              <a:t>=4&amp;c=5" /&gt;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a:t>
            </a:r>
          </a:p>
          <a:p>
            <a:r>
              <a:rPr lang="en-US" altLang="ko-KR" sz="1200" dirty="0">
                <a:solidFill>
                  <a:schemeClr val="bg1"/>
                </a:solidFill>
                <a:cs typeface="Arial" pitchFamily="34" charset="0"/>
              </a:rPr>
              <a:t>&lt;/book&gt;</a:t>
            </a:r>
          </a:p>
          <a:p>
            <a:r>
              <a:rPr lang="en-US" altLang="ko-KR" sz="1200" dirty="0">
                <a:solidFill>
                  <a:schemeClr val="bg1"/>
                </a:solidFill>
                <a:cs typeface="Arial" pitchFamily="34" charset="0"/>
              </a:rPr>
              <a:t>&lt;/search&gt;</a:t>
            </a:r>
            <a:endParaRPr lang="en-US" altLang="ko-KR" sz="1200" dirty="0" smtClean="0">
              <a:solidFill>
                <a:schemeClr val="bg1"/>
              </a:solidFill>
              <a:cs typeface="Arial" pitchFamily="34" charset="0"/>
            </a:endParaRPr>
          </a:p>
        </p:txBody>
      </p:sp>
      <p:sp>
        <p:nvSpPr>
          <p:cNvPr id="11" name="Rectangle 10">
            <a:extLst>
              <a:ext uri="{FF2B5EF4-FFF2-40B4-BE49-F238E27FC236}">
                <a16:creationId xmlns:a16="http://schemas.microsoft.com/office/drawing/2014/main" id="{B04823C5-AAD3-4FB3-A25D-C238181A022C}"/>
              </a:ext>
            </a:extLst>
          </p:cNvPr>
          <p:cNvSpPr/>
          <p:nvPr/>
        </p:nvSpPr>
        <p:spPr>
          <a:xfrm>
            <a:off x="1436269" y="3109583"/>
            <a:ext cx="8908754" cy="728410"/>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1231641" y="2827827"/>
            <a:ext cx="939281"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1181877" y="2883307"/>
            <a:ext cx="103880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Relations</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1532249" y="3247917"/>
            <a:ext cx="8908754" cy="461665"/>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contents</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edit</a:t>
            </a:r>
            <a:r>
              <a:rPr lang="fr-FR" altLang="ko-KR" sz="1200" dirty="0">
                <a:solidFill>
                  <a:schemeClr val="bg1"/>
                </a:solidFill>
                <a:latin typeface="Arial" pitchFamily="34" charset="0"/>
                <a:cs typeface="Arial" pitchFamily="34" charset="0"/>
              </a:rPr>
              <a:t>, </a:t>
            </a:r>
            <a:r>
              <a:rPr lang="fr-FR" altLang="ko-KR" sz="1200" dirty="0" err="1">
                <a:solidFill>
                  <a:schemeClr val="bg1"/>
                </a:solidFill>
                <a:latin typeface="Arial" pitchFamily="34" charset="0"/>
                <a:cs typeface="Arial" pitchFamily="34" charset="0"/>
              </a:rPr>
              <a:t>next</a:t>
            </a:r>
            <a:r>
              <a:rPr lang="fr-FR" altLang="ko-KR" sz="1200" dirty="0">
                <a:solidFill>
                  <a:schemeClr val="bg1"/>
                </a:solidFill>
                <a:latin typeface="Arial" pitchFamily="34" charset="0"/>
                <a:cs typeface="Arial" pitchFamily="34" charset="0"/>
              </a:rPr>
              <a:t>, last, </a:t>
            </a:r>
            <a:r>
              <a:rPr lang="fr-FR" altLang="ko-KR" sz="1200" dirty="0" err="1">
                <a:solidFill>
                  <a:schemeClr val="bg1"/>
                </a:solidFill>
                <a:latin typeface="Arial" pitchFamily="34" charset="0"/>
                <a:cs typeface="Arial" pitchFamily="34" charset="0"/>
              </a:rPr>
              <a:t>payment</a:t>
            </a:r>
            <a:r>
              <a:rPr lang="fr-FR" altLang="ko-KR" sz="1200" dirty="0">
                <a:solidFill>
                  <a:schemeClr val="bg1"/>
                </a:solidFill>
                <a:latin typeface="Arial" pitchFamily="34" charset="0"/>
                <a:cs typeface="Arial" pitchFamily="34" charset="0"/>
              </a:rPr>
              <a:t>, etc.</a:t>
            </a:r>
          </a:p>
          <a:p>
            <a:r>
              <a:rPr lang="fr-FR" altLang="ko-KR" sz="1200" dirty="0">
                <a:solidFill>
                  <a:schemeClr val="bg1"/>
                </a:solidFill>
                <a:latin typeface="Arial" pitchFamily="34" charset="0"/>
                <a:cs typeface="Arial" pitchFamily="34" charset="0"/>
              </a:rPr>
              <a:t>La liste complète sur le site de l’IANA : http://www.iana.org/assignments/link-relations/link-relations.xml</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8285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499E92-50A7-4680-90CB-41532F4FC718}"/>
              </a:ext>
            </a:extLst>
          </p:cNvPr>
          <p:cNvSpPr/>
          <p:nvPr/>
        </p:nvSpPr>
        <p:spPr>
          <a:xfrm>
            <a:off x="6106650" y="274950"/>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7081344" y="2364515"/>
            <a:ext cx="4661840" cy="461665"/>
          </a:xfrm>
          <a:prstGeom prst="rect">
            <a:avLst/>
          </a:prstGeom>
          <a:noFill/>
        </p:spPr>
        <p:txBody>
          <a:bodyPr wrap="square" rtlCol="0">
            <a:spAutoFit/>
          </a:bodyPr>
          <a:lstStyle/>
          <a:p>
            <a:r>
              <a:rPr lang="fr-FR" altLang="ko-KR" sz="1200" dirty="0">
                <a:solidFill>
                  <a:schemeClr val="bg1"/>
                </a:solidFill>
                <a:cs typeface="Arial" pitchFamily="34" charset="0"/>
              </a:rPr>
              <a:t>C’est quoi une API ? </a:t>
            </a:r>
            <a:endParaRPr lang="fr-FR" altLang="ko-KR" sz="1200" dirty="0" smtClean="0">
              <a:solidFill>
                <a:schemeClr val="bg1"/>
              </a:solidFill>
              <a:cs typeface="Arial" pitchFamily="34" charset="0"/>
            </a:endParaRPr>
          </a:p>
          <a:p>
            <a:r>
              <a:rPr lang="fr-FR" altLang="ko-KR" sz="1200" dirty="0" smtClean="0">
                <a:solidFill>
                  <a:schemeClr val="bg1"/>
                </a:solidFill>
                <a:cs typeface="Arial" pitchFamily="34" charset="0"/>
              </a:rPr>
              <a:t>Et </a:t>
            </a:r>
            <a:r>
              <a:rPr lang="fr-FR" altLang="ko-KR" sz="1200" dirty="0">
                <a:solidFill>
                  <a:schemeClr val="bg1"/>
                </a:solidFill>
                <a:cs typeface="Arial" pitchFamily="34" charset="0"/>
              </a:rPr>
              <a:t>à quoi ça sert ?</a:t>
            </a:r>
          </a:p>
        </p:txBody>
      </p:sp>
      <p:grpSp>
        <p:nvGrpSpPr>
          <p:cNvPr id="4"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5" name="TextBox 4">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Présentation</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sp>
        <p:nvSpPr>
          <p:cNvPr id="7" name="TextBox 6">
            <a:extLst>
              <a:ext uri="{FF2B5EF4-FFF2-40B4-BE49-F238E27FC236}">
                <a16:creationId xmlns:a16="http://schemas.microsoft.com/office/drawing/2014/main" id="{38A41E9E-1812-4ACE-A417-73C9AF47F355}"/>
              </a:ext>
            </a:extLst>
          </p:cNvPr>
          <p:cNvSpPr txBox="1"/>
          <p:nvPr/>
        </p:nvSpPr>
        <p:spPr>
          <a:xfrm>
            <a:off x="7081344" y="3503507"/>
            <a:ext cx="4661840" cy="461665"/>
          </a:xfrm>
          <a:prstGeom prst="rect">
            <a:avLst/>
          </a:prstGeom>
          <a:noFill/>
        </p:spPr>
        <p:txBody>
          <a:bodyPr wrap="square" rtlCol="0">
            <a:spAutoFit/>
          </a:bodyPr>
          <a:lstStyle/>
          <a:p>
            <a:r>
              <a:rPr lang="fr-FR" altLang="ko-KR" sz="1200" dirty="0" smtClean="0">
                <a:solidFill>
                  <a:schemeClr val="bg1"/>
                </a:solidFill>
                <a:cs typeface="Arial" pitchFamily="34" charset="0"/>
              </a:rPr>
              <a:t>REST est </a:t>
            </a:r>
            <a:r>
              <a:rPr lang="fr-FR" altLang="ko-KR" sz="1200" dirty="0">
                <a:solidFill>
                  <a:schemeClr val="bg1"/>
                </a:solidFill>
                <a:cs typeface="Arial" pitchFamily="34" charset="0"/>
              </a:rPr>
              <a:t>un style d'architecture logicielle définissant un ensemble de contraintes à utiliser pour créer des services web</a:t>
            </a:r>
            <a:r>
              <a:rPr lang="fr-FR"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grpSp>
        <p:nvGrpSpPr>
          <p:cNvPr id="8" name="Group 7">
            <a:extLst>
              <a:ext uri="{FF2B5EF4-FFF2-40B4-BE49-F238E27FC236}">
                <a16:creationId xmlns:a16="http://schemas.microsoft.com/office/drawing/2014/main" id="{51E7642E-CD93-4445-B49C-21F1CF8B80D1}"/>
              </a:ext>
            </a:extLst>
          </p:cNvPr>
          <p:cNvGrpSpPr/>
          <p:nvPr/>
        </p:nvGrpSpPr>
        <p:grpSpPr>
          <a:xfrm>
            <a:off x="6305942" y="2820587"/>
            <a:ext cx="5419664" cy="777510"/>
            <a:chOff x="6102442" y="1483456"/>
            <a:chExt cx="5419664" cy="777510"/>
          </a:xfrm>
        </p:grpSpPr>
        <p:sp>
          <p:nvSpPr>
            <p:cNvPr id="9" name="TextBox 8">
              <a:extLst>
                <a:ext uri="{FF2B5EF4-FFF2-40B4-BE49-F238E27FC236}">
                  <a16:creationId xmlns:a16="http://schemas.microsoft.com/office/drawing/2014/main" id="{EC79CA3D-1245-4812-BE2C-A17717D31459}"/>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Rest</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sp>
        <p:nvSpPr>
          <p:cNvPr id="11" name="TextBox 10">
            <a:extLst>
              <a:ext uri="{FF2B5EF4-FFF2-40B4-BE49-F238E27FC236}">
                <a16:creationId xmlns:a16="http://schemas.microsoft.com/office/drawing/2014/main" id="{15E1B5E5-22C6-4CAE-BC59-0EB34CC7C043}"/>
              </a:ext>
            </a:extLst>
          </p:cNvPr>
          <p:cNvSpPr txBox="1"/>
          <p:nvPr/>
        </p:nvSpPr>
        <p:spPr>
          <a:xfrm>
            <a:off x="7081344" y="4642499"/>
            <a:ext cx="4661840"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2"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3" name="TextBox 12">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smtClean="0">
                  <a:solidFill>
                    <a:schemeClr val="bg1"/>
                  </a:solidFill>
                  <a:cs typeface="Arial" pitchFamily="34" charset="0"/>
                </a:rPr>
                <a:t>API </a:t>
              </a:r>
              <a:r>
                <a:rPr lang="en-US" altLang="ko-KR" sz="2700" b="1" dirty="0" err="1" smtClean="0">
                  <a:solidFill>
                    <a:schemeClr val="bg1"/>
                  </a:solidFill>
                  <a:cs typeface="Arial" pitchFamily="34" charset="0"/>
                </a:rPr>
                <a:t>GraphQl</a:t>
              </a:r>
              <a:endParaRPr lang="ko-KR" altLang="en-US" sz="27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437A4661-D2A4-40E5-9248-83B3298A506A}"/>
              </a:ext>
            </a:extLst>
          </p:cNvPr>
          <p:cNvSpPr txBox="1"/>
          <p:nvPr/>
        </p:nvSpPr>
        <p:spPr>
          <a:xfrm>
            <a:off x="7081344" y="5781491"/>
            <a:ext cx="4661840" cy="46166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a:t>
            </a:r>
            <a:endParaRPr lang="en-US" altLang="ko-KR" sz="1200" dirty="0">
              <a:solidFill>
                <a:schemeClr val="bg1"/>
              </a:solidFill>
              <a:cs typeface="Arial" pitchFamily="34" charset="0"/>
            </a:endParaRPr>
          </a:p>
        </p:txBody>
      </p:sp>
      <p:grpSp>
        <p:nvGrpSpPr>
          <p:cNvPr id="16" name="Group 15">
            <a:extLst>
              <a:ext uri="{FF2B5EF4-FFF2-40B4-BE49-F238E27FC236}">
                <a16:creationId xmlns:a16="http://schemas.microsoft.com/office/drawing/2014/main" id="{41FEFB00-F764-4A36-BDE0-EFBFFBAD9C92}"/>
              </a:ext>
            </a:extLst>
          </p:cNvPr>
          <p:cNvGrpSpPr/>
          <p:nvPr/>
        </p:nvGrpSpPr>
        <p:grpSpPr>
          <a:xfrm>
            <a:off x="6305942" y="5098571"/>
            <a:ext cx="5419664" cy="777510"/>
            <a:chOff x="6102442" y="1483456"/>
            <a:chExt cx="5419664" cy="777510"/>
          </a:xfrm>
        </p:grpSpPr>
        <p:sp>
          <p:nvSpPr>
            <p:cNvPr id="17" name="TextBox 16">
              <a:extLst>
                <a:ext uri="{FF2B5EF4-FFF2-40B4-BE49-F238E27FC236}">
                  <a16:creationId xmlns:a16="http://schemas.microsoft.com/office/drawing/2014/main" id="{493DF382-44DD-45C3-9704-34E8893BC3AC}"/>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smtClean="0">
                  <a:solidFill>
                    <a:schemeClr val="bg1"/>
                  </a:solidFill>
                  <a:cs typeface="Arial" pitchFamily="34" charset="0"/>
                </a:rPr>
                <a:t>Utilisations</a:t>
              </a:r>
              <a:r>
                <a:rPr lang="en-US" altLang="ko-KR" sz="2700" b="1" dirty="0" smtClean="0">
                  <a:solidFill>
                    <a:schemeClr val="bg1"/>
                  </a:solidFill>
                  <a:cs typeface="Arial" pitchFamily="34" charset="0"/>
                </a:rPr>
                <a:t> pour nous</a:t>
              </a:r>
              <a:endParaRPr lang="ko-KR" altLang="en-US" sz="27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sp>
        <p:nvSpPr>
          <p:cNvPr id="19"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dirty="0" err="1" smtClean="0">
                <a:solidFill>
                  <a:schemeClr val="bg1"/>
                </a:solidFill>
                <a:latin typeface="+mj-lt"/>
                <a:cs typeface="Arial" pitchFamily="34" charset="0"/>
              </a:rPr>
              <a:t>Sommaire</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à coins arrondis 23">
            <a:extLst>
              <a:ext uri="{FF2B5EF4-FFF2-40B4-BE49-F238E27FC236}">
                <a16:creationId xmlns:a16="http://schemas.microsoft.com/office/drawing/2014/main" id="{B04823C5-AAD3-4FB3-A25D-C238181A022C}"/>
              </a:ext>
            </a:extLst>
          </p:cNvPr>
          <p:cNvSpPr/>
          <p:nvPr/>
        </p:nvSpPr>
        <p:spPr>
          <a:xfrm>
            <a:off x="683203" y="1520831"/>
            <a:ext cx="11184119" cy="80493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3619641" y="344429"/>
            <a:ext cx="5076490" cy="577397"/>
          </a:xfrm>
          <a:prstGeom prst="roundRect">
            <a:avLst>
              <a:gd name="adj"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ight Triangle 4">
            <a:extLst>
              <a:ext uri="{FF2B5EF4-FFF2-40B4-BE49-F238E27FC236}">
                <a16:creationId xmlns:a16="http://schemas.microsoft.com/office/drawing/2014/main" id="{8783D642-ED0B-4ECB-8487-FD8D32B58705}"/>
              </a:ext>
            </a:extLst>
          </p:cNvPr>
          <p:cNvSpPr/>
          <p:nvPr/>
        </p:nvSpPr>
        <p:spPr>
          <a:xfrm rot="5400000" flipV="1">
            <a:off x="1510814" y="-517035"/>
            <a:ext cx="934558" cy="2376190"/>
          </a:xfrm>
          <a:custGeom>
            <a:avLst/>
            <a:gdLst/>
            <a:ahLst/>
            <a:cxnLst/>
            <a:rect l="l" t="t" r="r" b="b"/>
            <a:pathLst>
              <a:path w="2684095" h="2088232">
                <a:moveTo>
                  <a:pt x="2201306" y="2088232"/>
                </a:moveTo>
                <a:lnTo>
                  <a:pt x="102950" y="2088232"/>
                </a:lnTo>
                <a:cubicBezTo>
                  <a:pt x="46092" y="2088232"/>
                  <a:pt x="0" y="2042140"/>
                  <a:pt x="0" y="1985282"/>
                </a:cubicBezTo>
                <a:lnTo>
                  <a:pt x="0" y="102950"/>
                </a:lnTo>
                <a:cubicBezTo>
                  <a:pt x="0" y="46092"/>
                  <a:pt x="46092" y="0"/>
                  <a:pt x="102950" y="0"/>
                </a:cubicBezTo>
                <a:lnTo>
                  <a:pt x="2201306" y="0"/>
                </a:lnTo>
                <a:cubicBezTo>
                  <a:pt x="2258164" y="0"/>
                  <a:pt x="2304256" y="46092"/>
                  <a:pt x="2304256" y="102950"/>
                </a:cubicBezTo>
                <a:lnTo>
                  <a:pt x="2304256" y="1587815"/>
                </a:lnTo>
                <a:lnTo>
                  <a:pt x="2684095" y="1967654"/>
                </a:lnTo>
                <a:lnTo>
                  <a:pt x="2304256" y="1967654"/>
                </a:lnTo>
                <a:lnTo>
                  <a:pt x="2304256" y="1985282"/>
                </a:lnTo>
                <a:cubicBezTo>
                  <a:pt x="2304256" y="2042140"/>
                  <a:pt x="2258164" y="2088232"/>
                  <a:pt x="2201306" y="2088232"/>
                </a:cubicBezTo>
                <a:close/>
              </a:path>
            </a:pathLst>
          </a:custGeom>
          <a:no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
        <p:nvSpPr>
          <p:cNvPr id="10" name="TextBox 9">
            <a:extLst>
              <a:ext uri="{FF2B5EF4-FFF2-40B4-BE49-F238E27FC236}">
                <a16:creationId xmlns:a16="http://schemas.microsoft.com/office/drawing/2014/main" id="{4DFE27E9-C1DB-43C1-9B6B-74C4CF339766}"/>
              </a:ext>
            </a:extLst>
          </p:cNvPr>
          <p:cNvSpPr txBox="1"/>
          <p:nvPr/>
        </p:nvSpPr>
        <p:spPr>
          <a:xfrm>
            <a:off x="864634" y="344430"/>
            <a:ext cx="2220687" cy="461665"/>
          </a:xfrm>
          <a:prstGeom prst="rect">
            <a:avLst/>
          </a:prstGeom>
          <a:noFill/>
        </p:spPr>
        <p:txBody>
          <a:bodyPr wrap="square" rtlCol="0">
            <a:spAutoFit/>
          </a:bodyPr>
          <a:lstStyle/>
          <a:p>
            <a:pPr algn="ctr"/>
            <a:r>
              <a:rPr lang="fr-FR" altLang="ko-KR" sz="2400" b="1" dirty="0" smtClean="0">
                <a:solidFill>
                  <a:schemeClr val="bg1"/>
                </a:solidFill>
                <a:cs typeface="Arial" pitchFamily="34" charset="0"/>
              </a:rPr>
              <a:t>Règle n°5</a:t>
            </a:r>
            <a:endParaRPr lang="en-US" altLang="ko-KR" sz="2400" b="1" dirty="0">
              <a:solidFill>
                <a:schemeClr val="bg1"/>
              </a:solidFill>
              <a:cs typeface="Arial" pitchFamily="34" charset="0"/>
            </a:endParaRPr>
          </a:p>
        </p:txBody>
      </p:sp>
      <p:grpSp>
        <p:nvGrpSpPr>
          <p:cNvPr id="5" name="그룹 2">
            <a:extLst>
              <a:ext uri="{FF2B5EF4-FFF2-40B4-BE49-F238E27FC236}">
                <a16:creationId xmlns:a16="http://schemas.microsoft.com/office/drawing/2014/main" id="{3FAD9079-BF23-47A6-94A1-23B65FCE3B83}"/>
              </a:ext>
            </a:extLst>
          </p:cNvPr>
          <p:cNvGrpSpPr/>
          <p:nvPr/>
        </p:nvGrpSpPr>
        <p:grpSpPr>
          <a:xfrm>
            <a:off x="789998" y="467541"/>
            <a:ext cx="10997675" cy="1744666"/>
            <a:chOff x="2408971" y="512156"/>
            <a:chExt cx="24709000" cy="1744666"/>
          </a:xfrm>
        </p:grpSpPr>
        <p:sp>
          <p:nvSpPr>
            <p:cNvPr id="6" name="TextBox 5">
              <a:extLst>
                <a:ext uri="{FF2B5EF4-FFF2-40B4-BE49-F238E27FC236}">
                  <a16:creationId xmlns:a16="http://schemas.microsoft.com/office/drawing/2014/main" id="{BD325B23-26AF-4420-BA42-BC7886C5C584}"/>
                </a:ext>
              </a:extLst>
            </p:cNvPr>
            <p:cNvSpPr txBox="1"/>
            <p:nvPr/>
          </p:nvSpPr>
          <p:spPr>
            <a:xfrm>
              <a:off x="9303635" y="512156"/>
              <a:ext cx="10331251" cy="338554"/>
            </a:xfrm>
            <a:prstGeom prst="rect">
              <a:avLst/>
            </a:prstGeom>
            <a:noFill/>
          </p:spPr>
          <p:txBody>
            <a:bodyPr wrap="square" rtlCol="0">
              <a:spAutoFit/>
            </a:bodyPr>
            <a:lstStyle/>
            <a:p>
              <a:r>
                <a:rPr lang="fr-FR" altLang="ko-KR" sz="1600" b="1" dirty="0">
                  <a:solidFill>
                    <a:schemeClr val="bg1"/>
                  </a:solidFill>
                  <a:cs typeface="Arial" pitchFamily="34" charset="0"/>
                </a:rPr>
                <a:t>Un paramètre comme jeton d’authentification</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502B802B-A3C6-4842-9DEA-3D334ED626F6}"/>
                </a:ext>
              </a:extLst>
            </p:cNvPr>
            <p:cNvSpPr txBox="1"/>
            <p:nvPr/>
          </p:nvSpPr>
          <p:spPr>
            <a:xfrm>
              <a:off x="2408971" y="1733602"/>
              <a:ext cx="24709000" cy="523220"/>
            </a:xfrm>
            <a:prstGeom prst="rect">
              <a:avLst/>
            </a:prstGeom>
            <a:noFill/>
          </p:spPr>
          <p:txBody>
            <a:bodyPr wrap="square" rtlCol="0">
              <a:spAutoFit/>
            </a:bodyPr>
            <a:lstStyle/>
            <a:p>
              <a:pPr algn="just"/>
              <a:r>
                <a:rPr lang="fr-FR" altLang="ko-KR" sz="1400" dirty="0" smtClean="0">
                  <a:solidFill>
                    <a:schemeClr val="bg1"/>
                  </a:solidFill>
                  <a:cs typeface="Arial" pitchFamily="34" charset="0"/>
                </a:rPr>
                <a:t>Chaque </a:t>
              </a:r>
              <a:r>
                <a:rPr lang="fr-FR" altLang="ko-KR" sz="1400" dirty="0">
                  <a:solidFill>
                    <a:schemeClr val="bg1"/>
                  </a:solidFill>
                  <a:cs typeface="Arial" pitchFamily="34" charset="0"/>
                </a:rPr>
                <a:t>requête est envoyée avec un jeton (</a:t>
              </a:r>
              <a:r>
                <a:rPr lang="fr-FR" altLang="ko-KR" sz="1400" dirty="0" err="1">
                  <a:solidFill>
                    <a:schemeClr val="bg1"/>
                  </a:solidFill>
                  <a:cs typeface="Arial" pitchFamily="34" charset="0"/>
                </a:rPr>
                <a:t>token</a:t>
              </a:r>
              <a:r>
                <a:rPr lang="fr-FR" altLang="ko-KR" sz="1400" dirty="0">
                  <a:solidFill>
                    <a:schemeClr val="bg1"/>
                  </a:solidFill>
                  <a:cs typeface="Arial" pitchFamily="34" charset="0"/>
                </a:rPr>
                <a:t>) passé en paramètre $_GET de la requête. Ce jeton temporaire est obtenu en envoyant une première requête d’authentification puis en le combinant avec nos requêtes.</a:t>
              </a:r>
              <a:endParaRPr lang="en-US" altLang="ko-KR" sz="1400"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B04823C5-AAD3-4FB3-A25D-C238181A022C}"/>
              </a:ext>
            </a:extLst>
          </p:cNvPr>
          <p:cNvSpPr/>
          <p:nvPr/>
        </p:nvSpPr>
        <p:spPr>
          <a:xfrm>
            <a:off x="537349" y="2952317"/>
            <a:ext cx="5536163" cy="235193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9">
            <a:extLst>
              <a:ext uri="{FF2B5EF4-FFF2-40B4-BE49-F238E27FC236}">
                <a16:creationId xmlns:a16="http://schemas.microsoft.com/office/drawing/2014/main" id="{79426DEA-E145-4CB5-A124-03449CFBB3D2}"/>
              </a:ext>
            </a:extLst>
          </p:cNvPr>
          <p:cNvSpPr/>
          <p:nvPr/>
        </p:nvSpPr>
        <p:spPr>
          <a:xfrm>
            <a:off x="348343" y="2607113"/>
            <a:ext cx="2515438"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0">
            <a:extLst>
              <a:ext uri="{FF2B5EF4-FFF2-40B4-BE49-F238E27FC236}">
                <a16:creationId xmlns:a16="http://schemas.microsoft.com/office/drawing/2014/main" id="{D5DFB5B5-FA64-4BEE-B753-0656AB389907}"/>
              </a:ext>
            </a:extLst>
          </p:cNvPr>
          <p:cNvSpPr txBox="1"/>
          <p:nvPr/>
        </p:nvSpPr>
        <p:spPr>
          <a:xfrm>
            <a:off x="417483" y="2662522"/>
            <a:ext cx="2446298"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1 - </a:t>
            </a:r>
            <a:r>
              <a:rPr lang="en-US" altLang="ko-KR" sz="1200" b="1" dirty="0" err="1" smtClean="0">
                <a:solidFill>
                  <a:schemeClr val="bg1"/>
                </a:solidFill>
                <a:cs typeface="Arial" pitchFamily="34" charset="0"/>
              </a:rPr>
              <a:t>Demande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d’authentification</a:t>
            </a:r>
            <a:endParaRPr lang="ko-KR" altLang="en-US" sz="1200" b="1" dirty="0">
              <a:solidFill>
                <a:schemeClr val="bg1"/>
              </a:solidFill>
              <a:cs typeface="Arial" pitchFamily="34" charset="0"/>
            </a:endParaRPr>
          </a:p>
        </p:txBody>
      </p:sp>
      <p:sp>
        <p:nvSpPr>
          <p:cNvPr id="14" name="TextBox 21">
            <a:extLst>
              <a:ext uri="{FF2B5EF4-FFF2-40B4-BE49-F238E27FC236}">
                <a16:creationId xmlns:a16="http://schemas.microsoft.com/office/drawing/2014/main" id="{D6C24BE7-F4B7-4B22-90D0-D58085FC6A1F}"/>
              </a:ext>
            </a:extLst>
          </p:cNvPr>
          <p:cNvSpPr txBox="1"/>
          <p:nvPr/>
        </p:nvSpPr>
        <p:spPr>
          <a:xfrm>
            <a:off x="537349" y="3066455"/>
            <a:ext cx="5484006" cy="2123658"/>
          </a:xfrm>
          <a:prstGeom prst="rect">
            <a:avLst/>
          </a:prstGeom>
          <a:noFill/>
        </p:spPr>
        <p:txBody>
          <a:bodyPr wrap="square" rtlCol="0">
            <a:spAutoFit/>
          </a:bodyPr>
          <a:lstStyle/>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users</a:t>
            </a:r>
            <a:r>
              <a:rPr lang="fr-FR" altLang="ko-KR" sz="1200" dirty="0">
                <a:solidFill>
                  <a:schemeClr val="bg1"/>
                </a:solidFill>
                <a:latin typeface="Arial" pitchFamily="34" charset="0"/>
                <a:cs typeface="Arial" pitchFamily="34" charset="0"/>
              </a:rPr>
              <a:t>/123/</a:t>
            </a:r>
            <a:r>
              <a:rPr lang="fr-FR" altLang="ko-KR" sz="1200" dirty="0" err="1">
                <a:solidFill>
                  <a:schemeClr val="bg1"/>
                </a:solidFill>
                <a:latin typeface="Arial" pitchFamily="34" charset="0"/>
                <a:cs typeface="Arial" pitchFamily="34" charset="0"/>
              </a:rPr>
              <a:t>authenticate?pass</a:t>
            </a:r>
            <a:r>
              <a:rPr lang="fr-FR" altLang="ko-KR" sz="1200" dirty="0">
                <a:solidFill>
                  <a:schemeClr val="bg1"/>
                </a:solidFill>
                <a:latin typeface="Arial" pitchFamily="34" charset="0"/>
                <a:cs typeface="Arial" pitchFamily="34" charset="0"/>
              </a:rPr>
              <a:t>=lkdnssdf54d47894f5123002fds2sd360s0</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xml</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r>
              <a:rPr lang="fr-FR" altLang="ko-KR" sz="1200" dirty="0">
                <a:solidFill>
                  <a:schemeClr val="bg1"/>
                </a:solidFill>
                <a:latin typeface="Arial" pitchFamily="34" charset="0"/>
                <a:cs typeface="Arial" pitchFamily="34" charset="0"/>
              </a:rPr>
              <a:t>      &lt;id&gt;123&lt;/id&gt;</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&gt;Nicolas </a:t>
            </a:r>
            <a:r>
              <a:rPr lang="fr-FR" altLang="ko-KR" sz="1200" dirty="0" err="1">
                <a:solidFill>
                  <a:schemeClr val="bg1"/>
                </a:solidFill>
                <a:latin typeface="Arial" pitchFamily="34" charset="0"/>
                <a:cs typeface="Arial" pitchFamily="34" charset="0"/>
              </a:rPr>
              <a:t>Hachet</a:t>
            </a:r>
            <a:r>
              <a:rPr lang="fr-FR" altLang="ko-KR" sz="1200" dirty="0">
                <a:solidFill>
                  <a:schemeClr val="bg1"/>
                </a:solidFill>
                <a:latin typeface="Arial" pitchFamily="34" charset="0"/>
                <a:cs typeface="Arial" pitchFamily="34" charset="0"/>
              </a:rPr>
              <a:t>&lt;/</a:t>
            </a:r>
            <a:r>
              <a:rPr lang="fr-FR" altLang="ko-KR" sz="1200" dirty="0" err="1">
                <a:solidFill>
                  <a:schemeClr val="bg1"/>
                </a:solidFill>
                <a:latin typeface="Arial" pitchFamily="34" charset="0"/>
                <a:cs typeface="Arial" pitchFamily="34" charset="0"/>
              </a:rPr>
              <a:t>name</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&lt;/user&gt;</a:t>
            </a:r>
          </a:p>
          <a:p>
            <a:endParaRPr lang="fr-FR"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p>
          <a:p>
            <a:r>
              <a:rPr lang="fr-FR" altLang="ko-KR" sz="1200" dirty="0">
                <a:solidFill>
                  <a:schemeClr val="bg1"/>
                </a:solidFill>
                <a:latin typeface="Arial" pitchFamily="34" charset="0"/>
                <a:cs typeface="Arial" pitchFamily="34" charset="0"/>
              </a:rPr>
              <a:t>      fsd531gfd5g5df31fdg3g3df45</a:t>
            </a:r>
          </a:p>
          <a:p>
            <a:r>
              <a:rPr lang="fr-FR" altLang="ko-KR" sz="1200" dirty="0">
                <a:solidFill>
                  <a:schemeClr val="bg1"/>
                </a:solidFill>
                <a:latin typeface="Arial" pitchFamily="34" charset="0"/>
                <a:cs typeface="Arial" pitchFamily="34" charset="0"/>
              </a:rPr>
              <a:t>   &lt;/</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&gt;</a:t>
            </a:r>
            <a:endParaRPr lang="en-US" altLang="ko-KR" sz="1200" dirty="0">
              <a:solidFill>
                <a:schemeClr val="bg1"/>
              </a:solidFill>
              <a:latin typeface="Arial" pitchFamily="34" charset="0"/>
              <a:cs typeface="Arial" pitchFamily="34" charset="0"/>
            </a:endParaRPr>
          </a:p>
        </p:txBody>
      </p:sp>
      <p:sp>
        <p:nvSpPr>
          <p:cNvPr id="16" name="Rectangle 15">
            <a:extLst>
              <a:ext uri="{FF2B5EF4-FFF2-40B4-BE49-F238E27FC236}">
                <a16:creationId xmlns:a16="http://schemas.microsoft.com/office/drawing/2014/main" id="{B04823C5-AAD3-4FB3-A25D-C238181A022C}"/>
              </a:ext>
            </a:extLst>
          </p:cNvPr>
          <p:cNvSpPr/>
          <p:nvPr/>
        </p:nvSpPr>
        <p:spPr>
          <a:xfrm>
            <a:off x="6392177" y="3571245"/>
            <a:ext cx="5656029" cy="112980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9">
            <a:extLst>
              <a:ext uri="{FF2B5EF4-FFF2-40B4-BE49-F238E27FC236}">
                <a16:creationId xmlns:a16="http://schemas.microsoft.com/office/drawing/2014/main" id="{79426DEA-E145-4CB5-A124-03449CFBB3D2}"/>
              </a:ext>
            </a:extLst>
          </p:cNvPr>
          <p:cNvSpPr/>
          <p:nvPr/>
        </p:nvSpPr>
        <p:spPr>
          <a:xfrm>
            <a:off x="6323037" y="3226041"/>
            <a:ext cx="2326432"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0">
            <a:extLst>
              <a:ext uri="{FF2B5EF4-FFF2-40B4-BE49-F238E27FC236}">
                <a16:creationId xmlns:a16="http://schemas.microsoft.com/office/drawing/2014/main" id="{D5DFB5B5-FA64-4BEE-B753-0656AB389907}"/>
              </a:ext>
            </a:extLst>
          </p:cNvPr>
          <p:cNvSpPr txBox="1"/>
          <p:nvPr/>
        </p:nvSpPr>
        <p:spPr>
          <a:xfrm>
            <a:off x="6392177" y="3281450"/>
            <a:ext cx="2188151"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2- </a:t>
            </a:r>
            <a:r>
              <a:rPr lang="en-US" altLang="ko-KR" sz="1200" b="1" dirty="0" err="1" smtClean="0">
                <a:solidFill>
                  <a:schemeClr val="bg1"/>
                </a:solidFill>
                <a:cs typeface="Arial" pitchFamily="34" charset="0"/>
              </a:rPr>
              <a:t>Accès</a:t>
            </a:r>
            <a:r>
              <a:rPr lang="en-US" altLang="ko-KR" sz="1200" b="1" dirty="0" smtClean="0">
                <a:solidFill>
                  <a:schemeClr val="bg1"/>
                </a:solidFill>
                <a:cs typeface="Arial" pitchFamily="34" charset="0"/>
              </a:rPr>
              <a:t> </a:t>
            </a:r>
            <a:r>
              <a:rPr lang="en-US" altLang="ko-KR" sz="1200" b="1" dirty="0">
                <a:solidFill>
                  <a:schemeClr val="bg1"/>
                </a:solidFill>
                <a:cs typeface="Arial" pitchFamily="34" charset="0"/>
              </a:rPr>
              <a:t>aux </a:t>
            </a:r>
            <a:r>
              <a:rPr lang="en-US" altLang="ko-KR" sz="1200" b="1" dirty="0" err="1">
                <a:solidFill>
                  <a:schemeClr val="bg1"/>
                </a:solidFill>
                <a:cs typeface="Arial" pitchFamily="34" charset="0"/>
              </a:rPr>
              <a:t>ressources</a:t>
            </a:r>
            <a:endParaRPr lang="ko-KR" altLang="en-US" sz="1200"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6444343" y="3685383"/>
            <a:ext cx="5551706" cy="1015663"/>
          </a:xfrm>
          <a:prstGeom prst="rect">
            <a:avLst/>
          </a:prstGeom>
          <a:noFill/>
        </p:spPr>
        <p:txBody>
          <a:bodyPr wrap="square" rtlCol="0">
            <a:spAutoFit/>
          </a:bodyPr>
          <a:lstStyle/>
          <a:p>
            <a:r>
              <a:rPr lang="fr-FR" altLang="ko-KR" sz="1200" dirty="0">
                <a:solidFill>
                  <a:schemeClr val="bg1"/>
                </a:solidFill>
                <a:latin typeface="Arial" pitchFamily="34" charset="0"/>
                <a:cs typeface="Arial" pitchFamily="34" charset="0"/>
              </a:rPr>
              <a:t>Cet </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est ensuite utilisé pour générer un hash de la requête de cette </a:t>
            </a:r>
            <a:r>
              <a:rPr lang="fr-FR" altLang="ko-KR" sz="1200" dirty="0" smtClean="0">
                <a:solidFill>
                  <a:schemeClr val="bg1"/>
                </a:solidFill>
                <a:latin typeface="Arial" pitchFamily="34" charset="0"/>
                <a:cs typeface="Arial" pitchFamily="34" charset="0"/>
              </a:rPr>
              <a:t>façon :</a:t>
            </a:r>
          </a:p>
          <a:p>
            <a:endParaRPr lang="en-US" altLang="ko-KR" sz="1200" dirty="0">
              <a:solidFill>
                <a:schemeClr val="bg1"/>
              </a:solidFill>
              <a:latin typeface="Arial" pitchFamily="34" charset="0"/>
              <a:cs typeface="Arial" pitchFamily="34" charset="0"/>
            </a:endParaRPr>
          </a:p>
          <a:p>
            <a:r>
              <a:rPr lang="fr-FR" altLang="ko-KR" sz="1200" dirty="0">
                <a:solidFill>
                  <a:schemeClr val="bg1"/>
                </a:solidFill>
                <a:latin typeface="Arial" pitchFamily="34" charset="0"/>
                <a:cs typeface="Arial" pitchFamily="34" charset="0"/>
              </a:rPr>
              <a:t>hash = SHA1(</a:t>
            </a:r>
            <a:r>
              <a:rPr lang="fr-FR" altLang="ko-KR" sz="1200" dirty="0" err="1">
                <a:solidFill>
                  <a:schemeClr val="bg1"/>
                </a:solidFill>
                <a:latin typeface="Arial" pitchFamily="34" charset="0"/>
                <a:cs typeface="Arial" pitchFamily="34" charset="0"/>
              </a:rPr>
              <a:t>token</a:t>
            </a:r>
            <a:r>
              <a:rPr lang="fr-FR" altLang="ko-KR" sz="1200" dirty="0">
                <a:solidFill>
                  <a:schemeClr val="bg1"/>
                </a:solidFill>
                <a:latin typeface="Arial" pitchFamily="34" charset="0"/>
                <a:cs typeface="Arial" pitchFamily="34" charset="0"/>
              </a:rPr>
              <a:t> + </a:t>
            </a:r>
            <a:r>
              <a:rPr lang="fr-FR" altLang="ko-KR" sz="1200" dirty="0" err="1">
                <a:solidFill>
                  <a:schemeClr val="bg1"/>
                </a:solidFill>
                <a:latin typeface="Arial" pitchFamily="34" charset="0"/>
                <a:cs typeface="Arial" pitchFamily="34" charset="0"/>
              </a:rPr>
              <a:t>requete</a:t>
            </a:r>
            <a:r>
              <a:rPr lang="fr-FR" altLang="ko-KR" sz="1200" dirty="0">
                <a:solidFill>
                  <a:schemeClr val="bg1"/>
                </a:solidFill>
                <a:latin typeface="Arial" pitchFamily="34" charset="0"/>
                <a:cs typeface="Arial" pitchFamily="34" charset="0"/>
              </a:rPr>
              <a:t>)</a:t>
            </a:r>
          </a:p>
          <a:p>
            <a:r>
              <a:rPr lang="fr-FR" altLang="ko-KR" sz="1200" dirty="0">
                <a:solidFill>
                  <a:schemeClr val="bg1"/>
                </a:solidFill>
                <a:latin typeface="Arial" pitchFamily="34" charset="0"/>
                <a:cs typeface="Arial" pitchFamily="34" charset="0"/>
              </a:rPr>
              <a:t>hash = SHA1(fsd531gfd5g5df31fdg3g3df45 + "GET /books")</a:t>
            </a:r>
          </a:p>
          <a:p>
            <a:r>
              <a:rPr lang="fr-FR" altLang="ko-KR" sz="1200" dirty="0">
                <a:solidFill>
                  <a:schemeClr val="bg1"/>
                </a:solidFill>
                <a:latin typeface="Arial" pitchFamily="34" charset="0"/>
                <a:cs typeface="Arial" pitchFamily="34" charset="0"/>
              </a:rPr>
              <a:t>hash = 456894ds4q15sdq156sd1qsd1qsd156156</a:t>
            </a:r>
            <a:endParaRPr lang="fr-FR" altLang="ko-KR" sz="1200" dirty="0" smtClean="0">
              <a:solidFill>
                <a:schemeClr val="bg1"/>
              </a:solidFill>
              <a:latin typeface="Arial" pitchFamily="34" charset="0"/>
              <a:cs typeface="Arial" pitchFamily="34" charset="0"/>
            </a:endParaRPr>
          </a:p>
        </p:txBody>
      </p:sp>
      <p:sp>
        <p:nvSpPr>
          <p:cNvPr id="20" name="Rectangle 19">
            <a:extLst>
              <a:ext uri="{FF2B5EF4-FFF2-40B4-BE49-F238E27FC236}">
                <a16:creationId xmlns:a16="http://schemas.microsoft.com/office/drawing/2014/main" id="{B04823C5-AAD3-4FB3-A25D-C238181A022C}"/>
              </a:ext>
            </a:extLst>
          </p:cNvPr>
          <p:cNvSpPr/>
          <p:nvPr/>
        </p:nvSpPr>
        <p:spPr>
          <a:xfrm>
            <a:off x="4005944" y="5869676"/>
            <a:ext cx="7174520" cy="654854"/>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19">
            <a:extLst>
              <a:ext uri="{FF2B5EF4-FFF2-40B4-BE49-F238E27FC236}">
                <a16:creationId xmlns:a16="http://schemas.microsoft.com/office/drawing/2014/main" id="{79426DEA-E145-4CB5-A124-03449CFBB3D2}"/>
              </a:ext>
            </a:extLst>
          </p:cNvPr>
          <p:cNvSpPr/>
          <p:nvPr/>
        </p:nvSpPr>
        <p:spPr>
          <a:xfrm>
            <a:off x="3713583" y="5524471"/>
            <a:ext cx="7011115" cy="42009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0">
            <a:extLst>
              <a:ext uri="{FF2B5EF4-FFF2-40B4-BE49-F238E27FC236}">
                <a16:creationId xmlns:a16="http://schemas.microsoft.com/office/drawing/2014/main" id="{D5DFB5B5-FA64-4BEE-B753-0656AB389907}"/>
              </a:ext>
            </a:extLst>
          </p:cNvPr>
          <p:cNvSpPr txBox="1"/>
          <p:nvPr/>
        </p:nvSpPr>
        <p:spPr>
          <a:xfrm>
            <a:off x="3713584" y="5579880"/>
            <a:ext cx="6941975" cy="276999"/>
          </a:xfrm>
          <a:prstGeom prst="rect">
            <a:avLst/>
          </a:prstGeom>
          <a:noFill/>
        </p:spPr>
        <p:txBody>
          <a:bodyPr wrap="square" rtlCol="0">
            <a:spAutoFit/>
          </a:bodyPr>
          <a:lstStyle/>
          <a:p>
            <a:pPr algn="ctr"/>
            <a:r>
              <a:rPr lang="fr-FR" altLang="ko-KR" sz="1200" b="1" dirty="0">
                <a:solidFill>
                  <a:schemeClr val="bg1"/>
                </a:solidFill>
                <a:cs typeface="Arial" pitchFamily="34" charset="0"/>
              </a:rPr>
              <a:t>C’est ce hash qui est passé comme jeton afin de valider l’authentification pour cette </a:t>
            </a:r>
            <a:r>
              <a:rPr lang="fr-FR" altLang="ko-KR" sz="1200" b="1" dirty="0" smtClean="0">
                <a:solidFill>
                  <a:schemeClr val="bg1"/>
                </a:solidFill>
                <a:cs typeface="Arial" pitchFamily="34" charset="0"/>
              </a:rPr>
              <a:t>requête</a:t>
            </a:r>
            <a:endParaRPr lang="ko-KR" altLang="en-US" sz="1200" b="1" dirty="0">
              <a:solidFill>
                <a:schemeClr val="bg1"/>
              </a:solidFill>
              <a:cs typeface="Arial" pitchFamily="34" charset="0"/>
            </a:endParaRPr>
          </a:p>
        </p:txBody>
      </p:sp>
      <p:sp>
        <p:nvSpPr>
          <p:cNvPr id="26" name="TextBox 21">
            <a:extLst>
              <a:ext uri="{FF2B5EF4-FFF2-40B4-BE49-F238E27FC236}">
                <a16:creationId xmlns:a16="http://schemas.microsoft.com/office/drawing/2014/main" id="{D6C24BE7-F4B7-4B22-90D0-D58085FC6A1F}"/>
              </a:ext>
            </a:extLst>
          </p:cNvPr>
          <p:cNvSpPr txBox="1"/>
          <p:nvPr/>
        </p:nvSpPr>
        <p:spPr>
          <a:xfrm>
            <a:off x="4117910" y="5983813"/>
            <a:ext cx="6889090" cy="461665"/>
          </a:xfrm>
          <a:prstGeom prst="rect">
            <a:avLst/>
          </a:prstGeom>
          <a:noFill/>
        </p:spPr>
        <p:txBody>
          <a:bodyPr wrap="square" rtlCol="0">
            <a:spAutoFit/>
          </a:bodyPr>
          <a:lstStyle/>
          <a:p>
            <a:endParaRPr lang="fr-FR" altLang="ko-KR" sz="1200" dirty="0" smtClean="0">
              <a:solidFill>
                <a:schemeClr val="bg1"/>
              </a:solidFill>
              <a:latin typeface="Arial" pitchFamily="34" charset="0"/>
              <a:cs typeface="Arial" pitchFamily="34" charset="0"/>
            </a:endParaRPr>
          </a:p>
          <a:p>
            <a:r>
              <a:rPr lang="fr-FR" altLang="ko-KR" sz="1200" dirty="0" smtClean="0">
                <a:solidFill>
                  <a:schemeClr val="bg1"/>
                </a:solidFill>
                <a:latin typeface="Arial" pitchFamily="34" charset="0"/>
                <a:cs typeface="Arial" pitchFamily="34" charset="0"/>
              </a:rPr>
              <a:t>GET </a:t>
            </a:r>
            <a:r>
              <a:rPr lang="fr-FR" altLang="ko-KR" sz="1200" dirty="0">
                <a:solidFill>
                  <a:schemeClr val="bg1"/>
                </a:solidFill>
                <a:latin typeface="Arial" pitchFamily="34" charset="0"/>
                <a:cs typeface="Arial" pitchFamily="34" charset="0"/>
              </a:rPr>
              <a:t>/</a:t>
            </a:r>
            <a:r>
              <a:rPr lang="fr-FR" altLang="ko-KR" sz="1200" dirty="0" err="1">
                <a:solidFill>
                  <a:schemeClr val="bg1"/>
                </a:solidFill>
                <a:latin typeface="Arial" pitchFamily="34" charset="0"/>
                <a:cs typeface="Arial" pitchFamily="34" charset="0"/>
              </a:rPr>
              <a:t>books?user</a:t>
            </a:r>
            <a:r>
              <a:rPr lang="fr-FR" altLang="ko-KR" sz="1200" dirty="0">
                <a:solidFill>
                  <a:schemeClr val="bg1"/>
                </a:solidFill>
                <a:latin typeface="Arial" pitchFamily="34" charset="0"/>
                <a:cs typeface="Arial" pitchFamily="34" charset="0"/>
              </a:rPr>
              <a:t>=123&amp;hash=456894ds4q15sdq156sd1qsd1qsd156156</a:t>
            </a:r>
            <a:endParaRPr lang="fr-FR" altLang="ko-KR" sz="12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299764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à coins arrondis 26">
            <a:extLst>
              <a:ext uri="{FF2B5EF4-FFF2-40B4-BE49-F238E27FC236}">
                <a16:creationId xmlns:a16="http://schemas.microsoft.com/office/drawing/2014/main" id="{B04823C5-AAD3-4FB3-A25D-C238181A022C}"/>
              </a:ext>
            </a:extLst>
          </p:cNvPr>
          <p:cNvSpPr/>
          <p:nvPr/>
        </p:nvSpPr>
        <p:spPr>
          <a:xfrm>
            <a:off x="3282030" y="5432715"/>
            <a:ext cx="1879192" cy="435255"/>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à coins arrondis 28">
            <a:extLst>
              <a:ext uri="{FF2B5EF4-FFF2-40B4-BE49-F238E27FC236}">
                <a16:creationId xmlns:a16="http://schemas.microsoft.com/office/drawing/2014/main" id="{B04823C5-AAD3-4FB3-A25D-C238181A022C}"/>
              </a:ext>
            </a:extLst>
          </p:cNvPr>
          <p:cNvSpPr/>
          <p:nvPr/>
        </p:nvSpPr>
        <p:spPr>
          <a:xfrm>
            <a:off x="1550504" y="3743051"/>
            <a:ext cx="3720524" cy="542049"/>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à coins arrondis 27">
            <a:extLst>
              <a:ext uri="{FF2B5EF4-FFF2-40B4-BE49-F238E27FC236}">
                <a16:creationId xmlns:a16="http://schemas.microsoft.com/office/drawing/2014/main" id="{B04823C5-AAD3-4FB3-A25D-C238181A022C}"/>
              </a:ext>
            </a:extLst>
          </p:cNvPr>
          <p:cNvSpPr/>
          <p:nvPr/>
        </p:nvSpPr>
        <p:spPr>
          <a:xfrm>
            <a:off x="1550504" y="1821839"/>
            <a:ext cx="3720524" cy="96910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7074222" y="4454108"/>
            <a:ext cx="3537794" cy="62242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à coins arrondis 23">
            <a:extLst>
              <a:ext uri="{FF2B5EF4-FFF2-40B4-BE49-F238E27FC236}">
                <a16:creationId xmlns:a16="http://schemas.microsoft.com/office/drawing/2014/main" id="{B04823C5-AAD3-4FB3-A25D-C238181A022C}"/>
              </a:ext>
            </a:extLst>
          </p:cNvPr>
          <p:cNvSpPr/>
          <p:nvPr/>
        </p:nvSpPr>
        <p:spPr>
          <a:xfrm>
            <a:off x="7074222" y="2631233"/>
            <a:ext cx="3537794" cy="96910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smtClean="0">
                <a:solidFill>
                  <a:schemeClr val="bg1"/>
                </a:solidFill>
              </a:rPr>
              <a:t>Les points faibles des API </a:t>
            </a:r>
            <a:r>
              <a:rPr lang="fr-FR" dirty="0" err="1" smtClean="0">
                <a:solidFill>
                  <a:schemeClr val="bg1"/>
                </a:solidFill>
              </a:rPr>
              <a:t>Rest</a:t>
            </a:r>
            <a:endParaRPr lang="fr-FR" dirty="0">
              <a:solidFill>
                <a:schemeClr val="bg1"/>
              </a:solidFill>
            </a:endParaRPr>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725395" y="1941144"/>
            <a:ext cx="3637043" cy="646331"/>
          </a:xfrm>
          <a:prstGeom prst="rect">
            <a:avLst/>
          </a:prstGeom>
          <a:noFill/>
        </p:spPr>
        <p:txBody>
          <a:bodyPr wrap="square" rtlCol="0">
            <a:spAutoFit/>
          </a:bodyPr>
          <a:lstStyle/>
          <a:p>
            <a:r>
              <a:rPr lang="fr-FR" altLang="ko-KR" sz="1200" dirty="0">
                <a:solidFill>
                  <a:schemeClr val="bg1"/>
                </a:solidFill>
                <a:cs typeface="Arial" pitchFamily="34" charset="0"/>
              </a:rPr>
              <a:t>Avec une API REST, le client ne peut pas récupérer une partie des champs d’un objet. Il reçoit tous les champs de l’objet.</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75632" y="3752189"/>
            <a:ext cx="3637043" cy="461665"/>
          </a:xfrm>
          <a:prstGeom prst="rect">
            <a:avLst/>
          </a:prstGeom>
          <a:noFill/>
        </p:spPr>
        <p:txBody>
          <a:bodyPr wrap="square" rtlCol="0">
            <a:spAutoFit/>
          </a:bodyPr>
          <a:lstStyle/>
          <a:p>
            <a:r>
              <a:rPr lang="fr-FR" altLang="ko-KR" sz="1200" dirty="0">
                <a:solidFill>
                  <a:schemeClr val="bg1"/>
                </a:solidFill>
                <a:cs typeface="Arial" pitchFamily="34" charset="0"/>
              </a:rPr>
              <a:t>La gestion des relations entre mes objets est un véritable casse-tête.</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3342701" y="5536824"/>
            <a:ext cx="3637043" cy="276999"/>
          </a:xfrm>
          <a:prstGeom prst="rect">
            <a:avLst/>
          </a:prstGeom>
          <a:noFill/>
        </p:spPr>
        <p:txBody>
          <a:bodyPr wrap="square" rtlCol="0">
            <a:spAutoFit/>
          </a:bodyPr>
          <a:lstStyle/>
          <a:p>
            <a:r>
              <a:rPr lang="fr-FR" sz="1200" dirty="0" smtClean="0">
                <a:solidFill>
                  <a:schemeClr val="bg1"/>
                </a:solidFill>
              </a:rPr>
              <a:t>Le typage des données.</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990266" y="2790945"/>
            <a:ext cx="3621750" cy="646331"/>
          </a:xfrm>
          <a:prstGeom prst="rect">
            <a:avLst/>
          </a:prstGeom>
          <a:noFill/>
        </p:spPr>
        <p:txBody>
          <a:bodyPr wrap="square" rtlCol="0">
            <a:spAutoFit/>
          </a:bodyPr>
          <a:lstStyle/>
          <a:p>
            <a:pPr algn="r"/>
            <a:r>
              <a:rPr lang="fr-FR" altLang="ko-KR" sz="1200" dirty="0">
                <a:solidFill>
                  <a:schemeClr val="bg1"/>
                </a:solidFill>
                <a:cs typeface="Arial" pitchFamily="34" charset="0"/>
              </a:rPr>
              <a:t>L’une des critiques qui revient sans cesse est qu’un client doit parfois enchaîner plusieurs requêtes afin de récupérer des données précises.</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79744" y="4564679"/>
            <a:ext cx="3621750" cy="461665"/>
          </a:xfrm>
          <a:prstGeom prst="rect">
            <a:avLst/>
          </a:prstGeom>
          <a:noFill/>
        </p:spPr>
        <p:txBody>
          <a:bodyPr wrap="square" rtlCol="0">
            <a:spAutoFit/>
          </a:bodyPr>
          <a:lstStyle/>
          <a:p>
            <a:pPr algn="r"/>
            <a:r>
              <a:rPr lang="fr-FR" altLang="ko-KR" sz="1200" dirty="0">
                <a:solidFill>
                  <a:schemeClr val="bg1"/>
                </a:solidFill>
                <a:cs typeface="Arial" pitchFamily="34" charset="0"/>
              </a:rPr>
              <a:t>Le client ne peut “requêter” que sur des “</a:t>
            </a:r>
            <a:r>
              <a:rPr lang="fr-FR" altLang="ko-KR" sz="1200" dirty="0" err="1">
                <a:solidFill>
                  <a:schemeClr val="bg1"/>
                </a:solidFill>
                <a:cs typeface="Arial" pitchFamily="34" charset="0"/>
              </a:rPr>
              <a:t>endpoints</a:t>
            </a:r>
            <a:r>
              <a:rPr lang="fr-FR" altLang="ko-KR" sz="1200" dirty="0">
                <a:solidFill>
                  <a:schemeClr val="bg1"/>
                </a:solidFill>
                <a:cs typeface="Arial" pitchFamily="34" charset="0"/>
              </a:rPr>
              <a:t>” définis au préalable par le développeur de l’API</a:t>
            </a:r>
            <a:r>
              <a:rPr lang="fr-FR" altLang="ko-KR" sz="1200" dirty="0" smtClean="0">
                <a:solidFill>
                  <a:schemeClr val="bg1"/>
                </a:solidFill>
                <a:cs typeface="Arial" pitchFamily="34" charset="0"/>
              </a:rPr>
              <a:t>.</a:t>
            </a:r>
            <a:r>
              <a:rPr lang="en-US" altLang="ko-KR" sz="1200" dirty="0" smtClean="0">
                <a:solidFill>
                  <a:schemeClr val="bg1"/>
                </a:solidFill>
                <a:cs typeface="Arial" pitchFamily="34" charset="0"/>
              </a:rPr>
              <a:t> </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828952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548320" y="792584"/>
            <a:ext cx="6410717"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C6EBD0-DF5B-4EE2-A230-D05A6519618A}"/>
              </a:ext>
            </a:extLst>
          </p:cNvPr>
          <p:cNvSpPr txBox="1"/>
          <p:nvPr/>
        </p:nvSpPr>
        <p:spPr>
          <a:xfrm>
            <a:off x="940382" y="896164"/>
            <a:ext cx="957992" cy="461665"/>
          </a:xfrm>
          <a:prstGeom prst="rect">
            <a:avLst/>
          </a:prstGeom>
          <a:noFill/>
        </p:spPr>
        <p:txBody>
          <a:bodyPr wrap="square" lIns="108000" rIns="108000" rtlCol="0" anchor="ctr">
            <a:spAutoFit/>
          </a:bodyPr>
          <a:lstStyle/>
          <a:p>
            <a:r>
              <a:rPr lang="en-US" altLang="ko-KR" sz="2400" b="1" dirty="0" smtClean="0">
                <a:solidFill>
                  <a:srgbClr val="92D050"/>
                </a:solidFill>
                <a:cs typeface="Arial" pitchFamily="34" charset="0"/>
              </a:rPr>
              <a:t>Pour</a:t>
            </a:r>
            <a:endParaRPr lang="ko-KR" altLang="en-US" sz="2400" b="1" dirty="0">
              <a:solidFill>
                <a:srgbClr val="92D050"/>
              </a:solidFill>
              <a:cs typeface="Arial" pitchFamily="34" charset="0"/>
            </a:endParaRPr>
          </a:p>
        </p:txBody>
      </p:sp>
      <p:sp>
        <p:nvSpPr>
          <p:cNvPr id="6" name="TextBox 5">
            <a:extLst>
              <a:ext uri="{FF2B5EF4-FFF2-40B4-BE49-F238E27FC236}">
                <a16:creationId xmlns:a16="http://schemas.microsoft.com/office/drawing/2014/main" id="{606460CB-E570-43FD-893F-C1FD2E7830B3}"/>
              </a:ext>
            </a:extLst>
          </p:cNvPr>
          <p:cNvSpPr txBox="1"/>
          <p:nvPr/>
        </p:nvSpPr>
        <p:spPr>
          <a:xfrm>
            <a:off x="811172" y="1427329"/>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Évoluera indéfiniment</a:t>
            </a:r>
            <a:endParaRPr lang="en-US" altLang="ko-KR" sz="1200" dirty="0">
              <a:solidFill>
                <a:schemeClr val="bg1"/>
              </a:solidFill>
              <a:ea typeface="FZShuTi" pitchFamily="2" charset="-122"/>
              <a:cs typeface="Arial" pitchFamily="34" charset="0"/>
            </a:endParaRPr>
          </a:p>
        </p:txBody>
      </p:sp>
      <p:sp>
        <p:nvSpPr>
          <p:cNvPr id="7" name="TextBox 6">
            <a:extLst>
              <a:ext uri="{FF2B5EF4-FFF2-40B4-BE49-F238E27FC236}">
                <a16:creationId xmlns:a16="http://schemas.microsoft.com/office/drawing/2014/main" id="{357DD274-6419-4E37-BFF2-9D9446896092}"/>
              </a:ext>
            </a:extLst>
          </p:cNvPr>
          <p:cNvSpPr txBox="1"/>
          <p:nvPr/>
        </p:nvSpPr>
        <p:spPr>
          <a:xfrm>
            <a:off x="811172" y="1695966"/>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Haute performance (en particulier sur HTTP2)</a:t>
            </a:r>
            <a:r>
              <a:rPr lang="en-US" altLang="ko-KR" sz="1200" dirty="0" smtClean="0">
                <a:solidFill>
                  <a:schemeClr val="bg1"/>
                </a:solidFill>
                <a:cs typeface="Arial" pitchFamily="34" charset="0"/>
              </a:rPr>
              <a:t>.</a:t>
            </a:r>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141CE8CB-F23D-49AE-931B-E064ED37F5E9}"/>
              </a:ext>
            </a:extLst>
          </p:cNvPr>
          <p:cNvSpPr txBox="1"/>
          <p:nvPr/>
        </p:nvSpPr>
        <p:spPr>
          <a:xfrm>
            <a:off x="811172" y="1964603"/>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en-US" altLang="ko-KR" sz="1200" dirty="0" err="1">
                <a:solidFill>
                  <a:schemeClr val="bg1"/>
                </a:solidFill>
                <a:cs typeface="Arial" pitchFamily="34" charset="0"/>
              </a:rPr>
              <a:t>Éprouvé</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depuis</a:t>
            </a:r>
            <a:r>
              <a:rPr lang="en-US" altLang="ko-KR" sz="1200" dirty="0">
                <a:solidFill>
                  <a:schemeClr val="bg1"/>
                </a:solidFill>
                <a:cs typeface="Arial" pitchFamily="34" charset="0"/>
              </a:rPr>
              <a:t> des </a:t>
            </a:r>
            <a:r>
              <a:rPr lang="en-US" altLang="ko-KR" sz="1200" dirty="0" err="1" smtClean="0">
                <a:solidFill>
                  <a:schemeClr val="bg1"/>
                </a:solidFill>
                <a:cs typeface="Arial" pitchFamily="34" charset="0"/>
              </a:rPr>
              <a:t>décennies</a:t>
            </a:r>
            <a:r>
              <a:rPr lang="en-US" altLang="ko-KR" sz="1200" dirty="0" smtClean="0">
                <a:solidFill>
                  <a:schemeClr val="bg1"/>
                </a:solidFill>
                <a:cs typeface="Arial" pitchFamily="34" charset="0"/>
              </a:rPr>
              <a:t>.</a:t>
            </a:r>
            <a:endParaRPr lang="en-US" altLang="ko-KR" sz="1200" dirty="0">
              <a:solidFill>
                <a:schemeClr val="bg1"/>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2" y="2233240"/>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Fonctionne avec n'importe quelle </a:t>
            </a:r>
            <a:r>
              <a:rPr lang="fr-FR" altLang="ko-KR" sz="1200" dirty="0" smtClean="0">
                <a:solidFill>
                  <a:schemeClr val="bg1"/>
                </a:solidFill>
                <a:cs typeface="Arial" pitchFamily="34" charset="0"/>
              </a:rPr>
              <a:t>représentation.</a:t>
            </a:r>
            <a:endParaRPr lang="en-US" altLang="ko-KR" sz="1200" dirty="0">
              <a:solidFill>
                <a:schemeClr val="bg1"/>
              </a:solidFill>
              <a:ea typeface="FZShuTi" pitchFamily="2" charset="-122"/>
              <a:cs typeface="Arial" pitchFamily="34" charset="0"/>
            </a:endParaRPr>
          </a:p>
        </p:txBody>
      </p:sp>
      <p:sp>
        <p:nvSpPr>
          <p:cNvPr id="12" name="TextBox 5">
            <a:extLst>
              <a:ext uri="{FF2B5EF4-FFF2-40B4-BE49-F238E27FC236}">
                <a16:creationId xmlns:a16="http://schemas.microsoft.com/office/drawing/2014/main" id="{606460CB-E570-43FD-893F-C1FD2E7830B3}"/>
              </a:ext>
            </a:extLst>
          </p:cNvPr>
          <p:cNvSpPr txBox="1"/>
          <p:nvPr/>
        </p:nvSpPr>
        <p:spPr>
          <a:xfrm>
            <a:off x="811172" y="2501877"/>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État de l'application pilotée par le serveur</a:t>
            </a:r>
            <a:endParaRPr lang="en-US" altLang="ko-KR" sz="1200" dirty="0">
              <a:solidFill>
                <a:schemeClr val="bg1"/>
              </a:solidFill>
              <a:ea typeface="FZShuTi" pitchFamily="2" charset="-122"/>
              <a:cs typeface="Arial" pitchFamily="34" charset="0"/>
            </a:endParaRPr>
          </a:p>
        </p:txBody>
      </p:sp>
      <p:sp>
        <p:nvSpPr>
          <p:cNvPr id="13" name="TextBox 6">
            <a:extLst>
              <a:ext uri="{FF2B5EF4-FFF2-40B4-BE49-F238E27FC236}">
                <a16:creationId xmlns:a16="http://schemas.microsoft.com/office/drawing/2014/main" id="{357DD274-6419-4E37-BFF2-9D9446896092}"/>
              </a:ext>
            </a:extLst>
          </p:cNvPr>
          <p:cNvSpPr txBox="1"/>
          <p:nvPr/>
        </p:nvSpPr>
        <p:spPr>
          <a:xfrm>
            <a:off x="811172" y="2770516"/>
            <a:ext cx="60633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Découplage complet du client et du serveur permettant une évolution indépendante</a:t>
            </a:r>
            <a:endParaRPr lang="en-US" altLang="ko-KR" sz="1200" dirty="0">
              <a:solidFill>
                <a:schemeClr val="bg1"/>
              </a:solidFill>
              <a:ea typeface="FZShuTi" pitchFamily="2" charset="-122"/>
              <a:cs typeface="Arial" pitchFamily="34" charset="0"/>
            </a:endParaRPr>
          </a:p>
        </p:txBody>
      </p:sp>
      <p:sp>
        <p:nvSpPr>
          <p:cNvPr id="17" name="Rectangle à coins arrondis 16">
            <a:extLst>
              <a:ext uri="{FF2B5EF4-FFF2-40B4-BE49-F238E27FC236}">
                <a16:creationId xmlns:a16="http://schemas.microsoft.com/office/drawing/2014/main" id="{B04823C5-AAD3-4FB3-A25D-C238181A022C}"/>
              </a:ext>
            </a:extLst>
          </p:cNvPr>
          <p:cNvSpPr/>
          <p:nvPr/>
        </p:nvSpPr>
        <p:spPr>
          <a:xfrm>
            <a:off x="2961878" y="4020397"/>
            <a:ext cx="5297539"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4">
            <a:extLst>
              <a:ext uri="{FF2B5EF4-FFF2-40B4-BE49-F238E27FC236}">
                <a16:creationId xmlns:a16="http://schemas.microsoft.com/office/drawing/2014/main" id="{FCC6EBD0-DF5B-4EE2-A230-D05A6519618A}"/>
              </a:ext>
            </a:extLst>
          </p:cNvPr>
          <p:cNvSpPr txBox="1"/>
          <p:nvPr/>
        </p:nvSpPr>
        <p:spPr>
          <a:xfrm>
            <a:off x="3438413" y="4089935"/>
            <a:ext cx="1272737" cy="461665"/>
          </a:xfrm>
          <a:prstGeom prst="rect">
            <a:avLst/>
          </a:prstGeom>
          <a:noFill/>
        </p:spPr>
        <p:txBody>
          <a:bodyPr wrap="square" lIns="108000" rIns="108000" rtlCol="0" anchor="ctr">
            <a:spAutoFit/>
          </a:bodyPr>
          <a:lstStyle/>
          <a:p>
            <a:r>
              <a:rPr lang="en-US" altLang="ko-KR" sz="2400" b="1" dirty="0" err="1" smtClean="0">
                <a:solidFill>
                  <a:srgbClr val="FF0000"/>
                </a:solidFill>
                <a:cs typeface="Arial" pitchFamily="34" charset="0"/>
              </a:rPr>
              <a:t>Contre</a:t>
            </a:r>
            <a:endParaRPr lang="ko-KR" altLang="en-US" sz="2400" b="1" dirty="0">
              <a:solidFill>
                <a:srgbClr val="FF0000"/>
              </a:solidFill>
              <a:cs typeface="Arial" pitchFamily="34" charset="0"/>
            </a:endParaRPr>
          </a:p>
        </p:txBody>
      </p:sp>
      <p:sp>
        <p:nvSpPr>
          <p:cNvPr id="19" name="TextBox 5">
            <a:extLst>
              <a:ext uri="{FF2B5EF4-FFF2-40B4-BE49-F238E27FC236}">
                <a16:creationId xmlns:a16="http://schemas.microsoft.com/office/drawing/2014/main" id="{606460CB-E570-43FD-893F-C1FD2E7830B3}"/>
              </a:ext>
            </a:extLst>
          </p:cNvPr>
          <p:cNvSpPr txBox="1"/>
          <p:nvPr/>
        </p:nvSpPr>
        <p:spPr>
          <a:xfrm>
            <a:off x="3309204" y="4621100"/>
            <a:ext cx="588449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Énorme barrière à l'entrée dans la formation et l'apprentissage</a:t>
            </a:r>
            <a:endParaRPr lang="en-US" altLang="ko-KR" sz="1200" dirty="0">
              <a:solidFill>
                <a:schemeClr val="bg1"/>
              </a:solidFill>
              <a:ea typeface="FZShuTi" pitchFamily="2" charset="-122"/>
              <a:cs typeface="Arial" pitchFamily="34" charset="0"/>
            </a:endParaRPr>
          </a:p>
        </p:txBody>
      </p:sp>
      <p:sp>
        <p:nvSpPr>
          <p:cNvPr id="20" name="TextBox 6">
            <a:extLst>
              <a:ext uri="{FF2B5EF4-FFF2-40B4-BE49-F238E27FC236}">
                <a16:creationId xmlns:a16="http://schemas.microsoft.com/office/drawing/2014/main" id="{357DD274-6419-4E37-BFF2-9D9446896092}"/>
              </a:ext>
            </a:extLst>
          </p:cNvPr>
          <p:cNvSpPr txBox="1"/>
          <p:nvPr/>
        </p:nvSpPr>
        <p:spPr>
          <a:xfrm>
            <a:off x="3309204" y="4889737"/>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Nécessite que les clients jouent avec</a:t>
            </a:r>
            <a:endParaRPr lang="en-US" altLang="ko-KR" sz="1200" dirty="0">
              <a:solidFill>
                <a:schemeClr val="bg1"/>
              </a:solidFill>
              <a:ea typeface="FZShuTi" pitchFamily="2" charset="-122"/>
              <a:cs typeface="Arial" pitchFamily="34" charset="0"/>
            </a:endParaRPr>
          </a:p>
        </p:txBody>
      </p:sp>
      <p:sp>
        <p:nvSpPr>
          <p:cNvPr id="21" name="TextBox 8">
            <a:extLst>
              <a:ext uri="{FF2B5EF4-FFF2-40B4-BE49-F238E27FC236}">
                <a16:creationId xmlns:a16="http://schemas.microsoft.com/office/drawing/2014/main" id="{141CE8CB-F23D-49AE-931B-E064ED37F5E9}"/>
              </a:ext>
            </a:extLst>
          </p:cNvPr>
          <p:cNvSpPr txBox="1"/>
          <p:nvPr/>
        </p:nvSpPr>
        <p:spPr>
          <a:xfrm>
            <a:off x="3309203" y="5158374"/>
            <a:ext cx="46520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Mauvais ou pas d'outillage pour les clients</a:t>
            </a:r>
            <a:endParaRPr lang="en-US" altLang="ko-KR" sz="1200" dirty="0">
              <a:solidFill>
                <a:schemeClr val="bg1"/>
              </a:solidFill>
              <a:ea typeface="FZShuTi" pitchFamily="2" charset="-122"/>
              <a:cs typeface="Arial" pitchFamily="34" charset="0"/>
            </a:endParaRPr>
          </a:p>
        </p:txBody>
      </p:sp>
      <p:sp>
        <p:nvSpPr>
          <p:cNvPr id="22" name="TextBox 9">
            <a:extLst>
              <a:ext uri="{FF2B5EF4-FFF2-40B4-BE49-F238E27FC236}">
                <a16:creationId xmlns:a16="http://schemas.microsoft.com/office/drawing/2014/main" id="{8102D300-D7EA-4F7D-B7AA-40CD1851A935}"/>
              </a:ext>
            </a:extLst>
          </p:cNvPr>
          <p:cNvSpPr txBox="1"/>
          <p:nvPr/>
        </p:nvSpPr>
        <p:spPr>
          <a:xfrm>
            <a:off x="3309204" y="5427011"/>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Pas de cadre ni de guide d'outillage</a:t>
            </a:r>
            <a:endParaRPr lang="en-US" altLang="ko-KR" sz="1200" dirty="0">
              <a:solidFill>
                <a:schemeClr val="bg1"/>
              </a:solidFill>
              <a:ea typeface="FZShuTi" pitchFamily="2" charset="-122"/>
              <a:cs typeface="Arial" pitchFamily="34" charset="0"/>
            </a:endParaRPr>
          </a:p>
        </p:txBody>
      </p:sp>
      <p:sp>
        <p:nvSpPr>
          <p:cNvPr id="23" name="TextBox 5">
            <a:extLst>
              <a:ext uri="{FF2B5EF4-FFF2-40B4-BE49-F238E27FC236}">
                <a16:creationId xmlns:a16="http://schemas.microsoft.com/office/drawing/2014/main" id="{606460CB-E570-43FD-893F-C1FD2E7830B3}"/>
              </a:ext>
            </a:extLst>
          </p:cNvPr>
          <p:cNvSpPr txBox="1"/>
          <p:nvPr/>
        </p:nvSpPr>
        <p:spPr>
          <a:xfrm>
            <a:off x="3309204" y="5695648"/>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Exige de la discipline de tous les côtés</a:t>
            </a:r>
            <a:endParaRPr lang="en-US" altLang="ko-KR" sz="1200" dirty="0">
              <a:solidFill>
                <a:schemeClr val="bg1"/>
              </a:solidFill>
              <a:ea typeface="FZShuTi" pitchFamily="2" charset="-122"/>
              <a:cs typeface="Arial" pitchFamily="34" charset="0"/>
            </a:endParaRPr>
          </a:p>
        </p:txBody>
      </p:sp>
      <p:sp>
        <p:nvSpPr>
          <p:cNvPr id="24" name="TextBox 6">
            <a:extLst>
              <a:ext uri="{FF2B5EF4-FFF2-40B4-BE49-F238E27FC236}">
                <a16:creationId xmlns:a16="http://schemas.microsoft.com/office/drawing/2014/main" id="{357DD274-6419-4E37-BFF2-9D9446896092}"/>
              </a:ext>
            </a:extLst>
          </p:cNvPr>
          <p:cNvSpPr txBox="1"/>
          <p:nvPr/>
        </p:nvSpPr>
        <p:spPr>
          <a:xfrm>
            <a:off x="3309204" y="5964287"/>
            <a:ext cx="4493013"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Difficile de garder la cohérence (à maintenir et à upgrader)</a:t>
            </a:r>
            <a:endParaRPr lang="en-US" altLang="ko-KR" sz="1200" dirty="0">
              <a:solidFill>
                <a:schemeClr val="bg1"/>
              </a:solidFill>
              <a:ea typeface="FZShuTi" pitchFamily="2" charset="-122"/>
              <a:cs typeface="Arial" pitchFamily="34" charset="0"/>
            </a:endParaRPr>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7300282" y="1163645"/>
            <a:ext cx="4586900" cy="1608046"/>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4">
            <a:extLst>
              <a:ext uri="{FF2B5EF4-FFF2-40B4-BE49-F238E27FC236}">
                <a16:creationId xmlns:a16="http://schemas.microsoft.com/office/drawing/2014/main" id="{FCC6EBD0-DF5B-4EE2-A230-D05A6519618A}"/>
              </a:ext>
            </a:extLst>
          </p:cNvPr>
          <p:cNvSpPr txBox="1"/>
          <p:nvPr/>
        </p:nvSpPr>
        <p:spPr>
          <a:xfrm>
            <a:off x="7692343" y="1267225"/>
            <a:ext cx="1232978" cy="461665"/>
          </a:xfrm>
          <a:prstGeom prst="rect">
            <a:avLst/>
          </a:prstGeom>
          <a:noFill/>
        </p:spPr>
        <p:txBody>
          <a:bodyPr wrap="square" lIns="108000" rIns="108000" rtlCol="0" anchor="ctr">
            <a:spAutoFit/>
          </a:bodyPr>
          <a:lstStyle/>
          <a:p>
            <a:r>
              <a:rPr lang="en-US" altLang="ko-KR" sz="2400" b="1" dirty="0" err="1" smtClean="0">
                <a:solidFill>
                  <a:schemeClr val="accent2">
                    <a:lumMod val="60000"/>
                    <a:lumOff val="40000"/>
                  </a:schemeClr>
                </a:solidFill>
                <a:cs typeface="Arial" pitchFamily="34" charset="0"/>
              </a:rPr>
              <a:t>Neutre</a:t>
            </a:r>
            <a:endParaRPr lang="ko-KR" altLang="en-US" sz="2400" b="1" dirty="0">
              <a:solidFill>
                <a:schemeClr val="accent2">
                  <a:lumMod val="60000"/>
                  <a:lumOff val="40000"/>
                </a:schemeClr>
              </a:solidFill>
              <a:cs typeface="Arial" pitchFamily="34" charset="0"/>
            </a:endParaRPr>
          </a:p>
        </p:txBody>
      </p:sp>
      <p:sp>
        <p:nvSpPr>
          <p:cNvPr id="27" name="TextBox 5">
            <a:extLst>
              <a:ext uri="{FF2B5EF4-FFF2-40B4-BE49-F238E27FC236}">
                <a16:creationId xmlns:a16="http://schemas.microsoft.com/office/drawing/2014/main" id="{606460CB-E570-43FD-893F-C1FD2E7830B3}"/>
              </a:ext>
            </a:extLst>
          </p:cNvPr>
          <p:cNvSpPr txBox="1"/>
          <p:nvPr/>
        </p:nvSpPr>
        <p:spPr>
          <a:xfrm>
            <a:off x="7567566" y="1827681"/>
            <a:ext cx="446319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Vous devez penser aux cas d'utilisation dès la conception.</a:t>
            </a:r>
            <a:endParaRPr lang="en-US" altLang="ko-KR" sz="1200" dirty="0">
              <a:solidFill>
                <a:schemeClr val="bg1"/>
              </a:solidFill>
              <a:ea typeface="FZShuTi" pitchFamily="2" charset="-122"/>
              <a:cs typeface="Arial" pitchFamily="34" charset="0"/>
            </a:endParaRPr>
          </a:p>
        </p:txBody>
      </p:sp>
      <p:sp>
        <p:nvSpPr>
          <p:cNvPr id="28" name="TextBox 6">
            <a:extLst>
              <a:ext uri="{FF2B5EF4-FFF2-40B4-BE49-F238E27FC236}">
                <a16:creationId xmlns:a16="http://schemas.microsoft.com/office/drawing/2014/main" id="{357DD274-6419-4E37-BFF2-9D9446896092}"/>
              </a:ext>
            </a:extLst>
          </p:cNvPr>
          <p:cNvSpPr txBox="1"/>
          <p:nvPr/>
        </p:nvSpPr>
        <p:spPr>
          <a:xfrm>
            <a:off x="7563133" y="2067027"/>
            <a:ext cx="420477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API multiples pour les besoins spécifiques des clients</a:t>
            </a:r>
            <a:endParaRPr lang="en-US" altLang="ko-KR" sz="1200" dirty="0">
              <a:solidFill>
                <a:schemeClr val="bg1"/>
              </a:solidFill>
              <a:ea typeface="FZShuTi" pitchFamily="2" charset="-122"/>
              <a:cs typeface="Arial" pitchFamily="34" charset="0"/>
            </a:endParaRPr>
          </a:p>
        </p:txBody>
      </p:sp>
      <p:sp>
        <p:nvSpPr>
          <p:cNvPr id="29" name="TextBox 8">
            <a:extLst>
              <a:ext uri="{FF2B5EF4-FFF2-40B4-BE49-F238E27FC236}">
                <a16:creationId xmlns:a16="http://schemas.microsoft.com/office/drawing/2014/main" id="{141CE8CB-F23D-49AE-931B-E064ED37F5E9}"/>
              </a:ext>
            </a:extLst>
          </p:cNvPr>
          <p:cNvSpPr txBox="1"/>
          <p:nvPr/>
        </p:nvSpPr>
        <p:spPr>
          <a:xfrm>
            <a:off x="7563132" y="2335664"/>
            <a:ext cx="420477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Aucune documentation de référence </a:t>
            </a:r>
            <a:r>
              <a:rPr lang="fr-FR" altLang="ko-KR" sz="1200" dirty="0" smtClean="0">
                <a:solidFill>
                  <a:schemeClr val="bg1"/>
                </a:solidFill>
                <a:cs typeface="Arial" pitchFamily="34" charset="0"/>
              </a:rPr>
              <a:t>requise</a:t>
            </a:r>
            <a:endParaRPr lang="en-US" altLang="ko-KR" sz="1200" dirty="0">
              <a:solidFill>
                <a:schemeClr val="bg1"/>
              </a:solidFill>
              <a:ea typeface="FZShuTi" pitchFamily="2" charset="-122"/>
              <a:cs typeface="Arial" pitchFamily="34" charset="0"/>
            </a:endParaRPr>
          </a:p>
        </p:txBody>
      </p:sp>
    </p:spTree>
    <p:extLst>
      <p:ext uri="{BB962C8B-B14F-4D97-AF65-F5344CB8AC3E}">
        <p14:creationId xmlns:p14="http://schemas.microsoft.com/office/powerpoint/2010/main" val="1890695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3583958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4777152"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API</a:t>
            </a:r>
            <a:r>
              <a:rPr lang="en-US" altLang="ko-KR" sz="4800" dirty="0" smtClean="0">
                <a:solidFill>
                  <a:schemeClr val="bg1"/>
                </a:solidFill>
                <a:latin typeface="+mj-lt"/>
                <a:cs typeface="Arial" pitchFamily="34" charset="0"/>
              </a:rPr>
              <a:t> </a:t>
            </a:r>
            <a:r>
              <a:rPr lang="en-US" altLang="ko-KR" sz="4800" dirty="0" err="1" smtClean="0">
                <a:solidFill>
                  <a:schemeClr val="bg1"/>
                </a:solidFill>
                <a:latin typeface="+mj-lt"/>
                <a:cs typeface="Arial" pitchFamily="34" charset="0"/>
              </a:rPr>
              <a:t>GraphQl</a:t>
            </a:r>
            <a:endParaRPr lang="ko-KR" altLang="en-US" sz="48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B04823C5-AAD3-4FB3-A25D-C238181A022C}"/>
              </a:ext>
            </a:extLst>
          </p:cNvPr>
          <p:cNvSpPr/>
          <p:nvPr/>
        </p:nvSpPr>
        <p:spPr>
          <a:xfrm>
            <a:off x="1118929" y="1667628"/>
            <a:ext cx="10233316" cy="1218641"/>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154105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830997"/>
          </a:xfrm>
          <a:prstGeom prst="rect">
            <a:avLst/>
          </a:prstGeom>
          <a:noFill/>
        </p:spPr>
        <p:txBody>
          <a:bodyPr wrap="square" rtlCol="0">
            <a:spAutoFit/>
          </a:bodyPr>
          <a:lstStyle/>
          <a:p>
            <a:pPr algn="just"/>
            <a:r>
              <a:rPr lang="fr-FR" altLang="ko-KR" sz="1200" dirty="0" err="1" smtClean="0">
                <a:solidFill>
                  <a:schemeClr val="bg1"/>
                </a:solidFill>
                <a:latin typeface="Arial" pitchFamily="34" charset="0"/>
                <a:cs typeface="Arial" pitchFamily="34" charset="0"/>
              </a:rPr>
              <a:t>GraphQL</a:t>
            </a:r>
            <a:r>
              <a:rPr lang="fr-FR" altLang="ko-KR" sz="1200" dirty="0" smtClean="0">
                <a:solidFill>
                  <a:schemeClr val="bg1"/>
                </a:solidFill>
                <a:latin typeface="Arial" pitchFamily="34" charset="0"/>
                <a:cs typeface="Arial" pitchFamily="34" charset="0"/>
              </a:rPr>
              <a:t> (QL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915161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4823C5-AAD3-4FB3-A25D-C238181A022C}"/>
              </a:ext>
            </a:extLst>
          </p:cNvPr>
          <p:cNvSpPr/>
          <p:nvPr/>
        </p:nvSpPr>
        <p:spPr>
          <a:xfrm>
            <a:off x="6920427" y="2725821"/>
            <a:ext cx="3600000" cy="1102618"/>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823C5-AAD3-4FB3-A25D-C238181A022C}"/>
              </a:ext>
            </a:extLst>
          </p:cNvPr>
          <p:cNvSpPr/>
          <p:nvPr/>
        </p:nvSpPr>
        <p:spPr>
          <a:xfrm>
            <a:off x="6920427" y="4368649"/>
            <a:ext cx="3750906" cy="894536"/>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4823C5-AAD3-4FB3-A25D-C238181A022C}"/>
              </a:ext>
            </a:extLst>
          </p:cNvPr>
          <p:cNvSpPr/>
          <p:nvPr/>
        </p:nvSpPr>
        <p:spPr>
          <a:xfrm>
            <a:off x="1619999" y="3557829"/>
            <a:ext cx="3600000" cy="726121"/>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04823C5-AAD3-4FB3-A25D-C238181A022C}"/>
              </a:ext>
            </a:extLst>
          </p:cNvPr>
          <p:cNvSpPr/>
          <p:nvPr/>
        </p:nvSpPr>
        <p:spPr>
          <a:xfrm>
            <a:off x="1620000" y="1852976"/>
            <a:ext cx="3600000" cy="91916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4823C5-AAD3-4FB3-A25D-C238181A022C}"/>
              </a:ext>
            </a:extLst>
          </p:cNvPr>
          <p:cNvSpPr/>
          <p:nvPr/>
        </p:nvSpPr>
        <p:spPr>
          <a:xfrm>
            <a:off x="1620000" y="5212443"/>
            <a:ext cx="3600000" cy="89582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06381AD-4C2B-4745-99B1-0BBCE6131A71}"/>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mtClean="0"/>
              <a:t>Les points faibles des API Rest</a:t>
            </a:r>
            <a:endParaRPr lang="fr-FR" dirty="0"/>
          </a:p>
        </p:txBody>
      </p:sp>
      <p:grpSp>
        <p:nvGrpSpPr>
          <p:cNvPr id="3" name="Group 2">
            <a:extLst>
              <a:ext uri="{FF2B5EF4-FFF2-40B4-BE49-F238E27FC236}">
                <a16:creationId xmlns:a16="http://schemas.microsoft.com/office/drawing/2014/main" id="{597465CC-0161-4533-8019-C7D70DA0596B}"/>
              </a:ext>
            </a:extLst>
          </p:cNvPr>
          <p:cNvGrpSpPr/>
          <p:nvPr/>
        </p:nvGrpSpPr>
        <p:grpSpPr>
          <a:xfrm>
            <a:off x="5453438" y="1776627"/>
            <a:ext cx="1289518" cy="4225084"/>
            <a:chOff x="3850310" y="1776627"/>
            <a:chExt cx="1289518" cy="4225084"/>
          </a:xfrm>
          <a:solidFill>
            <a:schemeClr val="bg1"/>
          </a:solidFill>
        </p:grpSpPr>
        <p:sp>
          <p:nvSpPr>
            <p:cNvPr id="4" name="Hexagon 3">
              <a:extLst>
                <a:ext uri="{FF2B5EF4-FFF2-40B4-BE49-F238E27FC236}">
                  <a16:creationId xmlns:a16="http://schemas.microsoft.com/office/drawing/2014/main" id="{4CDA3BFF-F8A3-4918-B507-D99B5F7A418E}"/>
                </a:ext>
              </a:extLst>
            </p:cNvPr>
            <p:cNvSpPr/>
            <p:nvPr/>
          </p:nvSpPr>
          <p:spPr>
            <a:xfrm rot="5400000">
              <a:off x="4231727" y="4278982"/>
              <a:ext cx="975367" cy="840835"/>
            </a:xfrm>
            <a:prstGeom prst="hexagon">
              <a:avLst/>
            </a:prstGeom>
            <a:grp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5" name="Hexagon 4">
              <a:extLst>
                <a:ext uri="{FF2B5EF4-FFF2-40B4-BE49-F238E27FC236}">
                  <a16:creationId xmlns:a16="http://schemas.microsoft.com/office/drawing/2014/main" id="{85AD12E1-61D4-41DF-ABF9-C67842F0493F}"/>
                </a:ext>
              </a:extLst>
            </p:cNvPr>
            <p:cNvSpPr/>
            <p:nvPr/>
          </p:nvSpPr>
          <p:spPr>
            <a:xfrm rot="5400000">
              <a:off x="4231727" y="2649728"/>
              <a:ext cx="975367" cy="840835"/>
            </a:xfrm>
            <a:prstGeom prst="hexagon">
              <a:avLst/>
            </a:prstGeom>
            <a:grp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Hexagon 5">
              <a:extLst>
                <a:ext uri="{FF2B5EF4-FFF2-40B4-BE49-F238E27FC236}">
                  <a16:creationId xmlns:a16="http://schemas.microsoft.com/office/drawing/2014/main" id="{D34101B9-F5D3-4407-B084-367B45709379}"/>
                </a:ext>
              </a:extLst>
            </p:cNvPr>
            <p:cNvSpPr/>
            <p:nvPr/>
          </p:nvSpPr>
          <p:spPr>
            <a:xfrm rot="5400000">
              <a:off x="3783044" y="3473147"/>
              <a:ext cx="975367" cy="840835"/>
            </a:xfrm>
            <a:prstGeom prst="hexagon">
              <a:avLst/>
            </a:prstGeom>
            <a:grp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Hexagon 6">
              <a:extLst>
                <a:ext uri="{FF2B5EF4-FFF2-40B4-BE49-F238E27FC236}">
                  <a16:creationId xmlns:a16="http://schemas.microsoft.com/office/drawing/2014/main" id="{36A2E478-D09D-49BD-AF51-D6C94A5C82AE}"/>
                </a:ext>
              </a:extLst>
            </p:cNvPr>
            <p:cNvSpPr/>
            <p:nvPr/>
          </p:nvSpPr>
          <p:spPr>
            <a:xfrm rot="5400000">
              <a:off x="3783044" y="1843893"/>
              <a:ext cx="975367" cy="840835"/>
            </a:xfrm>
            <a:prstGeom prst="hexagon">
              <a:avLst/>
            </a:prstGeom>
            <a:grp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8" name="Hexagon 7">
              <a:extLst>
                <a:ext uri="{FF2B5EF4-FFF2-40B4-BE49-F238E27FC236}">
                  <a16:creationId xmlns:a16="http://schemas.microsoft.com/office/drawing/2014/main" id="{F2058B0B-91E3-4C78-B113-6B2A89311811}"/>
                </a:ext>
              </a:extLst>
            </p:cNvPr>
            <p:cNvSpPr/>
            <p:nvPr/>
          </p:nvSpPr>
          <p:spPr>
            <a:xfrm rot="5400000">
              <a:off x="3783044" y="5093610"/>
              <a:ext cx="975367" cy="840835"/>
            </a:xfrm>
            <a:prstGeom prst="hexagon">
              <a:avLst/>
            </a:prstGeom>
            <a:grp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9" name="TextBox 8">
            <a:extLst>
              <a:ext uri="{FF2B5EF4-FFF2-40B4-BE49-F238E27FC236}">
                <a16:creationId xmlns:a16="http://schemas.microsoft.com/office/drawing/2014/main" id="{46E17BBB-F95F-471B-9324-9CECBC49283B}"/>
              </a:ext>
            </a:extLst>
          </p:cNvPr>
          <p:cNvSpPr txBox="1"/>
          <p:nvPr/>
        </p:nvSpPr>
        <p:spPr>
          <a:xfrm>
            <a:off x="5495369" y="1861721"/>
            <a:ext cx="756972" cy="707886"/>
          </a:xfrm>
          <a:prstGeom prst="rect">
            <a:avLst/>
          </a:prstGeom>
          <a:noFill/>
        </p:spPr>
        <p:txBody>
          <a:bodyPr wrap="square" rtlCol="0">
            <a:spAutoFit/>
          </a:bodyPr>
          <a:lstStyle/>
          <a:p>
            <a:pPr algn="ctr"/>
            <a:r>
              <a:rPr lang="en-US" altLang="ko-KR" sz="4000" b="1" dirty="0">
                <a:solidFill>
                  <a:schemeClr val="accent4"/>
                </a:solidFill>
                <a:cs typeface="Arial" pitchFamily="34" charset="0"/>
              </a:rPr>
              <a:t>01</a:t>
            </a:r>
            <a:endParaRPr lang="ko-KR" altLang="en-US" sz="4000" b="1" dirty="0">
              <a:solidFill>
                <a:schemeClr val="accent4"/>
              </a:solidFill>
              <a:cs typeface="Arial" pitchFamily="34" charset="0"/>
            </a:endParaRPr>
          </a:p>
        </p:txBody>
      </p:sp>
      <p:sp>
        <p:nvSpPr>
          <p:cNvPr id="10" name="TextBox 10">
            <a:extLst>
              <a:ext uri="{FF2B5EF4-FFF2-40B4-BE49-F238E27FC236}">
                <a16:creationId xmlns:a16="http://schemas.microsoft.com/office/drawing/2014/main" id="{66457F9C-C58E-4B69-AF17-A9B30000B765}"/>
              </a:ext>
            </a:extLst>
          </p:cNvPr>
          <p:cNvSpPr txBox="1"/>
          <p:nvPr/>
        </p:nvSpPr>
        <p:spPr>
          <a:xfrm>
            <a:off x="1624888" y="1891604"/>
            <a:ext cx="3637043" cy="830997"/>
          </a:xfrm>
          <a:prstGeom prst="rect">
            <a:avLst/>
          </a:prstGeom>
          <a:noFill/>
        </p:spPr>
        <p:txBody>
          <a:bodyPr wrap="square" rtlCol="0">
            <a:spAutoFit/>
          </a:bodyPr>
          <a:lstStyle/>
          <a:p>
            <a:r>
              <a:rPr lang="fr-FR" altLang="ko-KR" sz="1200" dirty="0">
                <a:solidFill>
                  <a:schemeClr val="bg1"/>
                </a:solidFill>
                <a:cs typeface="Arial" pitchFamily="34" charset="0"/>
              </a:rPr>
              <a:t>Une accélération du développement </a:t>
            </a:r>
            <a:r>
              <a:rPr lang="fr-FR" altLang="ko-KR" sz="1200" dirty="0" err="1">
                <a:solidFill>
                  <a:schemeClr val="bg1"/>
                </a:solidFill>
                <a:cs typeface="Arial" pitchFamily="34" charset="0"/>
              </a:rPr>
              <a:t>frontend</a:t>
            </a:r>
            <a:r>
              <a:rPr lang="fr-FR" altLang="ko-KR" sz="1200" dirty="0">
                <a:solidFill>
                  <a:schemeClr val="bg1"/>
                </a:solidFill>
                <a:cs typeface="Arial" pitchFamily="34" charset="0"/>
              </a:rPr>
              <a:t> en utilisant un paradigme déclaratif. Les développeurs se concentrent plus sur le quoi plutôt que sur le comment.</a:t>
            </a:r>
            <a:endParaRPr lang="ko-KR" altLang="en-US" sz="1200" dirty="0">
              <a:solidFill>
                <a:schemeClr val="bg1"/>
              </a:solidFill>
              <a:cs typeface="Arial" pitchFamily="34" charset="0"/>
            </a:endParaRPr>
          </a:p>
        </p:txBody>
      </p:sp>
      <p:sp>
        <p:nvSpPr>
          <p:cNvPr id="11" name="TextBox 12">
            <a:extLst>
              <a:ext uri="{FF2B5EF4-FFF2-40B4-BE49-F238E27FC236}">
                <a16:creationId xmlns:a16="http://schemas.microsoft.com/office/drawing/2014/main" id="{F901CA91-6479-4CD5-A78E-9378685D7E0B}"/>
              </a:ext>
            </a:extLst>
          </p:cNvPr>
          <p:cNvSpPr txBox="1"/>
          <p:nvPr/>
        </p:nvSpPr>
        <p:spPr>
          <a:xfrm>
            <a:off x="5495369" y="3577214"/>
            <a:ext cx="756972" cy="707886"/>
          </a:xfrm>
          <a:prstGeom prst="rect">
            <a:avLst/>
          </a:prstGeom>
          <a:noFill/>
        </p:spPr>
        <p:txBody>
          <a:bodyPr wrap="square" rtlCol="0">
            <a:spAutoFit/>
          </a:bodyPr>
          <a:lstStyle/>
          <a:p>
            <a:pPr algn="ctr"/>
            <a:r>
              <a:rPr lang="en-US" altLang="ko-KR" sz="4000" b="1" dirty="0">
                <a:solidFill>
                  <a:schemeClr val="accent2"/>
                </a:solidFill>
                <a:cs typeface="Arial" pitchFamily="34" charset="0"/>
              </a:rPr>
              <a:t>03</a:t>
            </a:r>
            <a:endParaRPr lang="ko-KR" altLang="en-US" sz="4000" b="1" dirty="0">
              <a:solidFill>
                <a:schemeClr val="accent2"/>
              </a:solidFill>
              <a:cs typeface="Arial" pitchFamily="34" charset="0"/>
            </a:endParaRPr>
          </a:p>
        </p:txBody>
      </p:sp>
      <p:sp>
        <p:nvSpPr>
          <p:cNvPr id="12" name="TextBox 14">
            <a:extLst>
              <a:ext uri="{FF2B5EF4-FFF2-40B4-BE49-F238E27FC236}">
                <a16:creationId xmlns:a16="http://schemas.microsoft.com/office/drawing/2014/main" id="{B4811964-6460-46EF-8682-BFD0BDFA1715}"/>
              </a:ext>
            </a:extLst>
          </p:cNvPr>
          <p:cNvSpPr txBox="1"/>
          <p:nvPr/>
        </p:nvSpPr>
        <p:spPr>
          <a:xfrm>
            <a:off x="1601477" y="3597723"/>
            <a:ext cx="3637043" cy="646331"/>
          </a:xfrm>
          <a:prstGeom prst="rect">
            <a:avLst/>
          </a:prstGeom>
          <a:noFill/>
        </p:spPr>
        <p:txBody>
          <a:bodyPr wrap="square" rtlCol="0">
            <a:spAutoFit/>
          </a:bodyPr>
          <a:lstStyle/>
          <a:p>
            <a:r>
              <a:rPr lang="fr-FR" altLang="ko-KR" sz="1200" dirty="0">
                <a:solidFill>
                  <a:schemeClr val="bg1"/>
                </a:solidFill>
                <a:cs typeface="Arial" pitchFamily="34" charset="0"/>
              </a:rPr>
              <a:t>Plus de prédictibilité. On sait à l'avance grâce au contrat d'interface ce qu'il est possible de requêter et de quels types de données vont être retournées.</a:t>
            </a:r>
            <a:endParaRPr lang="ko-KR" altLang="en-US" sz="1200" dirty="0">
              <a:solidFill>
                <a:schemeClr val="bg1"/>
              </a:solidFill>
              <a:cs typeface="Arial" pitchFamily="34" charset="0"/>
            </a:endParaRPr>
          </a:p>
        </p:txBody>
      </p:sp>
      <p:sp>
        <p:nvSpPr>
          <p:cNvPr id="13" name="TextBox 16">
            <a:extLst>
              <a:ext uri="{FF2B5EF4-FFF2-40B4-BE49-F238E27FC236}">
                <a16:creationId xmlns:a16="http://schemas.microsoft.com/office/drawing/2014/main" id="{3CEDB098-BB29-4275-801B-168778A794BB}"/>
              </a:ext>
            </a:extLst>
          </p:cNvPr>
          <p:cNvSpPr txBox="1"/>
          <p:nvPr/>
        </p:nvSpPr>
        <p:spPr>
          <a:xfrm>
            <a:off x="5495369" y="5160084"/>
            <a:ext cx="756972" cy="707886"/>
          </a:xfrm>
          <a:prstGeom prst="rect">
            <a:avLst/>
          </a:prstGeom>
          <a:noFill/>
        </p:spPr>
        <p:txBody>
          <a:bodyPr wrap="square" rtlCol="0">
            <a:spAutoFit/>
          </a:bodyPr>
          <a:lstStyle/>
          <a:p>
            <a:pPr algn="ctr"/>
            <a:r>
              <a:rPr lang="en-US" altLang="ko-KR" sz="4000" b="1" dirty="0">
                <a:solidFill>
                  <a:schemeClr val="accent6"/>
                </a:solidFill>
                <a:cs typeface="Arial" pitchFamily="34" charset="0"/>
              </a:rPr>
              <a:t>05</a:t>
            </a:r>
            <a:endParaRPr lang="ko-KR" altLang="en-US" sz="4000" b="1" dirty="0">
              <a:solidFill>
                <a:schemeClr val="accent6"/>
              </a:solidFill>
              <a:cs typeface="Arial" pitchFamily="34" charset="0"/>
            </a:endParaRPr>
          </a:p>
        </p:txBody>
      </p:sp>
      <p:sp>
        <p:nvSpPr>
          <p:cNvPr id="14" name="TextBox 18">
            <a:extLst>
              <a:ext uri="{FF2B5EF4-FFF2-40B4-BE49-F238E27FC236}">
                <a16:creationId xmlns:a16="http://schemas.microsoft.com/office/drawing/2014/main" id="{0B558E12-85F2-47A8-B453-51E1F8DB0BFE}"/>
              </a:ext>
            </a:extLst>
          </p:cNvPr>
          <p:cNvSpPr txBox="1"/>
          <p:nvPr/>
        </p:nvSpPr>
        <p:spPr>
          <a:xfrm>
            <a:off x="1601476" y="5236964"/>
            <a:ext cx="3637043" cy="830997"/>
          </a:xfrm>
          <a:prstGeom prst="rect">
            <a:avLst/>
          </a:prstGeom>
          <a:noFill/>
        </p:spPr>
        <p:txBody>
          <a:bodyPr wrap="square" rtlCol="0">
            <a:spAutoFit/>
          </a:bodyPr>
          <a:lstStyle/>
          <a:p>
            <a:r>
              <a:rPr lang="fr-FR" sz="1200" dirty="0">
                <a:solidFill>
                  <a:schemeClr val="bg1"/>
                </a:solidFill>
              </a:rPr>
              <a:t>Un langage de requête qui est : protocole, langage de programmation, client agnostique. </a:t>
            </a:r>
            <a:r>
              <a:rPr lang="fr-FR" sz="1200" dirty="0" err="1">
                <a:solidFill>
                  <a:schemeClr val="bg1"/>
                </a:solidFill>
              </a:rPr>
              <a:t>GraphQL</a:t>
            </a:r>
            <a:r>
              <a:rPr lang="fr-FR" sz="1200" dirty="0">
                <a:solidFill>
                  <a:schemeClr val="bg1"/>
                </a:solidFill>
              </a:rPr>
              <a:t> tourne sur toutes les configurations et pour tous les cas d'usage.</a:t>
            </a:r>
            <a:endParaRPr lang="ko-KR" altLang="en-US" sz="1200" dirty="0">
              <a:solidFill>
                <a:schemeClr val="bg1"/>
              </a:solidFill>
              <a:cs typeface="Arial" pitchFamily="34" charset="0"/>
            </a:endParaRPr>
          </a:p>
        </p:txBody>
      </p:sp>
      <p:sp>
        <p:nvSpPr>
          <p:cNvPr id="15" name="TextBox 20">
            <a:extLst>
              <a:ext uri="{FF2B5EF4-FFF2-40B4-BE49-F238E27FC236}">
                <a16:creationId xmlns:a16="http://schemas.microsoft.com/office/drawing/2014/main" id="{951CA01C-4BFE-43A5-B002-82CA7BE7751D}"/>
              </a:ext>
            </a:extLst>
          </p:cNvPr>
          <p:cNvSpPr txBox="1"/>
          <p:nvPr/>
        </p:nvSpPr>
        <p:spPr>
          <a:xfrm>
            <a:off x="5944052" y="2729390"/>
            <a:ext cx="756972" cy="707886"/>
          </a:xfrm>
          <a:prstGeom prst="rect">
            <a:avLst/>
          </a:prstGeom>
          <a:noFill/>
        </p:spPr>
        <p:txBody>
          <a:bodyPr wrap="square" rtlCol="0">
            <a:spAutoFit/>
          </a:bodyPr>
          <a:lstStyle/>
          <a:p>
            <a:pPr algn="ctr"/>
            <a:r>
              <a:rPr lang="en-US" altLang="ko-KR" sz="4000" b="1" dirty="0">
                <a:solidFill>
                  <a:schemeClr val="accent3"/>
                </a:solidFill>
                <a:cs typeface="Arial" pitchFamily="34" charset="0"/>
              </a:rPr>
              <a:t>02</a:t>
            </a:r>
            <a:endParaRPr lang="ko-KR" altLang="en-US" sz="4000" b="1" dirty="0">
              <a:solidFill>
                <a:schemeClr val="accent3"/>
              </a:solidFill>
              <a:cs typeface="Arial" pitchFamily="34" charset="0"/>
            </a:endParaRPr>
          </a:p>
        </p:txBody>
      </p:sp>
      <p:sp>
        <p:nvSpPr>
          <p:cNvPr id="16" name="TextBox 22">
            <a:extLst>
              <a:ext uri="{FF2B5EF4-FFF2-40B4-BE49-F238E27FC236}">
                <a16:creationId xmlns:a16="http://schemas.microsoft.com/office/drawing/2014/main" id="{9B462235-9212-475D-83FF-A9A193200D3F}"/>
              </a:ext>
            </a:extLst>
          </p:cNvPr>
          <p:cNvSpPr txBox="1"/>
          <p:nvPr/>
        </p:nvSpPr>
        <p:spPr>
          <a:xfrm>
            <a:off x="6878495" y="2745098"/>
            <a:ext cx="3621750" cy="1015663"/>
          </a:xfrm>
          <a:prstGeom prst="rect">
            <a:avLst/>
          </a:prstGeom>
          <a:noFill/>
        </p:spPr>
        <p:txBody>
          <a:bodyPr wrap="square" rtlCol="0">
            <a:spAutoFit/>
          </a:bodyPr>
          <a:lstStyle/>
          <a:p>
            <a:pPr algn="r"/>
            <a:r>
              <a:rPr lang="fr-FR" altLang="ko-KR" sz="1200" dirty="0">
                <a:solidFill>
                  <a:schemeClr val="bg1"/>
                </a:solidFill>
                <a:cs typeface="Arial" pitchFamily="34" charset="0"/>
              </a:rPr>
              <a:t>Une réduction de l’« over et </a:t>
            </a:r>
            <a:r>
              <a:rPr lang="fr-FR" altLang="ko-KR" sz="1200" dirty="0" err="1">
                <a:solidFill>
                  <a:schemeClr val="bg1"/>
                </a:solidFill>
                <a:cs typeface="Arial" pitchFamily="34" charset="0"/>
              </a:rPr>
              <a:t>under</a:t>
            </a:r>
            <a:r>
              <a:rPr lang="fr-FR" altLang="ko-KR" sz="1200" dirty="0">
                <a:solidFill>
                  <a:schemeClr val="bg1"/>
                </a:solidFill>
                <a:cs typeface="Arial" pitchFamily="34" charset="0"/>
              </a:rPr>
              <a:t> </a:t>
            </a:r>
            <a:r>
              <a:rPr lang="fr-FR" altLang="ko-KR" sz="1200" dirty="0" err="1">
                <a:solidFill>
                  <a:schemeClr val="bg1"/>
                </a:solidFill>
                <a:cs typeface="Arial" pitchFamily="34" charset="0"/>
              </a:rPr>
              <a:t>fetching</a:t>
            </a:r>
            <a:r>
              <a:rPr lang="fr-FR" altLang="ko-KR" sz="1200" dirty="0">
                <a:solidFill>
                  <a:schemeClr val="bg1"/>
                </a:solidFill>
                <a:cs typeface="Arial" pitchFamily="34" charset="0"/>
              </a:rPr>
              <a:t>». Le réseau est allégé car seulement les données nécessaires à la requête transitent. Il n'y a pas besoin de faire plusieurs « rounds trips » pour obtenir les données nécessaires à l'affichage.</a:t>
            </a:r>
            <a:endParaRPr lang="ko-KR" altLang="en-US" sz="1200" dirty="0">
              <a:solidFill>
                <a:schemeClr val="bg1"/>
              </a:solidFill>
              <a:cs typeface="Arial" pitchFamily="34" charset="0"/>
            </a:endParaRPr>
          </a:p>
        </p:txBody>
      </p:sp>
      <p:sp>
        <p:nvSpPr>
          <p:cNvPr id="17" name="TextBox 24">
            <a:extLst>
              <a:ext uri="{FF2B5EF4-FFF2-40B4-BE49-F238E27FC236}">
                <a16:creationId xmlns:a16="http://schemas.microsoft.com/office/drawing/2014/main" id="{C5897B2B-234A-42A4-89E8-0DE023B8F96F}"/>
              </a:ext>
            </a:extLst>
          </p:cNvPr>
          <p:cNvSpPr txBox="1"/>
          <p:nvPr/>
        </p:nvSpPr>
        <p:spPr>
          <a:xfrm>
            <a:off x="5944052" y="4368649"/>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04</a:t>
            </a:r>
            <a:endParaRPr lang="ko-KR" altLang="en-US" sz="4000" b="1" dirty="0">
              <a:solidFill>
                <a:schemeClr val="accent1"/>
              </a:solidFill>
              <a:cs typeface="Arial" pitchFamily="34" charset="0"/>
            </a:endParaRPr>
          </a:p>
        </p:txBody>
      </p:sp>
      <p:sp>
        <p:nvSpPr>
          <p:cNvPr id="18" name="TextBox 26">
            <a:extLst>
              <a:ext uri="{FF2B5EF4-FFF2-40B4-BE49-F238E27FC236}">
                <a16:creationId xmlns:a16="http://schemas.microsoft.com/office/drawing/2014/main" id="{15CBD997-F020-4652-9999-F6140C428386}"/>
              </a:ext>
            </a:extLst>
          </p:cNvPr>
          <p:cNvSpPr txBox="1"/>
          <p:nvPr/>
        </p:nvSpPr>
        <p:spPr>
          <a:xfrm>
            <a:off x="6995880" y="4400418"/>
            <a:ext cx="3600000" cy="830997"/>
          </a:xfrm>
          <a:prstGeom prst="rect">
            <a:avLst/>
          </a:prstGeom>
          <a:noFill/>
        </p:spPr>
        <p:txBody>
          <a:bodyPr wrap="square" rtlCol="0">
            <a:spAutoFit/>
          </a:bodyPr>
          <a:lstStyle/>
          <a:p>
            <a:pPr algn="r"/>
            <a:r>
              <a:rPr lang="fr-FR" altLang="ko-KR" sz="1200" dirty="0">
                <a:solidFill>
                  <a:schemeClr val="bg1"/>
                </a:solidFill>
                <a:cs typeface="Arial" pitchFamily="34" charset="0"/>
              </a:rPr>
              <a:t>Plus d'</a:t>
            </a:r>
            <a:r>
              <a:rPr lang="fr-FR" altLang="ko-KR" sz="1200" dirty="0" err="1">
                <a:solidFill>
                  <a:schemeClr val="bg1"/>
                </a:solidFill>
                <a:cs typeface="Arial" pitchFamily="34" charset="0"/>
              </a:rPr>
              <a:t>éco-conception</a:t>
            </a:r>
            <a:r>
              <a:rPr lang="fr-FR" altLang="ko-KR" sz="1200" dirty="0">
                <a:solidFill>
                  <a:schemeClr val="bg1"/>
                </a:solidFill>
                <a:cs typeface="Arial" pitchFamily="34" charset="0"/>
              </a:rPr>
              <a:t>. Il n'y a pas d'excès de données et plusieurs requêtes peuvent être regroupées dans un seul appel HTTP par exemple, ce qui permet une réduction des charges réseaux.</a:t>
            </a:r>
            <a:endParaRPr lang="ko-KR" altLang="en-US" sz="1200" dirty="0">
              <a:solidFill>
                <a:schemeClr val="bg1"/>
              </a:solidFill>
              <a:cs typeface="Arial" pitchFamily="34" charset="0"/>
            </a:endParaRPr>
          </a:p>
        </p:txBody>
      </p:sp>
      <p:sp>
        <p:nvSpPr>
          <p:cNvPr id="24" name="TextBox 9">
            <a:extLst>
              <a:ext uri="{FF2B5EF4-FFF2-40B4-BE49-F238E27FC236}">
                <a16:creationId xmlns:a16="http://schemas.microsoft.com/office/drawing/2014/main" id="{22EACE2C-F0BB-4B26-BDA0-E1B66FC049A7}"/>
              </a:ext>
            </a:extLst>
          </p:cNvPr>
          <p:cNvSpPr txBox="1"/>
          <p:nvPr/>
        </p:nvSpPr>
        <p:spPr>
          <a:xfrm>
            <a:off x="382440" y="313023"/>
            <a:ext cx="11162637" cy="584775"/>
          </a:xfrm>
          <a:prstGeom prst="rect">
            <a:avLst/>
          </a:prstGeom>
          <a:noFill/>
        </p:spPr>
        <p:txBody>
          <a:bodyPr wrap="square" rtlCol="0" anchor="ctr">
            <a:spAutoFit/>
          </a:bodyPr>
          <a:lstStyle/>
          <a:p>
            <a:r>
              <a:rPr lang="fr-FR" altLang="ko-KR" sz="3200" b="1" dirty="0" smtClean="0">
                <a:solidFill>
                  <a:schemeClr val="bg1"/>
                </a:solidFill>
                <a:latin typeface="+mj-lt"/>
                <a:cs typeface="Arial" pitchFamily="34" charset="0"/>
              </a:rPr>
              <a:t>Mais </a:t>
            </a:r>
            <a:r>
              <a:rPr lang="fr-FR" altLang="ko-KR" sz="3200" b="1" dirty="0">
                <a:solidFill>
                  <a:schemeClr val="bg1"/>
                </a:solidFill>
                <a:latin typeface="+mj-lt"/>
                <a:cs typeface="Arial" pitchFamily="34" charset="0"/>
              </a:rPr>
              <a:t>alors qu'est-ce qu'on </a:t>
            </a:r>
            <a:r>
              <a:rPr lang="fr-FR" altLang="ko-KR" sz="3200" b="1" dirty="0" smtClean="0">
                <a:solidFill>
                  <a:schemeClr val="bg1"/>
                </a:solidFill>
                <a:latin typeface="+mj-lt"/>
                <a:cs typeface="Arial" pitchFamily="34" charset="0"/>
              </a:rPr>
              <a:t>gagne </a:t>
            </a:r>
            <a:r>
              <a:rPr lang="fr-FR" altLang="ko-KR" sz="3200" b="1" dirty="0">
                <a:solidFill>
                  <a:schemeClr val="bg1"/>
                </a:solidFill>
                <a:latin typeface="+mj-lt"/>
                <a:cs typeface="Arial" pitchFamily="34" charset="0"/>
              </a:rPr>
              <a:t>à utiliser </a:t>
            </a:r>
            <a:r>
              <a:rPr lang="fr-FR" altLang="ko-KR" sz="3200" b="1" dirty="0" err="1">
                <a:solidFill>
                  <a:schemeClr val="bg1"/>
                </a:solidFill>
                <a:latin typeface="+mj-lt"/>
                <a:cs typeface="Arial" pitchFamily="34" charset="0"/>
              </a:rPr>
              <a:t>GraphQL</a:t>
            </a:r>
            <a:r>
              <a:rPr lang="fr-FR" altLang="ko-KR" sz="3200" b="1" dirty="0">
                <a:solidFill>
                  <a:schemeClr val="bg1"/>
                </a:solidFill>
                <a:latin typeface="+mj-lt"/>
                <a:cs typeface="Arial" pitchFamily="34" charset="0"/>
              </a:rPr>
              <a:t> ?</a:t>
            </a:r>
            <a:endParaRPr lang="ko-KR" altLang="en-US" sz="3200" b="1" dirty="0">
              <a:solidFill>
                <a:schemeClr val="bg1"/>
              </a:solidFill>
              <a:latin typeface="+mj-lt"/>
              <a:cs typeface="Arial" pitchFamily="34" charset="0"/>
            </a:endParaRPr>
          </a:p>
        </p:txBody>
      </p:sp>
      <p:pic>
        <p:nvPicPr>
          <p:cNvPr id="25" name="Imag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640" y="906655"/>
            <a:ext cx="1524815" cy="1715836"/>
          </a:xfrm>
          <a:prstGeom prst="rect">
            <a:avLst/>
          </a:prstGeom>
        </p:spPr>
      </p:pic>
    </p:spTree>
    <p:extLst>
      <p:ext uri="{BB962C8B-B14F-4D97-AF65-F5344CB8AC3E}">
        <p14:creationId xmlns:p14="http://schemas.microsoft.com/office/powerpoint/2010/main" val="1555174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à coins arrondis 7">
            <a:extLst>
              <a:ext uri="{FF2B5EF4-FFF2-40B4-BE49-F238E27FC236}">
                <a16:creationId xmlns:a16="http://schemas.microsoft.com/office/drawing/2014/main" id="{B04823C5-AAD3-4FB3-A25D-C238181A022C}"/>
              </a:ext>
            </a:extLst>
          </p:cNvPr>
          <p:cNvSpPr/>
          <p:nvPr/>
        </p:nvSpPr>
        <p:spPr>
          <a:xfrm>
            <a:off x="1021291" y="1818052"/>
            <a:ext cx="10418647" cy="3300599"/>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2EACE2C-F0BB-4B26-BDA0-E1B66FC049A7}"/>
              </a:ext>
            </a:extLst>
          </p:cNvPr>
          <p:cNvSpPr txBox="1"/>
          <p:nvPr/>
        </p:nvSpPr>
        <p:spPr>
          <a:xfrm>
            <a:off x="382441" y="189912"/>
            <a:ext cx="10969804" cy="830997"/>
          </a:xfrm>
          <a:prstGeom prst="rect">
            <a:avLst/>
          </a:prstGeom>
          <a:noFill/>
        </p:spPr>
        <p:txBody>
          <a:bodyPr wrap="square" rtlCol="0" anchor="ctr">
            <a:spAutoFit/>
          </a:bodyPr>
          <a:lstStyle/>
          <a:p>
            <a:r>
              <a:rPr lang="fr-FR" altLang="ko-KR" sz="4800" b="1" dirty="0">
                <a:solidFill>
                  <a:schemeClr val="bg1"/>
                </a:solidFill>
                <a:latin typeface="+mj-lt"/>
                <a:cs typeface="Arial" pitchFamily="34" charset="0"/>
              </a:rPr>
              <a:t>Quelles </a:t>
            </a:r>
            <a:r>
              <a:rPr lang="fr-FR" altLang="ko-KR" sz="4800" b="1" dirty="0" smtClean="0">
                <a:solidFill>
                  <a:schemeClr val="bg1"/>
                </a:solidFill>
                <a:latin typeface="+mj-lt"/>
                <a:cs typeface="Arial" pitchFamily="34" charset="0"/>
              </a:rPr>
              <a:t>conséquences ?</a:t>
            </a:r>
            <a:endParaRPr lang="ko-KR" altLang="en-US" sz="4800" b="1" dirty="0">
              <a:solidFill>
                <a:schemeClr val="bg1"/>
              </a:solidFill>
              <a:latin typeface="+mj-lt"/>
              <a:cs typeface="Arial" pitchFamily="34" charset="0"/>
            </a:endParaRPr>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436346"/>
            <a:ext cx="2728872" cy="508280"/>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33060" y="1541054"/>
            <a:ext cx="2668555" cy="276999"/>
          </a:xfrm>
          <a:prstGeom prst="rect">
            <a:avLst/>
          </a:prstGeom>
          <a:noFill/>
        </p:spPr>
        <p:txBody>
          <a:bodyPr wrap="square" rtlCol="0">
            <a:spAutoFit/>
          </a:bodyPr>
          <a:lstStyle/>
          <a:p>
            <a:pPr algn="ctr"/>
            <a:r>
              <a:rPr lang="en-US" altLang="ko-KR" sz="1200" b="1" dirty="0" err="1" smtClean="0">
                <a:solidFill>
                  <a:schemeClr val="bg1"/>
                </a:solidFill>
                <a:cs typeface="Arial" pitchFamily="34" charset="0"/>
              </a:rPr>
              <a:t>Qu’est-ce</a:t>
            </a:r>
            <a:r>
              <a:rPr lang="en-US" altLang="ko-KR" sz="1200" b="1" dirty="0" smtClean="0">
                <a:solidFill>
                  <a:schemeClr val="bg1"/>
                </a:solidFill>
                <a:cs typeface="Arial" pitchFamily="34" charset="0"/>
              </a:rPr>
              <a:t> </a:t>
            </a:r>
            <a:r>
              <a:rPr lang="en-US" altLang="ko-KR" sz="1200" b="1" dirty="0" err="1" smtClean="0">
                <a:solidFill>
                  <a:schemeClr val="bg1"/>
                </a:solidFill>
                <a:cs typeface="Arial" pitchFamily="34" charset="0"/>
              </a:rPr>
              <a:t>qu’une</a:t>
            </a:r>
            <a:r>
              <a:rPr lang="en-US" altLang="ko-KR" sz="1200" b="1" dirty="0" smtClean="0">
                <a:solidFill>
                  <a:schemeClr val="bg1"/>
                </a:solidFill>
                <a:cs typeface="Arial" pitchFamily="34" charset="0"/>
              </a:rPr>
              <a:t> API </a:t>
            </a:r>
            <a:r>
              <a:rPr lang="en-US" altLang="ko-KR" sz="1200" b="1" dirty="0" err="1" smtClean="0">
                <a:solidFill>
                  <a:schemeClr val="bg1"/>
                </a:solidFill>
                <a:cs typeface="Arial" pitchFamily="34" charset="0"/>
              </a:rPr>
              <a:t>GraphQl</a:t>
            </a:r>
            <a:endParaRPr lang="ko-KR" altLang="en-US" sz="1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944626"/>
            <a:ext cx="10052924" cy="2677656"/>
          </a:xfrm>
          <a:prstGeom prst="rect">
            <a:avLst/>
          </a:prstGeom>
          <a:noFill/>
        </p:spPr>
        <p:txBody>
          <a:bodyPr wrap="square" rtlCol="0">
            <a:spAutoFit/>
          </a:bodyPr>
          <a:lstStyle/>
          <a:p>
            <a:pPr algn="just"/>
            <a:r>
              <a:rPr lang="fr-FR" altLang="ko-KR" sz="1200" dirty="0" err="1" smtClean="0">
                <a:solidFill>
                  <a:schemeClr val="bg1"/>
                </a:solidFill>
                <a:latin typeface="Arial" pitchFamily="34" charset="0"/>
                <a:cs typeface="Arial" pitchFamily="34" charset="0"/>
              </a:rPr>
              <a:t>GraphQL</a:t>
            </a:r>
            <a:r>
              <a:rPr lang="fr-FR" altLang="ko-KR" sz="1200" dirty="0" smtClean="0">
                <a:solidFill>
                  <a:schemeClr val="bg1"/>
                </a:solidFill>
                <a:latin typeface="Arial" pitchFamily="34" charset="0"/>
                <a:cs typeface="Arial" pitchFamily="34" charset="0"/>
              </a:rPr>
              <a:t> (QL pour </a:t>
            </a:r>
            <a:r>
              <a:rPr lang="fr-FR" altLang="ko-KR" sz="1200" dirty="0" err="1" smtClean="0">
                <a:solidFill>
                  <a:schemeClr val="bg1"/>
                </a:solidFill>
                <a:latin typeface="Arial" pitchFamily="34" charset="0"/>
                <a:cs typeface="Arial" pitchFamily="34" charset="0"/>
              </a:rPr>
              <a:t>Query</a:t>
            </a:r>
            <a:r>
              <a:rPr lang="fr-FR" altLang="ko-KR" sz="1200" dirty="0" smtClean="0">
                <a:solidFill>
                  <a:schemeClr val="bg1"/>
                </a:solidFill>
                <a:latin typeface="Arial" pitchFamily="34" charset="0"/>
                <a:cs typeface="Arial" pitchFamily="34" charset="0"/>
              </a:rPr>
              <a:t> </a:t>
            </a:r>
            <a:r>
              <a:rPr lang="fr-FR" altLang="ko-KR" sz="1200" dirty="0" err="1" smtClean="0">
                <a:solidFill>
                  <a:schemeClr val="bg1"/>
                </a:solidFill>
                <a:latin typeface="Arial" pitchFamily="34" charset="0"/>
                <a:cs typeface="Arial" pitchFamily="34" charset="0"/>
              </a:rPr>
              <a:t>Language</a:t>
            </a:r>
            <a:r>
              <a:rPr lang="fr-FR" altLang="ko-KR" sz="1200" dirty="0" smtClean="0">
                <a:solidFill>
                  <a:schemeClr val="bg1"/>
                </a:solidFill>
                <a:latin typeface="Arial" pitchFamily="34" charset="0"/>
                <a:cs typeface="Arial" pitchFamily="34" charset="0"/>
              </a:rPr>
              <a:t>) est un langage de requête pour les API. Il propose une approche totalement différente des API REST.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Développé et utilisé en production par Facebook en 2012, il est ouvert au grand public en 2015. Depuis d’autres sociétés, dont GitHub, se sont lancées dans l’aventure.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Contrairement </a:t>
            </a:r>
            <a:r>
              <a:rPr lang="fr-FR" altLang="ko-KR" sz="1200" dirty="0">
                <a:solidFill>
                  <a:schemeClr val="bg1"/>
                </a:solidFill>
                <a:latin typeface="Arial" pitchFamily="34" charset="0"/>
                <a:cs typeface="Arial" pitchFamily="34" charset="0"/>
              </a:rPr>
              <a:t>à REST,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de centraliser les requêtes dans un seul point d’entrée, les opérations à effectuer sont passées dans la requête </a:t>
            </a:r>
            <a:r>
              <a:rPr lang="fr-FR" altLang="ko-KR" sz="1200" dirty="0" smtClean="0">
                <a:solidFill>
                  <a:schemeClr val="bg1"/>
                </a:solidFill>
                <a:latin typeface="Arial" pitchFamily="34" charset="0"/>
                <a:cs typeface="Arial" pitchFamily="34" charset="0"/>
              </a:rPr>
              <a:t>elle-même, </a:t>
            </a:r>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permet aussi de faire des requêtes imbriquées pour obtenir d’un seul coup </a:t>
            </a:r>
            <a:r>
              <a:rPr lang="fr-FR" altLang="ko-KR" sz="1200" dirty="0" smtClean="0">
                <a:solidFill>
                  <a:schemeClr val="bg1"/>
                </a:solidFill>
                <a:latin typeface="Arial" pitchFamily="34" charset="0"/>
                <a:cs typeface="Arial" pitchFamily="34" charset="0"/>
              </a:rPr>
              <a:t>toutes les données.</a:t>
            </a:r>
            <a:endParaRPr lang="fr-FR" altLang="ko-KR" sz="1200" dirty="0">
              <a:solidFill>
                <a:schemeClr val="bg1"/>
              </a:solidFill>
              <a:latin typeface="Arial" pitchFamily="34" charset="0"/>
              <a:cs typeface="Arial" pitchFamily="34" charset="0"/>
            </a:endParaRPr>
          </a:p>
          <a:p>
            <a:pPr algn="just"/>
            <a:endParaRPr lang="fr-FR" altLang="ko-KR" sz="1200" dirty="0">
              <a:solidFill>
                <a:schemeClr val="bg1"/>
              </a:solidFill>
              <a:latin typeface="Arial" pitchFamily="34" charset="0"/>
              <a:cs typeface="Arial" pitchFamily="34" charset="0"/>
            </a:endParaRPr>
          </a:p>
          <a:p>
            <a:pPr algn="just"/>
            <a:r>
              <a:rPr lang="fr-FR" altLang="ko-KR" sz="1200" dirty="0" err="1">
                <a:solidFill>
                  <a:schemeClr val="bg1"/>
                </a:solidFill>
                <a:latin typeface="Arial" pitchFamily="34" charset="0"/>
                <a:cs typeface="Arial" pitchFamily="34" charset="0"/>
              </a:rPr>
              <a:t>GraphQL</a:t>
            </a:r>
            <a:r>
              <a:rPr lang="fr-FR" altLang="ko-KR" sz="1200" dirty="0">
                <a:solidFill>
                  <a:schemeClr val="bg1"/>
                </a:solidFill>
                <a:latin typeface="Arial" pitchFamily="34" charset="0"/>
                <a:cs typeface="Arial" pitchFamily="34" charset="0"/>
              </a:rPr>
              <a:t> est venu résoudre d’autre lacunes de REST, et notamment :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 </a:t>
            </a:r>
            <a:r>
              <a:rPr lang="fr-FR" altLang="ko-KR" sz="1200" dirty="0">
                <a:solidFill>
                  <a:schemeClr val="bg1"/>
                </a:solidFill>
                <a:latin typeface="Arial" pitchFamily="34" charset="0"/>
                <a:cs typeface="Arial" pitchFamily="34" charset="0"/>
              </a:rPr>
              <a:t>typage fort des données, c’est à dire que vous pouvez savoir avec exactitude la nature des paramètres en entrée et des données en sortie (entier, texte…). </a:t>
            </a:r>
          </a:p>
          <a:p>
            <a:pPr algn="just"/>
            <a:endParaRPr lang="fr-FR" altLang="ko-KR" sz="1200" dirty="0" smtClean="0">
              <a:solidFill>
                <a:schemeClr val="bg1"/>
              </a:solidFill>
              <a:latin typeface="Arial" pitchFamily="34" charset="0"/>
              <a:cs typeface="Arial" pitchFamily="34" charset="0"/>
            </a:endParaRPr>
          </a:p>
          <a:p>
            <a:pPr algn="just"/>
            <a:r>
              <a:rPr lang="fr-FR" altLang="ko-KR" sz="1200" dirty="0" smtClean="0">
                <a:solidFill>
                  <a:schemeClr val="bg1"/>
                </a:solidFill>
                <a:latin typeface="Arial" pitchFamily="34" charset="0"/>
                <a:cs typeface="Arial" pitchFamily="34" charset="0"/>
              </a:rPr>
              <a:t>Une </a:t>
            </a:r>
            <a:r>
              <a:rPr lang="fr-FR" altLang="ko-KR" sz="1200" dirty="0">
                <a:solidFill>
                  <a:schemeClr val="bg1"/>
                </a:solidFill>
                <a:latin typeface="Arial" pitchFamily="34" charset="0"/>
                <a:cs typeface="Arial" pitchFamily="34" charset="0"/>
              </a:rPr>
              <a:t>documentation automatique qui reflète la structure des données qu’il est possible d’obtenir</a:t>
            </a:r>
            <a:r>
              <a:rPr lang="fr-FR" altLang="ko-KR" sz="1200" dirty="0" smtClean="0">
                <a:solidFill>
                  <a:schemeClr val="bg1"/>
                </a:solidFill>
                <a:latin typeface="Arial" pitchFamily="34" charset="0"/>
                <a:cs typeface="Arial" pitchFamily="34" charset="0"/>
              </a:rPr>
              <a:t>.</a:t>
            </a:r>
            <a:endParaRPr lang="en-US" altLang="ko-KR"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4952817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à coins arrondis 15">
            <a:extLst>
              <a:ext uri="{FF2B5EF4-FFF2-40B4-BE49-F238E27FC236}">
                <a16:creationId xmlns:a16="http://schemas.microsoft.com/office/drawing/2014/main" id="{B04823C5-AAD3-4FB3-A25D-C238181A022C}"/>
              </a:ext>
            </a:extLst>
          </p:cNvPr>
          <p:cNvSpPr/>
          <p:nvPr/>
        </p:nvSpPr>
        <p:spPr>
          <a:xfrm>
            <a:off x="548321" y="792584"/>
            <a:ext cx="4828750" cy="259306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C6EBD0-DF5B-4EE2-A230-D05A6519618A}"/>
              </a:ext>
            </a:extLst>
          </p:cNvPr>
          <p:cNvSpPr txBox="1"/>
          <p:nvPr/>
        </p:nvSpPr>
        <p:spPr>
          <a:xfrm>
            <a:off x="940382" y="896164"/>
            <a:ext cx="957992" cy="461665"/>
          </a:xfrm>
          <a:prstGeom prst="rect">
            <a:avLst/>
          </a:prstGeom>
          <a:noFill/>
        </p:spPr>
        <p:txBody>
          <a:bodyPr wrap="square" lIns="108000" rIns="108000" rtlCol="0" anchor="ctr">
            <a:spAutoFit/>
          </a:bodyPr>
          <a:lstStyle/>
          <a:p>
            <a:r>
              <a:rPr lang="en-US" altLang="ko-KR" sz="2400" b="1" dirty="0" smtClean="0">
                <a:solidFill>
                  <a:srgbClr val="92D050"/>
                </a:solidFill>
                <a:cs typeface="Arial" pitchFamily="34" charset="0"/>
              </a:rPr>
              <a:t>Pour</a:t>
            </a:r>
            <a:endParaRPr lang="ko-KR" altLang="en-US" sz="2400" b="1" dirty="0">
              <a:solidFill>
                <a:srgbClr val="92D050"/>
              </a:solidFill>
              <a:cs typeface="Arial" pitchFamily="34" charset="0"/>
            </a:endParaRPr>
          </a:p>
        </p:txBody>
      </p:sp>
      <p:sp>
        <p:nvSpPr>
          <p:cNvPr id="6" name="TextBox 5">
            <a:extLst>
              <a:ext uri="{FF2B5EF4-FFF2-40B4-BE49-F238E27FC236}">
                <a16:creationId xmlns:a16="http://schemas.microsoft.com/office/drawing/2014/main" id="{606460CB-E570-43FD-893F-C1FD2E7830B3}"/>
              </a:ext>
            </a:extLst>
          </p:cNvPr>
          <p:cNvSpPr txBox="1"/>
          <p:nvPr/>
        </p:nvSpPr>
        <p:spPr>
          <a:xfrm>
            <a:off x="811172" y="1427329"/>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Facile à démarrer</a:t>
            </a:r>
            <a:endParaRPr lang="en-US" altLang="ko-KR" sz="1200" dirty="0">
              <a:solidFill>
                <a:schemeClr val="bg1"/>
              </a:solidFill>
              <a:ea typeface="FZShuTi" pitchFamily="2" charset="-122"/>
              <a:cs typeface="Arial" pitchFamily="34" charset="0"/>
            </a:endParaRPr>
          </a:p>
        </p:txBody>
      </p:sp>
      <p:sp>
        <p:nvSpPr>
          <p:cNvPr id="7" name="TextBox 6">
            <a:extLst>
              <a:ext uri="{FF2B5EF4-FFF2-40B4-BE49-F238E27FC236}">
                <a16:creationId xmlns:a16="http://schemas.microsoft.com/office/drawing/2014/main" id="{357DD274-6419-4E37-BFF2-9D9446896092}"/>
              </a:ext>
            </a:extLst>
          </p:cNvPr>
          <p:cNvSpPr txBox="1"/>
          <p:nvPr/>
        </p:nvSpPr>
        <p:spPr>
          <a:xfrm>
            <a:off x="811172" y="1695966"/>
            <a:ext cx="349247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Facile à produire et à consommer</a:t>
            </a:r>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141CE8CB-F23D-49AE-931B-E064ED37F5E9}"/>
              </a:ext>
            </a:extLst>
          </p:cNvPr>
          <p:cNvSpPr txBox="1"/>
          <p:nvPr/>
        </p:nvSpPr>
        <p:spPr>
          <a:xfrm>
            <a:off x="811172" y="1964603"/>
            <a:ext cx="304645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Entraîné par contrat </a:t>
            </a:r>
            <a:r>
              <a:rPr lang="fr-FR" altLang="ko-KR" sz="1200" dirty="0" smtClean="0">
                <a:solidFill>
                  <a:schemeClr val="bg1"/>
                </a:solidFill>
                <a:cs typeface="Arial" pitchFamily="34" charset="0"/>
              </a:rPr>
              <a:t>de </a:t>
            </a:r>
            <a:r>
              <a:rPr lang="fr-FR" altLang="ko-KR" sz="1200" dirty="0" err="1" smtClean="0">
                <a:solidFill>
                  <a:schemeClr val="bg1"/>
                </a:solidFill>
                <a:cs typeface="Arial" pitchFamily="34" charset="0"/>
              </a:rPr>
              <a:t>facon</a:t>
            </a:r>
            <a:r>
              <a:rPr lang="fr-FR" altLang="ko-KR" sz="1200" dirty="0" smtClean="0">
                <a:solidFill>
                  <a:schemeClr val="bg1"/>
                </a:solidFill>
                <a:cs typeface="Arial" pitchFamily="34" charset="0"/>
              </a:rPr>
              <a:t> naturelle</a:t>
            </a:r>
            <a:endParaRPr lang="en-US" altLang="ko-KR" sz="1200" dirty="0">
              <a:solidFill>
                <a:schemeClr val="bg1"/>
              </a:solidFill>
              <a:ea typeface="FZShuTi" pitchFamily="2" charset="-122"/>
              <a:cs typeface="Arial" pitchFamily="34" charset="0"/>
            </a:endParaRPr>
          </a:p>
        </p:txBody>
      </p:sp>
      <p:sp>
        <p:nvSpPr>
          <p:cNvPr id="10" name="TextBox 9">
            <a:extLst>
              <a:ext uri="{FF2B5EF4-FFF2-40B4-BE49-F238E27FC236}">
                <a16:creationId xmlns:a16="http://schemas.microsoft.com/office/drawing/2014/main" id="{8102D300-D7EA-4F7D-B7AA-40CD1851A935}"/>
              </a:ext>
            </a:extLst>
          </p:cNvPr>
          <p:cNvSpPr txBox="1"/>
          <p:nvPr/>
        </p:nvSpPr>
        <p:spPr>
          <a:xfrm>
            <a:off x="811172" y="2233240"/>
            <a:ext cx="364155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Fonctionne avec n'importe quelle </a:t>
            </a:r>
            <a:r>
              <a:rPr lang="fr-FR" altLang="ko-KR" sz="1200" dirty="0" smtClean="0">
                <a:solidFill>
                  <a:schemeClr val="bg1"/>
                </a:solidFill>
                <a:cs typeface="Arial" pitchFamily="34" charset="0"/>
              </a:rPr>
              <a:t>représentation.</a:t>
            </a:r>
            <a:endParaRPr lang="en-US" altLang="ko-KR" sz="1200" dirty="0">
              <a:solidFill>
                <a:schemeClr val="bg1"/>
              </a:solidFill>
              <a:ea typeface="FZShuTi" pitchFamily="2" charset="-122"/>
              <a:cs typeface="Arial" pitchFamily="34" charset="0"/>
            </a:endParaRPr>
          </a:p>
        </p:txBody>
      </p:sp>
      <p:sp>
        <p:nvSpPr>
          <p:cNvPr id="12" name="TextBox 5">
            <a:extLst>
              <a:ext uri="{FF2B5EF4-FFF2-40B4-BE49-F238E27FC236}">
                <a16:creationId xmlns:a16="http://schemas.microsoft.com/office/drawing/2014/main" id="{606460CB-E570-43FD-893F-C1FD2E7830B3}"/>
              </a:ext>
            </a:extLst>
          </p:cNvPr>
          <p:cNvSpPr txBox="1"/>
          <p:nvPr/>
        </p:nvSpPr>
        <p:spPr>
          <a:xfrm>
            <a:off x="811172" y="2501877"/>
            <a:ext cx="340308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Introspection intégrée</a:t>
            </a:r>
            <a:endParaRPr lang="en-US" altLang="ko-KR" sz="1200" dirty="0">
              <a:solidFill>
                <a:schemeClr val="bg1"/>
              </a:solidFill>
              <a:ea typeface="FZShuTi" pitchFamily="2" charset="-122"/>
              <a:cs typeface="Arial" pitchFamily="34" charset="0"/>
            </a:endParaRPr>
          </a:p>
        </p:txBody>
      </p:sp>
      <p:sp>
        <p:nvSpPr>
          <p:cNvPr id="13" name="TextBox 6">
            <a:extLst>
              <a:ext uri="{FF2B5EF4-FFF2-40B4-BE49-F238E27FC236}">
                <a16:creationId xmlns:a16="http://schemas.microsoft.com/office/drawing/2014/main" id="{357DD274-6419-4E37-BFF2-9D9446896092}"/>
              </a:ext>
            </a:extLst>
          </p:cNvPr>
          <p:cNvSpPr txBox="1"/>
          <p:nvPr/>
        </p:nvSpPr>
        <p:spPr>
          <a:xfrm>
            <a:off x="811172" y="2770516"/>
            <a:ext cx="60633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smtClean="0">
                <a:solidFill>
                  <a:schemeClr val="bg1"/>
                </a:solidFill>
                <a:cs typeface="Arial" pitchFamily="34" charset="0"/>
              </a:rPr>
              <a:t>Facile </a:t>
            </a:r>
            <a:r>
              <a:rPr lang="fr-FR" altLang="ko-KR" sz="1200" dirty="0">
                <a:solidFill>
                  <a:schemeClr val="bg1"/>
                </a:solidFill>
                <a:cs typeface="Arial" pitchFamily="34" charset="0"/>
              </a:rPr>
              <a:t>de garder la cohérence (à maintenir et à upgrader)</a:t>
            </a:r>
            <a:endParaRPr lang="en-US" altLang="ko-KR" sz="1200" dirty="0">
              <a:solidFill>
                <a:schemeClr val="bg1"/>
              </a:solidFill>
              <a:ea typeface="FZShuTi" pitchFamily="2" charset="-122"/>
              <a:cs typeface="Arial" pitchFamily="34" charset="0"/>
            </a:endParaRPr>
          </a:p>
        </p:txBody>
      </p:sp>
      <p:sp>
        <p:nvSpPr>
          <p:cNvPr id="17" name="Rectangle à coins arrondis 16">
            <a:extLst>
              <a:ext uri="{FF2B5EF4-FFF2-40B4-BE49-F238E27FC236}">
                <a16:creationId xmlns:a16="http://schemas.microsoft.com/office/drawing/2014/main" id="{B04823C5-AAD3-4FB3-A25D-C238181A022C}"/>
              </a:ext>
            </a:extLst>
          </p:cNvPr>
          <p:cNvSpPr/>
          <p:nvPr/>
        </p:nvSpPr>
        <p:spPr>
          <a:xfrm>
            <a:off x="1639958" y="4022064"/>
            <a:ext cx="8547652" cy="236879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4">
            <a:extLst>
              <a:ext uri="{FF2B5EF4-FFF2-40B4-BE49-F238E27FC236}">
                <a16:creationId xmlns:a16="http://schemas.microsoft.com/office/drawing/2014/main" id="{FCC6EBD0-DF5B-4EE2-A230-D05A6519618A}"/>
              </a:ext>
            </a:extLst>
          </p:cNvPr>
          <p:cNvSpPr txBox="1"/>
          <p:nvPr/>
        </p:nvSpPr>
        <p:spPr>
          <a:xfrm>
            <a:off x="1887909" y="4089935"/>
            <a:ext cx="1272737" cy="461665"/>
          </a:xfrm>
          <a:prstGeom prst="rect">
            <a:avLst/>
          </a:prstGeom>
          <a:noFill/>
        </p:spPr>
        <p:txBody>
          <a:bodyPr wrap="square" lIns="108000" rIns="108000" rtlCol="0" anchor="ctr">
            <a:spAutoFit/>
          </a:bodyPr>
          <a:lstStyle/>
          <a:p>
            <a:r>
              <a:rPr lang="en-US" altLang="ko-KR" sz="2400" b="1" dirty="0" err="1" smtClean="0">
                <a:solidFill>
                  <a:srgbClr val="FF0000"/>
                </a:solidFill>
                <a:cs typeface="Arial" pitchFamily="34" charset="0"/>
              </a:rPr>
              <a:t>Contre</a:t>
            </a:r>
            <a:endParaRPr lang="ko-KR" altLang="en-US" sz="2400" b="1" dirty="0">
              <a:solidFill>
                <a:srgbClr val="FF0000"/>
              </a:solidFill>
              <a:cs typeface="Arial" pitchFamily="34" charset="0"/>
            </a:endParaRPr>
          </a:p>
        </p:txBody>
      </p:sp>
      <p:sp>
        <p:nvSpPr>
          <p:cNvPr id="19" name="TextBox 5">
            <a:extLst>
              <a:ext uri="{FF2B5EF4-FFF2-40B4-BE49-F238E27FC236}">
                <a16:creationId xmlns:a16="http://schemas.microsoft.com/office/drawing/2014/main" id="{606460CB-E570-43FD-893F-C1FD2E7830B3}"/>
              </a:ext>
            </a:extLst>
          </p:cNvPr>
          <p:cNvSpPr txBox="1"/>
          <p:nvPr/>
        </p:nvSpPr>
        <p:spPr>
          <a:xfrm>
            <a:off x="1758700" y="4621100"/>
            <a:ext cx="588449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Néglige les problèmes du système distribué</a:t>
            </a:r>
            <a:endParaRPr lang="en-US" altLang="ko-KR" sz="1200" dirty="0">
              <a:solidFill>
                <a:schemeClr val="bg1"/>
              </a:solidFill>
              <a:ea typeface="FZShuTi" pitchFamily="2" charset="-122"/>
              <a:cs typeface="Arial" pitchFamily="34" charset="0"/>
            </a:endParaRPr>
          </a:p>
        </p:txBody>
      </p:sp>
      <p:sp>
        <p:nvSpPr>
          <p:cNvPr id="20" name="TextBox 6">
            <a:extLst>
              <a:ext uri="{FF2B5EF4-FFF2-40B4-BE49-F238E27FC236}">
                <a16:creationId xmlns:a16="http://schemas.microsoft.com/office/drawing/2014/main" id="{357DD274-6419-4E37-BFF2-9D9446896092}"/>
              </a:ext>
            </a:extLst>
          </p:cNvPr>
          <p:cNvSpPr txBox="1"/>
          <p:nvPr/>
        </p:nvSpPr>
        <p:spPr>
          <a:xfrm>
            <a:off x="1758699" y="4889737"/>
            <a:ext cx="85382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Serveur et clients couplés au moment de la programmation client, l'état de l'application n'est pas piloté par le serveur</a:t>
            </a:r>
            <a:endParaRPr lang="en-US" altLang="ko-KR" sz="1200" dirty="0">
              <a:solidFill>
                <a:schemeClr val="bg1"/>
              </a:solidFill>
              <a:ea typeface="FZShuTi" pitchFamily="2" charset="-122"/>
              <a:cs typeface="Arial" pitchFamily="34" charset="0"/>
            </a:endParaRPr>
          </a:p>
        </p:txBody>
      </p:sp>
      <p:sp>
        <p:nvSpPr>
          <p:cNvPr id="21" name="TextBox 8">
            <a:extLst>
              <a:ext uri="{FF2B5EF4-FFF2-40B4-BE49-F238E27FC236}">
                <a16:creationId xmlns:a16="http://schemas.microsoft.com/office/drawing/2014/main" id="{141CE8CB-F23D-49AE-931B-E064ED37F5E9}"/>
              </a:ext>
            </a:extLst>
          </p:cNvPr>
          <p:cNvSpPr txBox="1"/>
          <p:nvPr/>
        </p:nvSpPr>
        <p:spPr>
          <a:xfrm>
            <a:off x="1758699" y="5158374"/>
            <a:ext cx="4652039"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Optimisation des requêtes</a:t>
            </a:r>
            <a:endParaRPr lang="en-US" altLang="ko-KR" sz="1200" dirty="0">
              <a:solidFill>
                <a:schemeClr val="bg1"/>
              </a:solidFill>
              <a:ea typeface="FZShuTi" pitchFamily="2" charset="-122"/>
              <a:cs typeface="Arial" pitchFamily="34" charset="0"/>
            </a:endParaRPr>
          </a:p>
        </p:txBody>
      </p:sp>
      <p:sp>
        <p:nvSpPr>
          <p:cNvPr id="22" name="TextBox 9">
            <a:extLst>
              <a:ext uri="{FF2B5EF4-FFF2-40B4-BE49-F238E27FC236}">
                <a16:creationId xmlns:a16="http://schemas.microsoft.com/office/drawing/2014/main" id="{8102D300-D7EA-4F7D-B7AA-40CD1851A935}"/>
              </a:ext>
            </a:extLst>
          </p:cNvPr>
          <p:cNvSpPr txBox="1"/>
          <p:nvPr/>
        </p:nvSpPr>
        <p:spPr>
          <a:xfrm>
            <a:off x="1758700" y="5427011"/>
            <a:ext cx="7822622"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smtClean="0">
                <a:solidFill>
                  <a:schemeClr val="bg1"/>
                </a:solidFill>
                <a:cs typeface="Arial" pitchFamily="34" charset="0"/>
              </a:rPr>
              <a:t>Négociation </a:t>
            </a:r>
            <a:r>
              <a:rPr lang="fr-FR" altLang="ko-KR" sz="1200" dirty="0">
                <a:solidFill>
                  <a:schemeClr val="bg1"/>
                </a:solidFill>
                <a:cs typeface="Arial" pitchFamily="34" charset="0"/>
              </a:rPr>
              <a:t>de contenu, erreurs réseau, mise en cache</a:t>
            </a:r>
            <a:endParaRPr lang="en-US" altLang="ko-KR" sz="1200" dirty="0">
              <a:solidFill>
                <a:schemeClr val="bg1"/>
              </a:solidFill>
              <a:ea typeface="FZShuTi" pitchFamily="2" charset="-122"/>
              <a:cs typeface="Arial" pitchFamily="34" charset="0"/>
            </a:endParaRPr>
          </a:p>
        </p:txBody>
      </p:sp>
      <p:sp>
        <p:nvSpPr>
          <p:cNvPr id="23" name="TextBox 5">
            <a:extLst>
              <a:ext uri="{FF2B5EF4-FFF2-40B4-BE49-F238E27FC236}">
                <a16:creationId xmlns:a16="http://schemas.microsoft.com/office/drawing/2014/main" id="{606460CB-E570-43FD-893F-C1FD2E7830B3}"/>
              </a:ext>
            </a:extLst>
          </p:cNvPr>
          <p:cNvSpPr txBox="1"/>
          <p:nvPr/>
        </p:nvSpPr>
        <p:spPr>
          <a:xfrm>
            <a:off x="1758700" y="5695648"/>
            <a:ext cx="4953591"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ea typeface="FZShuTi" pitchFamily="2" charset="-122"/>
                <a:cs typeface="Arial" pitchFamily="34" charset="0"/>
              </a:rPr>
              <a:t>Vous êtes seul avec </a:t>
            </a:r>
            <a:r>
              <a:rPr lang="fr-FR" altLang="ko-KR" sz="1200" dirty="0" smtClean="0">
                <a:solidFill>
                  <a:schemeClr val="bg1"/>
                </a:solidFill>
                <a:ea typeface="FZShuTi" pitchFamily="2" charset="-122"/>
                <a:cs typeface="Arial" pitchFamily="34" charset="0"/>
              </a:rPr>
              <a:t>gérer l’évolutivité </a:t>
            </a:r>
            <a:r>
              <a:rPr lang="fr-FR" altLang="ko-KR" sz="1200" dirty="0">
                <a:solidFill>
                  <a:schemeClr val="bg1"/>
                </a:solidFill>
                <a:ea typeface="FZShuTi" pitchFamily="2" charset="-122"/>
                <a:cs typeface="Arial" pitchFamily="34" charset="0"/>
              </a:rPr>
              <a:t>et </a:t>
            </a:r>
            <a:r>
              <a:rPr lang="fr-FR" altLang="ko-KR" sz="1200" dirty="0" smtClean="0">
                <a:solidFill>
                  <a:schemeClr val="bg1"/>
                </a:solidFill>
                <a:ea typeface="FZShuTi" pitchFamily="2" charset="-122"/>
                <a:cs typeface="Arial" pitchFamily="34" charset="0"/>
              </a:rPr>
              <a:t>les performances</a:t>
            </a:r>
            <a:endParaRPr lang="en-US" altLang="ko-KR" sz="1200" dirty="0">
              <a:solidFill>
                <a:schemeClr val="bg1"/>
              </a:solidFill>
              <a:ea typeface="FZShuTi" pitchFamily="2" charset="-122"/>
              <a:cs typeface="Arial" pitchFamily="34" charset="0"/>
            </a:endParaRPr>
          </a:p>
        </p:txBody>
      </p:sp>
      <p:sp>
        <p:nvSpPr>
          <p:cNvPr id="24" name="TextBox 6">
            <a:extLst>
              <a:ext uri="{FF2B5EF4-FFF2-40B4-BE49-F238E27FC236}">
                <a16:creationId xmlns:a16="http://schemas.microsoft.com/office/drawing/2014/main" id="{357DD274-6419-4E37-BFF2-9D9446896092}"/>
              </a:ext>
            </a:extLst>
          </p:cNvPr>
          <p:cNvSpPr txBox="1"/>
          <p:nvPr/>
        </p:nvSpPr>
        <p:spPr>
          <a:xfrm>
            <a:off x="1758700" y="5964287"/>
            <a:ext cx="4453257"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Représentation JSON uniquement</a:t>
            </a:r>
            <a:endParaRPr lang="en-US" altLang="ko-KR" sz="1200" dirty="0">
              <a:solidFill>
                <a:schemeClr val="bg1"/>
              </a:solidFill>
              <a:ea typeface="FZShuTi" pitchFamily="2" charset="-122"/>
              <a:cs typeface="Arial" pitchFamily="34" charset="0"/>
            </a:endParaRPr>
          </a:p>
        </p:txBody>
      </p:sp>
      <p:sp>
        <p:nvSpPr>
          <p:cNvPr id="25" name="Rectangle à coins arrondis 24">
            <a:extLst>
              <a:ext uri="{FF2B5EF4-FFF2-40B4-BE49-F238E27FC236}">
                <a16:creationId xmlns:a16="http://schemas.microsoft.com/office/drawing/2014/main" id="{B04823C5-AAD3-4FB3-A25D-C238181A022C}"/>
              </a:ext>
            </a:extLst>
          </p:cNvPr>
          <p:cNvSpPr/>
          <p:nvPr/>
        </p:nvSpPr>
        <p:spPr>
          <a:xfrm>
            <a:off x="6440557" y="1163645"/>
            <a:ext cx="5446625" cy="1742090"/>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4">
            <a:extLst>
              <a:ext uri="{FF2B5EF4-FFF2-40B4-BE49-F238E27FC236}">
                <a16:creationId xmlns:a16="http://schemas.microsoft.com/office/drawing/2014/main" id="{FCC6EBD0-DF5B-4EE2-A230-D05A6519618A}"/>
              </a:ext>
            </a:extLst>
          </p:cNvPr>
          <p:cNvSpPr txBox="1"/>
          <p:nvPr/>
        </p:nvSpPr>
        <p:spPr>
          <a:xfrm>
            <a:off x="6712291" y="1229129"/>
            <a:ext cx="1232978" cy="461665"/>
          </a:xfrm>
          <a:prstGeom prst="rect">
            <a:avLst/>
          </a:prstGeom>
          <a:noFill/>
        </p:spPr>
        <p:txBody>
          <a:bodyPr wrap="square" lIns="108000" rIns="108000" rtlCol="0" anchor="ctr">
            <a:spAutoFit/>
          </a:bodyPr>
          <a:lstStyle/>
          <a:p>
            <a:r>
              <a:rPr lang="en-US" altLang="ko-KR" sz="2400" b="1" dirty="0" err="1" smtClean="0">
                <a:solidFill>
                  <a:schemeClr val="accent2">
                    <a:lumMod val="60000"/>
                    <a:lumOff val="40000"/>
                  </a:schemeClr>
                </a:solidFill>
                <a:cs typeface="Arial" pitchFamily="34" charset="0"/>
              </a:rPr>
              <a:t>Neutre</a:t>
            </a:r>
            <a:endParaRPr lang="ko-KR" altLang="en-US" sz="2400" b="1" dirty="0">
              <a:solidFill>
                <a:schemeClr val="accent2">
                  <a:lumMod val="60000"/>
                  <a:lumOff val="40000"/>
                </a:schemeClr>
              </a:solidFill>
              <a:cs typeface="Arial" pitchFamily="34" charset="0"/>
            </a:endParaRPr>
          </a:p>
        </p:txBody>
      </p:sp>
      <p:sp>
        <p:nvSpPr>
          <p:cNvPr id="27" name="TextBox 5">
            <a:extLst>
              <a:ext uri="{FF2B5EF4-FFF2-40B4-BE49-F238E27FC236}">
                <a16:creationId xmlns:a16="http://schemas.microsoft.com/office/drawing/2014/main" id="{606460CB-E570-43FD-893F-C1FD2E7830B3}"/>
              </a:ext>
            </a:extLst>
          </p:cNvPr>
          <p:cNvSpPr txBox="1"/>
          <p:nvPr/>
        </p:nvSpPr>
        <p:spPr>
          <a:xfrm>
            <a:off x="6589644" y="1780667"/>
            <a:ext cx="5364895" cy="461665"/>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sz="1200" dirty="0">
                <a:solidFill>
                  <a:schemeClr val="bg1"/>
                </a:solidFill>
              </a:rPr>
              <a:t>Concevez plus tard, créez un schéma, attendez et évaluez les requêtes que les utilisateurs feront, puis optimisez les requêtes.</a:t>
            </a:r>
            <a:endParaRPr lang="en-US" altLang="ko-KR" sz="1200" dirty="0">
              <a:solidFill>
                <a:schemeClr val="bg1"/>
              </a:solidFill>
              <a:ea typeface="FZShuTi" pitchFamily="2" charset="-122"/>
              <a:cs typeface="Arial" pitchFamily="34" charset="0"/>
            </a:endParaRPr>
          </a:p>
        </p:txBody>
      </p:sp>
      <p:sp>
        <p:nvSpPr>
          <p:cNvPr id="28" name="TextBox 6">
            <a:extLst>
              <a:ext uri="{FF2B5EF4-FFF2-40B4-BE49-F238E27FC236}">
                <a16:creationId xmlns:a16="http://schemas.microsoft.com/office/drawing/2014/main" id="{357DD274-6419-4E37-BFF2-9D9446896092}"/>
              </a:ext>
            </a:extLst>
          </p:cNvPr>
          <p:cNvSpPr txBox="1"/>
          <p:nvPr/>
        </p:nvSpPr>
        <p:spPr>
          <a:xfrm>
            <a:off x="6589644" y="2543618"/>
            <a:ext cx="510647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Aucune documentation de référence requise</a:t>
            </a:r>
            <a:endParaRPr lang="en-US" altLang="ko-KR" sz="1200" dirty="0">
              <a:solidFill>
                <a:schemeClr val="bg1"/>
              </a:solidFill>
              <a:ea typeface="FZShuTi" pitchFamily="2" charset="-122"/>
              <a:cs typeface="Arial" pitchFamily="34" charset="0"/>
            </a:endParaRPr>
          </a:p>
        </p:txBody>
      </p:sp>
      <p:sp>
        <p:nvSpPr>
          <p:cNvPr id="29" name="TextBox 8">
            <a:extLst>
              <a:ext uri="{FF2B5EF4-FFF2-40B4-BE49-F238E27FC236}">
                <a16:creationId xmlns:a16="http://schemas.microsoft.com/office/drawing/2014/main" id="{141CE8CB-F23D-49AE-931B-E064ED37F5E9}"/>
              </a:ext>
            </a:extLst>
          </p:cNvPr>
          <p:cNvSpPr txBox="1"/>
          <p:nvPr/>
        </p:nvSpPr>
        <p:spPr>
          <a:xfrm>
            <a:off x="6589644" y="2250146"/>
            <a:ext cx="5106478" cy="276999"/>
          </a:xfrm>
          <a:prstGeom prst="rect">
            <a:avLst/>
          </a:prstGeom>
          <a:noFill/>
        </p:spPr>
        <p:txBody>
          <a:bodyPr wrap="square" lIns="108000" rIns="108000" rtlCol="0">
            <a:spAutoFit/>
          </a:bodyPr>
          <a:lstStyle/>
          <a:p>
            <a:pPr marL="171450" indent="-171450">
              <a:buFont typeface="Wingdings" panose="05000000000000000000" pitchFamily="2" charset="2"/>
              <a:buChar char="ü"/>
            </a:pPr>
            <a:r>
              <a:rPr lang="fr-FR" altLang="ko-KR" sz="1200" dirty="0">
                <a:solidFill>
                  <a:schemeClr val="bg1"/>
                </a:solidFill>
                <a:cs typeface="Arial" pitchFamily="34" charset="0"/>
              </a:rPr>
              <a:t>Une API pour tous les besoins des clients (y compris spécifiques)</a:t>
            </a:r>
            <a:endParaRPr lang="en-US" altLang="ko-KR" sz="1200" dirty="0">
              <a:solidFill>
                <a:schemeClr val="bg1"/>
              </a:solidFill>
              <a:ea typeface="FZShuTi" pitchFamily="2" charset="-122"/>
              <a:cs typeface="Arial" pitchFamily="34" charset="0"/>
            </a:endParaRPr>
          </a:p>
        </p:txBody>
      </p:sp>
      <p:pic>
        <p:nvPicPr>
          <p:cNvPr id="32" name="Imag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5561" y="3050121"/>
            <a:ext cx="1524815" cy="1715836"/>
          </a:xfrm>
          <a:prstGeom prst="rect">
            <a:avLst/>
          </a:prstGeom>
        </p:spPr>
      </p:pic>
    </p:spTree>
    <p:extLst>
      <p:ext uri="{BB962C8B-B14F-4D97-AF65-F5344CB8AC3E}">
        <p14:creationId xmlns:p14="http://schemas.microsoft.com/office/powerpoint/2010/main" val="1659916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9">
            <a:extLst>
              <a:ext uri="{FF2B5EF4-FFF2-40B4-BE49-F238E27FC236}">
                <a16:creationId xmlns:a16="http://schemas.microsoft.com/office/drawing/2014/main" id="{22EACE2C-F0BB-4B26-BDA0-E1B66FC049A7}"/>
              </a:ext>
            </a:extLst>
          </p:cNvPr>
          <p:cNvSpPr txBox="1"/>
          <p:nvPr/>
        </p:nvSpPr>
        <p:spPr>
          <a:xfrm>
            <a:off x="0" y="5824056"/>
            <a:ext cx="7980784" cy="1200329"/>
          </a:xfrm>
          <a:prstGeom prst="rect">
            <a:avLst/>
          </a:prstGeom>
          <a:noFill/>
        </p:spPr>
        <p:txBody>
          <a:bodyPr wrap="square" rtlCol="0" anchor="ctr">
            <a:spAutoFit/>
          </a:bodyPr>
          <a:lstStyle/>
          <a:p>
            <a:r>
              <a:rPr lang="en-US" altLang="ko-KR" sz="7200" b="1" dirty="0" smtClean="0">
                <a:solidFill>
                  <a:srgbClr val="FFFF00"/>
                </a:solidFill>
                <a:latin typeface="+mj-lt"/>
                <a:cs typeface="Arial" pitchFamily="34" charset="0"/>
              </a:rPr>
              <a:t>Des Questions ?</a:t>
            </a:r>
            <a:endParaRPr lang="ko-KR" altLang="en-US" sz="7200" b="1" dirty="0">
              <a:solidFill>
                <a:srgbClr val="FFFF00"/>
              </a:solidFill>
              <a:latin typeface="+mj-lt"/>
              <a:cs typeface="Arial" pitchFamily="34" charset="0"/>
            </a:endParaRPr>
          </a:p>
        </p:txBody>
      </p:sp>
      <p:sp>
        <p:nvSpPr>
          <p:cNvPr id="42" name="TextBox 9">
            <a:extLst>
              <a:ext uri="{FF2B5EF4-FFF2-40B4-BE49-F238E27FC236}">
                <a16:creationId xmlns:a16="http://schemas.microsoft.com/office/drawing/2014/main" id="{22EACE2C-F0BB-4B26-BDA0-E1B66FC049A7}"/>
              </a:ext>
            </a:extLst>
          </p:cNvPr>
          <p:cNvSpPr txBox="1"/>
          <p:nvPr/>
        </p:nvSpPr>
        <p:spPr>
          <a:xfrm>
            <a:off x="5461402" y="1474829"/>
            <a:ext cx="709243" cy="1569660"/>
          </a:xfrm>
          <a:prstGeom prst="rect">
            <a:avLst/>
          </a:prstGeom>
          <a:noFill/>
        </p:spPr>
        <p:txBody>
          <a:bodyPr wrap="square" rtlCol="0" anchor="ctr">
            <a:spAutoFit/>
          </a:bodyPr>
          <a:lstStyle/>
          <a:p>
            <a:r>
              <a:rPr lang="en-US" altLang="ko-KR" sz="9600" b="1" dirty="0" smtClean="0">
                <a:solidFill>
                  <a:srgbClr val="FFFF00"/>
                </a:solidFill>
                <a:latin typeface="+mj-lt"/>
                <a:cs typeface="Arial" pitchFamily="34" charset="0"/>
              </a:rPr>
              <a:t>?</a:t>
            </a:r>
            <a:endParaRPr lang="ko-KR" altLang="en-US" sz="9600" b="1" dirty="0">
              <a:solidFill>
                <a:srgbClr val="FFFF00"/>
              </a:solidFill>
              <a:latin typeface="+mj-lt"/>
              <a:cs typeface="Arial" pitchFamily="34" charset="0"/>
            </a:endParaRPr>
          </a:p>
        </p:txBody>
      </p:sp>
    </p:spTree>
    <p:extLst>
      <p:ext uri="{BB962C8B-B14F-4D97-AF65-F5344CB8AC3E}">
        <p14:creationId xmlns:p14="http://schemas.microsoft.com/office/powerpoint/2010/main" val="2485001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0C8F30-9C91-4D39-A29C-BCE4134E41E9}"/>
              </a:ext>
            </a:extLst>
          </p:cNvPr>
          <p:cNvSpPr txBox="1"/>
          <p:nvPr/>
        </p:nvSpPr>
        <p:spPr>
          <a:xfrm>
            <a:off x="-4762" y="2888660"/>
            <a:ext cx="12192000" cy="1015663"/>
          </a:xfrm>
          <a:prstGeom prst="rect">
            <a:avLst/>
          </a:prstGeom>
          <a:noFill/>
        </p:spPr>
        <p:txBody>
          <a:bodyPr wrap="square" rtlCol="0" anchor="ctr">
            <a:spAutoFit/>
          </a:bodyPr>
          <a:lstStyle/>
          <a:p>
            <a:pPr algn="ctr"/>
            <a:r>
              <a:rPr lang="en-US" altLang="ko-KR" sz="6000" dirty="0" smtClean="0">
                <a:solidFill>
                  <a:schemeClr val="bg1"/>
                </a:solidFill>
                <a:cs typeface="Arial" pitchFamily="34" charset="0"/>
              </a:rPr>
              <a:t>Merci</a:t>
            </a:r>
            <a:endParaRPr lang="ko-KR" altLang="en-US" sz="60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4762" y="3714495"/>
            <a:ext cx="12191852" cy="379656"/>
          </a:xfrm>
          <a:prstGeom prst="rect">
            <a:avLst/>
          </a:prstGeom>
          <a:noFill/>
        </p:spPr>
        <p:txBody>
          <a:bodyPr wrap="square" rtlCol="0" anchor="ctr">
            <a:spAutoFit/>
          </a:bodyPr>
          <a:lstStyle/>
          <a:p>
            <a:pPr algn="ctr"/>
            <a:r>
              <a:rPr lang="en-US" altLang="ko-KR" sz="1867" dirty="0" smtClean="0">
                <a:solidFill>
                  <a:schemeClr val="bg1"/>
                </a:solidFill>
                <a:cs typeface="Arial" pitchFamily="34" charset="0"/>
              </a:rPr>
              <a:t>Adam Mario INRAE 2020</a:t>
            </a:r>
            <a:endParaRPr lang="ko-KR" altLang="en-US" sz="1867" dirty="0">
              <a:solidFill>
                <a:schemeClr val="bg1"/>
              </a:solidFill>
              <a:cs typeface="Arial" pitchFamily="34" charset="0"/>
            </a:endParaRP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1987827"/>
            <a:ext cx="10233316" cy="1759226"/>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2" y="1786178"/>
            <a:ext cx="5865987"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817109"/>
            <a:ext cx="6055666" cy="369332"/>
          </a:xfrm>
          <a:prstGeom prst="rect">
            <a:avLst/>
          </a:prstGeom>
          <a:noFill/>
        </p:spPr>
        <p:txBody>
          <a:bodyPr wrap="square" rtlCol="0">
            <a:spAutoFit/>
          </a:bodyPr>
          <a:lstStyle/>
          <a:p>
            <a:pPr algn="ctr"/>
            <a:r>
              <a:rPr lang="fr-FR" altLang="ko-KR" b="1" dirty="0">
                <a:solidFill>
                  <a:schemeClr val="bg1"/>
                </a:solidFill>
                <a:cs typeface="Arial" pitchFamily="34" charset="0"/>
              </a:rPr>
              <a:t>Avant de commencer, Savez-vous ce qui </a:t>
            </a:r>
            <a:r>
              <a:rPr lang="fr-FR" altLang="ko-KR" b="1" dirty="0" smtClean="0">
                <a:solidFill>
                  <a:schemeClr val="bg1"/>
                </a:solidFill>
                <a:cs typeface="Arial" pitchFamily="34" charset="0"/>
              </a:rPr>
              <a:t>permet ?</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2306897"/>
            <a:ext cx="10052924" cy="1323439"/>
          </a:xfrm>
          <a:prstGeom prst="rect">
            <a:avLst/>
          </a:prstGeom>
          <a:noFill/>
        </p:spPr>
        <p:txBody>
          <a:bodyPr wrap="square" rtlCol="0">
            <a:spAutoFit/>
          </a:bodyPr>
          <a:lstStyle/>
          <a:p>
            <a:pPr algn="just"/>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A votre application météo de toujours savoir le temps qu’il fera lors de votre week-end à Rome ?</a:t>
            </a:r>
          </a:p>
          <a:p>
            <a:pPr algn="just"/>
            <a:r>
              <a:rPr lang="fr-FR" altLang="ko-KR" sz="1600" dirty="0">
                <a:solidFill>
                  <a:schemeClr val="bg1"/>
                </a:solidFill>
                <a:latin typeface="Arial" pitchFamily="34" charset="0"/>
                <a:cs typeface="Arial" pitchFamily="34" charset="0"/>
              </a:rPr>
              <a:t>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A </a:t>
            </a:r>
            <a:r>
              <a:rPr lang="fr-FR" altLang="ko-KR" sz="1600" dirty="0" err="1">
                <a:solidFill>
                  <a:schemeClr val="bg1"/>
                </a:solidFill>
                <a:latin typeface="Arial" pitchFamily="34" charset="0"/>
                <a:cs typeface="Arial" pitchFamily="34" charset="0"/>
              </a:rPr>
              <a:t>BlablaCar</a:t>
            </a:r>
            <a:r>
              <a:rPr lang="fr-FR" altLang="ko-KR" sz="1600" dirty="0">
                <a:solidFill>
                  <a:schemeClr val="bg1"/>
                </a:solidFill>
                <a:latin typeface="Arial" pitchFamily="34" charset="0"/>
                <a:cs typeface="Arial" pitchFamily="34" charset="0"/>
              </a:rPr>
              <a:t> de savoir si un siège est disponible pour le trajet que vous avez sélectionné Rennes-Rome ?</a:t>
            </a:r>
          </a:p>
          <a:p>
            <a:pPr algn="just"/>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A </a:t>
            </a:r>
            <a:r>
              <a:rPr lang="fr-FR" altLang="ko-KR" sz="1600" dirty="0" err="1">
                <a:solidFill>
                  <a:schemeClr val="bg1"/>
                </a:solidFill>
                <a:latin typeface="Arial" pitchFamily="34" charset="0"/>
                <a:cs typeface="Arial" pitchFamily="34" charset="0"/>
              </a:rPr>
              <a:t>AirBnB</a:t>
            </a:r>
            <a:r>
              <a:rPr lang="fr-FR" altLang="ko-KR" sz="1600" dirty="0">
                <a:solidFill>
                  <a:schemeClr val="bg1"/>
                </a:solidFill>
                <a:latin typeface="Arial" pitchFamily="34" charset="0"/>
                <a:cs typeface="Arial" pitchFamily="34" charset="0"/>
              </a:rPr>
              <a:t> de </a:t>
            </a:r>
            <a:r>
              <a:rPr lang="fr-FR" altLang="ko-KR" sz="1600" dirty="0" err="1">
                <a:solidFill>
                  <a:schemeClr val="bg1"/>
                </a:solidFill>
                <a:latin typeface="Arial" pitchFamily="34" charset="0"/>
                <a:cs typeface="Arial" pitchFamily="34" charset="0"/>
              </a:rPr>
              <a:t>géolocaliser</a:t>
            </a:r>
            <a:r>
              <a:rPr lang="fr-FR" altLang="ko-KR" sz="1600" dirty="0">
                <a:solidFill>
                  <a:schemeClr val="bg1"/>
                </a:solidFill>
                <a:latin typeface="Arial" pitchFamily="34" charset="0"/>
                <a:cs typeface="Arial" pitchFamily="34" charset="0"/>
              </a:rPr>
              <a:t> un bien sur une carte (est-il utile de préciser Rome ?)</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86792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2007704"/>
            <a:ext cx="10233316" cy="3200400"/>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972133" y="1593114"/>
            <a:ext cx="2019545" cy="655627"/>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972133" y="1624151"/>
            <a:ext cx="1949971" cy="584775"/>
          </a:xfrm>
          <a:prstGeom prst="rect">
            <a:avLst/>
          </a:prstGeom>
          <a:noFill/>
        </p:spPr>
        <p:txBody>
          <a:bodyPr wrap="square" rtlCol="0">
            <a:spAutoFit/>
          </a:bodyPr>
          <a:lstStyle/>
          <a:p>
            <a:pPr algn="ctr"/>
            <a:r>
              <a:rPr lang="fr-FR" altLang="ko-KR" sz="3200" b="1" dirty="0" smtClean="0">
                <a:solidFill>
                  <a:schemeClr val="bg1"/>
                </a:solidFill>
                <a:cs typeface="Arial" pitchFamily="34" charset="0"/>
              </a:rPr>
              <a:t>Les API</a:t>
            </a:r>
            <a:endParaRPr lang="ko-KR" altLang="en-US" sz="3200"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2306897"/>
            <a:ext cx="10052924" cy="2800767"/>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Comprendre et proposer des APIs peut être un challenge pour les utilisateurs non techniques.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Qu’est-ce </a:t>
            </a:r>
            <a:r>
              <a:rPr lang="fr-FR" altLang="ko-KR" sz="1600" dirty="0">
                <a:solidFill>
                  <a:schemeClr val="bg1"/>
                </a:solidFill>
                <a:latin typeface="Arial" pitchFamily="34" charset="0"/>
                <a:cs typeface="Arial" pitchFamily="34" charset="0"/>
              </a:rPr>
              <a:t>qu’une API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Que </a:t>
            </a:r>
            <a:r>
              <a:rPr lang="fr-FR" altLang="ko-KR" sz="1600" dirty="0">
                <a:solidFill>
                  <a:schemeClr val="bg1"/>
                </a:solidFill>
                <a:latin typeface="Arial" pitchFamily="34" charset="0"/>
                <a:cs typeface="Arial" pitchFamily="34" charset="0"/>
              </a:rPr>
              <a:t>partage-t-on via une API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Des </a:t>
            </a:r>
            <a:r>
              <a:rPr lang="fr-FR" altLang="ko-KR" sz="1600" dirty="0">
                <a:solidFill>
                  <a:schemeClr val="bg1"/>
                </a:solidFill>
                <a:latin typeface="Arial" pitchFamily="34" charset="0"/>
                <a:cs typeface="Arial" pitchFamily="34" charset="0"/>
              </a:rPr>
              <a:t>données, des services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Comment </a:t>
            </a:r>
            <a:r>
              <a:rPr lang="fr-FR" altLang="ko-KR" sz="1600" dirty="0">
                <a:solidFill>
                  <a:schemeClr val="bg1"/>
                </a:solidFill>
                <a:latin typeface="Arial" pitchFamily="34" charset="0"/>
                <a:cs typeface="Arial" pitchFamily="34" charset="0"/>
              </a:rPr>
              <a:t>se pense une API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Comment </a:t>
            </a:r>
            <a:r>
              <a:rPr lang="fr-FR" altLang="ko-KR" sz="1600" dirty="0">
                <a:solidFill>
                  <a:schemeClr val="bg1"/>
                </a:solidFill>
                <a:latin typeface="Arial" pitchFamily="34" charset="0"/>
                <a:cs typeface="Arial" pitchFamily="34" charset="0"/>
              </a:rPr>
              <a:t>se code une API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Quelle </a:t>
            </a:r>
            <a:r>
              <a:rPr lang="fr-FR" altLang="ko-KR" sz="1600" dirty="0">
                <a:solidFill>
                  <a:schemeClr val="bg1"/>
                </a:solidFill>
                <a:latin typeface="Arial" pitchFamily="34" charset="0"/>
                <a:cs typeface="Arial" pitchFamily="34" charset="0"/>
              </a:rPr>
              <a:t>transformation stratégique cela implique-t-il ?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Quels </a:t>
            </a:r>
            <a:r>
              <a:rPr lang="fr-FR" altLang="ko-KR" sz="1600" dirty="0">
                <a:solidFill>
                  <a:schemeClr val="bg1"/>
                </a:solidFill>
                <a:latin typeface="Arial" pitchFamily="34" charset="0"/>
                <a:cs typeface="Arial" pitchFamily="34" charset="0"/>
              </a:rPr>
              <a:t>sont les investissements nécessaires </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en-US" altLang="ko-KR" sz="1600" dirty="0" err="1" smtClean="0">
                <a:solidFill>
                  <a:schemeClr val="bg1"/>
                </a:solidFill>
                <a:latin typeface="Arial" pitchFamily="34" charset="0"/>
                <a:cs typeface="Arial" pitchFamily="34" charset="0"/>
              </a:rPr>
              <a:t>Sont</a:t>
            </a:r>
            <a:r>
              <a:rPr lang="en-US" altLang="ko-KR" sz="1600" dirty="0" smtClean="0">
                <a:solidFill>
                  <a:schemeClr val="bg1"/>
                </a:solidFill>
                <a:latin typeface="Arial" pitchFamily="34" charset="0"/>
                <a:cs typeface="Arial" pitchFamily="34" charset="0"/>
              </a:rPr>
              <a:t> les questions à se poser.</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93267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Espace réservé pour une 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155" y="424406"/>
            <a:ext cx="8230796" cy="6063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749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954157"/>
            <a:ext cx="10233316" cy="1948068"/>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702812"/>
            <a:ext cx="2665586"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733743"/>
            <a:ext cx="2605269" cy="369332"/>
          </a:xfrm>
          <a:prstGeom prst="rect">
            <a:avLst/>
          </a:prstGeom>
          <a:noFill/>
        </p:spPr>
        <p:txBody>
          <a:bodyPr wrap="square" rtlCol="0">
            <a:spAutoFit/>
          </a:bodyPr>
          <a:lstStyle/>
          <a:p>
            <a:pPr algn="ctr"/>
            <a:r>
              <a:rPr lang="fr-FR" altLang="ko-KR" b="1" dirty="0">
                <a:solidFill>
                  <a:schemeClr val="bg1"/>
                </a:solidFill>
                <a:cs typeface="Arial" pitchFamily="34" charset="0"/>
              </a:rPr>
              <a:t>C’est quoi une API </a:t>
            </a:r>
            <a:r>
              <a:rPr lang="fr-FR" altLang="ko-KR" b="1" dirty="0" smtClean="0">
                <a:solidFill>
                  <a:schemeClr val="bg1"/>
                </a:solidFill>
                <a:cs typeface="Arial" pitchFamily="34" charset="0"/>
              </a:rPr>
              <a:t>?</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1223531"/>
            <a:ext cx="10052924" cy="1077218"/>
          </a:xfrm>
          <a:prstGeom prst="rect">
            <a:avLst/>
          </a:prstGeom>
          <a:noFill/>
        </p:spPr>
        <p:txBody>
          <a:bodyPr wrap="square" rtlCol="0">
            <a:spAutoFit/>
          </a:bodyPr>
          <a:lstStyle/>
          <a:p>
            <a:pPr algn="just"/>
            <a:r>
              <a:rPr lang="fr-FR" altLang="ko-KR" sz="1600" dirty="0" smtClean="0">
                <a:solidFill>
                  <a:schemeClr val="bg1"/>
                </a:solidFill>
                <a:latin typeface="Arial" pitchFamily="34" charset="0"/>
                <a:cs typeface="Arial" pitchFamily="34" charset="0"/>
              </a:rPr>
              <a:t>Les APIs ou </a:t>
            </a:r>
            <a:r>
              <a:rPr lang="fr-FR" altLang="ko-KR" sz="1600" dirty="0">
                <a:solidFill>
                  <a:schemeClr val="bg1"/>
                </a:solidFill>
                <a:latin typeface="Arial" pitchFamily="34" charset="0"/>
                <a:cs typeface="Arial" pitchFamily="34" charset="0"/>
              </a:rPr>
              <a:t>Application </a:t>
            </a:r>
            <a:r>
              <a:rPr lang="fr-FR" altLang="ko-KR" sz="1600" dirty="0" err="1">
                <a:solidFill>
                  <a:schemeClr val="bg1"/>
                </a:solidFill>
                <a:latin typeface="Arial" pitchFamily="34" charset="0"/>
                <a:cs typeface="Arial" pitchFamily="34" charset="0"/>
              </a:rPr>
              <a:t>Programming</a:t>
            </a:r>
            <a:r>
              <a:rPr lang="fr-FR" altLang="ko-KR" sz="1600" dirty="0">
                <a:solidFill>
                  <a:schemeClr val="bg1"/>
                </a:solidFill>
                <a:latin typeface="Arial" pitchFamily="34" charset="0"/>
                <a:cs typeface="Arial" pitchFamily="34" charset="0"/>
              </a:rPr>
              <a:t> Interfaces </a:t>
            </a:r>
            <a:r>
              <a:rPr lang="fr-FR" altLang="ko-KR" sz="1600" dirty="0" smtClean="0">
                <a:solidFill>
                  <a:schemeClr val="bg1"/>
                </a:solidFill>
                <a:latin typeface="Arial" pitchFamily="34" charset="0"/>
                <a:cs typeface="Arial" pitchFamily="34" charset="0"/>
              </a:rPr>
              <a:t>e </a:t>
            </a:r>
            <a:r>
              <a:rPr lang="fr-FR" altLang="ko-KR" sz="1600" dirty="0">
                <a:solidFill>
                  <a:schemeClr val="bg1"/>
                </a:solidFill>
                <a:latin typeface="Arial" pitchFamily="34" charset="0"/>
                <a:cs typeface="Arial" pitchFamily="34" charset="0"/>
              </a:rPr>
              <a:t>définissent comme un ensemble de fonctions informatiques par lesquelles deux logiciels vont interagir sans intermédiation humaine. </a:t>
            </a:r>
            <a:endParaRPr lang="fr-FR" altLang="ko-KR" sz="1600" dirty="0" smtClean="0">
              <a:solidFill>
                <a:schemeClr val="bg1"/>
              </a:solidFill>
              <a:latin typeface="Arial" pitchFamily="34" charset="0"/>
              <a:cs typeface="Arial" pitchFamily="34" charset="0"/>
            </a:endParaRPr>
          </a:p>
          <a:p>
            <a:pPr algn="just"/>
            <a:endParaRPr lang="fr-FR" altLang="ko-KR" sz="1600" dirty="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L’API </a:t>
            </a:r>
            <a:r>
              <a:rPr lang="fr-FR" altLang="ko-KR" sz="1600" dirty="0">
                <a:solidFill>
                  <a:schemeClr val="bg1"/>
                </a:solidFill>
                <a:latin typeface="Arial" pitchFamily="34" charset="0"/>
                <a:cs typeface="Arial" pitchFamily="34" charset="0"/>
              </a:rPr>
              <a:t>est donc une abstraction définie par la description d’une interface et le comportement de l’interface.</a:t>
            </a:r>
            <a:endParaRPr lang="en-US" altLang="ko-KR" sz="1600" dirty="0">
              <a:solidFill>
                <a:schemeClr val="bg1"/>
              </a:solidFill>
              <a:latin typeface="Arial" pitchFamily="34" charset="0"/>
              <a:cs typeface="Arial" pitchFamily="34" charset="0"/>
            </a:endParaRPr>
          </a:p>
        </p:txBody>
      </p:sp>
      <p:pic>
        <p:nvPicPr>
          <p:cNvPr id="8" name="Image 7"/>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416057" y="3293936"/>
            <a:ext cx="4381554" cy="31267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Espace réservé pour une image  1">
            <a:hlinkClick r:id="rId4" action="ppaction://hlinksldjump"/>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213702" y="5464371"/>
            <a:ext cx="1298126" cy="956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19689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2186608"/>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3" y="136283"/>
            <a:ext cx="316254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67214"/>
            <a:ext cx="3143501"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Et </a:t>
            </a:r>
            <a:r>
              <a:rPr lang="fr-FR" altLang="ko-KR" b="1" dirty="0">
                <a:solidFill>
                  <a:schemeClr val="bg1"/>
                </a:solidFill>
                <a:cs typeface="Arial" pitchFamily="34" charset="0"/>
              </a:rPr>
              <a:t>ça fait quoi une API </a:t>
            </a:r>
            <a:r>
              <a:rPr lang="fr-FR" altLang="ko-KR" b="1" dirty="0" smtClean="0">
                <a:solidFill>
                  <a:schemeClr val="bg1"/>
                </a:solidFill>
                <a:cs typeface="Arial" pitchFamily="34" charset="0"/>
              </a:rPr>
              <a:t>?</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657002"/>
            <a:ext cx="10052924" cy="1815882"/>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Bien qu’étant couvertes de manière exponentielle par la presse spécialisée, les APIs et leurs enjeux sont encore mal saisis par les utilisateurs non-techniques</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Une API expose un service utile pour un développeur. Nous l’avons vu, ce service peut prendre des formes multiples: flux de données en temps réel, cartographie…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En parallèle, les développeurs écrivent des programmes qui consomment ces APIs.</a:t>
            </a:r>
            <a:endParaRPr lang="en-US" altLang="ko-KR" sz="16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1112305" y="3021496"/>
            <a:ext cx="10233316" cy="2961861"/>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866118" y="2773461"/>
            <a:ext cx="6697559"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0">
            <a:extLst>
              <a:ext uri="{FF2B5EF4-FFF2-40B4-BE49-F238E27FC236}">
                <a16:creationId xmlns:a16="http://schemas.microsoft.com/office/drawing/2014/main" id="{D5DFB5B5-FA64-4BEE-B753-0656AB389907}"/>
              </a:ext>
            </a:extLst>
          </p:cNvPr>
          <p:cNvSpPr txBox="1"/>
          <p:nvPr/>
        </p:nvSpPr>
        <p:spPr>
          <a:xfrm>
            <a:off x="885162" y="2804392"/>
            <a:ext cx="6857421"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Une </a:t>
            </a:r>
            <a:r>
              <a:rPr lang="fr-FR" altLang="ko-KR" b="1" dirty="0">
                <a:solidFill>
                  <a:schemeClr val="bg1"/>
                </a:solidFill>
                <a:cs typeface="Arial" pitchFamily="34" charset="0"/>
              </a:rPr>
              <a:t>API peut être utilisée dans différents </a:t>
            </a:r>
            <a:r>
              <a:rPr lang="fr-FR" altLang="ko-KR" b="1" dirty="0" smtClean="0">
                <a:solidFill>
                  <a:schemeClr val="bg1"/>
                </a:solidFill>
                <a:cs typeface="Arial" pitchFamily="34" charset="0"/>
              </a:rPr>
              <a:t>environnements</a:t>
            </a:r>
            <a:endParaRPr lang="ko-KR" altLang="en-US"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1112305" y="3294180"/>
            <a:ext cx="10052924" cy="2554545"/>
          </a:xfrm>
          <a:prstGeom prst="rect">
            <a:avLst/>
          </a:prstGeom>
          <a:noFill/>
        </p:spPr>
        <p:txBody>
          <a:bodyPr wrap="square" rtlCol="0">
            <a:spAutoFit/>
          </a:bodyPr>
          <a:lstStyle/>
          <a:p>
            <a:pPr algn="just"/>
            <a:r>
              <a:rPr lang="ko-KR" altLang="fr-FR" sz="1600" dirty="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Dans un environnement interne. Une API close peut revêtir différentes possibilités :</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 </a:t>
            </a:r>
            <a:r>
              <a:rPr lang="fr-FR" altLang="ko-KR" sz="1600" dirty="0" err="1" smtClean="0">
                <a:solidFill>
                  <a:schemeClr val="bg1"/>
                </a:solidFill>
                <a:latin typeface="Arial" pitchFamily="34" charset="0"/>
                <a:cs typeface="Arial" pitchFamily="34" charset="0"/>
              </a:rPr>
              <a:t>Désiloter</a:t>
            </a:r>
            <a:r>
              <a:rPr lang="fr-FR" altLang="ko-KR" sz="1600" dirty="0" smtClean="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les données d’une grande entreprise en offrant un accès mutualisé à l’information</a:t>
            </a: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 Exposer des </a:t>
            </a:r>
            <a:r>
              <a:rPr lang="fr-FR" altLang="ko-KR" sz="1600" dirty="0">
                <a:solidFill>
                  <a:schemeClr val="bg1"/>
                </a:solidFill>
                <a:latin typeface="Arial" pitchFamily="34" charset="0"/>
                <a:cs typeface="Arial" pitchFamily="34" charset="0"/>
              </a:rPr>
              <a:t>données constituée d’agrégation de données tierces </a:t>
            </a:r>
            <a:r>
              <a:rPr lang="fr-FR" altLang="ko-KR" sz="1600" dirty="0" smtClean="0">
                <a:solidFill>
                  <a:schemeClr val="bg1"/>
                </a:solidFill>
                <a:latin typeface="Arial" pitchFamily="34" charset="0"/>
                <a:cs typeface="Arial" pitchFamily="34" charset="0"/>
              </a:rPr>
              <a:t>et ou </a:t>
            </a:r>
            <a:r>
              <a:rPr lang="fr-FR" altLang="ko-KR" sz="1600" dirty="0">
                <a:solidFill>
                  <a:schemeClr val="bg1"/>
                </a:solidFill>
                <a:latin typeface="Arial" pitchFamily="34" charset="0"/>
                <a:cs typeface="Arial" pitchFamily="34" charset="0"/>
              </a:rPr>
              <a:t>multiples</a:t>
            </a: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 Tester </a:t>
            </a:r>
            <a:r>
              <a:rPr lang="fr-FR" altLang="ko-KR" sz="1600" dirty="0">
                <a:solidFill>
                  <a:schemeClr val="bg1"/>
                </a:solidFill>
                <a:latin typeface="Arial" pitchFamily="34" charset="0"/>
                <a:cs typeface="Arial" pitchFamily="34" charset="0"/>
              </a:rPr>
              <a:t>son API dans des conditions d’intégrité de sécurité optimales</a:t>
            </a:r>
          </a:p>
          <a:p>
            <a:pPr algn="just"/>
            <a:endParaRPr lang="fr-FR" altLang="ko-KR" sz="1600" dirty="0">
              <a:solidFill>
                <a:schemeClr val="bg1"/>
              </a:solidFill>
              <a:latin typeface="Arial" pitchFamily="34" charset="0"/>
              <a:cs typeface="Arial" pitchFamily="34" charset="0"/>
            </a:endParaRPr>
          </a:p>
          <a:p>
            <a:pPr algn="just"/>
            <a:r>
              <a:rPr lang="ko-KR" altLang="fr-FR" sz="1600" dirty="0">
                <a:solidFill>
                  <a:schemeClr val="bg1"/>
                </a:solidFill>
                <a:latin typeface="Arial" pitchFamily="34" charset="0"/>
                <a:cs typeface="Arial" pitchFamily="34" charset="0"/>
              </a:rPr>
              <a:t>👉 </a:t>
            </a:r>
            <a:r>
              <a:rPr lang="fr-FR" altLang="ko-KR" sz="1600" dirty="0">
                <a:solidFill>
                  <a:schemeClr val="bg1"/>
                </a:solidFill>
                <a:latin typeface="Arial" pitchFamily="34" charset="0"/>
                <a:cs typeface="Arial" pitchFamily="34" charset="0"/>
              </a:rPr>
              <a:t>Dans un environnement ouvert. Dans le cadre d’une exposition de points d’entrée publics à un service, une API peut servir à :</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    exposer des données (démarche Open </a:t>
            </a:r>
            <a:r>
              <a:rPr lang="fr-FR" altLang="ko-KR" sz="1600" dirty="0" smtClean="0">
                <a:solidFill>
                  <a:schemeClr val="bg1"/>
                </a:solidFill>
                <a:latin typeface="Arial" pitchFamily="34" charset="0"/>
                <a:cs typeface="Arial" pitchFamily="34" charset="0"/>
              </a:rPr>
              <a:t>Data)</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896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à coins arrondis 76">
            <a:extLst>
              <a:ext uri="{FF2B5EF4-FFF2-40B4-BE49-F238E27FC236}">
                <a16:creationId xmlns:a16="http://schemas.microsoft.com/office/drawing/2014/main" id="{B04823C5-AAD3-4FB3-A25D-C238181A022C}"/>
              </a:ext>
            </a:extLst>
          </p:cNvPr>
          <p:cNvSpPr/>
          <p:nvPr/>
        </p:nvSpPr>
        <p:spPr>
          <a:xfrm>
            <a:off x="529991" y="347864"/>
            <a:ext cx="7727184" cy="745273"/>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à coins arrondis 75">
            <a:extLst>
              <a:ext uri="{FF2B5EF4-FFF2-40B4-BE49-F238E27FC236}">
                <a16:creationId xmlns:a16="http://schemas.microsoft.com/office/drawing/2014/main" id="{B04823C5-AAD3-4FB3-A25D-C238181A022C}"/>
              </a:ext>
            </a:extLst>
          </p:cNvPr>
          <p:cNvSpPr/>
          <p:nvPr/>
        </p:nvSpPr>
        <p:spPr>
          <a:xfrm>
            <a:off x="996895" y="1436961"/>
            <a:ext cx="5126952" cy="1299958"/>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à coins arrondis 74">
            <a:extLst>
              <a:ext uri="{FF2B5EF4-FFF2-40B4-BE49-F238E27FC236}">
                <a16:creationId xmlns:a16="http://schemas.microsoft.com/office/drawing/2014/main" id="{B04823C5-AAD3-4FB3-A25D-C238181A022C}"/>
              </a:ext>
            </a:extLst>
          </p:cNvPr>
          <p:cNvSpPr/>
          <p:nvPr/>
        </p:nvSpPr>
        <p:spPr>
          <a:xfrm>
            <a:off x="985074" y="2884826"/>
            <a:ext cx="5158675" cy="84694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à coins arrondis 72">
            <a:extLst>
              <a:ext uri="{FF2B5EF4-FFF2-40B4-BE49-F238E27FC236}">
                <a16:creationId xmlns:a16="http://schemas.microsoft.com/office/drawing/2014/main" id="{B04823C5-AAD3-4FB3-A25D-C238181A022C}"/>
              </a:ext>
            </a:extLst>
          </p:cNvPr>
          <p:cNvSpPr/>
          <p:nvPr/>
        </p:nvSpPr>
        <p:spPr>
          <a:xfrm>
            <a:off x="1023436" y="4057238"/>
            <a:ext cx="6060759" cy="1639607"/>
          </a:xfrm>
          <a:prstGeom prst="roundRect">
            <a:avLst/>
          </a:prstGeom>
          <a:solidFill>
            <a:schemeClr val="dk1">
              <a:alpha val="50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5772D2E-A035-4597-B06F-CAE62C680C47}"/>
              </a:ext>
            </a:extLst>
          </p:cNvPr>
          <p:cNvGrpSpPr/>
          <p:nvPr/>
        </p:nvGrpSpPr>
        <p:grpSpPr>
          <a:xfrm>
            <a:off x="8066381" y="1134009"/>
            <a:ext cx="2723258" cy="5082755"/>
            <a:chOff x="3501573" y="3178068"/>
            <a:chExt cx="1340594" cy="2737840"/>
          </a:xfrm>
        </p:grpSpPr>
        <p:sp>
          <p:nvSpPr>
            <p:cNvPr id="58" name="Freeform: Shape 57">
              <a:extLst>
                <a:ext uri="{FF2B5EF4-FFF2-40B4-BE49-F238E27FC236}">
                  <a16:creationId xmlns:a16="http://schemas.microsoft.com/office/drawing/2014/main" id="{5CFEE0C5-C3F6-4D01-BC14-46C760A1357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F84857C0-DC30-4708-BB48-D625DC4D4EBB}"/>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ACC063E-86C2-4514-9C90-71A497FB705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69E72B9-54C6-4118-B1A0-5AC3D076DA08}"/>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D745595-1A22-4815-91E1-1F13AB9CD351}"/>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0E7DB9F-24C9-418E-A174-84087F5E93D4}"/>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4" name="Group 63">
              <a:extLst>
                <a:ext uri="{FF2B5EF4-FFF2-40B4-BE49-F238E27FC236}">
                  <a16:creationId xmlns:a16="http://schemas.microsoft.com/office/drawing/2014/main" id="{BFCCA02F-AFD4-4B3F-BBBF-990EF80A7D65}"/>
                </a:ext>
              </a:extLst>
            </p:cNvPr>
            <p:cNvGrpSpPr/>
            <p:nvPr/>
          </p:nvGrpSpPr>
          <p:grpSpPr>
            <a:xfrm>
              <a:off x="4092761" y="5635852"/>
              <a:ext cx="164520" cy="173080"/>
              <a:chOff x="6772303" y="6038214"/>
              <a:chExt cx="140650" cy="147968"/>
            </a:xfrm>
          </p:grpSpPr>
          <p:sp>
            <p:nvSpPr>
              <p:cNvPr id="68" name="Oval 67">
                <a:extLst>
                  <a:ext uri="{FF2B5EF4-FFF2-40B4-BE49-F238E27FC236}">
                    <a16:creationId xmlns:a16="http://schemas.microsoft.com/office/drawing/2014/main" id="{782F2B91-A7B4-417E-82CC-451EE7BEDB36}"/>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C60824C-D8D2-4F8D-A856-198B6D92382F}"/>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a16="http://schemas.microsoft.com/office/drawing/2014/main" id="{84E71034-62D0-4843-B65C-46F27B5A7B7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66" name="Rectangle: Rounded Corners 65">
              <a:extLst>
                <a:ext uri="{FF2B5EF4-FFF2-40B4-BE49-F238E27FC236}">
                  <a16:creationId xmlns:a16="http://schemas.microsoft.com/office/drawing/2014/main" id="{6C2DE674-F641-43AD-907D-25730AED0504}"/>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A022ADF-2062-41D0-8581-D1A88F88E7F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1">
            <a:extLst>
              <a:ext uri="{FF2B5EF4-FFF2-40B4-BE49-F238E27FC236}">
                <a16:creationId xmlns:a16="http://schemas.microsoft.com/office/drawing/2014/main" id="{1039ECA6-74B4-42DF-85CA-3000610DA71C}"/>
              </a:ext>
            </a:extLst>
          </p:cNvPr>
          <p:cNvSpPr txBox="1">
            <a:spLocks/>
          </p:cNvSpPr>
          <p:nvPr/>
        </p:nvSpPr>
        <p:spPr>
          <a:xfrm>
            <a:off x="536896" y="513534"/>
            <a:ext cx="10208003" cy="4629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ltLang="ko-KR" sz="2800" dirty="0" smtClean="0">
                <a:solidFill>
                  <a:schemeClr val="bg1"/>
                </a:solidFill>
              </a:rPr>
              <a:t>Une </a:t>
            </a:r>
            <a:r>
              <a:rPr lang="fr-FR" altLang="ko-KR" sz="2800" dirty="0">
                <a:solidFill>
                  <a:schemeClr val="bg1"/>
                </a:solidFill>
              </a:rPr>
              <a:t>API se décompose en trois </a:t>
            </a:r>
            <a:r>
              <a:rPr lang="fr-FR" altLang="ko-KR" sz="2800" dirty="0" smtClean="0">
                <a:solidFill>
                  <a:schemeClr val="bg1"/>
                </a:solidFill>
              </a:rPr>
              <a:t>mots-concepts</a:t>
            </a:r>
            <a:endParaRPr lang="ko-KR" altLang="en-US" sz="2800" dirty="0">
              <a:solidFill>
                <a:schemeClr val="bg1"/>
              </a:solidFill>
            </a:endParaRPr>
          </a:p>
        </p:txBody>
      </p:sp>
      <p:sp>
        <p:nvSpPr>
          <p:cNvPr id="5" name="Oval 4">
            <a:extLst>
              <a:ext uri="{FF2B5EF4-FFF2-40B4-BE49-F238E27FC236}">
                <a16:creationId xmlns:a16="http://schemas.microsoft.com/office/drawing/2014/main" id="{2B4830B5-AA37-4C15-931C-193524AC3DAF}"/>
              </a:ext>
            </a:extLst>
          </p:cNvPr>
          <p:cNvSpPr/>
          <p:nvPr/>
        </p:nvSpPr>
        <p:spPr>
          <a:xfrm>
            <a:off x="396000" y="1532836"/>
            <a:ext cx="556818" cy="6029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a:extLst>
              <a:ext uri="{FF2B5EF4-FFF2-40B4-BE49-F238E27FC236}">
                <a16:creationId xmlns:a16="http://schemas.microsoft.com/office/drawing/2014/main" id="{6CEB76D2-ECE9-411A-BDBF-40BFECDBC661}"/>
              </a:ext>
            </a:extLst>
          </p:cNvPr>
          <p:cNvSpPr/>
          <p:nvPr/>
        </p:nvSpPr>
        <p:spPr>
          <a:xfrm>
            <a:off x="396000" y="2859908"/>
            <a:ext cx="556818" cy="556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a:extLst>
              <a:ext uri="{FF2B5EF4-FFF2-40B4-BE49-F238E27FC236}">
                <a16:creationId xmlns:a16="http://schemas.microsoft.com/office/drawing/2014/main" id="{5DD62FA5-43D0-47A7-9457-8EB1CE9E4B7E}"/>
              </a:ext>
            </a:extLst>
          </p:cNvPr>
          <p:cNvSpPr/>
          <p:nvPr/>
        </p:nvSpPr>
        <p:spPr>
          <a:xfrm>
            <a:off x="396000" y="4098518"/>
            <a:ext cx="556818" cy="556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D811EFB-753A-4C8C-BC01-2B8A1AE8C65E}"/>
              </a:ext>
            </a:extLst>
          </p:cNvPr>
          <p:cNvSpPr txBox="1"/>
          <p:nvPr/>
        </p:nvSpPr>
        <p:spPr>
          <a:xfrm>
            <a:off x="448237" y="1653818"/>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88B2AF75-1BF1-4E18-A82C-2D24232E1060}"/>
              </a:ext>
            </a:extLst>
          </p:cNvPr>
          <p:cNvSpPr txBox="1"/>
          <p:nvPr/>
        </p:nvSpPr>
        <p:spPr>
          <a:xfrm>
            <a:off x="442733" y="2975744"/>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sp>
        <p:nvSpPr>
          <p:cNvPr id="12" name="TextBox 11">
            <a:extLst>
              <a:ext uri="{FF2B5EF4-FFF2-40B4-BE49-F238E27FC236}">
                <a16:creationId xmlns:a16="http://schemas.microsoft.com/office/drawing/2014/main" id="{4E5239E8-7677-49EB-B4B8-8F452CACF990}"/>
              </a:ext>
            </a:extLst>
          </p:cNvPr>
          <p:cNvSpPr txBox="1"/>
          <p:nvPr/>
        </p:nvSpPr>
        <p:spPr>
          <a:xfrm>
            <a:off x="421247" y="4217145"/>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grpSp>
        <p:nvGrpSpPr>
          <p:cNvPr id="14" name="Group 13">
            <a:extLst>
              <a:ext uri="{FF2B5EF4-FFF2-40B4-BE49-F238E27FC236}">
                <a16:creationId xmlns:a16="http://schemas.microsoft.com/office/drawing/2014/main" id="{EB97F1DC-1D4B-4F85-B3CD-FF14DDE2BC18}"/>
              </a:ext>
            </a:extLst>
          </p:cNvPr>
          <p:cNvGrpSpPr/>
          <p:nvPr/>
        </p:nvGrpSpPr>
        <p:grpSpPr>
          <a:xfrm>
            <a:off x="1188000" y="1469220"/>
            <a:ext cx="4788000" cy="1231106"/>
            <a:chOff x="2551705" y="4283314"/>
            <a:chExt cx="2357003" cy="1231106"/>
          </a:xfrm>
        </p:grpSpPr>
        <p:sp>
          <p:nvSpPr>
            <p:cNvPr id="15" name="TextBox 14">
              <a:extLst>
                <a:ext uri="{FF2B5EF4-FFF2-40B4-BE49-F238E27FC236}">
                  <a16:creationId xmlns:a16="http://schemas.microsoft.com/office/drawing/2014/main" id="{E26BA1D6-FFDA-47D2-B620-602ECCDD039A}"/>
                </a:ext>
              </a:extLst>
            </p:cNvPr>
            <p:cNvSpPr txBox="1"/>
            <p:nvPr/>
          </p:nvSpPr>
          <p:spPr>
            <a:xfrm>
              <a:off x="2551707" y="4560313"/>
              <a:ext cx="2357001" cy="954107"/>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Par application s’entend tout service avec lequel un développeur ou une autre application souhaite interagir. Cela peut être un service météorologique, une application de partage d’images, un portail Open Data.</a:t>
              </a:r>
              <a:endParaRPr lang="ko-KR" altLang="en-US" sz="1400" dirty="0">
                <a:solidFill>
                  <a:schemeClr val="bg1"/>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fr-FR" altLang="ko-KR" sz="1600" b="1" dirty="0">
                  <a:solidFill>
                    <a:schemeClr val="bg1"/>
                  </a:solidFill>
                  <a:latin typeface="Arial" pitchFamily="34" charset="0"/>
                  <a:cs typeface="Arial" pitchFamily="34" charset="0"/>
                </a:rPr>
                <a:t>Application</a:t>
              </a:r>
              <a:endParaRPr lang="ko-KR" altLang="en-US" sz="1600" b="1" dirty="0">
                <a:solidFill>
                  <a:schemeClr val="bg1"/>
                </a:solidFill>
                <a:latin typeface="Arial" pitchFamily="34" charset="0"/>
                <a:cs typeface="Arial" pitchFamily="34" charset="0"/>
              </a:endParaRPr>
            </a:p>
          </p:txBody>
        </p:sp>
      </p:grpSp>
      <p:grpSp>
        <p:nvGrpSpPr>
          <p:cNvPr id="20" name="Group 19">
            <a:extLst>
              <a:ext uri="{FF2B5EF4-FFF2-40B4-BE49-F238E27FC236}">
                <a16:creationId xmlns:a16="http://schemas.microsoft.com/office/drawing/2014/main" id="{E1625600-D73F-43C3-BD4E-039419DB3313}"/>
              </a:ext>
            </a:extLst>
          </p:cNvPr>
          <p:cNvGrpSpPr/>
          <p:nvPr/>
        </p:nvGrpSpPr>
        <p:grpSpPr>
          <a:xfrm>
            <a:off x="1100161" y="4152504"/>
            <a:ext cx="5865290" cy="1461471"/>
            <a:chOff x="2551705" y="4283314"/>
            <a:chExt cx="2957216" cy="1386770"/>
          </a:xfrm>
        </p:grpSpPr>
        <p:sp>
          <p:nvSpPr>
            <p:cNvPr id="21" name="TextBox 20">
              <a:extLst>
                <a:ext uri="{FF2B5EF4-FFF2-40B4-BE49-F238E27FC236}">
                  <a16:creationId xmlns:a16="http://schemas.microsoft.com/office/drawing/2014/main" id="{262C3E6F-FED3-46AF-9A39-88E791D5D4AB}"/>
                </a:ext>
              </a:extLst>
            </p:cNvPr>
            <p:cNvSpPr txBox="1"/>
            <p:nvPr/>
          </p:nvSpPr>
          <p:spPr>
            <a:xfrm>
              <a:off x="2551707" y="4560313"/>
              <a:ext cx="2957214" cy="1109771"/>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Le programme est une fonction informatique à laquelle un développeur donne des instructions et qui va interagir avec l’application à notre place. Le programme peut par exemple récupérer des données à intervalles régulières ou soumettre une adresse postale (pour récupérer une coordonnée géographique)…</a:t>
              </a:r>
              <a:endParaRPr lang="ko-KR" altLang="en-US" sz="1400" dirty="0">
                <a:solidFill>
                  <a:schemeClr val="bg1"/>
                </a:solidFill>
                <a:latin typeface="Arial" pitchFamily="34" charset="0"/>
                <a:cs typeface="Arial" pitchFamily="34" charset="0"/>
              </a:endParaRPr>
            </a:p>
          </p:txBody>
        </p:sp>
        <p:sp>
          <p:nvSpPr>
            <p:cNvPr id="22" name="TextBox 21">
              <a:extLst>
                <a:ext uri="{FF2B5EF4-FFF2-40B4-BE49-F238E27FC236}">
                  <a16:creationId xmlns:a16="http://schemas.microsoft.com/office/drawing/2014/main" id="{9D0D914D-CAEF-4598-93BC-25B4B7A73E3D}"/>
                </a:ext>
              </a:extLst>
            </p:cNvPr>
            <p:cNvSpPr txBox="1"/>
            <p:nvPr/>
          </p:nvSpPr>
          <p:spPr>
            <a:xfrm>
              <a:off x="2551705" y="4283314"/>
              <a:ext cx="2336966" cy="338554"/>
            </a:xfrm>
            <a:prstGeom prst="rect">
              <a:avLst/>
            </a:prstGeom>
            <a:noFill/>
          </p:spPr>
          <p:txBody>
            <a:bodyPr wrap="square" rtlCol="0">
              <a:spAutoFit/>
            </a:bodyPr>
            <a:lstStyle/>
            <a:p>
              <a:r>
                <a:rPr lang="en-US" altLang="ko-KR" sz="1600" b="1" dirty="0" err="1">
                  <a:solidFill>
                    <a:schemeClr val="bg1"/>
                  </a:solidFill>
                  <a:latin typeface="Arial" pitchFamily="34" charset="0"/>
                  <a:cs typeface="Arial" pitchFamily="34" charset="0"/>
                </a:rPr>
                <a:t>Programme</a:t>
              </a:r>
              <a:endParaRPr lang="ko-KR" altLang="en-US" sz="1600" b="1" dirty="0">
                <a:solidFill>
                  <a:schemeClr val="bg1"/>
                </a:solidFill>
                <a:latin typeface="Arial" pitchFamily="34" charset="0"/>
                <a:cs typeface="Arial" pitchFamily="34" charset="0"/>
              </a:endParaRPr>
            </a:p>
          </p:txBody>
        </p:sp>
      </p:grpSp>
      <p:sp>
        <p:nvSpPr>
          <p:cNvPr id="41" name="Rectangle 40">
            <a:extLst>
              <a:ext uri="{FF2B5EF4-FFF2-40B4-BE49-F238E27FC236}">
                <a16:creationId xmlns:a16="http://schemas.microsoft.com/office/drawing/2014/main" id="{0A3DD7E5-C446-4D2D-BA89-7253C6653DAA}"/>
              </a:ext>
            </a:extLst>
          </p:cNvPr>
          <p:cNvSpPr/>
          <p:nvPr/>
        </p:nvSpPr>
        <p:spPr>
          <a:xfrm>
            <a:off x="8361025" y="1940238"/>
            <a:ext cx="2195787" cy="361633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13">
            <a:extLst>
              <a:ext uri="{FF2B5EF4-FFF2-40B4-BE49-F238E27FC236}">
                <a16:creationId xmlns:a16="http://schemas.microsoft.com/office/drawing/2014/main" id="{15DBB695-92DD-4221-A37E-5CB8A89BC5C8}"/>
              </a:ext>
            </a:extLst>
          </p:cNvPr>
          <p:cNvSpPr>
            <a:spLocks noChangeAspect="1"/>
          </p:cNvSpPr>
          <p:nvPr/>
        </p:nvSpPr>
        <p:spPr>
          <a:xfrm flipH="1">
            <a:off x="6497605" y="3031589"/>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Freeform 15">
            <a:extLst>
              <a:ext uri="{FF2B5EF4-FFF2-40B4-BE49-F238E27FC236}">
                <a16:creationId xmlns:a16="http://schemas.microsoft.com/office/drawing/2014/main" id="{24091523-1F82-4274-B575-5DBDC745BD47}"/>
              </a:ext>
            </a:extLst>
          </p:cNvPr>
          <p:cNvSpPr>
            <a:spLocks noChangeAspect="1"/>
          </p:cNvSpPr>
          <p:nvPr/>
        </p:nvSpPr>
        <p:spPr>
          <a:xfrm flipH="1">
            <a:off x="10097127" y="2701128"/>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Freeform 16">
            <a:extLst>
              <a:ext uri="{FF2B5EF4-FFF2-40B4-BE49-F238E27FC236}">
                <a16:creationId xmlns:a16="http://schemas.microsoft.com/office/drawing/2014/main" id="{D1C505C9-9004-4DFD-9D1B-EAC37F8FFA33}"/>
              </a:ext>
            </a:extLst>
          </p:cNvPr>
          <p:cNvSpPr>
            <a:spLocks noChangeAspect="1"/>
          </p:cNvSpPr>
          <p:nvPr/>
        </p:nvSpPr>
        <p:spPr>
          <a:xfrm flipH="1">
            <a:off x="9643269" y="3696878"/>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Freeform 17">
            <a:extLst>
              <a:ext uri="{FF2B5EF4-FFF2-40B4-BE49-F238E27FC236}">
                <a16:creationId xmlns:a16="http://schemas.microsoft.com/office/drawing/2014/main" id="{4F1B7007-66D9-472A-851F-B2A0D3351F13}"/>
              </a:ext>
            </a:extLst>
          </p:cNvPr>
          <p:cNvSpPr>
            <a:spLocks noChangeAspect="1"/>
          </p:cNvSpPr>
          <p:nvPr/>
        </p:nvSpPr>
        <p:spPr>
          <a:xfrm flipH="1">
            <a:off x="8295537" y="2055289"/>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6" name="Freeform 19">
            <a:extLst>
              <a:ext uri="{FF2B5EF4-FFF2-40B4-BE49-F238E27FC236}">
                <a16:creationId xmlns:a16="http://schemas.microsoft.com/office/drawing/2014/main" id="{E71EC0E3-E346-45AD-8239-F4D4613A06F6}"/>
              </a:ext>
            </a:extLst>
          </p:cNvPr>
          <p:cNvSpPr>
            <a:spLocks noChangeAspect="1"/>
          </p:cNvSpPr>
          <p:nvPr/>
        </p:nvSpPr>
        <p:spPr>
          <a:xfrm flipH="1">
            <a:off x="9799623" y="2085313"/>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7" name="Freeform 11">
            <a:extLst>
              <a:ext uri="{FF2B5EF4-FFF2-40B4-BE49-F238E27FC236}">
                <a16:creationId xmlns:a16="http://schemas.microsoft.com/office/drawing/2014/main" id="{1F1EFEAC-1261-4FA1-BC9A-5908E9B5CC41}"/>
              </a:ext>
            </a:extLst>
          </p:cNvPr>
          <p:cNvSpPr/>
          <p:nvPr/>
        </p:nvSpPr>
        <p:spPr>
          <a:xfrm>
            <a:off x="8478318" y="2370499"/>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ectangle 19">
            <a:extLst>
              <a:ext uri="{FF2B5EF4-FFF2-40B4-BE49-F238E27FC236}">
                <a16:creationId xmlns:a16="http://schemas.microsoft.com/office/drawing/2014/main" id="{15250868-2C9D-4B71-90FE-A54F9765BB56}"/>
              </a:ext>
            </a:extLst>
          </p:cNvPr>
          <p:cNvSpPr>
            <a:spLocks noChangeAspect="1"/>
          </p:cNvSpPr>
          <p:nvPr/>
        </p:nvSpPr>
        <p:spPr>
          <a:xfrm>
            <a:off x="9290199" y="3541166"/>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ectangle 19">
            <a:extLst>
              <a:ext uri="{FF2B5EF4-FFF2-40B4-BE49-F238E27FC236}">
                <a16:creationId xmlns:a16="http://schemas.microsoft.com/office/drawing/2014/main" id="{67D430AF-9481-4FB7-80A1-4088DD64F43D}"/>
              </a:ext>
            </a:extLst>
          </p:cNvPr>
          <p:cNvSpPr>
            <a:spLocks noChangeAspect="1"/>
          </p:cNvSpPr>
          <p:nvPr/>
        </p:nvSpPr>
        <p:spPr>
          <a:xfrm>
            <a:off x="8749117" y="3251816"/>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Freeform 27">
            <a:extLst>
              <a:ext uri="{FF2B5EF4-FFF2-40B4-BE49-F238E27FC236}">
                <a16:creationId xmlns:a16="http://schemas.microsoft.com/office/drawing/2014/main" id="{63FD86D9-6459-4860-941A-08AD15C9328F}"/>
              </a:ext>
            </a:extLst>
          </p:cNvPr>
          <p:cNvSpPr>
            <a:spLocks noChangeAspect="1"/>
          </p:cNvSpPr>
          <p:nvPr/>
        </p:nvSpPr>
        <p:spPr>
          <a:xfrm flipH="1">
            <a:off x="7086887" y="4644509"/>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1" name="Freeform 28">
            <a:extLst>
              <a:ext uri="{FF2B5EF4-FFF2-40B4-BE49-F238E27FC236}">
                <a16:creationId xmlns:a16="http://schemas.microsoft.com/office/drawing/2014/main" id="{DCDB9A51-1997-4206-9B1B-F590B4953FEB}"/>
              </a:ext>
            </a:extLst>
          </p:cNvPr>
          <p:cNvSpPr>
            <a:spLocks noChangeAspect="1"/>
          </p:cNvSpPr>
          <p:nvPr/>
        </p:nvSpPr>
        <p:spPr>
          <a:xfrm flipH="1">
            <a:off x="9133294" y="4509511"/>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2" name="Rectangle 19">
            <a:extLst>
              <a:ext uri="{FF2B5EF4-FFF2-40B4-BE49-F238E27FC236}">
                <a16:creationId xmlns:a16="http://schemas.microsoft.com/office/drawing/2014/main" id="{4EEAB3AA-3AD4-4E41-8525-A7757F060707}"/>
              </a:ext>
            </a:extLst>
          </p:cNvPr>
          <p:cNvSpPr>
            <a:spLocks noChangeAspect="1"/>
          </p:cNvSpPr>
          <p:nvPr/>
        </p:nvSpPr>
        <p:spPr>
          <a:xfrm>
            <a:off x="8496677" y="3980560"/>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25">
            <a:extLst>
              <a:ext uri="{FF2B5EF4-FFF2-40B4-BE49-F238E27FC236}">
                <a16:creationId xmlns:a16="http://schemas.microsoft.com/office/drawing/2014/main" id="{7FC60D33-FF38-4740-B84F-C047C8921835}"/>
              </a:ext>
            </a:extLst>
          </p:cNvPr>
          <p:cNvSpPr/>
          <p:nvPr/>
        </p:nvSpPr>
        <p:spPr>
          <a:xfrm>
            <a:off x="6152509" y="2175849"/>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Rounded Rectangle 30">
            <a:extLst>
              <a:ext uri="{FF2B5EF4-FFF2-40B4-BE49-F238E27FC236}">
                <a16:creationId xmlns:a16="http://schemas.microsoft.com/office/drawing/2014/main" id="{CF840D3F-0819-4515-982F-C956B0CDD942}"/>
              </a:ext>
            </a:extLst>
          </p:cNvPr>
          <p:cNvSpPr/>
          <p:nvPr/>
        </p:nvSpPr>
        <p:spPr>
          <a:xfrm>
            <a:off x="6380863" y="2761548"/>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ounded Rectangle 31">
            <a:extLst>
              <a:ext uri="{FF2B5EF4-FFF2-40B4-BE49-F238E27FC236}">
                <a16:creationId xmlns:a16="http://schemas.microsoft.com/office/drawing/2014/main" id="{F6057A10-16AA-4A61-918C-59551D6B3501}"/>
              </a:ext>
            </a:extLst>
          </p:cNvPr>
          <p:cNvSpPr/>
          <p:nvPr/>
        </p:nvSpPr>
        <p:spPr>
          <a:xfrm>
            <a:off x="6874147"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2">
            <a:extLst>
              <a:ext uri="{FF2B5EF4-FFF2-40B4-BE49-F238E27FC236}">
                <a16:creationId xmlns:a16="http://schemas.microsoft.com/office/drawing/2014/main" id="{E1ECFA4F-D59B-44D5-8B07-74D6E41D431E}"/>
              </a:ext>
            </a:extLst>
          </p:cNvPr>
          <p:cNvSpPr/>
          <p:nvPr/>
        </p:nvSpPr>
        <p:spPr>
          <a:xfrm>
            <a:off x="7607191"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0" name="Group 13">
            <a:extLst>
              <a:ext uri="{FF2B5EF4-FFF2-40B4-BE49-F238E27FC236}">
                <a16:creationId xmlns:a16="http://schemas.microsoft.com/office/drawing/2014/main" id="{EB97F1DC-1D4B-4F85-B3CD-FF14DDE2BC18}"/>
              </a:ext>
            </a:extLst>
          </p:cNvPr>
          <p:cNvGrpSpPr/>
          <p:nvPr/>
        </p:nvGrpSpPr>
        <p:grpSpPr>
          <a:xfrm>
            <a:off x="1188000" y="2873637"/>
            <a:ext cx="4788000" cy="800219"/>
            <a:chOff x="2551705" y="4283314"/>
            <a:chExt cx="2357003" cy="800219"/>
          </a:xfrm>
        </p:grpSpPr>
        <p:sp>
          <p:nvSpPr>
            <p:cNvPr id="71" name="TextBox 14">
              <a:extLst>
                <a:ext uri="{FF2B5EF4-FFF2-40B4-BE49-F238E27FC236}">
                  <a16:creationId xmlns:a16="http://schemas.microsoft.com/office/drawing/2014/main" id="{E26BA1D6-FFDA-47D2-B620-602ECCDD039A}"/>
                </a:ext>
              </a:extLst>
            </p:cNvPr>
            <p:cNvSpPr txBox="1"/>
            <p:nvPr/>
          </p:nvSpPr>
          <p:spPr>
            <a:xfrm>
              <a:off x="2551707" y="4560313"/>
              <a:ext cx="2357001" cy="523220"/>
            </a:xfrm>
            <a:prstGeom prst="rect">
              <a:avLst/>
            </a:prstGeom>
            <a:noFill/>
          </p:spPr>
          <p:txBody>
            <a:bodyPr wrap="square" rtlCol="0">
              <a:spAutoFit/>
            </a:bodyPr>
            <a:lstStyle/>
            <a:p>
              <a:pPr algn="just"/>
              <a:r>
                <a:rPr lang="fr-FR" altLang="ko-KR" sz="1400" dirty="0">
                  <a:solidFill>
                    <a:schemeClr val="bg1"/>
                  </a:solidFill>
                  <a:latin typeface="Arial" pitchFamily="34" charset="0"/>
                  <a:cs typeface="Arial" pitchFamily="34" charset="0"/>
                </a:rPr>
                <a:t>L’interface est la porte d’entrée par laquelle il sera possible d’interagir avec l’application.</a:t>
              </a:r>
              <a:endParaRPr lang="ko-KR" altLang="en-US" sz="1400" dirty="0">
                <a:solidFill>
                  <a:schemeClr val="bg1"/>
                </a:solidFill>
                <a:latin typeface="Arial" pitchFamily="34" charset="0"/>
                <a:cs typeface="Arial" pitchFamily="34" charset="0"/>
              </a:endParaRPr>
            </a:p>
          </p:txBody>
        </p:sp>
        <p:sp>
          <p:nvSpPr>
            <p:cNvPr id="72" name="TextBox 15">
              <a:extLst>
                <a:ext uri="{FF2B5EF4-FFF2-40B4-BE49-F238E27FC236}">
                  <a16:creationId xmlns:a16="http://schemas.microsoft.com/office/drawing/2014/main" id="{21DC2720-37D2-4AF5-ADD2-13311ACDE726}"/>
                </a:ext>
              </a:extLst>
            </p:cNvPr>
            <p:cNvSpPr txBox="1"/>
            <p:nvPr/>
          </p:nvSpPr>
          <p:spPr>
            <a:xfrm>
              <a:off x="2551705" y="4283314"/>
              <a:ext cx="2336966" cy="338554"/>
            </a:xfrm>
            <a:prstGeom prst="rect">
              <a:avLst/>
            </a:prstGeom>
            <a:noFill/>
          </p:spPr>
          <p:txBody>
            <a:bodyPr wrap="square" rtlCol="0">
              <a:spAutoFit/>
            </a:bodyPr>
            <a:lstStyle/>
            <a:p>
              <a:r>
                <a:rPr lang="en-US" altLang="ko-KR" sz="1600" b="1" dirty="0">
                  <a:solidFill>
                    <a:schemeClr val="bg1"/>
                  </a:solidFill>
                  <a:latin typeface="Arial" pitchFamily="34" charset="0"/>
                  <a:cs typeface="Arial" pitchFamily="34" charset="0"/>
                </a:rPr>
                <a:t>Interface</a:t>
              </a:r>
              <a:endParaRPr lang="ko-KR" altLang="en-US" sz="1600" b="1" dirty="0">
                <a:solidFill>
                  <a:schemeClr val="bg1"/>
                </a:solidFill>
                <a:latin typeface="Arial" pitchFamily="34" charset="0"/>
                <a:cs typeface="Arial" pitchFamily="34" charset="0"/>
              </a:endParaRPr>
            </a:p>
          </p:txBody>
        </p:sp>
      </p:grpSp>
    </p:spTree>
    <p:extLst>
      <p:ext uri="{BB962C8B-B14F-4D97-AF65-F5344CB8AC3E}">
        <p14:creationId xmlns:p14="http://schemas.microsoft.com/office/powerpoint/2010/main" val="3432990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4823C5-AAD3-4FB3-A25D-C238181A022C}"/>
              </a:ext>
            </a:extLst>
          </p:cNvPr>
          <p:cNvSpPr/>
          <p:nvPr/>
        </p:nvSpPr>
        <p:spPr>
          <a:xfrm>
            <a:off x="1118929" y="357810"/>
            <a:ext cx="10233316" cy="1033668"/>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9">
            <a:extLst>
              <a:ext uri="{FF2B5EF4-FFF2-40B4-BE49-F238E27FC236}">
                <a16:creationId xmlns:a16="http://schemas.microsoft.com/office/drawing/2014/main" id="{79426DEA-E145-4CB5-A124-03449CFBB3D2}"/>
              </a:ext>
            </a:extLst>
          </p:cNvPr>
          <p:cNvSpPr/>
          <p:nvPr/>
        </p:nvSpPr>
        <p:spPr>
          <a:xfrm>
            <a:off x="872742" y="136283"/>
            <a:ext cx="4454631"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D5DFB5B5-FA64-4BEE-B753-0656AB389907}"/>
              </a:ext>
            </a:extLst>
          </p:cNvPr>
          <p:cNvSpPr txBox="1"/>
          <p:nvPr/>
        </p:nvSpPr>
        <p:spPr>
          <a:xfrm>
            <a:off x="891786" y="167214"/>
            <a:ext cx="4604553"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API à travers la métaphore électrique</a:t>
            </a:r>
            <a:endParaRPr lang="ko-KR" altLang="en-US" b="1" dirty="0">
              <a:solidFill>
                <a:schemeClr val="bg1"/>
              </a:solidFill>
              <a:cs typeface="Arial" pitchFamily="34" charset="0"/>
            </a:endParaRPr>
          </a:p>
        </p:txBody>
      </p:sp>
      <p:sp>
        <p:nvSpPr>
          <p:cNvPr id="7" name="TextBox 21">
            <a:extLst>
              <a:ext uri="{FF2B5EF4-FFF2-40B4-BE49-F238E27FC236}">
                <a16:creationId xmlns:a16="http://schemas.microsoft.com/office/drawing/2014/main" id="{D6C24BE7-F4B7-4B22-90D0-D58085FC6A1F}"/>
              </a:ext>
            </a:extLst>
          </p:cNvPr>
          <p:cNvSpPr txBox="1"/>
          <p:nvPr/>
        </p:nvSpPr>
        <p:spPr>
          <a:xfrm>
            <a:off x="1118929" y="657002"/>
            <a:ext cx="10052924" cy="584775"/>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Si la pertinence des métaphores s’arrête où commence la complexité technologique, il peut être intéressant d’exposer les principales caractéristiques d’une API à travers la métaphore électrique</a:t>
            </a:r>
            <a:endParaRPr lang="en-US" altLang="ko-KR" sz="1600" dirty="0">
              <a:solidFill>
                <a:schemeClr val="bg1"/>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B04823C5-AAD3-4FB3-A25D-C238181A022C}"/>
              </a:ext>
            </a:extLst>
          </p:cNvPr>
          <p:cNvSpPr/>
          <p:nvPr/>
        </p:nvSpPr>
        <p:spPr>
          <a:xfrm>
            <a:off x="1112305" y="1868557"/>
            <a:ext cx="10233316" cy="1222513"/>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9">
            <a:extLst>
              <a:ext uri="{FF2B5EF4-FFF2-40B4-BE49-F238E27FC236}">
                <a16:creationId xmlns:a16="http://schemas.microsoft.com/office/drawing/2014/main" id="{79426DEA-E145-4CB5-A124-03449CFBB3D2}"/>
              </a:ext>
            </a:extLst>
          </p:cNvPr>
          <p:cNvSpPr/>
          <p:nvPr/>
        </p:nvSpPr>
        <p:spPr>
          <a:xfrm>
            <a:off x="866118" y="1620522"/>
            <a:ext cx="6876465"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20">
            <a:extLst>
              <a:ext uri="{FF2B5EF4-FFF2-40B4-BE49-F238E27FC236}">
                <a16:creationId xmlns:a16="http://schemas.microsoft.com/office/drawing/2014/main" id="{D5DFB5B5-FA64-4BEE-B753-0656AB389907}"/>
              </a:ext>
            </a:extLst>
          </p:cNvPr>
          <p:cNvSpPr txBox="1"/>
          <p:nvPr/>
        </p:nvSpPr>
        <p:spPr>
          <a:xfrm>
            <a:off x="885162" y="1651453"/>
            <a:ext cx="6857421" cy="369332"/>
          </a:xfrm>
          <a:prstGeom prst="rect">
            <a:avLst/>
          </a:prstGeom>
          <a:noFill/>
        </p:spPr>
        <p:txBody>
          <a:bodyPr wrap="square" rtlCol="0">
            <a:spAutoFit/>
          </a:bodyPr>
          <a:lstStyle/>
          <a:p>
            <a:pPr algn="ctr"/>
            <a:r>
              <a:rPr lang="fr-FR" altLang="ko-KR" b="1" dirty="0" smtClean="0">
                <a:solidFill>
                  <a:schemeClr val="bg1"/>
                </a:solidFill>
                <a:cs typeface="Arial" pitchFamily="34" charset="0"/>
              </a:rPr>
              <a:t>Dans </a:t>
            </a:r>
            <a:r>
              <a:rPr lang="fr-FR" altLang="ko-KR" b="1" dirty="0">
                <a:solidFill>
                  <a:schemeClr val="bg1"/>
                </a:solidFill>
                <a:cs typeface="Arial" pitchFamily="34" charset="0"/>
              </a:rPr>
              <a:t>un premier temps, prenons un fournisseur </a:t>
            </a:r>
            <a:r>
              <a:rPr lang="fr-FR" altLang="ko-KR" b="1" dirty="0" smtClean="0">
                <a:solidFill>
                  <a:schemeClr val="bg1"/>
                </a:solidFill>
                <a:cs typeface="Arial" pitchFamily="34" charset="0"/>
              </a:rPr>
              <a:t>d’électricité</a:t>
            </a:r>
            <a:endParaRPr lang="ko-KR" altLang="en-US" b="1" dirty="0">
              <a:solidFill>
                <a:schemeClr val="bg1"/>
              </a:solidFill>
              <a:cs typeface="Arial" pitchFamily="34" charset="0"/>
            </a:endParaRPr>
          </a:p>
        </p:txBody>
      </p:sp>
      <p:sp>
        <p:nvSpPr>
          <p:cNvPr id="19" name="TextBox 21">
            <a:extLst>
              <a:ext uri="{FF2B5EF4-FFF2-40B4-BE49-F238E27FC236}">
                <a16:creationId xmlns:a16="http://schemas.microsoft.com/office/drawing/2014/main" id="{D6C24BE7-F4B7-4B22-90D0-D58085FC6A1F}"/>
              </a:ext>
            </a:extLst>
          </p:cNvPr>
          <p:cNvSpPr txBox="1"/>
          <p:nvPr/>
        </p:nvSpPr>
        <p:spPr>
          <a:xfrm>
            <a:off x="1112305" y="2141241"/>
            <a:ext cx="10052924" cy="830997"/>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 - Ce fournisseur produit et distribue un service : l’électricité.</a:t>
            </a:r>
          </a:p>
          <a:p>
            <a:pPr algn="just"/>
            <a:r>
              <a:rPr lang="fr-FR" altLang="ko-KR" sz="1600" dirty="0">
                <a:solidFill>
                  <a:schemeClr val="bg1"/>
                </a:solidFill>
                <a:latin typeface="Arial" pitchFamily="34" charset="0"/>
                <a:cs typeface="Arial" pitchFamily="34" charset="0"/>
              </a:rPr>
              <a:t> - Pour distribuer ce service, il utilise une infrastructure </a:t>
            </a:r>
            <a:r>
              <a:rPr lang="fr-FR" altLang="ko-KR" sz="1600" dirty="0" smtClean="0">
                <a:solidFill>
                  <a:schemeClr val="bg1"/>
                </a:solidFill>
                <a:latin typeface="Arial" pitchFamily="34" charset="0"/>
                <a:cs typeface="Arial" pitchFamily="34" charset="0"/>
              </a:rPr>
              <a:t>: </a:t>
            </a:r>
          </a:p>
          <a:p>
            <a:pPr algn="just"/>
            <a:r>
              <a:rPr lang="fr-FR" altLang="ko-KR" sz="1600" dirty="0">
                <a:solidFill>
                  <a:schemeClr val="bg1"/>
                </a:solidFill>
                <a:latin typeface="Arial" pitchFamily="34" charset="0"/>
                <a:cs typeface="Arial" pitchFamily="34" charset="0"/>
              </a:rPr>
              <a:t>	</a:t>
            </a:r>
            <a:r>
              <a:rPr lang="fr-FR" altLang="ko-KR" sz="1600" dirty="0" smtClean="0">
                <a:solidFill>
                  <a:schemeClr val="bg1"/>
                </a:solidFill>
                <a:latin typeface="Arial" pitchFamily="34" charset="0"/>
                <a:cs typeface="Arial" pitchFamily="34" charset="0"/>
              </a:rPr>
              <a:t>le </a:t>
            </a:r>
            <a:r>
              <a:rPr lang="fr-FR" altLang="ko-KR" sz="1600" dirty="0">
                <a:solidFill>
                  <a:schemeClr val="bg1"/>
                </a:solidFill>
                <a:latin typeface="Arial" pitchFamily="34" charset="0"/>
                <a:cs typeface="Arial" pitchFamily="34" charset="0"/>
              </a:rPr>
              <a:t>réseau électrique (câbles, poteaux électriques, compteurs</a:t>
            </a:r>
            <a:r>
              <a:rPr lang="fr-FR" altLang="ko-KR" sz="1600" dirty="0" smtClean="0">
                <a:solidFill>
                  <a:schemeClr val="bg1"/>
                </a:solidFill>
                <a:latin typeface="Arial" pitchFamily="34" charset="0"/>
                <a:cs typeface="Arial" pitchFamily="34" charset="0"/>
              </a:rPr>
              <a:t>…)</a:t>
            </a:r>
            <a:endParaRPr lang="en-US" altLang="ko-KR" sz="1600" dirty="0">
              <a:solidFill>
                <a:schemeClr val="bg1"/>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04823C5-AAD3-4FB3-A25D-C238181A022C}"/>
              </a:ext>
            </a:extLst>
          </p:cNvPr>
          <p:cNvSpPr/>
          <p:nvPr/>
        </p:nvSpPr>
        <p:spPr>
          <a:xfrm>
            <a:off x="1135498" y="3501887"/>
            <a:ext cx="10233316" cy="2710070"/>
          </a:xfrm>
          <a:prstGeom prst="rect">
            <a:avLst/>
          </a:prstGeom>
          <a:solidFill>
            <a:schemeClr val="tx2">
              <a:lumMod val="50000"/>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9">
            <a:extLst>
              <a:ext uri="{FF2B5EF4-FFF2-40B4-BE49-F238E27FC236}">
                <a16:creationId xmlns:a16="http://schemas.microsoft.com/office/drawing/2014/main" id="{79426DEA-E145-4CB5-A124-03449CFBB3D2}"/>
              </a:ext>
            </a:extLst>
          </p:cNvPr>
          <p:cNvSpPr/>
          <p:nvPr/>
        </p:nvSpPr>
        <p:spPr>
          <a:xfrm>
            <a:off x="889311" y="3253852"/>
            <a:ext cx="8542924" cy="462563"/>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0">
            <a:extLst>
              <a:ext uri="{FF2B5EF4-FFF2-40B4-BE49-F238E27FC236}">
                <a16:creationId xmlns:a16="http://schemas.microsoft.com/office/drawing/2014/main" id="{D5DFB5B5-FA64-4BEE-B753-0656AB389907}"/>
              </a:ext>
            </a:extLst>
          </p:cNvPr>
          <p:cNvSpPr txBox="1"/>
          <p:nvPr/>
        </p:nvSpPr>
        <p:spPr>
          <a:xfrm>
            <a:off x="908355" y="3284783"/>
            <a:ext cx="8663028" cy="369332"/>
          </a:xfrm>
          <a:prstGeom prst="rect">
            <a:avLst/>
          </a:prstGeom>
          <a:noFill/>
        </p:spPr>
        <p:txBody>
          <a:bodyPr wrap="square" rtlCol="0">
            <a:spAutoFit/>
          </a:bodyPr>
          <a:lstStyle/>
          <a:p>
            <a:pPr algn="ctr"/>
            <a:r>
              <a:rPr lang="fr-FR" altLang="ko-KR" b="1" dirty="0">
                <a:solidFill>
                  <a:schemeClr val="bg1"/>
                </a:solidFill>
                <a:cs typeface="Arial" pitchFamily="34" charset="0"/>
              </a:rPr>
              <a:t>Dans un second temps, prenons une lampe (consommateur de ce service)</a:t>
            </a:r>
            <a:endParaRPr lang="ko-KR" altLang="en-US" b="1" dirty="0">
              <a:solidFill>
                <a:schemeClr val="bg1"/>
              </a:solidFill>
              <a:cs typeface="Arial" pitchFamily="34" charset="0"/>
            </a:endParaRPr>
          </a:p>
        </p:txBody>
      </p:sp>
      <p:sp>
        <p:nvSpPr>
          <p:cNvPr id="13" name="TextBox 21">
            <a:extLst>
              <a:ext uri="{FF2B5EF4-FFF2-40B4-BE49-F238E27FC236}">
                <a16:creationId xmlns:a16="http://schemas.microsoft.com/office/drawing/2014/main" id="{D6C24BE7-F4B7-4B22-90D0-D58085FC6A1F}"/>
              </a:ext>
            </a:extLst>
          </p:cNvPr>
          <p:cNvSpPr txBox="1"/>
          <p:nvPr/>
        </p:nvSpPr>
        <p:spPr>
          <a:xfrm>
            <a:off x="1135498" y="3774571"/>
            <a:ext cx="10052924" cy="2308324"/>
          </a:xfrm>
          <a:prstGeom prst="rect">
            <a:avLst/>
          </a:prstGeom>
          <a:noFill/>
        </p:spPr>
        <p:txBody>
          <a:bodyPr wrap="square" rtlCol="0">
            <a:spAutoFit/>
          </a:bodyPr>
          <a:lstStyle/>
          <a:p>
            <a:pPr algn="just"/>
            <a:r>
              <a:rPr lang="fr-FR" altLang="ko-KR" sz="1600" dirty="0">
                <a:solidFill>
                  <a:schemeClr val="bg1"/>
                </a:solidFill>
                <a:latin typeface="Arial" pitchFamily="34" charset="0"/>
                <a:cs typeface="Arial" pitchFamily="34" charset="0"/>
              </a:rPr>
              <a:t> - La lampe, pour fonctionner, doit être reliée au réseau électrique.</a:t>
            </a:r>
          </a:p>
          <a:p>
            <a:pPr algn="just"/>
            <a:r>
              <a:rPr lang="fr-FR" altLang="ko-KR" sz="1600" dirty="0">
                <a:solidFill>
                  <a:schemeClr val="bg1"/>
                </a:solidFill>
                <a:latin typeface="Arial" pitchFamily="34" charset="0"/>
                <a:cs typeface="Arial" pitchFamily="34" charset="0"/>
              </a:rPr>
              <a:t> - Pour y être reliée, la lampe est vendue avec une fiche qui devra être branchée dans une prise électrique.</a:t>
            </a:r>
          </a:p>
          <a:p>
            <a:pPr algn="just"/>
            <a:endParaRPr lang="fr-FR"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La prise électrique est donc une interface (comme l’API) à travers laquelle la lampe (un développeur ou un programme) consomme un service (des données</a:t>
            </a:r>
            <a:r>
              <a:rPr lang="fr-FR" altLang="ko-KR" sz="1600" dirty="0" smtClean="0">
                <a:solidFill>
                  <a:schemeClr val="bg1"/>
                </a:solidFill>
                <a:latin typeface="Arial" pitchFamily="34" charset="0"/>
                <a:cs typeface="Arial" pitchFamily="34" charset="0"/>
              </a:rPr>
              <a:t>).</a:t>
            </a:r>
          </a:p>
          <a:p>
            <a:pPr algn="just"/>
            <a:endParaRPr lang="en-US" altLang="ko-KR" sz="1600" dirty="0">
              <a:solidFill>
                <a:schemeClr val="bg1"/>
              </a:solidFill>
              <a:latin typeface="Arial" pitchFamily="34" charset="0"/>
              <a:cs typeface="Arial" pitchFamily="34" charset="0"/>
            </a:endParaRPr>
          </a:p>
          <a:p>
            <a:pPr algn="just"/>
            <a:r>
              <a:rPr lang="fr-FR" altLang="ko-KR" sz="1600" dirty="0">
                <a:solidFill>
                  <a:schemeClr val="bg1"/>
                </a:solidFill>
                <a:latin typeface="Arial" pitchFamily="34" charset="0"/>
                <a:cs typeface="Arial" pitchFamily="34" charset="0"/>
              </a:rPr>
              <a:t>Les APIs permettent donc aux développeurs de déléguer le service qu’ils consomment. </a:t>
            </a:r>
            <a:endParaRPr lang="fr-FR" altLang="ko-KR" sz="1600" dirty="0" smtClean="0">
              <a:solidFill>
                <a:schemeClr val="bg1"/>
              </a:solidFill>
              <a:latin typeface="Arial" pitchFamily="34" charset="0"/>
              <a:cs typeface="Arial" pitchFamily="34" charset="0"/>
            </a:endParaRPr>
          </a:p>
          <a:p>
            <a:pPr algn="just"/>
            <a:r>
              <a:rPr lang="fr-FR" altLang="ko-KR" sz="1600" dirty="0" smtClean="0">
                <a:solidFill>
                  <a:schemeClr val="bg1"/>
                </a:solidFill>
                <a:latin typeface="Arial" pitchFamily="34" charset="0"/>
                <a:cs typeface="Arial" pitchFamily="34" charset="0"/>
              </a:rPr>
              <a:t>De </a:t>
            </a:r>
            <a:r>
              <a:rPr lang="fr-FR" altLang="ko-KR" sz="1600" dirty="0">
                <a:solidFill>
                  <a:schemeClr val="bg1"/>
                </a:solidFill>
                <a:latin typeface="Arial" pitchFamily="34" charset="0"/>
                <a:cs typeface="Arial" pitchFamily="34" charset="0"/>
              </a:rPr>
              <a:t>la même façon, le propriétaire d’une lampe délègue la production d’énergie nécessaire à son fonctionnement à un pourvoyeur d’électricité.</a:t>
            </a:r>
            <a:endParaRPr lang="en-US" altLang="ko-KR"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914911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4073</TotalTime>
  <Words>3081</Words>
  <Application>Microsoft Office PowerPoint</Application>
  <PresentationFormat>Grand écran</PresentationFormat>
  <Paragraphs>352</Paragraphs>
  <Slides>29</Slides>
  <Notes>1</Notes>
  <HiddenSlides>3</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29</vt:i4>
      </vt:variant>
    </vt:vector>
  </HeadingPairs>
  <TitlesOfParts>
    <vt:vector size="36" baseType="lpstr">
      <vt:lpstr>Arial</vt:lpstr>
      <vt:lpstr>Arial Unicode MS</vt:lpstr>
      <vt:lpstr>Calibri</vt:lpstr>
      <vt:lpstr>FZShuTi</vt:lpstr>
      <vt:lpstr>Wingdings</vt:lpstr>
      <vt:lpstr>Cover and End Slide Master</vt:lpstr>
      <vt:lpstr>Contents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Mario.Adam@inrae.fr</dc:creator>
  <cp:lastModifiedBy>Mario Adam</cp:lastModifiedBy>
  <cp:revision>227</cp:revision>
  <dcterms:created xsi:type="dcterms:W3CDTF">2019-01-14T06:35:35Z</dcterms:created>
  <dcterms:modified xsi:type="dcterms:W3CDTF">2020-06-02T13:32:43Z</dcterms:modified>
</cp:coreProperties>
</file>