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5" r:id="rId2"/>
  </p:sldMasterIdLst>
  <p:notesMasterIdLst>
    <p:notesMasterId r:id="rId36"/>
  </p:notesMasterIdLst>
  <p:sldIdLst>
    <p:sldId id="270" r:id="rId3"/>
    <p:sldId id="317" r:id="rId4"/>
    <p:sldId id="356" r:id="rId5"/>
    <p:sldId id="367" r:id="rId6"/>
    <p:sldId id="366" r:id="rId7"/>
    <p:sldId id="289" r:id="rId8"/>
    <p:sldId id="369" r:id="rId9"/>
    <p:sldId id="370" r:id="rId10"/>
    <p:sldId id="371" r:id="rId11"/>
    <p:sldId id="296" r:id="rId12"/>
    <p:sldId id="352" r:id="rId13"/>
    <p:sldId id="271" r:id="rId14"/>
    <p:sldId id="278" r:id="rId15"/>
    <p:sldId id="315" r:id="rId16"/>
    <p:sldId id="353" r:id="rId17"/>
    <p:sldId id="347" r:id="rId18"/>
    <p:sldId id="348" r:id="rId19"/>
    <p:sldId id="349" r:id="rId20"/>
    <p:sldId id="354" r:id="rId21"/>
    <p:sldId id="360" r:id="rId22"/>
    <p:sldId id="364" r:id="rId23"/>
    <p:sldId id="358" r:id="rId24"/>
    <p:sldId id="374" r:id="rId25"/>
    <p:sldId id="373" r:id="rId26"/>
    <p:sldId id="362" r:id="rId27"/>
    <p:sldId id="363" r:id="rId28"/>
    <p:sldId id="365" r:id="rId29"/>
    <p:sldId id="357" r:id="rId30"/>
    <p:sldId id="375" r:id="rId31"/>
    <p:sldId id="378" r:id="rId32"/>
    <p:sldId id="377" r:id="rId33"/>
    <p:sldId id="376" r:id="rId34"/>
    <p:sldId id="31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autoAdjust="0"/>
  </p:normalViewPr>
  <p:slideViewPr>
    <p:cSldViewPr snapToGrid="0" showGuides="1">
      <p:cViewPr varScale="1">
        <p:scale>
          <a:sx n="116" d="100"/>
          <a:sy n="116" d="100"/>
        </p:scale>
        <p:origin x="636" y="102"/>
      </p:cViewPr>
      <p:guideLst>
        <p:guide orient="horz" pos="235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8" d="100"/>
          <a:sy n="78"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9D184-E587-4C6C-A8B5-026A8E064B9C}" type="datetimeFigureOut">
              <a:rPr lang="fr-FR" smtClean="0"/>
              <a:t>11/10/2020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2A28F-C645-48A9-9F87-C238F64B02A1}" type="slidenum">
              <a:rPr lang="fr-FR" smtClean="0"/>
              <a:t>‹N°›</a:t>
            </a:fld>
            <a:endParaRPr lang="fr-FR"/>
          </a:p>
        </p:txBody>
      </p:sp>
    </p:spTree>
    <p:extLst>
      <p:ext uri="{BB962C8B-B14F-4D97-AF65-F5344CB8AC3E}">
        <p14:creationId xmlns:p14="http://schemas.microsoft.com/office/powerpoint/2010/main" val="2395589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792A28F-C645-48A9-9F87-C238F64B02A1}" type="slidenum">
              <a:rPr lang="fr-FR" smtClean="0"/>
              <a:t>1</a:t>
            </a:fld>
            <a:endParaRPr lang="fr-FR"/>
          </a:p>
        </p:txBody>
      </p:sp>
    </p:spTree>
    <p:extLst>
      <p:ext uri="{BB962C8B-B14F-4D97-AF65-F5344CB8AC3E}">
        <p14:creationId xmlns:p14="http://schemas.microsoft.com/office/powerpoint/2010/main" val="1621299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14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43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254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6249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1463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699688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3CD10489-647D-4424-92F3-2E31185A69B8}"/>
              </a:ext>
            </a:extLst>
          </p:cNvPr>
          <p:cNvSpPr>
            <a:spLocks noGrp="1"/>
          </p:cNvSpPr>
          <p:nvPr>
            <p:ph type="pic" sz="quarter" idx="10" hasCustomPrompt="1"/>
          </p:nvPr>
        </p:nvSpPr>
        <p:spPr>
          <a:xfrm>
            <a:off x="4227514" y="0"/>
            <a:ext cx="7964489" cy="6858000"/>
          </a:xfrm>
          <a:custGeom>
            <a:avLst/>
            <a:gdLst>
              <a:gd name="connsiteX0" fmla="*/ 7895557 w 7964489"/>
              <a:gd name="connsiteY0" fmla="*/ 1035541 h 6858000"/>
              <a:gd name="connsiteX1" fmla="*/ 6561027 w 7964489"/>
              <a:gd name="connsiteY1" fmla="*/ 6858000 h 6858000"/>
              <a:gd name="connsiteX2" fmla="*/ 3421268 w 7964489"/>
              <a:gd name="connsiteY2" fmla="*/ 6858000 h 6858000"/>
              <a:gd name="connsiteX3" fmla="*/ 4816845 w 7964489"/>
              <a:gd name="connsiteY3" fmla="*/ 380744 h 6858000"/>
              <a:gd name="connsiteX4" fmla="*/ 3224260 w 7964489"/>
              <a:gd name="connsiteY4" fmla="*/ 6858000 h 6858000"/>
              <a:gd name="connsiteX5" fmla="*/ 0 w 7964489"/>
              <a:gd name="connsiteY5" fmla="*/ 6858000 h 6858000"/>
              <a:gd name="connsiteX6" fmla="*/ 5167647 w 7964489"/>
              <a:gd name="connsiteY6" fmla="*/ 0 h 6858000"/>
              <a:gd name="connsiteX7" fmla="*/ 7964489 w 7964489"/>
              <a:gd name="connsiteY7" fmla="*/ 0 h 6858000"/>
              <a:gd name="connsiteX8" fmla="*/ 7964489 w 7964489"/>
              <a:gd name="connsiteY8" fmla="*/ 581734 h 6858000"/>
              <a:gd name="connsiteX9" fmla="*/ 3748483 w 7964489"/>
              <a:gd name="connsiteY9" fmla="*/ 59826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4489" h="6858000">
                <a:moveTo>
                  <a:pt x="7895557" y="1035541"/>
                </a:moveTo>
                <a:lnTo>
                  <a:pt x="6561027" y="6858000"/>
                </a:lnTo>
                <a:lnTo>
                  <a:pt x="3421268" y="6858000"/>
                </a:lnTo>
                <a:close/>
                <a:moveTo>
                  <a:pt x="4816845" y="380744"/>
                </a:moveTo>
                <a:lnTo>
                  <a:pt x="3224260" y="6858000"/>
                </a:lnTo>
                <a:lnTo>
                  <a:pt x="0" y="6858000"/>
                </a:lnTo>
                <a:close/>
                <a:moveTo>
                  <a:pt x="5167647" y="0"/>
                </a:moveTo>
                <a:lnTo>
                  <a:pt x="7964489" y="0"/>
                </a:lnTo>
                <a:lnTo>
                  <a:pt x="7964489" y="581734"/>
                </a:lnTo>
                <a:lnTo>
                  <a:pt x="3748483" y="59826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03110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09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5354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935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2" r:id="rId3"/>
    <p:sldLayoutId id="2147483684" r:id="rId4"/>
    <p:sldLayoutId id="2147483683" r:id="rId5"/>
    <p:sldLayoutId id="2147483696"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27974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5296931" y="4367508"/>
            <a:ext cx="6614624" cy="923330"/>
          </a:xfrm>
          <a:prstGeom prst="rect">
            <a:avLst/>
          </a:prstGeom>
          <a:noFill/>
        </p:spPr>
        <p:txBody>
          <a:bodyPr wrap="square" rtlCol="0" anchor="ctr">
            <a:spAutoFit/>
          </a:bodyPr>
          <a:lstStyle/>
          <a:p>
            <a:pPr algn="r"/>
            <a:r>
              <a:rPr lang="en-US" sz="5400" dirty="0" smtClean="0">
                <a:solidFill>
                  <a:schemeClr val="bg1"/>
                </a:solidFill>
                <a:latin typeface="+mj-lt"/>
              </a:rPr>
              <a:t>API Rest &amp; </a:t>
            </a:r>
            <a:r>
              <a:rPr lang="en-US" sz="5400" dirty="0" err="1" smtClean="0">
                <a:solidFill>
                  <a:schemeClr val="bg1"/>
                </a:solidFill>
                <a:latin typeface="+mj-lt"/>
              </a:rPr>
              <a:t>GraphQL</a:t>
            </a:r>
            <a:endParaRPr lang="en-US" sz="5400" dirty="0">
              <a:solidFill>
                <a:schemeClr val="bg1"/>
              </a:solidFill>
              <a:latin typeface="+mj-lt"/>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207071" y="5290838"/>
            <a:ext cx="5704483" cy="523220"/>
          </a:xfrm>
          <a:prstGeom prst="rect">
            <a:avLst/>
          </a:prstGeom>
          <a:noFill/>
        </p:spPr>
        <p:txBody>
          <a:bodyPr wrap="square" rtlCol="0" anchor="ctr">
            <a:spAutoFit/>
          </a:bodyPr>
          <a:lstStyle/>
          <a:p>
            <a:pPr algn="r"/>
            <a:r>
              <a:rPr lang="en-US" altLang="ko-KR" sz="2800" dirty="0" err="1" smtClean="0">
                <a:solidFill>
                  <a:schemeClr val="bg1"/>
                </a:solidFill>
                <a:cs typeface="Arial" pitchFamily="34" charset="0"/>
              </a:rPr>
              <a:t>Vulgarisation</a:t>
            </a:r>
            <a:r>
              <a:rPr lang="en-US" altLang="ko-KR" sz="2800" dirty="0" smtClean="0">
                <a:solidFill>
                  <a:schemeClr val="bg1"/>
                </a:solidFill>
                <a:cs typeface="Arial" pitchFamily="34" charset="0"/>
              </a:rPr>
              <a:t> de </a:t>
            </a:r>
            <a:r>
              <a:rPr lang="en-US" altLang="ko-KR" sz="2800" dirty="0" err="1" smtClean="0">
                <a:solidFill>
                  <a:schemeClr val="bg1"/>
                </a:solidFill>
                <a:cs typeface="Arial" pitchFamily="34" charset="0"/>
              </a:rPr>
              <a:t>ce</a:t>
            </a:r>
            <a:r>
              <a:rPr lang="en-US" altLang="ko-KR" sz="2800" dirty="0" smtClean="0">
                <a:solidFill>
                  <a:schemeClr val="bg1"/>
                </a:solidFill>
                <a:cs typeface="Arial" pitchFamily="34" charset="0"/>
              </a:rPr>
              <a:t> </a:t>
            </a:r>
            <a:r>
              <a:rPr lang="en-US" altLang="ko-KR" sz="2800" dirty="0" err="1" smtClean="0">
                <a:solidFill>
                  <a:schemeClr val="bg1"/>
                </a:solidFill>
                <a:cs typeface="Arial" pitchFamily="34" charset="0"/>
              </a:rPr>
              <a:t>qu’est</a:t>
            </a:r>
            <a:r>
              <a:rPr lang="en-US" altLang="ko-KR" sz="2800" dirty="0" smtClean="0">
                <a:solidFill>
                  <a:schemeClr val="bg1"/>
                </a:solidFill>
                <a:cs typeface="Arial" pitchFamily="34" charset="0"/>
              </a:rPr>
              <a:t> </a:t>
            </a:r>
            <a:r>
              <a:rPr lang="en-US" altLang="ko-KR" sz="2800" dirty="0" err="1" smtClean="0">
                <a:solidFill>
                  <a:schemeClr val="bg1"/>
                </a:solidFill>
                <a:cs typeface="Arial" pitchFamily="34" charset="0"/>
              </a:rPr>
              <a:t>une</a:t>
            </a:r>
            <a:r>
              <a:rPr lang="en-US" altLang="ko-KR" sz="2800" dirty="0" smtClean="0">
                <a:solidFill>
                  <a:schemeClr val="bg1"/>
                </a:solidFill>
                <a:cs typeface="Arial" pitchFamily="34" charset="0"/>
              </a:rPr>
              <a:t> API</a:t>
            </a:r>
            <a:endParaRPr lang="ko-KR" altLang="en-US" sz="2800"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871885259"/>
      </p:ext>
    </p:extLst>
  </p:cSld>
  <p:clrMapOvr>
    <a:masterClrMapping/>
  </p:clrMapOvr>
  <mc:AlternateContent xmlns:mc="http://schemas.openxmlformats.org/markup-compatibility/2006" xmlns:p14="http://schemas.microsoft.com/office/powerpoint/2010/main">
    <mc:Choice Requires="p14">
      <p:transition spd="slow" p14:dur="30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1">
            <a:extLst>
              <a:ext uri="{FF2B5EF4-FFF2-40B4-BE49-F238E27FC236}">
                <a16:creationId xmlns:a16="http://schemas.microsoft.com/office/drawing/2014/main" id="{D6C24BE7-F4B7-4B22-90D0-D58085FC6A1F}"/>
              </a:ext>
            </a:extLst>
          </p:cNvPr>
          <p:cNvSpPr txBox="1"/>
          <p:nvPr/>
        </p:nvSpPr>
        <p:spPr>
          <a:xfrm>
            <a:off x="0" y="4887605"/>
            <a:ext cx="12192000" cy="1754326"/>
          </a:xfrm>
          <a:prstGeom prst="rect">
            <a:avLst/>
          </a:prstGeom>
          <a:noFill/>
        </p:spPr>
        <p:txBody>
          <a:bodyPr wrap="square" rtlCol="0">
            <a:spAutoFit/>
          </a:bodyPr>
          <a:lstStyle/>
          <a:p>
            <a:pPr algn="ctr"/>
            <a:r>
              <a:rPr lang="fr-FR" altLang="ko-KR" sz="3600" b="1" dirty="0" smtClean="0">
                <a:solidFill>
                  <a:srgbClr val="FFFF00"/>
                </a:solidFill>
                <a:latin typeface="Arial" pitchFamily="34" charset="0"/>
                <a:cs typeface="Arial" pitchFamily="34" charset="0"/>
              </a:rPr>
              <a:t>Nous allons étudier 2 types d’API </a:t>
            </a:r>
            <a:endParaRPr lang="fr-FR" altLang="ko-KR" sz="3600" b="1" dirty="0">
              <a:solidFill>
                <a:srgbClr val="FFFF00"/>
              </a:solidFill>
              <a:latin typeface="Arial" pitchFamily="34" charset="0"/>
              <a:cs typeface="Arial" pitchFamily="34" charset="0"/>
            </a:endParaRPr>
          </a:p>
          <a:p>
            <a:pPr lvl="6"/>
            <a:r>
              <a:rPr lang="ko-KR" altLang="fr-FR" sz="3600" dirty="0">
                <a:solidFill>
                  <a:schemeClr val="bg1"/>
                </a:solidFill>
                <a:latin typeface="Arial" pitchFamily="34" charset="0"/>
                <a:cs typeface="Arial" pitchFamily="34" charset="0"/>
              </a:rPr>
              <a:t>👉 </a:t>
            </a:r>
            <a:r>
              <a:rPr lang="fr-FR" altLang="ko-KR" sz="3600" b="1" dirty="0" smtClean="0">
                <a:solidFill>
                  <a:srgbClr val="FFFF00"/>
                </a:solidFill>
                <a:latin typeface="Arial" pitchFamily="34" charset="0"/>
                <a:cs typeface="Arial" pitchFamily="34" charset="0"/>
              </a:rPr>
              <a:t>API REST</a:t>
            </a:r>
          </a:p>
          <a:p>
            <a:pPr lvl="6"/>
            <a:r>
              <a:rPr lang="ko-KR" altLang="fr-FR" sz="3600" dirty="0">
                <a:solidFill>
                  <a:schemeClr val="bg1"/>
                </a:solidFill>
                <a:latin typeface="Arial" pitchFamily="34" charset="0"/>
                <a:cs typeface="Arial" pitchFamily="34" charset="0"/>
              </a:rPr>
              <a:t>👉 </a:t>
            </a:r>
            <a:r>
              <a:rPr lang="fr-FR" altLang="ko-KR" sz="3600" b="1" dirty="0" smtClean="0">
                <a:solidFill>
                  <a:srgbClr val="FFFF00"/>
                </a:solidFill>
                <a:latin typeface="Arial" pitchFamily="34" charset="0"/>
                <a:cs typeface="Arial" pitchFamily="34" charset="0"/>
              </a:rPr>
              <a:t>API </a:t>
            </a:r>
            <a:r>
              <a:rPr lang="fr-FR" altLang="ko-KR" sz="3600" b="1" dirty="0" err="1" smtClean="0">
                <a:solidFill>
                  <a:srgbClr val="FFFF00"/>
                </a:solidFill>
                <a:latin typeface="Arial" pitchFamily="34" charset="0"/>
                <a:cs typeface="Arial" pitchFamily="34" charset="0"/>
              </a:rPr>
              <a:t>graphQL</a:t>
            </a:r>
            <a:endParaRPr lang="en-US" altLang="ko-KR" sz="3600" b="1" dirty="0">
              <a:solidFill>
                <a:srgbClr val="FFFF00"/>
              </a:solidFill>
              <a:latin typeface="Arial" pitchFamily="34" charset="0"/>
              <a:cs typeface="Arial" pitchFamily="34" charset="0"/>
            </a:endParaRPr>
          </a:p>
        </p:txBody>
      </p:sp>
      <p:pic>
        <p:nvPicPr>
          <p:cNvPr id="14" name="Espace réservé pour une 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858" y="369263"/>
            <a:ext cx="7982936" cy="4518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516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12" y="45938"/>
            <a:ext cx="3476841" cy="1407498"/>
          </a:xfrm>
          <a:prstGeom prst="rect">
            <a:avLst/>
          </a:prstGeom>
        </p:spPr>
      </p:pic>
      <p:sp>
        <p:nvSpPr>
          <p:cNvPr id="8" name="Rectangle à coins arrondis 7">
            <a:extLst>
              <a:ext uri="{FF2B5EF4-FFF2-40B4-BE49-F238E27FC236}">
                <a16:creationId xmlns:a16="http://schemas.microsoft.com/office/drawing/2014/main" id="{B04823C5-AAD3-4FB3-A25D-C238181A022C}"/>
              </a:ext>
            </a:extLst>
          </p:cNvPr>
          <p:cNvSpPr/>
          <p:nvPr/>
        </p:nvSpPr>
        <p:spPr>
          <a:xfrm>
            <a:off x="933061" y="1679553"/>
            <a:ext cx="10566513" cy="4780882"/>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2EACE2C-F0BB-4B26-BDA0-E1B66FC049A7}"/>
              </a:ext>
            </a:extLst>
          </p:cNvPr>
          <p:cNvSpPr txBox="1"/>
          <p:nvPr/>
        </p:nvSpPr>
        <p:spPr>
          <a:xfrm>
            <a:off x="382440" y="155582"/>
            <a:ext cx="2910556"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b="1" dirty="0" smtClean="0">
                <a:solidFill>
                  <a:schemeClr val="bg1"/>
                </a:solidFill>
                <a:latin typeface="+mj-lt"/>
                <a:cs typeface="Arial" pitchFamily="34" charset="0"/>
              </a:rPr>
              <a:t>Rest</a:t>
            </a:r>
            <a:endParaRPr lang="ko-KR" altLang="en-US" sz="4800" b="1" dirty="0">
              <a:solidFill>
                <a:schemeClr val="bg1"/>
              </a:solidFill>
              <a:latin typeface="+mj-lt"/>
              <a:cs typeface="Arial" pitchFamily="34" charset="0"/>
            </a:endParaRPr>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28722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20">
            <a:extLst>
              <a:ext uri="{FF2B5EF4-FFF2-40B4-BE49-F238E27FC236}">
                <a16:creationId xmlns:a16="http://schemas.microsoft.com/office/drawing/2014/main" id="{D5DFB5B5-FA64-4BEE-B753-0656AB389907}"/>
              </a:ext>
            </a:extLst>
          </p:cNvPr>
          <p:cNvSpPr txBox="1"/>
          <p:nvPr/>
        </p:nvSpPr>
        <p:spPr>
          <a:xfrm>
            <a:off x="933061" y="1541054"/>
            <a:ext cx="2226906" cy="276999"/>
          </a:xfrm>
          <a:prstGeom prst="rect">
            <a:avLst/>
          </a:prstGeom>
          <a:noFill/>
        </p:spPr>
        <p:txBody>
          <a:bodyPr wrap="square" rtlCol="0">
            <a:spAutoFit/>
          </a:bodyPr>
          <a:lstStyle/>
          <a:p>
            <a:pPr algn="ctr"/>
            <a:r>
              <a:rPr lang="fr-FR" altLang="ko-KR" sz="1200" b="1" dirty="0" smtClean="0">
                <a:solidFill>
                  <a:schemeClr val="bg1"/>
                </a:solidFill>
                <a:cs typeface="Arial" pitchFamily="34" charset="0"/>
              </a:rPr>
              <a:t>Qu’est-ce</a:t>
            </a:r>
            <a:r>
              <a:rPr lang="en-US" altLang="ko-KR" sz="1200" b="1" dirty="0" smtClean="0">
                <a:solidFill>
                  <a:schemeClr val="bg1"/>
                </a:solidFill>
                <a:cs typeface="Arial" pitchFamily="34" charset="0"/>
              </a:rPr>
              <a:t> </a:t>
            </a:r>
            <a:r>
              <a:rPr lang="fr-FR" altLang="ko-KR" sz="1200" b="1" dirty="0" smtClean="0">
                <a:solidFill>
                  <a:schemeClr val="bg1"/>
                </a:solidFill>
                <a:cs typeface="Arial" pitchFamily="34" charset="0"/>
              </a:rPr>
              <a:t>qu’une</a:t>
            </a:r>
            <a:r>
              <a:rPr lang="en-US" altLang="ko-KR" sz="1200" b="1" dirty="0" smtClean="0">
                <a:solidFill>
                  <a:schemeClr val="bg1"/>
                </a:solidFill>
                <a:cs typeface="Arial" pitchFamily="34" charset="0"/>
              </a:rPr>
              <a:t> API Rest</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3970318"/>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L’acronyme </a:t>
            </a:r>
            <a:r>
              <a:rPr lang="fr-FR" altLang="ko-KR" sz="1200" dirty="0">
                <a:solidFill>
                  <a:schemeClr val="bg1"/>
                </a:solidFill>
                <a:latin typeface="Arial" pitchFamily="34" charset="0"/>
                <a:cs typeface="Arial" pitchFamily="34" charset="0"/>
              </a:rPr>
              <a:t>REST (REpresentational State Transfer) a été inventé par Roy Fielding, un scientifique américain qui a beaucoup contribué dans les spécifications du protocole HTTP. Le terme est apparu la première fois dans sa thèse de doctorat sur les styles d’architecture des logiciels en réseaux «Architectural Styles and the Design of Network-based Software Architectures</a:t>
            </a:r>
            <a:r>
              <a:rPr lang="fr-FR" altLang="ko-KR" sz="1200" dirty="0" smtClean="0">
                <a:solidFill>
                  <a:schemeClr val="bg1"/>
                </a:solidFill>
                <a:latin typeface="Arial" pitchFamily="34" charset="0"/>
                <a:cs typeface="Arial" pitchFamily="34" charset="0"/>
              </a:rPr>
              <a:t>».</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REST est </a:t>
            </a:r>
            <a:r>
              <a:rPr lang="fr-FR" altLang="ko-KR" sz="1200" dirty="0">
                <a:solidFill>
                  <a:schemeClr val="bg1"/>
                </a:solidFill>
                <a:latin typeface="Arial" pitchFamily="34" charset="0"/>
                <a:cs typeface="Arial" pitchFamily="34" charset="0"/>
              </a:rPr>
              <a:t>un style d’architecture permettant de construire des applications (Web, Intranet, Web Service). Il s’agit d’un ensemble de conventions et de bonnes pratiques à respecter et non d’une technologie à part entière. L’architecture REST utilise les spécifications originelles du protocole </a:t>
            </a:r>
            <a:r>
              <a:rPr lang="fr-FR" altLang="ko-KR" sz="1200" dirty="0" smtClean="0">
                <a:solidFill>
                  <a:schemeClr val="bg1"/>
                </a:solidFill>
                <a:latin typeface="Arial" pitchFamily="34" charset="0"/>
                <a:cs typeface="Arial" pitchFamily="34" charset="0"/>
              </a:rPr>
              <a:t>HTTP.</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REST est une architecture sans état (stateless) du côté du serveur. Le fait d'être «sans état» signifie que le serveur ne mémorise pas l'état du client entre deux requêtes. Du point de vue du serveur, chaque requête est une entité distincte des autres.</a:t>
            </a:r>
            <a:endParaRPr lang="fr-FR" altLang="ko-KR" sz="1200" dirty="0" smtClean="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Il est bien évident que les réseaux relient des logiciels technologiquement hétérogènes, ce qui justifie l’utilisation d’un langage commun au niveau des échanges (souvent du </a:t>
            </a:r>
            <a:r>
              <a:rPr lang="fr-FR" altLang="ko-KR" sz="1200" dirty="0" smtClean="0">
                <a:solidFill>
                  <a:schemeClr val="bg1"/>
                </a:solidFill>
                <a:latin typeface="Arial" pitchFamily="34" charset="0"/>
                <a:cs typeface="Arial" pitchFamily="34" charset="0"/>
              </a:rPr>
              <a:t>JSON, du XML voire du CSV).</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5 règles à suivre pour implémenter REST</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    Règle n°1 : l’URI comme identifiant des ressources</a:t>
            </a:r>
          </a:p>
          <a:p>
            <a:pPr algn="just"/>
            <a:r>
              <a:rPr lang="fr-FR" altLang="ko-KR" sz="1200" dirty="0">
                <a:solidFill>
                  <a:schemeClr val="bg1"/>
                </a:solidFill>
                <a:latin typeface="Arial" pitchFamily="34" charset="0"/>
                <a:cs typeface="Arial" pitchFamily="34" charset="0"/>
              </a:rPr>
              <a:t>    Règle n°2 : les verbes HTTP comme identifiant des opérations</a:t>
            </a:r>
          </a:p>
          <a:p>
            <a:pPr algn="just"/>
            <a:r>
              <a:rPr lang="fr-FR" altLang="ko-KR" sz="1200" dirty="0">
                <a:solidFill>
                  <a:schemeClr val="bg1"/>
                </a:solidFill>
                <a:latin typeface="Arial" pitchFamily="34" charset="0"/>
                <a:cs typeface="Arial" pitchFamily="34" charset="0"/>
              </a:rPr>
              <a:t>    Règle n°3 : les réponses HTTP comme représentation des ressources</a:t>
            </a:r>
          </a:p>
          <a:p>
            <a:pPr algn="just"/>
            <a:r>
              <a:rPr lang="fr-FR" altLang="ko-KR" sz="1200" dirty="0">
                <a:solidFill>
                  <a:schemeClr val="bg1"/>
                </a:solidFill>
                <a:latin typeface="Arial" pitchFamily="34" charset="0"/>
                <a:cs typeface="Arial" pitchFamily="34" charset="0"/>
              </a:rPr>
              <a:t>    Règle n°4 : les liens comme relation entre ressources</a:t>
            </a:r>
          </a:p>
          <a:p>
            <a:pPr algn="just"/>
            <a:r>
              <a:rPr lang="fr-FR" altLang="ko-KR" sz="1200" dirty="0">
                <a:solidFill>
                  <a:schemeClr val="bg1"/>
                </a:solidFill>
                <a:latin typeface="Arial" pitchFamily="34" charset="0"/>
                <a:cs typeface="Arial" pitchFamily="34" charset="0"/>
              </a:rPr>
              <a:t>    Règle n°5 : un paramètre comme jeton d’authentification</a:t>
            </a:r>
            <a:endParaRPr lang="en-US" altLang="ko-KR" sz="1200" dirty="0">
              <a:solidFill>
                <a:schemeClr val="bg1"/>
              </a:solidFill>
              <a:latin typeface="Arial" pitchFamily="34" charset="0"/>
              <a:cs typeface="Arial" pitchFamily="34" charset="0"/>
            </a:endParaRP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118" y="4671687"/>
            <a:ext cx="4609569" cy="1469374"/>
          </a:xfrm>
          <a:prstGeom prst="rect">
            <a:avLst/>
          </a:prstGeom>
        </p:spPr>
      </p:pic>
    </p:spTree>
    <p:extLst>
      <p:ext uri="{BB962C8B-B14F-4D97-AF65-F5344CB8AC3E}">
        <p14:creationId xmlns:p14="http://schemas.microsoft.com/office/powerpoint/2010/main" val="21163028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en-US" dirty="0" smtClean="0"/>
              <a:t>Explication </a:t>
            </a:r>
            <a:r>
              <a:rPr lang="fr-FR" dirty="0" smtClean="0"/>
              <a:t>d’une</a:t>
            </a:r>
            <a:r>
              <a:rPr lang="en-US" dirty="0" smtClean="0"/>
              <a:t> URI</a:t>
            </a:r>
            <a:endParaRPr lang="en-US" dirty="0"/>
          </a:p>
        </p:txBody>
      </p:sp>
      <p:sp>
        <p:nvSpPr>
          <p:cNvPr id="3" name="Freeform: Shape 2">
            <a:extLst>
              <a:ext uri="{FF2B5EF4-FFF2-40B4-BE49-F238E27FC236}">
                <a16:creationId xmlns:a16="http://schemas.microsoft.com/office/drawing/2014/main" id="{E9647152-983C-49E8-9F34-F9883A63DBB6}"/>
              </a:ext>
            </a:extLst>
          </p:cNvPr>
          <p:cNvSpPr/>
          <p:nvPr/>
        </p:nvSpPr>
        <p:spPr>
          <a:xfrm>
            <a:off x="3262372" y="1887070"/>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FEE95F1F-FB62-4B4C-9F0B-FA681AEE1E2B}"/>
              </a:ext>
            </a:extLst>
          </p:cNvPr>
          <p:cNvSpPr/>
          <p:nvPr/>
        </p:nvSpPr>
        <p:spPr>
          <a:xfrm>
            <a:off x="4671494" y="2248948"/>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0CE3B5B2-728D-403D-9D87-14149A2E1A61}"/>
              </a:ext>
            </a:extLst>
          </p:cNvPr>
          <p:cNvSpPr/>
          <p:nvPr/>
        </p:nvSpPr>
        <p:spPr>
          <a:xfrm rot="10800000" flipV="1">
            <a:off x="5377442" y="188518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99E07440-AFB1-402B-A374-9476FBA9AC8B}"/>
              </a:ext>
            </a:extLst>
          </p:cNvPr>
          <p:cNvSpPr/>
          <p:nvPr/>
        </p:nvSpPr>
        <p:spPr>
          <a:xfrm rot="10800000" flipV="1">
            <a:off x="6744749" y="2240011"/>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A5FB48C7-9C68-47C0-8DB6-68A116A59A79}"/>
              </a:ext>
            </a:extLst>
          </p:cNvPr>
          <p:cNvSpPr/>
          <p:nvPr/>
        </p:nvSpPr>
        <p:spPr>
          <a:xfrm>
            <a:off x="7449187" y="1862439"/>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w="25400" cap="flat">
            <a:solidFill>
              <a:schemeClr val="bg1"/>
            </a:solidFill>
            <a:prstDash val="solid"/>
            <a:miter/>
          </a:ln>
        </p:spPr>
        <p:txBody>
          <a:bodyPr rtlCol="0" anchor="ctr"/>
          <a:lstStyle/>
          <a:p>
            <a:endParaRPr lang="en-US" dirty="0"/>
          </a:p>
        </p:txBody>
      </p:sp>
      <p:cxnSp>
        <p:nvCxnSpPr>
          <p:cNvPr id="13" name="Elbow Connector 14">
            <a:extLst>
              <a:ext uri="{FF2B5EF4-FFF2-40B4-BE49-F238E27FC236}">
                <a16:creationId xmlns:a16="http://schemas.microsoft.com/office/drawing/2014/main" id="{1ADF520C-8261-474A-A01A-940817AC88AB}"/>
              </a:ext>
            </a:extLst>
          </p:cNvPr>
          <p:cNvCxnSpPr>
            <a:cxnSpLocks/>
          </p:cNvCxnSpPr>
          <p:nvPr/>
        </p:nvCxnSpPr>
        <p:spPr>
          <a:xfrm flipV="1">
            <a:off x="1955131" y="3515841"/>
            <a:ext cx="1529081" cy="520902"/>
          </a:xfrm>
          <a:prstGeom prst="bentConnector3">
            <a:avLst>
              <a:gd name="adj1" fmla="val -21013"/>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A40BEA3-354E-47F1-858E-AC97BEEAE8D4}"/>
              </a:ext>
            </a:extLst>
          </p:cNvPr>
          <p:cNvGrpSpPr/>
          <p:nvPr/>
        </p:nvGrpSpPr>
        <p:grpSpPr>
          <a:xfrm>
            <a:off x="2079190" y="3671358"/>
            <a:ext cx="2045528" cy="542066"/>
            <a:chOff x="1418442" y="3789040"/>
            <a:chExt cx="2045528" cy="542066"/>
          </a:xfrm>
        </p:grpSpPr>
        <p:sp>
          <p:nvSpPr>
            <p:cNvPr id="15" name="TextBox 14">
              <a:extLst>
                <a:ext uri="{FF2B5EF4-FFF2-40B4-BE49-F238E27FC236}">
                  <a16:creationId xmlns:a16="http://schemas.microsoft.com/office/drawing/2014/main" id="{E49C3BDD-659C-46AE-A6E9-D7B283F5B862}"/>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Scheme </a:t>
              </a:r>
              <a:r>
                <a:rPr lang="en-US" altLang="ko-KR" sz="1200" b="1" dirty="0">
                  <a:solidFill>
                    <a:schemeClr val="tx1">
                      <a:lumMod val="75000"/>
                      <a:lumOff val="25000"/>
                    </a:schemeClr>
                  </a:solidFill>
                  <a:latin typeface="Calibri" pitchFamily="34" charset="0"/>
                  <a:cs typeface="Calibri" pitchFamily="34" charset="0"/>
                </a:rPr>
                <a:t>(le </a:t>
              </a:r>
              <a:r>
                <a:rPr lang="fr-FR" altLang="ko-KR" sz="1200" b="1" dirty="0" smtClean="0">
                  <a:solidFill>
                    <a:schemeClr val="tx1">
                      <a:lumMod val="75000"/>
                      <a:lumOff val="25000"/>
                    </a:schemeClr>
                  </a:solidFill>
                  <a:latin typeface="Calibri" pitchFamily="34" charset="0"/>
                  <a:cs typeface="Calibri" pitchFamily="34" charset="0"/>
                </a:rPr>
                <a:t>schéma</a:t>
              </a:r>
              <a:r>
                <a:rPr lang="en-US" altLang="ko-KR" sz="1200" b="1" dirty="0" smtClean="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6" name="TextBox 15">
              <a:extLst>
                <a:ext uri="{FF2B5EF4-FFF2-40B4-BE49-F238E27FC236}">
                  <a16:creationId xmlns:a16="http://schemas.microsoft.com/office/drawing/2014/main" id="{F4C6F4E4-6D0D-4B70-A06B-9B42EF9D5B5A}"/>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smtClean="0">
                  <a:solidFill>
                    <a:schemeClr val="tx1">
                      <a:lumMod val="75000"/>
                      <a:lumOff val="25000"/>
                    </a:schemeClr>
                  </a:solidFill>
                </a:rPr>
                <a:t>indique</a:t>
              </a:r>
              <a:r>
                <a:rPr lang="en-US" altLang="ko-KR" sz="1200" dirty="0" smtClean="0">
                  <a:solidFill>
                    <a:schemeClr val="tx1">
                      <a:lumMod val="75000"/>
                      <a:lumOff val="25000"/>
                    </a:schemeClr>
                  </a:solidFill>
                </a:rPr>
                <a:t> </a:t>
              </a:r>
              <a:r>
                <a:rPr lang="en-US" altLang="ko-KR" sz="1200" dirty="0">
                  <a:solidFill>
                    <a:schemeClr val="tx1">
                      <a:lumMod val="75000"/>
                      <a:lumOff val="25000"/>
                    </a:schemeClr>
                  </a:solidFill>
                </a:rPr>
                <a:t>le </a:t>
              </a:r>
              <a:r>
                <a:rPr lang="en-US" altLang="ko-KR" sz="1200" dirty="0" err="1">
                  <a:solidFill>
                    <a:schemeClr val="tx1">
                      <a:lumMod val="75000"/>
                      <a:lumOff val="25000"/>
                    </a:schemeClr>
                  </a:solidFill>
                </a:rPr>
                <a:t>protocole</a:t>
              </a:r>
              <a:r>
                <a:rPr lang="en-US" altLang="ko-KR" sz="1200" dirty="0">
                  <a:solidFill>
                    <a:schemeClr val="tx1">
                      <a:lumMod val="75000"/>
                      <a:lumOff val="25000"/>
                    </a:schemeClr>
                  </a:solidFill>
                </a:rPr>
                <a:t> </a:t>
              </a:r>
              <a:r>
                <a:rPr lang="en-US" altLang="ko-KR" sz="1200" dirty="0" err="1" smtClean="0">
                  <a:solidFill>
                    <a:schemeClr val="tx1">
                      <a:lumMod val="75000"/>
                      <a:lumOff val="25000"/>
                    </a:schemeClr>
                  </a:solidFill>
                </a:rPr>
                <a:t>utilisé</a:t>
              </a:r>
              <a:r>
                <a:rPr lang="en-US" altLang="ko-KR" sz="1200" dirty="0" smtClean="0">
                  <a:solidFill>
                    <a:schemeClr val="tx1">
                      <a:lumMod val="75000"/>
                      <a:lumOff val="25000"/>
                    </a:schemeClr>
                  </a:solidFill>
                </a:rPr>
                <a:t>.</a:t>
              </a:r>
              <a:endParaRPr lang="ko-KR" altLang="en-US" sz="1200" dirty="0">
                <a:solidFill>
                  <a:schemeClr val="tx1">
                    <a:lumMod val="75000"/>
                    <a:lumOff val="25000"/>
                  </a:schemeClr>
                </a:solidFill>
              </a:endParaRPr>
            </a:p>
          </p:txBody>
        </p:sp>
      </p:grpSp>
      <p:grpSp>
        <p:nvGrpSpPr>
          <p:cNvPr id="17" name="Group 16">
            <a:extLst>
              <a:ext uri="{FF2B5EF4-FFF2-40B4-BE49-F238E27FC236}">
                <a16:creationId xmlns:a16="http://schemas.microsoft.com/office/drawing/2014/main" id="{C6357DA9-19D4-4C6D-8893-570936FB8348}"/>
              </a:ext>
            </a:extLst>
          </p:cNvPr>
          <p:cNvGrpSpPr/>
          <p:nvPr/>
        </p:nvGrpSpPr>
        <p:grpSpPr>
          <a:xfrm>
            <a:off x="5010112" y="3789548"/>
            <a:ext cx="2045528" cy="726732"/>
            <a:chOff x="1418442" y="3789040"/>
            <a:chExt cx="2045528" cy="726732"/>
          </a:xfrm>
        </p:grpSpPr>
        <p:sp>
          <p:nvSpPr>
            <p:cNvPr id="18" name="TextBox 17">
              <a:extLst>
                <a:ext uri="{FF2B5EF4-FFF2-40B4-BE49-F238E27FC236}">
                  <a16:creationId xmlns:a16="http://schemas.microsoft.com/office/drawing/2014/main" id="{8111D17D-DF26-4136-B902-5B8F94F3BD04}"/>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Path (le </a:t>
              </a:r>
              <a:r>
                <a:rPr lang="en-US" altLang="ko-KR" sz="1200" b="1" dirty="0" err="1">
                  <a:solidFill>
                    <a:schemeClr val="tx1">
                      <a:lumMod val="75000"/>
                      <a:lumOff val="25000"/>
                    </a:schemeClr>
                  </a:solidFill>
                  <a:latin typeface="Calibri" pitchFamily="34" charset="0"/>
                  <a:cs typeface="Calibri" pitchFamily="34" charset="0"/>
                </a:rPr>
                <a:t>chemin</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9" name="TextBox 18">
              <a:extLst>
                <a:ext uri="{FF2B5EF4-FFF2-40B4-BE49-F238E27FC236}">
                  <a16:creationId xmlns:a16="http://schemas.microsoft.com/office/drawing/2014/main" id="{D2658D43-7D26-42F2-868D-345B3544743B}"/>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indique le chemin d’accès à la ressource.</a:t>
              </a:r>
              <a:endParaRPr lang="ko-KR" altLang="en-US" sz="1200" dirty="0">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B9D1E1B4-0D67-4CCA-B66B-A00F83F7562A}"/>
              </a:ext>
            </a:extLst>
          </p:cNvPr>
          <p:cNvGrpSpPr/>
          <p:nvPr/>
        </p:nvGrpSpPr>
        <p:grpSpPr>
          <a:xfrm>
            <a:off x="9176726" y="3453634"/>
            <a:ext cx="2045528" cy="726732"/>
            <a:chOff x="1418442" y="3789040"/>
            <a:chExt cx="2045528" cy="726732"/>
          </a:xfrm>
        </p:grpSpPr>
        <p:sp>
          <p:nvSpPr>
            <p:cNvPr id="21" name="TextBox 20">
              <a:extLst>
                <a:ext uri="{FF2B5EF4-FFF2-40B4-BE49-F238E27FC236}">
                  <a16:creationId xmlns:a16="http://schemas.microsoft.com/office/drawing/2014/main" id="{4CA119EC-7441-4652-B307-04843BD04658}"/>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Fragment </a:t>
              </a:r>
              <a:r>
                <a:rPr lang="en-US" altLang="ko-KR" sz="1200" b="1" dirty="0">
                  <a:solidFill>
                    <a:schemeClr val="tx1">
                      <a:lumMod val="75000"/>
                      <a:lumOff val="25000"/>
                    </a:schemeClr>
                  </a:solidFill>
                  <a:latin typeface="Calibri" pitchFamily="34" charset="0"/>
                  <a:cs typeface="Calibri" pitchFamily="34" charset="0"/>
                </a:rPr>
                <a:t>(le fragment)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2" name="TextBox 21">
              <a:extLst>
                <a:ext uri="{FF2B5EF4-FFF2-40B4-BE49-F238E27FC236}">
                  <a16:creationId xmlns:a16="http://schemas.microsoft.com/office/drawing/2014/main" id="{E9563722-3B1E-47C8-B7AA-4E493FB9CE88}"/>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désigne un aspect partiel d’une ressource.</a:t>
              </a:r>
              <a:endParaRPr lang="ko-KR" altLang="en-US" sz="1200" dirty="0">
                <a:solidFill>
                  <a:schemeClr val="tx1">
                    <a:lumMod val="75000"/>
                    <a:lumOff val="25000"/>
                  </a:schemeClr>
                </a:solidFill>
              </a:endParaRPr>
            </a:p>
          </p:txBody>
        </p:sp>
      </p:grpSp>
      <p:cxnSp>
        <p:nvCxnSpPr>
          <p:cNvPr id="23" name="Elbow Connector 30">
            <a:extLst>
              <a:ext uri="{FF2B5EF4-FFF2-40B4-BE49-F238E27FC236}">
                <a16:creationId xmlns:a16="http://schemas.microsoft.com/office/drawing/2014/main" id="{2379F85C-BBD7-4D76-9E5B-2FB8FD6296BD}"/>
              </a:ext>
            </a:extLst>
          </p:cNvPr>
          <p:cNvCxnSpPr>
            <a:cxnSpLocks/>
          </p:cNvCxnSpPr>
          <p:nvPr/>
        </p:nvCxnSpPr>
        <p:spPr>
          <a:xfrm flipV="1">
            <a:off x="4815954" y="3795531"/>
            <a:ext cx="1431262" cy="558446"/>
          </a:xfrm>
          <a:prstGeom prst="bentConnector3">
            <a:avLst>
              <a:gd name="adj1" fmla="val -15731"/>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3">
            <a:extLst>
              <a:ext uri="{FF2B5EF4-FFF2-40B4-BE49-F238E27FC236}">
                <a16:creationId xmlns:a16="http://schemas.microsoft.com/office/drawing/2014/main" id="{B758394B-CB2A-47B2-B99E-7D11B7D9A8A7}"/>
              </a:ext>
            </a:extLst>
          </p:cNvPr>
          <p:cNvCxnSpPr>
            <a:cxnSpLocks/>
          </p:cNvCxnSpPr>
          <p:nvPr/>
        </p:nvCxnSpPr>
        <p:spPr>
          <a:xfrm rot="10800000">
            <a:off x="9044049" y="3466061"/>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C132628-1B87-451C-BB7B-D89EBEBF31CE}"/>
              </a:ext>
            </a:extLst>
          </p:cNvPr>
          <p:cNvGrpSpPr/>
          <p:nvPr/>
        </p:nvGrpSpPr>
        <p:grpSpPr>
          <a:xfrm>
            <a:off x="2416222" y="1128331"/>
            <a:ext cx="2045528" cy="517186"/>
            <a:chOff x="1418442" y="3813920"/>
            <a:chExt cx="2045528" cy="517186"/>
          </a:xfrm>
        </p:grpSpPr>
        <p:sp>
          <p:nvSpPr>
            <p:cNvPr id="26" name="TextBox 25">
              <a:extLst>
                <a:ext uri="{FF2B5EF4-FFF2-40B4-BE49-F238E27FC236}">
                  <a16:creationId xmlns:a16="http://schemas.microsoft.com/office/drawing/2014/main" id="{633F21C9-B5BC-4095-A853-F20F24E4EF2D}"/>
                </a:ext>
              </a:extLst>
            </p:cNvPr>
            <p:cNvSpPr txBox="1"/>
            <p:nvPr/>
          </p:nvSpPr>
          <p:spPr>
            <a:xfrm>
              <a:off x="1418442" y="381392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Authority </a:t>
              </a:r>
              <a:r>
                <a:rPr lang="en-US" altLang="ko-KR" sz="1200" b="1" dirty="0">
                  <a:solidFill>
                    <a:schemeClr val="tx1">
                      <a:lumMod val="75000"/>
                      <a:lumOff val="25000"/>
                    </a:schemeClr>
                  </a:solidFill>
                  <a:latin typeface="Calibri" pitchFamily="34" charset="0"/>
                  <a:cs typeface="Calibri" pitchFamily="34" charset="0"/>
                </a:rPr>
                <a:t>(</a:t>
              </a:r>
              <a:r>
                <a:rPr lang="en-US" altLang="ko-KR" sz="1200" b="1" dirty="0" err="1">
                  <a:solidFill>
                    <a:schemeClr val="tx1">
                      <a:lumMod val="75000"/>
                      <a:lumOff val="25000"/>
                    </a:schemeClr>
                  </a:solidFill>
                  <a:latin typeface="Calibri" pitchFamily="34" charset="0"/>
                  <a:cs typeface="Calibri" pitchFamily="34" charset="0"/>
                </a:rPr>
                <a:t>l’autorité</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7DC5DDF2-DF42-4FC4-9B7E-D391F716EDE8}"/>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a:solidFill>
                    <a:schemeClr val="tx1">
                      <a:lumMod val="75000"/>
                      <a:lumOff val="25000"/>
                    </a:schemeClr>
                  </a:solidFill>
                </a:rPr>
                <a:t>identifie</a:t>
              </a:r>
              <a:r>
                <a:rPr lang="en-US" altLang="ko-KR" sz="1200" dirty="0">
                  <a:solidFill>
                    <a:schemeClr val="tx1">
                      <a:lumMod val="75000"/>
                      <a:lumOff val="25000"/>
                    </a:schemeClr>
                  </a:solidFill>
                </a:rPr>
                <a:t> le </a:t>
              </a:r>
              <a:r>
                <a:rPr lang="en-US" altLang="ko-KR" sz="1200" dirty="0" err="1">
                  <a:solidFill>
                    <a:schemeClr val="tx1">
                      <a:lumMod val="75000"/>
                      <a:lumOff val="25000"/>
                    </a:schemeClr>
                  </a:solidFill>
                </a:rPr>
                <a:t>domaine</a:t>
              </a:r>
              <a:r>
                <a:rPr lang="en-US" altLang="ko-KR" sz="1200" dirty="0">
                  <a:solidFill>
                    <a:schemeClr val="tx1">
                      <a:lumMod val="75000"/>
                      <a:lumOff val="25000"/>
                    </a:schemeClr>
                  </a:solidFill>
                </a:rPr>
                <a:t>.</a:t>
              </a:r>
              <a:endParaRPr lang="ko-KR" altLang="en-US" sz="1200" dirty="0">
                <a:solidFill>
                  <a:schemeClr val="tx1">
                    <a:lumMod val="75000"/>
                    <a:lumOff val="25000"/>
                  </a:schemeClr>
                </a:solidFill>
              </a:endParaRPr>
            </a:p>
          </p:txBody>
        </p:sp>
      </p:grpSp>
      <p:cxnSp>
        <p:nvCxnSpPr>
          <p:cNvPr id="28" name="Elbow Connector 43">
            <a:extLst>
              <a:ext uri="{FF2B5EF4-FFF2-40B4-BE49-F238E27FC236}">
                <a16:creationId xmlns:a16="http://schemas.microsoft.com/office/drawing/2014/main" id="{2085084D-9491-4B46-871F-18ECA41711FA}"/>
              </a:ext>
            </a:extLst>
          </p:cNvPr>
          <p:cNvCxnSpPr/>
          <p:nvPr/>
        </p:nvCxnSpPr>
        <p:spPr>
          <a:xfrm>
            <a:off x="2228690" y="958762"/>
            <a:ext cx="2542346" cy="854225"/>
          </a:xfrm>
          <a:prstGeom prst="bentConnector3">
            <a:avLst>
              <a:gd name="adj1" fmla="val -6919"/>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1ECE028-58E4-4E68-A7C4-C6004DA2C01C}"/>
              </a:ext>
            </a:extLst>
          </p:cNvPr>
          <p:cNvGrpSpPr/>
          <p:nvPr/>
        </p:nvGrpSpPr>
        <p:grpSpPr>
          <a:xfrm>
            <a:off x="8125642" y="1018628"/>
            <a:ext cx="2045528" cy="726732"/>
            <a:chOff x="1418442" y="3789040"/>
            <a:chExt cx="2045528" cy="726732"/>
          </a:xfrm>
        </p:grpSpPr>
        <p:sp>
          <p:nvSpPr>
            <p:cNvPr id="30" name="TextBox 29">
              <a:extLst>
                <a:ext uri="{FF2B5EF4-FFF2-40B4-BE49-F238E27FC236}">
                  <a16:creationId xmlns:a16="http://schemas.microsoft.com/office/drawing/2014/main" id="{4E02B60F-59E8-4C04-87D4-80001D210DA9}"/>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Query (la </a:t>
              </a:r>
              <a:r>
                <a:rPr lang="en-US" altLang="ko-KR" sz="1200" b="1" dirty="0" err="1">
                  <a:solidFill>
                    <a:schemeClr val="tx1">
                      <a:lumMod val="75000"/>
                      <a:lumOff val="25000"/>
                    </a:schemeClr>
                  </a:solidFill>
                  <a:latin typeface="Calibri" pitchFamily="34" charset="0"/>
                  <a:cs typeface="Calibri" pitchFamily="34" charset="0"/>
                </a:rPr>
                <a:t>requête</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31" name="TextBox 30">
              <a:extLst>
                <a:ext uri="{FF2B5EF4-FFF2-40B4-BE49-F238E27FC236}">
                  <a16:creationId xmlns:a16="http://schemas.microsoft.com/office/drawing/2014/main" id="{5DDC783D-AC40-4A04-AC28-1A021DD8D256}"/>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représente une action de requête.</a:t>
              </a:r>
              <a:endParaRPr lang="ko-KR" altLang="en-US" sz="1200" dirty="0">
                <a:solidFill>
                  <a:schemeClr val="tx1">
                    <a:lumMod val="75000"/>
                    <a:lumOff val="25000"/>
                  </a:schemeClr>
                </a:solidFill>
              </a:endParaRPr>
            </a:p>
          </p:txBody>
        </p:sp>
      </p:grpSp>
      <p:cxnSp>
        <p:nvCxnSpPr>
          <p:cNvPr id="32" name="Elbow Connector 55">
            <a:extLst>
              <a:ext uri="{FF2B5EF4-FFF2-40B4-BE49-F238E27FC236}">
                <a16:creationId xmlns:a16="http://schemas.microsoft.com/office/drawing/2014/main" id="{67A69DF5-F536-4184-9694-E80F89841402}"/>
              </a:ext>
            </a:extLst>
          </p:cNvPr>
          <p:cNvCxnSpPr/>
          <p:nvPr/>
        </p:nvCxnSpPr>
        <p:spPr>
          <a:xfrm flipV="1">
            <a:off x="7509998" y="849063"/>
            <a:ext cx="2755744" cy="926235"/>
          </a:xfrm>
          <a:prstGeom prst="bentConnector3">
            <a:avLst>
              <a:gd name="adj1" fmla="val 117007"/>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B1981F-9D0F-42BF-84F8-7196EDC532C4}"/>
              </a:ext>
            </a:extLst>
          </p:cNvPr>
          <p:cNvSpPr txBox="1"/>
          <p:nvPr/>
        </p:nvSpPr>
        <p:spPr>
          <a:xfrm>
            <a:off x="3549227" y="3306017"/>
            <a:ext cx="1201157" cy="400110"/>
          </a:xfrm>
          <a:prstGeom prst="rect">
            <a:avLst/>
          </a:prstGeom>
          <a:noFill/>
        </p:spPr>
        <p:txBody>
          <a:bodyPr wrap="square" rtlCol="0">
            <a:spAutoFit/>
          </a:bodyPr>
          <a:lstStyle/>
          <a:p>
            <a:pPr algn="ctr"/>
            <a:r>
              <a:rPr lang="en-US" altLang="ko-KR" sz="2000" b="1" dirty="0" smtClean="0">
                <a:solidFill>
                  <a:schemeClr val="accent2"/>
                </a:solidFill>
                <a:cs typeface="Arial" pitchFamily="34" charset="0"/>
              </a:rPr>
              <a:t>Scheme</a:t>
            </a:r>
            <a:endParaRPr lang="ko-KR" altLang="en-US" sz="20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8E1FA560-CE42-44CE-A8AE-4C8814BE529E}"/>
              </a:ext>
            </a:extLst>
          </p:cNvPr>
          <p:cNvSpPr txBox="1"/>
          <p:nvPr/>
        </p:nvSpPr>
        <p:spPr>
          <a:xfrm>
            <a:off x="5668138" y="3306017"/>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Path</a:t>
            </a:r>
            <a:endParaRPr lang="ko-KR" altLang="en-US" b="1" dirty="0">
              <a:solidFill>
                <a:schemeClr val="accent4"/>
              </a:solidFill>
              <a:cs typeface="Arial" pitchFamily="34" charset="0"/>
            </a:endParaRPr>
          </a:p>
        </p:txBody>
      </p:sp>
      <p:sp>
        <p:nvSpPr>
          <p:cNvPr id="38" name="TextBox 37">
            <a:extLst>
              <a:ext uri="{FF2B5EF4-FFF2-40B4-BE49-F238E27FC236}">
                <a16:creationId xmlns:a16="http://schemas.microsoft.com/office/drawing/2014/main" id="{D1ACA858-56D0-406F-A257-F1E8EA6481D2}"/>
              </a:ext>
            </a:extLst>
          </p:cNvPr>
          <p:cNvSpPr txBox="1"/>
          <p:nvPr/>
        </p:nvSpPr>
        <p:spPr>
          <a:xfrm>
            <a:off x="7736042" y="3261182"/>
            <a:ext cx="1233787" cy="369332"/>
          </a:xfrm>
          <a:prstGeom prst="rect">
            <a:avLst/>
          </a:prstGeom>
          <a:noFill/>
        </p:spPr>
        <p:txBody>
          <a:bodyPr wrap="square" rtlCol="0">
            <a:spAutoFit/>
          </a:bodyPr>
          <a:lstStyle/>
          <a:p>
            <a:pPr algn="ctr"/>
            <a:r>
              <a:rPr lang="en-US" altLang="ko-KR" b="1" dirty="0" smtClean="0">
                <a:solidFill>
                  <a:schemeClr val="accent5"/>
                </a:solidFill>
                <a:cs typeface="Arial" pitchFamily="34" charset="0"/>
              </a:rPr>
              <a:t>Fragment</a:t>
            </a:r>
            <a:endParaRPr lang="ko-KR" altLang="en-US" b="1" dirty="0">
              <a:solidFill>
                <a:schemeClr val="accent5"/>
              </a:solidFill>
              <a:cs typeface="Arial" pitchFamily="34" charset="0"/>
            </a:endParaRPr>
          </a:p>
        </p:txBody>
      </p:sp>
      <p:sp>
        <p:nvSpPr>
          <p:cNvPr id="39" name="TextBox 38">
            <a:extLst>
              <a:ext uri="{FF2B5EF4-FFF2-40B4-BE49-F238E27FC236}">
                <a16:creationId xmlns:a16="http://schemas.microsoft.com/office/drawing/2014/main" id="{626D214D-E295-44AA-97D6-6389CA1FCAED}"/>
              </a:ext>
            </a:extLst>
          </p:cNvPr>
          <p:cNvSpPr txBox="1"/>
          <p:nvPr/>
        </p:nvSpPr>
        <p:spPr>
          <a:xfrm>
            <a:off x="4606763" y="1841194"/>
            <a:ext cx="1201157" cy="369332"/>
          </a:xfrm>
          <a:prstGeom prst="rect">
            <a:avLst/>
          </a:prstGeom>
          <a:noFill/>
        </p:spPr>
        <p:txBody>
          <a:bodyPr wrap="square" rtlCol="0">
            <a:spAutoFit/>
          </a:bodyPr>
          <a:lstStyle/>
          <a:p>
            <a:pPr algn="ctr"/>
            <a:r>
              <a:rPr lang="en-US" altLang="ko-KR" b="1" dirty="0" smtClean="0">
                <a:solidFill>
                  <a:schemeClr val="accent2"/>
                </a:solidFill>
                <a:cs typeface="Arial" pitchFamily="34" charset="0"/>
              </a:rPr>
              <a:t>Authority</a:t>
            </a:r>
            <a:endParaRPr lang="ko-KR" altLang="en-US" b="1" dirty="0">
              <a:solidFill>
                <a:schemeClr val="accent2"/>
              </a:solidFill>
              <a:cs typeface="Arial" pitchFamily="34" charset="0"/>
            </a:endParaRPr>
          </a:p>
        </p:txBody>
      </p:sp>
      <p:sp>
        <p:nvSpPr>
          <p:cNvPr id="40" name="TextBox 39">
            <a:extLst>
              <a:ext uri="{FF2B5EF4-FFF2-40B4-BE49-F238E27FC236}">
                <a16:creationId xmlns:a16="http://schemas.microsoft.com/office/drawing/2014/main" id="{F390D6E0-A396-4A9A-93BF-E70A237B25BC}"/>
              </a:ext>
            </a:extLst>
          </p:cNvPr>
          <p:cNvSpPr txBox="1"/>
          <p:nvPr/>
        </p:nvSpPr>
        <p:spPr>
          <a:xfrm>
            <a:off x="6658688" y="1841194"/>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Query</a:t>
            </a:r>
            <a:endParaRPr lang="ko-KR" altLang="en-US" b="1" dirty="0">
              <a:solidFill>
                <a:schemeClr val="accent4"/>
              </a:solidFill>
              <a:cs typeface="Arial" pitchFamily="34" charset="0"/>
            </a:endParaRPr>
          </a:p>
        </p:txBody>
      </p:sp>
      <p:sp>
        <p:nvSpPr>
          <p:cNvPr id="41" name="Rectangle 40">
            <a:extLst>
              <a:ext uri="{FF2B5EF4-FFF2-40B4-BE49-F238E27FC236}">
                <a16:creationId xmlns:a16="http://schemas.microsoft.com/office/drawing/2014/main" id="{063C60C7-31E3-451F-BBAC-B4FFEC011450}"/>
              </a:ext>
            </a:extLst>
          </p:cNvPr>
          <p:cNvSpPr/>
          <p:nvPr/>
        </p:nvSpPr>
        <p:spPr>
          <a:xfrm>
            <a:off x="961285" y="4608372"/>
            <a:ext cx="10468947" cy="516702"/>
          </a:xfrm>
          <a:prstGeom prst="rect">
            <a:avLst/>
          </a:prstGeom>
          <a:solidFill>
            <a:schemeClr val="accent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3">
            <a:extLst>
              <a:ext uri="{FF2B5EF4-FFF2-40B4-BE49-F238E27FC236}">
                <a16:creationId xmlns:a16="http://schemas.microsoft.com/office/drawing/2014/main" id="{C7689921-2E17-4F00-BCB9-4EDB826B4B20}"/>
              </a:ext>
            </a:extLst>
          </p:cNvPr>
          <p:cNvSpPr/>
          <p:nvPr/>
        </p:nvSpPr>
        <p:spPr>
          <a:xfrm>
            <a:off x="7736042" y="4974243"/>
            <a:ext cx="4070533" cy="391282"/>
          </a:xfrm>
          <a:prstGeom prst="roundRect">
            <a:avLst>
              <a:gd name="adj" fmla="val 16667"/>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
            <a:extLst>
              <a:ext uri="{FF2B5EF4-FFF2-40B4-BE49-F238E27FC236}">
                <a16:creationId xmlns:a16="http://schemas.microsoft.com/office/drawing/2014/main" id="{C6529840-06F4-4205-9C67-82E92D557453}"/>
              </a:ext>
            </a:extLst>
          </p:cNvPr>
          <p:cNvSpPr txBox="1"/>
          <p:nvPr/>
        </p:nvSpPr>
        <p:spPr>
          <a:xfrm>
            <a:off x="7661724" y="5015995"/>
            <a:ext cx="428093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scheme </a:t>
            </a:r>
            <a:r>
              <a:rPr lang="en-US" altLang="ko-KR" sz="1400" b="1" dirty="0">
                <a:solidFill>
                  <a:schemeClr val="bg1"/>
                </a:solidFill>
                <a:cs typeface="Arial" pitchFamily="34" charset="0"/>
              </a:rPr>
              <a:t>:// authority path ? query # </a:t>
            </a:r>
            <a:r>
              <a:rPr lang="en-US" altLang="ko-KR" sz="1400" b="1" dirty="0" smtClean="0">
                <a:solidFill>
                  <a:schemeClr val="bg1"/>
                </a:solidFill>
                <a:cs typeface="Arial" pitchFamily="34" charset="0"/>
              </a:rPr>
              <a:t>fragment</a:t>
            </a:r>
            <a:endParaRPr lang="ko-KR" altLang="en-US" sz="1400" b="1" dirty="0">
              <a:solidFill>
                <a:schemeClr val="bg1"/>
              </a:solidFill>
              <a:cs typeface="Arial" pitchFamily="34" charset="0"/>
            </a:endParaRPr>
          </a:p>
        </p:txBody>
      </p:sp>
      <p:sp>
        <p:nvSpPr>
          <p:cNvPr id="44" name="TextBox 5">
            <a:extLst>
              <a:ext uri="{FF2B5EF4-FFF2-40B4-BE49-F238E27FC236}">
                <a16:creationId xmlns:a16="http://schemas.microsoft.com/office/drawing/2014/main" id="{5F7B91C6-F41D-4522-99E7-68D24954BA22}"/>
              </a:ext>
            </a:extLst>
          </p:cNvPr>
          <p:cNvSpPr txBox="1"/>
          <p:nvPr/>
        </p:nvSpPr>
        <p:spPr>
          <a:xfrm>
            <a:off x="1000046" y="4620455"/>
            <a:ext cx="1039142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Seuls </a:t>
            </a:r>
            <a:r>
              <a:rPr lang="fr-FR" altLang="ko-KR" sz="1200" dirty="0">
                <a:solidFill>
                  <a:schemeClr val="bg1"/>
                </a:solidFill>
                <a:latin typeface="Arial" pitchFamily="34" charset="0"/>
                <a:cs typeface="Arial" pitchFamily="34" charset="0"/>
              </a:rPr>
              <a:t>le schéma et le chemin doivent nécessairement apparaître dans chaque identifiant. Dans la syntaxe commune aux URI, toutes les parties apparaissent les unes derrière les autres et sont séparées par des signes bien précis</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55" name="Rectangle 54">
            <a:extLst>
              <a:ext uri="{FF2B5EF4-FFF2-40B4-BE49-F238E27FC236}">
                <a16:creationId xmlns:a16="http://schemas.microsoft.com/office/drawing/2014/main" id="{8C04C95E-CE4D-4872-AD43-842FE593C991}"/>
              </a:ext>
            </a:extLst>
          </p:cNvPr>
          <p:cNvSpPr/>
          <p:nvPr/>
        </p:nvSpPr>
        <p:spPr>
          <a:xfrm>
            <a:off x="1308924" y="5359787"/>
            <a:ext cx="2815794" cy="1303648"/>
          </a:xfrm>
          <a:prstGeom prst="rect">
            <a:avLst/>
          </a:prstGeom>
          <a:solidFill>
            <a:schemeClr val="accent3">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14">
            <a:extLst>
              <a:ext uri="{FF2B5EF4-FFF2-40B4-BE49-F238E27FC236}">
                <a16:creationId xmlns:a16="http://schemas.microsoft.com/office/drawing/2014/main" id="{1E925DAC-9DC7-4015-85D7-8EA0F3FD4AC5}"/>
              </a:ext>
            </a:extLst>
          </p:cNvPr>
          <p:cNvSpPr/>
          <p:nvPr/>
        </p:nvSpPr>
        <p:spPr>
          <a:xfrm>
            <a:off x="957231" y="5205896"/>
            <a:ext cx="5524434" cy="391282"/>
          </a:xfrm>
          <a:prstGeom prst="roundRect">
            <a:avLst>
              <a:gd name="adj" fmla="val 16667"/>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15">
            <a:extLst>
              <a:ext uri="{FF2B5EF4-FFF2-40B4-BE49-F238E27FC236}">
                <a16:creationId xmlns:a16="http://schemas.microsoft.com/office/drawing/2014/main" id="{0217EC30-FAF4-4BEF-8D30-052BAAE76070}"/>
              </a:ext>
            </a:extLst>
          </p:cNvPr>
          <p:cNvSpPr txBox="1"/>
          <p:nvPr/>
        </p:nvSpPr>
        <p:spPr>
          <a:xfrm>
            <a:off x="1016083" y="5247649"/>
            <a:ext cx="5465582" cy="307777"/>
          </a:xfrm>
          <a:prstGeom prst="rect">
            <a:avLst/>
          </a:prstGeom>
          <a:noFill/>
        </p:spPr>
        <p:txBody>
          <a:bodyPr wrap="square" rtlCol="0">
            <a:spAutoFit/>
          </a:bodyPr>
          <a:lstStyle/>
          <a:p>
            <a:pPr algn="ctr"/>
            <a:r>
              <a:rPr lang="en-US" altLang="ko-KR" sz="1400" dirty="0" err="1" smtClean="0">
                <a:solidFill>
                  <a:schemeClr val="bg1"/>
                </a:solidFill>
                <a:cs typeface="Arial" pitchFamily="34" charset="0"/>
              </a:rPr>
              <a:t>Exemple</a:t>
            </a:r>
            <a:r>
              <a:rPr lang="en-US" altLang="ko-KR" sz="1400" dirty="0" smtClean="0">
                <a:solidFill>
                  <a:schemeClr val="bg1"/>
                </a:solidFill>
                <a:cs typeface="Arial" pitchFamily="34" charset="0"/>
              </a:rPr>
              <a:t> </a:t>
            </a:r>
            <a:r>
              <a:rPr lang="en-US" altLang="ko-KR" sz="1400" dirty="0">
                <a:solidFill>
                  <a:schemeClr val="bg1"/>
                </a:solidFill>
                <a:cs typeface="Arial" pitchFamily="34" charset="0"/>
              </a:rPr>
              <a:t>: </a:t>
            </a:r>
            <a:r>
              <a:rPr lang="en-US" altLang="ko-KR" sz="1400" dirty="0">
                <a:cs typeface="Arial" pitchFamily="34" charset="0"/>
              </a:rPr>
              <a:t>http://</a:t>
            </a:r>
            <a:r>
              <a:rPr lang="en-US" altLang="ko-KR" sz="1400" dirty="0" smtClean="0">
                <a:cs typeface="Arial" pitchFamily="34" charset="0"/>
              </a:rPr>
              <a:t>example.org/test/test1?search=test-question#part2</a:t>
            </a:r>
            <a:endParaRPr lang="en-US" altLang="ko-KR" sz="1400" dirty="0">
              <a:cs typeface="Arial" pitchFamily="34" charset="0"/>
            </a:endParaRPr>
          </a:p>
        </p:txBody>
      </p:sp>
      <p:sp>
        <p:nvSpPr>
          <p:cNvPr id="58" name="TextBox 16">
            <a:extLst>
              <a:ext uri="{FF2B5EF4-FFF2-40B4-BE49-F238E27FC236}">
                <a16:creationId xmlns:a16="http://schemas.microsoft.com/office/drawing/2014/main" id="{F1424E76-DB0B-44E0-951A-219996937979}"/>
              </a:ext>
            </a:extLst>
          </p:cNvPr>
          <p:cNvSpPr txBox="1"/>
          <p:nvPr/>
        </p:nvSpPr>
        <p:spPr>
          <a:xfrm>
            <a:off x="1451643" y="5647771"/>
            <a:ext cx="2313029" cy="1015663"/>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 Scheme : </a:t>
            </a:r>
            <a:r>
              <a:rPr lang="en-US" altLang="ko-KR" sz="1200" dirty="0">
                <a:latin typeface="Arial" pitchFamily="34" charset="0"/>
                <a:cs typeface="Arial" pitchFamily="34" charset="0"/>
              </a:rPr>
              <a:t>http</a:t>
            </a:r>
          </a:p>
          <a:p>
            <a:r>
              <a:rPr lang="en-US" altLang="ko-KR" sz="1200" dirty="0">
                <a:solidFill>
                  <a:schemeClr val="bg1"/>
                </a:solidFill>
                <a:latin typeface="Arial" pitchFamily="34" charset="0"/>
                <a:cs typeface="Arial" pitchFamily="34" charset="0"/>
              </a:rPr>
              <a:t>- Authority : </a:t>
            </a:r>
            <a:r>
              <a:rPr lang="en-US" altLang="ko-KR" sz="1200" dirty="0">
                <a:latin typeface="Arial" pitchFamily="34" charset="0"/>
                <a:cs typeface="Arial" pitchFamily="34" charset="0"/>
              </a:rPr>
              <a:t>example.org</a:t>
            </a:r>
          </a:p>
          <a:p>
            <a:r>
              <a:rPr lang="en-US" altLang="ko-KR" sz="1200" dirty="0">
                <a:solidFill>
                  <a:schemeClr val="bg1"/>
                </a:solidFill>
                <a:latin typeface="Arial" pitchFamily="34" charset="0"/>
                <a:cs typeface="Arial" pitchFamily="34" charset="0"/>
              </a:rPr>
              <a:t>- Path : </a:t>
            </a:r>
            <a:r>
              <a:rPr lang="en-US" altLang="ko-KR" sz="1200" dirty="0">
                <a:latin typeface="Arial" pitchFamily="34" charset="0"/>
                <a:cs typeface="Arial" pitchFamily="34" charset="0"/>
              </a:rPr>
              <a:t>test/test1</a:t>
            </a:r>
          </a:p>
          <a:p>
            <a:r>
              <a:rPr lang="en-US" altLang="ko-KR" sz="1200" dirty="0">
                <a:solidFill>
                  <a:schemeClr val="bg1"/>
                </a:solidFill>
                <a:latin typeface="Arial" pitchFamily="34" charset="0"/>
                <a:cs typeface="Arial" pitchFamily="34" charset="0"/>
              </a:rPr>
              <a:t>- Query : </a:t>
            </a:r>
            <a:r>
              <a:rPr lang="en-US" altLang="ko-KR" sz="1200" dirty="0">
                <a:latin typeface="Arial" pitchFamily="34" charset="0"/>
                <a:cs typeface="Arial" pitchFamily="34" charset="0"/>
              </a:rPr>
              <a:t>search=test-question</a:t>
            </a:r>
          </a:p>
          <a:p>
            <a:r>
              <a:rPr lang="en-US" altLang="ko-KR" sz="1200" dirty="0">
                <a:solidFill>
                  <a:schemeClr val="bg1"/>
                </a:solidFill>
                <a:latin typeface="Arial" pitchFamily="34" charset="0"/>
                <a:cs typeface="Arial" pitchFamily="34" charset="0"/>
              </a:rPr>
              <a:t>- Fragment : </a:t>
            </a:r>
            <a:r>
              <a:rPr lang="en-US" altLang="ko-KR" sz="1200" dirty="0">
                <a:latin typeface="Arial" pitchFamily="34" charset="0"/>
                <a:cs typeface="Arial" pitchFamily="34" charset="0"/>
              </a:rPr>
              <a:t>part2</a:t>
            </a:r>
          </a:p>
        </p:txBody>
      </p:sp>
    </p:spTree>
    <p:extLst>
      <p:ext uri="{BB962C8B-B14F-4D97-AF65-F5344CB8AC3E}">
        <p14:creationId xmlns:p14="http://schemas.microsoft.com/office/powerpoint/2010/main" val="272049129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789998" y="1244887"/>
            <a:ext cx="11129452" cy="82850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à coins arrondis 14">
            <a:extLst>
              <a:ext uri="{FF2B5EF4-FFF2-40B4-BE49-F238E27FC236}">
                <a16:creationId xmlns:a16="http://schemas.microsoft.com/office/drawing/2014/main" id="{B04823C5-AAD3-4FB3-A25D-C238181A022C}"/>
              </a:ext>
            </a:extLst>
          </p:cNvPr>
          <p:cNvSpPr/>
          <p:nvPr/>
        </p:nvSpPr>
        <p:spPr>
          <a:xfrm>
            <a:off x="1118929" y="2857379"/>
            <a:ext cx="9028923" cy="182825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Rounded Corners 19">
            <a:extLst>
              <a:ext uri="{FF2B5EF4-FFF2-40B4-BE49-F238E27FC236}">
                <a16:creationId xmlns:a16="http://schemas.microsoft.com/office/drawing/2014/main" id="{79426DEA-E145-4CB5-A124-03449CFBB3D2}"/>
              </a:ext>
            </a:extLst>
          </p:cNvPr>
          <p:cNvSpPr/>
          <p:nvPr/>
        </p:nvSpPr>
        <p:spPr>
          <a:xfrm>
            <a:off x="3619641" y="344429"/>
            <a:ext cx="4037682"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n°1</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36659"/>
            <a:ext cx="11041218" cy="1505210"/>
            <a:chOff x="2408971" y="749629"/>
            <a:chExt cx="24806830" cy="1505210"/>
          </a:xfrm>
        </p:grpSpPr>
        <p:sp>
          <p:nvSpPr>
            <p:cNvPr id="7" name="TextBox 6">
              <a:extLst>
                <a:ext uri="{FF2B5EF4-FFF2-40B4-BE49-F238E27FC236}">
                  <a16:creationId xmlns:a16="http://schemas.microsoft.com/office/drawing/2014/main" id="{502B802B-A3C6-4842-9DEA-3D334ED626F6}"/>
                </a:ext>
              </a:extLst>
            </p:cNvPr>
            <p:cNvSpPr txBox="1"/>
            <p:nvPr/>
          </p:nvSpPr>
          <p:spPr>
            <a:xfrm>
              <a:off x="2408971" y="1731619"/>
              <a:ext cx="24806830" cy="523220"/>
            </a:xfrm>
            <a:prstGeom prst="rect">
              <a:avLst/>
            </a:prstGeom>
            <a:noFill/>
          </p:spPr>
          <p:txBody>
            <a:bodyPr wrap="square" rtlCol="0">
              <a:spAutoFit/>
            </a:bodyPr>
            <a:lstStyle/>
            <a:p>
              <a:pPr algn="just"/>
              <a:r>
                <a:rPr lang="fr-FR" altLang="ko-KR" sz="1400" dirty="0">
                  <a:solidFill>
                    <a:schemeClr val="bg1"/>
                  </a:solidFill>
                  <a:cs typeface="Arial" pitchFamily="34" charset="0"/>
                </a:rPr>
                <a:t>REST se base sur les URI (Uniform Resource Identifier) afin d’identifier une ressource. Ainsi une application se doit de construire ses URI (et donc ses URL) de manière précise, en tenant compte des contraintes REST</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sp>
          <p:nvSpPr>
            <p:cNvPr id="6" name="TextBox 5">
              <a:extLst>
                <a:ext uri="{FF2B5EF4-FFF2-40B4-BE49-F238E27FC236}">
                  <a16:creationId xmlns:a16="http://schemas.microsoft.com/office/drawing/2014/main" id="{BD325B23-26AF-4420-BA42-BC7886C5C584}"/>
                </a:ext>
              </a:extLst>
            </p:cNvPr>
            <p:cNvSpPr txBox="1"/>
            <p:nvPr/>
          </p:nvSpPr>
          <p:spPr>
            <a:xfrm>
              <a:off x="8766462" y="749629"/>
              <a:ext cx="9353667" cy="338554"/>
            </a:xfrm>
            <a:prstGeom prst="rect">
              <a:avLst/>
            </a:prstGeom>
            <a:noFill/>
          </p:spPr>
          <p:txBody>
            <a:bodyPr wrap="square" rtlCol="0">
              <a:spAutoFit/>
            </a:bodyPr>
            <a:lstStyle/>
            <a:p>
              <a:r>
                <a:rPr lang="fr-FR" altLang="ko-KR" sz="1600" b="1" dirty="0">
                  <a:solidFill>
                    <a:schemeClr val="bg1"/>
                  </a:solidFill>
                  <a:cs typeface="Arial" pitchFamily="34" charset="0"/>
                </a:rPr>
                <a:t>l’URI comme identifiant des ressources</a:t>
              </a:r>
              <a:r>
                <a:rPr lang="en-US" altLang="ko-KR" sz="1600" b="1" dirty="0" smtClean="0">
                  <a:solidFill>
                    <a:schemeClr val="bg1"/>
                  </a:solidFill>
                  <a:cs typeface="Arial" pitchFamily="34" charset="0"/>
                </a:rPr>
                <a:t>.</a:t>
              </a:r>
              <a:endParaRPr lang="ko-KR" altLang="en-US" sz="1600" b="1"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http://mywebsite.com/books </a:t>
            </a:r>
            <a:r>
              <a:rPr lang="fr-FR" altLang="ko-KR" sz="1200" dirty="0">
                <a:cs typeface="Arial" pitchFamily="34" charset="0"/>
              </a:rPr>
              <a:t>=&gt; tous les livres</a:t>
            </a:r>
            <a:endParaRPr lang="ko-KR" altLang="en-US"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 </a:t>
            </a:r>
            <a:r>
              <a:rPr lang="fr-FR" altLang="ko-KR" sz="1200" dirty="0">
                <a:cs typeface="Arial" pitchFamily="34" charset="0"/>
              </a:rPr>
              <a:t>=&gt; un </a:t>
            </a:r>
            <a:r>
              <a:rPr lang="fr-FR" altLang="ko-KR" sz="1200" dirty="0" smtClean="0">
                <a:cs typeface="Arial" pitchFamily="34" charset="0"/>
              </a:rPr>
              <a:t>livre</a:t>
            </a:r>
          </a:p>
          <a:p>
            <a:r>
              <a:rPr lang="fr-FR" altLang="ko-KR" sz="1200" dirty="0">
                <a:solidFill>
                  <a:schemeClr val="bg1"/>
                </a:solidFill>
                <a:cs typeface="Arial" pitchFamily="34" charset="0"/>
              </a:rPr>
              <a:t>http://mywebsite.com/books/87/comments </a:t>
            </a:r>
            <a:r>
              <a:rPr lang="fr-FR" altLang="ko-KR" sz="1200" dirty="0">
                <a:cs typeface="Arial" pitchFamily="34" charset="0"/>
              </a:rPr>
              <a:t>=&gt; tous les commentaires pour un </a:t>
            </a:r>
            <a:r>
              <a:rPr lang="fr-FR" altLang="ko-KR" sz="1200" dirty="0" smtClean="0">
                <a:cs typeface="Arial" pitchFamily="34" charset="0"/>
              </a:rPr>
              <a:t>livre</a:t>
            </a:r>
            <a:endParaRPr lang="fr-FR" altLang="ko-KR"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://mywebsite.com/books/87/comments/1568 </a:t>
            </a:r>
            <a:r>
              <a:rPr lang="fr-FR" altLang="ko-KR" sz="1200" dirty="0">
                <a:cs typeface="Arial" pitchFamily="34" charset="0"/>
              </a:rPr>
              <a:t>=&gt; un commentaire pour un </a:t>
            </a:r>
            <a:r>
              <a:rPr lang="fr-FR" altLang="ko-KR" sz="1200" dirty="0" smtClean="0">
                <a:cs typeface="Arial" pitchFamily="34" charset="0"/>
              </a:rPr>
              <a:t>livre</a:t>
            </a:r>
            <a:endParaRPr lang="fr-FR" altLang="ko-KR" sz="1200" dirty="0">
              <a:cs typeface="Arial" pitchFamily="34" charset="0"/>
            </a:endParaRPr>
          </a:p>
        </p:txBody>
      </p:sp>
      <p:sp>
        <p:nvSpPr>
          <p:cNvPr id="2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869161" y="2667979"/>
            <a:ext cx="1898274"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894139" y="2718880"/>
            <a:ext cx="194439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que </a:t>
            </a:r>
            <a:r>
              <a:rPr lang="en-US" altLang="ko-KR" sz="1200" b="1" dirty="0" err="1" smtClean="0">
                <a:solidFill>
                  <a:schemeClr val="bg1"/>
                </a:solidFill>
                <a:cs typeface="Arial" pitchFamily="34" charset="0"/>
              </a:rPr>
              <a:t>l’URI</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118929" y="3161775"/>
            <a:ext cx="8908754" cy="1200329"/>
          </a:xfrm>
          <a:prstGeom prst="rect">
            <a:avLst/>
          </a:prstGeom>
          <a:noFill/>
        </p:spPr>
        <p:txBody>
          <a:bodyPr wrap="square" rtlCol="0">
            <a:spAutoFit/>
          </a:bodyPr>
          <a:lstStyle/>
          <a:p>
            <a:pPr algn="just"/>
            <a:r>
              <a:rPr lang="fr-FR" altLang="ko-KR" sz="1200" dirty="0">
                <a:solidFill>
                  <a:schemeClr val="bg1"/>
                </a:solidFill>
                <a:latin typeface="Arial" pitchFamily="34" charset="0"/>
                <a:cs typeface="Arial" pitchFamily="34" charset="0"/>
              </a:rPr>
              <a:t>Le « Uniform Resource Identifier » (URI) permet d’identifier les ressources abstraites ou physiques sur internet. Le type de ressource que l’URI représente peut varier en fonction de la situation. Les URI peuvent par exemple identifier des sites Web, tout comme ils peuvent identifier des expéditeurs ou des destinataires de courriels. Les applications utilisent un identifiant unique pour pouvoir interagir avec une ressource ou pour consulter les données d’une ressource.</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ressources (URI) doivent rester simple cf. KISS (</a:t>
            </a:r>
            <a:r>
              <a:rPr lang="fr-FR" altLang="ko-KR" sz="1200" dirty="0" err="1">
                <a:solidFill>
                  <a:schemeClr val="bg1"/>
                </a:solidFill>
                <a:latin typeface="Arial" pitchFamily="34" charset="0"/>
                <a:cs typeface="Arial" pitchFamily="34" charset="0"/>
              </a:rPr>
              <a:t>Keep</a:t>
            </a:r>
            <a:r>
              <a:rPr lang="fr-FR" altLang="ko-KR" sz="1200" dirty="0">
                <a:solidFill>
                  <a:schemeClr val="bg1"/>
                </a:solidFill>
                <a:latin typeface="Arial" pitchFamily="34" charset="0"/>
                <a:cs typeface="Arial" pitchFamily="34" charset="0"/>
              </a:rPr>
              <a:t> It Simple, </a:t>
            </a:r>
            <a:r>
              <a:rPr lang="fr-FR" altLang="ko-KR" sz="1200" dirty="0" err="1">
                <a:solidFill>
                  <a:schemeClr val="bg1"/>
                </a:solidFill>
                <a:latin typeface="Arial" pitchFamily="34" charset="0"/>
                <a:cs typeface="Arial" pitchFamily="34" charset="0"/>
              </a:rPr>
              <a:t>Stupid</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852429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4" grpId="0" animBg="1"/>
      <p:bldP spid="25" grpId="0"/>
      <p:bldP spid="29" grpId="0" animBg="1"/>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fr-FR" sz="4400" dirty="0" smtClean="0"/>
              <a:t>Ressources </a:t>
            </a:r>
            <a:r>
              <a:rPr lang="fr-FR" sz="4400" dirty="0"/>
              <a:t>et actions </a:t>
            </a:r>
            <a:r>
              <a:rPr lang="fr-FR" sz="4400" dirty="0" smtClean="0"/>
              <a:t>associées</a:t>
            </a:r>
            <a:endParaRPr lang="en-US" sz="4400" dirty="0"/>
          </a:p>
        </p:txBody>
      </p:sp>
      <p:graphicFrame>
        <p:nvGraphicFramePr>
          <p:cNvPr id="7" name="Tableau 6"/>
          <p:cNvGraphicFramePr>
            <a:graphicFrameLocks noGrp="1"/>
          </p:cNvGraphicFramePr>
          <p:nvPr>
            <p:extLst>
              <p:ext uri="{D42A27DB-BD31-4B8C-83A1-F6EECF244321}">
                <p14:modId xmlns:p14="http://schemas.microsoft.com/office/powerpoint/2010/main" val="4179269532"/>
              </p:ext>
            </p:extLst>
          </p:nvPr>
        </p:nvGraphicFramePr>
        <p:xfrm>
          <a:off x="391887" y="1166841"/>
          <a:ext cx="11327360" cy="4363103"/>
        </p:xfrm>
        <a:graphic>
          <a:graphicData uri="http://schemas.openxmlformats.org/drawingml/2006/table">
            <a:tbl>
              <a:tblPr firstRow="1" bandRow="1">
                <a:tableStyleId>{5C22544A-7EE6-4342-B048-85BDC9FD1C3A}</a:tableStyleId>
              </a:tblPr>
              <a:tblGrid>
                <a:gridCol w="1723052">
                  <a:extLst>
                    <a:ext uri="{9D8B030D-6E8A-4147-A177-3AD203B41FA5}">
                      <a16:colId xmlns:a16="http://schemas.microsoft.com/office/drawing/2014/main" val="566039688"/>
                    </a:ext>
                  </a:extLst>
                </a:gridCol>
                <a:gridCol w="2550367">
                  <a:extLst>
                    <a:ext uri="{9D8B030D-6E8A-4147-A177-3AD203B41FA5}">
                      <a16:colId xmlns:a16="http://schemas.microsoft.com/office/drawing/2014/main" val="1483530488"/>
                    </a:ext>
                  </a:extLst>
                </a:gridCol>
                <a:gridCol w="2301551">
                  <a:extLst>
                    <a:ext uri="{9D8B030D-6E8A-4147-A177-3AD203B41FA5}">
                      <a16:colId xmlns:a16="http://schemas.microsoft.com/office/drawing/2014/main" val="3060149680"/>
                    </a:ext>
                  </a:extLst>
                </a:gridCol>
                <a:gridCol w="2320212">
                  <a:extLst>
                    <a:ext uri="{9D8B030D-6E8A-4147-A177-3AD203B41FA5}">
                      <a16:colId xmlns:a16="http://schemas.microsoft.com/office/drawing/2014/main" val="2169784845"/>
                    </a:ext>
                  </a:extLst>
                </a:gridCol>
                <a:gridCol w="2432178">
                  <a:extLst>
                    <a:ext uri="{9D8B030D-6E8A-4147-A177-3AD203B41FA5}">
                      <a16:colId xmlns:a16="http://schemas.microsoft.com/office/drawing/2014/main" val="3277322658"/>
                    </a:ext>
                  </a:extLst>
                </a:gridCol>
              </a:tblGrid>
              <a:tr h="642337">
                <a:tc>
                  <a:txBody>
                    <a:bodyPr/>
                    <a:lstStyle/>
                    <a:p>
                      <a:pPr algn="ctr"/>
                      <a:r>
                        <a:rPr lang="fr-FR" sz="1200" dirty="0" smtClean="0"/>
                        <a:t>Ressource</a:t>
                      </a:r>
                    </a:p>
                    <a:p>
                      <a:pPr algn="ctr"/>
                      <a:r>
                        <a:rPr lang="en-US" sz="1200" dirty="0" smtClean="0"/>
                        <a:t>-</a:t>
                      </a:r>
                      <a:endParaRPr lang="fr-FR" sz="1200" dirty="0" smtClean="0"/>
                    </a:p>
                    <a:p>
                      <a:pPr algn="ctr"/>
                      <a:r>
                        <a:rPr lang="fr-FR" sz="1200" dirty="0" smtClean="0"/>
                        <a:t>Action</a:t>
                      </a:r>
                      <a:endParaRPr lang="fr-FR" sz="1200" dirty="0"/>
                    </a:p>
                  </a:txBody>
                  <a:tcPr/>
                </a:tc>
                <a:tc>
                  <a:txBody>
                    <a:bodyPr/>
                    <a:lstStyle/>
                    <a:p>
                      <a:pPr algn="ctr"/>
                      <a:r>
                        <a:rPr lang="en-US" dirty="0" smtClean="0"/>
                        <a:t>POST</a:t>
                      </a:r>
                      <a:endParaRPr lang="fr-FR" dirty="0"/>
                    </a:p>
                  </a:txBody>
                  <a:tcPr/>
                </a:tc>
                <a:tc>
                  <a:txBody>
                    <a:bodyPr/>
                    <a:lstStyle/>
                    <a:p>
                      <a:pPr algn="ctr"/>
                      <a:r>
                        <a:rPr lang="en-US" dirty="0" smtClean="0"/>
                        <a:t>GET</a:t>
                      </a:r>
                      <a:endParaRPr lang="fr-FR" dirty="0"/>
                    </a:p>
                  </a:txBody>
                  <a:tcPr/>
                </a:tc>
                <a:tc>
                  <a:txBody>
                    <a:bodyPr/>
                    <a:lstStyle/>
                    <a:p>
                      <a:pPr algn="ctr"/>
                      <a:r>
                        <a:rPr lang="en-US" dirty="0" smtClean="0"/>
                        <a:t>PUT</a:t>
                      </a:r>
                      <a:endParaRPr lang="fr-FR" dirty="0"/>
                    </a:p>
                  </a:txBody>
                  <a:tcPr/>
                </a:tc>
                <a:tc>
                  <a:txBody>
                    <a:bodyPr/>
                    <a:lstStyle/>
                    <a:p>
                      <a:pPr algn="ctr"/>
                      <a:r>
                        <a:rPr lang="fr-FR" dirty="0" smtClean="0"/>
                        <a:t>DELETE</a:t>
                      </a:r>
                      <a:endParaRPr lang="fr-FR" dirty="0"/>
                    </a:p>
                  </a:txBody>
                  <a:tcPr/>
                </a:tc>
                <a:extLst>
                  <a:ext uri="{0D108BD9-81ED-4DB2-BD59-A6C34878D82A}">
                    <a16:rowId xmlns:a16="http://schemas.microsoft.com/office/drawing/2014/main" val="2975929809"/>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endParaRPr lang="fr-FR" sz="1200" dirty="0" smtClean="0"/>
                    </a:p>
                    <a:p>
                      <a:endParaRPr lang="fr-FR" dirty="0"/>
                    </a:p>
                  </a:txBody>
                  <a:tcPr/>
                </a:tc>
                <a:tc>
                  <a:txBody>
                    <a:bodyPr/>
                    <a:lstStyle/>
                    <a:p>
                      <a:r>
                        <a:rPr lang="fr-FR" sz="1200" dirty="0" smtClean="0"/>
                        <a:t>Crée une salle</a:t>
                      </a:r>
                      <a:endParaRPr lang="fr-FR" sz="1200" dirty="0"/>
                    </a:p>
                  </a:txBody>
                  <a:tcPr/>
                </a:tc>
                <a:tc>
                  <a:txBody>
                    <a:bodyPr/>
                    <a:lstStyle/>
                    <a:p>
                      <a:pPr algn="l"/>
                      <a:r>
                        <a:rPr lang="fr-FR" sz="1200" dirty="0" smtClean="0"/>
                        <a:t>Liste toutes les salles</a:t>
                      </a:r>
                      <a:endParaRPr lang="fr-FR" sz="1200" dirty="0"/>
                    </a:p>
                  </a:txBody>
                  <a:tcPr/>
                </a:tc>
                <a:tc>
                  <a:txBody>
                    <a:bodyPr/>
                    <a:lstStyle/>
                    <a:p>
                      <a:pPr algn="l"/>
                      <a:r>
                        <a:rPr lang="fr-FR" sz="1200" dirty="0" smtClean="0"/>
                        <a:t>Met à jour toutes les salles</a:t>
                      </a:r>
                      <a:endParaRPr lang="fr-FR" sz="1200" dirty="0"/>
                    </a:p>
                  </a:txBody>
                  <a:tcPr/>
                </a:tc>
                <a:tc>
                  <a:txBody>
                    <a:bodyPr/>
                    <a:lstStyle/>
                    <a:p>
                      <a:pPr algn="l"/>
                      <a:r>
                        <a:rPr lang="fr-FR" sz="1200" dirty="0" smtClean="0"/>
                        <a:t>Supprime toutes les salles</a:t>
                      </a:r>
                      <a:endParaRPr lang="fr-FR" sz="1200" dirty="0"/>
                    </a:p>
                  </a:txBody>
                  <a:tcPr/>
                </a:tc>
                <a:extLst>
                  <a:ext uri="{0D108BD9-81ED-4DB2-BD59-A6C34878D82A}">
                    <a16:rowId xmlns:a16="http://schemas.microsoft.com/office/drawing/2014/main" val="387963193"/>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p>
                    <a:p>
                      <a:endParaRPr lang="fr-FR" dirty="0"/>
                    </a:p>
                  </a:txBody>
                  <a:tcPr/>
                </a:tc>
                <a:tc>
                  <a:txBody>
                    <a:bodyPr/>
                    <a:lstStyle/>
                    <a:p>
                      <a:pPr algn="ctr"/>
                      <a:r>
                        <a:rPr lang="en-US" dirty="0" smtClean="0"/>
                        <a:t>-</a:t>
                      </a:r>
                      <a:endParaRPr lang="fr-FR" dirty="0"/>
                    </a:p>
                  </a:txBody>
                  <a:tcPr/>
                </a:tc>
                <a:tc>
                  <a:txBody>
                    <a:bodyPr/>
                    <a:lstStyle/>
                    <a:p>
                      <a:pPr algn="l"/>
                      <a:r>
                        <a:rPr lang="fr-FR" sz="1200" dirty="0" smtClean="0"/>
                        <a:t>Lit la salle 12</a:t>
                      </a:r>
                      <a:endParaRPr lang="fr-FR" sz="1200" dirty="0"/>
                    </a:p>
                  </a:txBody>
                  <a:tcPr/>
                </a:tc>
                <a:tc>
                  <a:txBody>
                    <a:bodyPr/>
                    <a:lstStyle/>
                    <a:p>
                      <a:pPr algn="l"/>
                      <a:r>
                        <a:rPr lang="fr-FR" sz="1200" dirty="0" smtClean="0"/>
                        <a:t>Met à jour la salle 12</a:t>
                      </a:r>
                      <a:endParaRPr lang="fr-FR" sz="1200" dirty="0"/>
                    </a:p>
                  </a:txBody>
                  <a:tcPr/>
                </a:tc>
                <a:tc>
                  <a:txBody>
                    <a:bodyPr/>
                    <a:lstStyle/>
                    <a:p>
                      <a:pPr algn="l"/>
                      <a:r>
                        <a:rPr lang="fr-FR" sz="1200" dirty="0" smtClean="0"/>
                        <a:t>Supprime la salle 12</a:t>
                      </a:r>
                      <a:endParaRPr lang="fr-FR" sz="1200" dirty="0"/>
                    </a:p>
                  </a:txBody>
                  <a:tcPr/>
                </a:tc>
                <a:extLst>
                  <a:ext uri="{0D108BD9-81ED-4DB2-BD59-A6C34878D82A}">
                    <a16:rowId xmlns:a16="http://schemas.microsoft.com/office/drawing/2014/main" val="1715002697"/>
                  </a:ext>
                </a:extLst>
              </a:tr>
              <a:tr h="1094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r>
                        <a:rPr lang="fr-FR" sz="1200" dirty="0" err="1" smtClean="0"/>
                        <a:t>events</a:t>
                      </a:r>
                      <a:endParaRPr lang="fr-FR" sz="1200" dirty="0" smtClean="0"/>
                    </a:p>
                    <a:p>
                      <a:endParaRPr lang="fr-FR" dirty="0"/>
                    </a:p>
                  </a:txBody>
                  <a:tcPr/>
                </a:tc>
                <a:tc>
                  <a:txBody>
                    <a:bodyPr/>
                    <a:lstStyle/>
                    <a:p>
                      <a:r>
                        <a:rPr lang="fr-FR" sz="1200" dirty="0" smtClean="0"/>
                        <a:t>Ajoute un évènement à la salle 12</a:t>
                      </a:r>
                      <a:endParaRPr lang="fr-FR" sz="1200" dirty="0"/>
                    </a:p>
                  </a:txBody>
                  <a:tcPr/>
                </a:tc>
                <a:tc>
                  <a:txBody>
                    <a:bodyPr/>
                    <a:lstStyle/>
                    <a:p>
                      <a:pPr algn="l"/>
                      <a:r>
                        <a:rPr lang="fr-FR" sz="1200" dirty="0" smtClean="0"/>
                        <a:t>Liste tous les évènements de la salle 12</a:t>
                      </a:r>
                      <a:endParaRPr lang="fr-FR" sz="1200" dirty="0"/>
                    </a:p>
                  </a:txBody>
                  <a:tcPr/>
                </a:tc>
                <a:tc>
                  <a:txBody>
                    <a:bodyPr/>
                    <a:lstStyle/>
                    <a:p>
                      <a:pPr algn="l"/>
                      <a:r>
                        <a:rPr lang="fr-FR" sz="1200" dirty="0" smtClean="0"/>
                        <a:t>Met à jour tous les évènements de la salle 12</a:t>
                      </a:r>
                      <a:endParaRPr lang="fr-FR" sz="1200" dirty="0"/>
                    </a:p>
                  </a:txBody>
                  <a:tcPr/>
                </a:tc>
                <a:tc>
                  <a:txBody>
                    <a:bodyPr/>
                    <a:lstStyle/>
                    <a:p>
                      <a:pPr algn="l"/>
                      <a:r>
                        <a:rPr lang="fr-FR" sz="1200" dirty="0" smtClean="0"/>
                        <a:t>Supprime tous les évènements de la salle 12</a:t>
                      </a:r>
                      <a:endParaRPr lang="fr-FR" sz="1200" dirty="0"/>
                    </a:p>
                  </a:txBody>
                  <a:tcPr/>
                </a:tc>
                <a:extLst>
                  <a:ext uri="{0D108BD9-81ED-4DB2-BD59-A6C34878D82A}">
                    <a16:rowId xmlns:a16="http://schemas.microsoft.com/office/drawing/2014/main" val="830046814"/>
                  </a:ext>
                </a:extLst>
              </a:tr>
              <a:tr h="1094343">
                <a:tc>
                  <a:txBody>
                    <a:bodyPr/>
                    <a:lstStyle/>
                    <a:p>
                      <a:pPr algn="l"/>
                      <a:r>
                        <a:rPr lang="fr-FR" sz="1200" dirty="0" smtClean="0"/>
                        <a:t>/</a:t>
                      </a:r>
                      <a:r>
                        <a:rPr lang="fr-FR" sz="1200" dirty="0" err="1" smtClean="0"/>
                        <a:t>rooms</a:t>
                      </a:r>
                      <a:r>
                        <a:rPr lang="fr-FR" sz="1200" dirty="0" smtClean="0"/>
                        <a:t>/12/</a:t>
                      </a:r>
                      <a:r>
                        <a:rPr lang="fr-FR" sz="1200" dirty="0" err="1" smtClean="0"/>
                        <a:t>events</a:t>
                      </a:r>
                      <a:r>
                        <a:rPr lang="fr-FR" sz="1200" dirty="0" smtClean="0"/>
                        <a:t>/345</a:t>
                      </a:r>
                      <a:endParaRPr lang="fr-FR" sz="1200" dirty="0"/>
                    </a:p>
                  </a:txBody>
                  <a:tcPr/>
                </a:tc>
                <a:tc>
                  <a:txBody>
                    <a:bodyPr/>
                    <a:lstStyle/>
                    <a:p>
                      <a:pPr algn="ctr"/>
                      <a:r>
                        <a:rPr lang="en-US" dirty="0" smtClean="0"/>
                        <a:t>-</a:t>
                      </a:r>
                      <a:endParaRPr lang="fr-FR" dirty="0"/>
                    </a:p>
                  </a:txBody>
                  <a:tcPr/>
                </a:tc>
                <a:tc>
                  <a:txBody>
                    <a:bodyPr/>
                    <a:lstStyle/>
                    <a:p>
                      <a:pPr algn="l"/>
                      <a:r>
                        <a:rPr lang="fr-FR" sz="1200" dirty="0" smtClean="0"/>
                        <a:t>Lit l'évènement 345 de la salle 12</a:t>
                      </a:r>
                      <a:endParaRPr lang="fr-FR" sz="1200" dirty="0"/>
                    </a:p>
                  </a:txBody>
                  <a:tcPr/>
                </a:tc>
                <a:tc>
                  <a:txBody>
                    <a:bodyPr/>
                    <a:lstStyle/>
                    <a:p>
                      <a:pPr algn="l"/>
                      <a:r>
                        <a:rPr lang="fr-FR" sz="1200" dirty="0" smtClean="0"/>
                        <a:t>Met à jour l'évènement 345 de la salle 12</a:t>
                      </a:r>
                      <a:endParaRPr lang="fr-FR" sz="1200" dirty="0"/>
                    </a:p>
                  </a:txBody>
                  <a:tcPr/>
                </a:tc>
                <a:tc>
                  <a:txBody>
                    <a:bodyPr/>
                    <a:lstStyle/>
                    <a:p>
                      <a:pPr algn="l"/>
                      <a:r>
                        <a:rPr lang="fr-FR" sz="1200" dirty="0" smtClean="0"/>
                        <a:t>Supprime l'évènement 345 de la salle 12</a:t>
                      </a:r>
                      <a:endParaRPr lang="fr-FR" sz="1200" dirty="0"/>
                    </a:p>
                  </a:txBody>
                  <a:tcPr/>
                </a:tc>
                <a:extLst>
                  <a:ext uri="{0D108BD9-81ED-4DB2-BD59-A6C34878D82A}">
                    <a16:rowId xmlns:a16="http://schemas.microsoft.com/office/drawing/2014/main" val="1842366273"/>
                  </a:ext>
                </a:extLst>
              </a:tr>
            </a:tbl>
          </a:graphicData>
        </a:graphic>
      </p:graphicFrame>
    </p:spTree>
    <p:extLst>
      <p:ext uri="{BB962C8B-B14F-4D97-AF65-F5344CB8AC3E}">
        <p14:creationId xmlns:p14="http://schemas.microsoft.com/office/powerpoint/2010/main" val="125507353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à coins arrondis 20">
            <a:extLst>
              <a:ext uri="{FF2B5EF4-FFF2-40B4-BE49-F238E27FC236}">
                <a16:creationId xmlns:a16="http://schemas.microsoft.com/office/drawing/2014/main" id="{B04823C5-AAD3-4FB3-A25D-C238181A022C}"/>
              </a:ext>
            </a:extLst>
          </p:cNvPr>
          <p:cNvSpPr/>
          <p:nvPr/>
        </p:nvSpPr>
        <p:spPr>
          <a:xfrm>
            <a:off x="824887" y="1632016"/>
            <a:ext cx="11094563" cy="1573514"/>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Rounded Corners 19">
            <a:extLst>
              <a:ext uri="{FF2B5EF4-FFF2-40B4-BE49-F238E27FC236}">
                <a16:creationId xmlns:a16="http://schemas.microsoft.com/office/drawing/2014/main" id="{79426DEA-E145-4CB5-A124-03449CFBB3D2}"/>
              </a:ext>
            </a:extLst>
          </p:cNvPr>
          <p:cNvSpPr/>
          <p:nvPr/>
        </p:nvSpPr>
        <p:spPr>
          <a:xfrm>
            <a:off x="3619640" y="344429"/>
            <a:ext cx="5462155"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n°2</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05985"/>
            <a:ext cx="10979023" cy="2723269"/>
            <a:chOff x="2576659" y="718955"/>
            <a:chExt cx="24667094" cy="2723269"/>
          </a:xfrm>
        </p:grpSpPr>
        <p:sp>
          <p:nvSpPr>
            <p:cNvPr id="6" name="TextBox 5">
              <a:extLst>
                <a:ext uri="{FF2B5EF4-FFF2-40B4-BE49-F238E27FC236}">
                  <a16:creationId xmlns:a16="http://schemas.microsoft.com/office/drawing/2014/main" id="{BD325B23-26AF-4420-BA42-BC7886C5C584}"/>
                </a:ext>
              </a:extLst>
            </p:cNvPr>
            <p:cNvSpPr txBox="1"/>
            <p:nvPr/>
          </p:nvSpPr>
          <p:spPr>
            <a:xfrm>
              <a:off x="9028404" y="718955"/>
              <a:ext cx="11644967" cy="338554"/>
            </a:xfrm>
            <a:prstGeom prst="rect">
              <a:avLst/>
            </a:prstGeom>
            <a:noFill/>
          </p:spPr>
          <p:txBody>
            <a:bodyPr wrap="square" rtlCol="0">
              <a:spAutoFit/>
            </a:bodyPr>
            <a:lstStyle/>
            <a:p>
              <a:r>
                <a:rPr lang="fr-FR" altLang="ko-KR" sz="1600" b="1" dirty="0">
                  <a:solidFill>
                    <a:schemeClr val="bg1"/>
                  </a:solidFill>
                  <a:cs typeface="Arial" pitchFamily="34" charset="0"/>
                </a:rPr>
                <a:t>L</a:t>
              </a:r>
              <a:r>
                <a:rPr lang="fr-FR" altLang="ko-KR" sz="1600" b="1" dirty="0" smtClean="0">
                  <a:solidFill>
                    <a:schemeClr val="bg1"/>
                  </a:solidFill>
                  <a:cs typeface="Arial" pitchFamily="34" charset="0"/>
                </a:rPr>
                <a:t>es </a:t>
              </a:r>
              <a:r>
                <a:rPr lang="fr-FR" altLang="ko-KR" sz="1600" b="1" dirty="0">
                  <a:solidFill>
                    <a:schemeClr val="bg1"/>
                  </a:solidFill>
                  <a:cs typeface="Arial" pitchFamily="34" charset="0"/>
                </a:rPr>
                <a:t>verbes HTTP comme identifiant des opérations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4667094" cy="1384995"/>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L'approche </a:t>
              </a:r>
              <a:r>
                <a:rPr lang="fr-FR" altLang="ko-KR" sz="1400" dirty="0">
                  <a:solidFill>
                    <a:schemeClr val="bg1"/>
                  </a:solidFill>
                  <a:cs typeface="Arial" pitchFamily="34" charset="0"/>
                </a:rPr>
                <a:t>REST se base sur la méthode HTTP pour </a:t>
              </a:r>
              <a:r>
                <a:rPr lang="fr-FR" altLang="ko-KR" sz="1400" dirty="0" err="1">
                  <a:solidFill>
                    <a:schemeClr val="bg1"/>
                  </a:solidFill>
                  <a:cs typeface="Arial" pitchFamily="34" charset="0"/>
                </a:rPr>
                <a:t>determiner</a:t>
              </a:r>
              <a:r>
                <a:rPr lang="fr-FR" altLang="ko-KR" sz="1400" dirty="0">
                  <a:solidFill>
                    <a:schemeClr val="bg1"/>
                  </a:solidFill>
                  <a:cs typeface="Arial" pitchFamily="34" charset="0"/>
                </a:rPr>
                <a:t> l'opération à réaliser.</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L'utilisation des verbes HTTP rend l'API intuitive et permet d'éviter que le développeur n'ait à consulter une documentation verbeuse pour comprendre comment manipuler les ressources.</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Les verbes HTTP correspondant aux opérations de type CRUD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POST http://mywebsite.com/books </a:t>
            </a:r>
            <a:r>
              <a:rPr lang="fr-FR" altLang="ko-KR" sz="1200" dirty="0">
                <a:cs typeface="Arial" pitchFamily="34" charset="0"/>
              </a:rPr>
              <a:t>=&gt; </a:t>
            </a:r>
            <a:r>
              <a:rPr lang="fr-FR" altLang="ko-KR" sz="1200" dirty="0" smtClean="0">
                <a:cs typeface="Arial" pitchFamily="34" charset="0"/>
              </a:rPr>
              <a:t>Créer </a:t>
            </a:r>
            <a:r>
              <a:rPr lang="fr-FR" altLang="ko-KR" sz="1200" dirty="0">
                <a:cs typeface="Arial" pitchFamily="34" charset="0"/>
              </a:rPr>
              <a:t>un </a:t>
            </a:r>
            <a:r>
              <a:rPr lang="fr-FR" altLang="ko-KR" sz="1200" dirty="0" smtClean="0">
                <a:cs typeface="Arial" pitchFamily="34" charset="0"/>
              </a:rPr>
              <a:t>livre</a:t>
            </a:r>
          </a:p>
          <a:p>
            <a:r>
              <a:rPr lang="fr-FR" altLang="ko-KR" sz="1200" dirty="0" smtClean="0">
                <a:solidFill>
                  <a:schemeClr val="bg1"/>
                </a:solidFill>
                <a:cs typeface="Arial" pitchFamily="34" charset="0"/>
              </a:rPr>
              <a:t>GET </a:t>
            </a:r>
            <a:r>
              <a:rPr lang="fr-FR" altLang="ko-KR" sz="1200" dirty="0">
                <a:solidFill>
                  <a:schemeClr val="bg1"/>
                </a:solidFill>
                <a:cs typeface="Arial" pitchFamily="34" charset="0"/>
              </a:rPr>
              <a:t>http://mywebsite.com/books/87 </a:t>
            </a:r>
            <a:r>
              <a:rPr lang="fr-FR" altLang="ko-KR" sz="1200" dirty="0" smtClean="0">
                <a:cs typeface="Arial" pitchFamily="34" charset="0"/>
              </a:rPr>
              <a:t>=&gt; Afficher le livre 87</a:t>
            </a:r>
          </a:p>
          <a:p>
            <a:r>
              <a:rPr lang="fr-FR" altLang="ko-KR" sz="1200" dirty="0">
                <a:solidFill>
                  <a:schemeClr val="bg1"/>
                </a:solidFill>
                <a:cs typeface="Arial" pitchFamily="34" charset="0"/>
              </a:rPr>
              <a:t>PUT http://mywebsite.com/books/87 </a:t>
            </a:r>
            <a:r>
              <a:rPr lang="fr-FR" altLang="ko-KR" sz="1200" dirty="0" smtClean="0">
                <a:cs typeface="Arial" pitchFamily="34" charset="0"/>
              </a:rPr>
              <a:t>=&gt; Mettre à jour </a:t>
            </a:r>
            <a:r>
              <a:rPr lang="fr-FR" altLang="ko-KR" sz="1200" dirty="0">
                <a:cs typeface="Arial" pitchFamily="34" charset="0"/>
              </a:rPr>
              <a:t>le livre 87</a:t>
            </a:r>
          </a:p>
          <a:p>
            <a:r>
              <a:rPr lang="fr-FR" altLang="ko-KR" sz="1200" dirty="0" smtClean="0">
                <a:solidFill>
                  <a:schemeClr val="bg1"/>
                </a:solidFill>
                <a:cs typeface="Arial" pitchFamily="34" charset="0"/>
              </a:rPr>
              <a:t>DELETE </a:t>
            </a:r>
            <a:r>
              <a:rPr lang="fr-FR" altLang="ko-KR" sz="1200" dirty="0">
                <a:solidFill>
                  <a:schemeClr val="bg1"/>
                </a:solidFill>
                <a:cs typeface="Arial" pitchFamily="34" charset="0"/>
              </a:rPr>
              <a:t>http://</a:t>
            </a:r>
            <a:r>
              <a:rPr lang="fr-FR" altLang="ko-KR" sz="1200" dirty="0" smtClean="0">
                <a:solidFill>
                  <a:schemeClr val="bg1"/>
                </a:solidFill>
                <a:cs typeface="Arial" pitchFamily="34" charset="0"/>
              </a:rPr>
              <a:t>mywebsite.com/books/87 </a:t>
            </a:r>
            <a:r>
              <a:rPr lang="fr-FR" altLang="ko-KR" sz="1200" dirty="0" smtClean="0">
                <a:cs typeface="Arial" pitchFamily="34" charset="0"/>
              </a:rPr>
              <a:t>=&gt; Supprime le </a:t>
            </a:r>
            <a:r>
              <a:rPr lang="fr-FR" altLang="ko-KR" sz="1200" dirty="0">
                <a:cs typeface="Arial" pitchFamily="34" charset="0"/>
              </a:rPr>
              <a:t>livre 87</a:t>
            </a:r>
            <a:endParaRPr lang="ko-KR" altLang="en-US" sz="1200" dirty="0">
              <a:cs typeface="Arial" pitchFamily="34" charset="0"/>
            </a:endParaRPr>
          </a:p>
        </p:txBody>
      </p:sp>
      <p:sp>
        <p:nvSpPr>
          <p:cNvPr id="28" name="Rectangle 27">
            <a:extLst>
              <a:ext uri="{FF2B5EF4-FFF2-40B4-BE49-F238E27FC236}">
                <a16:creationId xmlns:a16="http://schemas.microsoft.com/office/drawing/2014/main" id="{B04823C5-AAD3-4FB3-A25D-C238181A022C}"/>
              </a:ext>
            </a:extLst>
          </p:cNvPr>
          <p:cNvSpPr/>
          <p:nvPr/>
        </p:nvSpPr>
        <p:spPr>
          <a:xfrm>
            <a:off x="951079" y="3644540"/>
            <a:ext cx="1823226" cy="1232263"/>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19">
            <a:extLst>
              <a:ext uri="{FF2B5EF4-FFF2-40B4-BE49-F238E27FC236}">
                <a16:creationId xmlns:a16="http://schemas.microsoft.com/office/drawing/2014/main" id="{79426DEA-E145-4CB5-A124-03449CFBB3D2}"/>
              </a:ext>
            </a:extLst>
          </p:cNvPr>
          <p:cNvSpPr/>
          <p:nvPr/>
        </p:nvSpPr>
        <p:spPr>
          <a:xfrm>
            <a:off x="659367" y="3361124"/>
            <a:ext cx="908178"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extLst>
              <a:ext uri="{FF2B5EF4-FFF2-40B4-BE49-F238E27FC236}">
                <a16:creationId xmlns:a16="http://schemas.microsoft.com/office/drawing/2014/main" id="{D5DFB5B5-FA64-4BEE-B753-0656AB389907}"/>
              </a:ext>
            </a:extLst>
          </p:cNvPr>
          <p:cNvSpPr txBox="1"/>
          <p:nvPr/>
        </p:nvSpPr>
        <p:spPr>
          <a:xfrm>
            <a:off x="734330" y="3418265"/>
            <a:ext cx="758252"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CRUD</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028399" y="3833071"/>
            <a:ext cx="1708585" cy="830997"/>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 Créer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read</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a:t>
            </a:r>
            <a:r>
              <a:rPr lang="fr-FR" altLang="ko-KR" sz="1200" dirty="0">
                <a:latin typeface="Arial" pitchFamily="34" charset="0"/>
                <a:cs typeface="Arial" pitchFamily="34" charset="0"/>
              </a:rPr>
              <a:t>update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3498343" y="4501754"/>
            <a:ext cx="2697190" cy="1115277"/>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296068" y="4239851"/>
            <a:ext cx="1222309"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20">
            <a:extLst>
              <a:ext uri="{FF2B5EF4-FFF2-40B4-BE49-F238E27FC236}">
                <a16:creationId xmlns:a16="http://schemas.microsoft.com/office/drawing/2014/main" id="{D5DFB5B5-FA64-4BEE-B753-0656AB389907}"/>
              </a:ext>
            </a:extLst>
          </p:cNvPr>
          <p:cNvSpPr txBox="1"/>
          <p:nvPr/>
        </p:nvSpPr>
        <p:spPr>
          <a:xfrm>
            <a:off x="3281594" y="4275479"/>
            <a:ext cx="1147346"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verbes </a:t>
            </a:r>
            <a:r>
              <a:rPr lang="fr-FR" altLang="ko-KR" sz="1200" b="1" dirty="0" smtClean="0">
                <a:solidFill>
                  <a:schemeClr val="bg1"/>
                </a:solidFill>
                <a:cs typeface="Arial" pitchFamily="34" charset="0"/>
              </a:rPr>
              <a:t>HTTP</a:t>
            </a:r>
            <a:endParaRPr lang="ko-KR" altLang="en-US" sz="1200" b="1" dirty="0">
              <a:solidFill>
                <a:schemeClr val="bg1"/>
              </a:solidFill>
              <a:cs typeface="Arial" pitchFamily="34" charset="0"/>
            </a:endParaRPr>
          </a:p>
        </p:txBody>
      </p:sp>
      <p:sp>
        <p:nvSpPr>
          <p:cNvPr id="17" name="TextBox 21">
            <a:extLst>
              <a:ext uri="{FF2B5EF4-FFF2-40B4-BE49-F238E27FC236}">
                <a16:creationId xmlns:a16="http://schemas.microsoft.com/office/drawing/2014/main" id="{D6C24BE7-F4B7-4B22-90D0-D58085FC6A1F}"/>
              </a:ext>
            </a:extLst>
          </p:cNvPr>
          <p:cNvSpPr txBox="1"/>
          <p:nvPr/>
        </p:nvSpPr>
        <p:spPr>
          <a:xfrm>
            <a:off x="3575663" y="4690285"/>
            <a:ext cx="2520345" cy="830997"/>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 Créer (</a:t>
            </a:r>
            <a:r>
              <a:rPr lang="fr-FR" altLang="ko-KR" sz="1200" dirty="0" err="1">
                <a:solidFill>
                  <a:schemeClr val="bg1"/>
                </a:solidFill>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POST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read</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GET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(update) =&gt; </a:t>
            </a:r>
            <a:r>
              <a:rPr lang="fr-FR" altLang="ko-KR" sz="1200" dirty="0">
                <a:latin typeface="Arial" pitchFamily="34" charset="0"/>
                <a:cs typeface="Arial" pitchFamily="34" charset="0"/>
              </a:rPr>
              <a:t>PUT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DELETE</a:t>
            </a:r>
            <a:endParaRPr lang="en-US" altLang="ko-KR" sz="1200" dirty="0">
              <a:latin typeface="Arial" pitchFamily="34" charset="0"/>
              <a:cs typeface="Arial" pitchFamily="34" charset="0"/>
            </a:endParaRPr>
          </a:p>
        </p:txBody>
      </p:sp>
      <p:sp>
        <p:nvSpPr>
          <p:cNvPr id="1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9133386" y="3813466"/>
            <a:ext cx="2242453" cy="605846"/>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9198699" y="3974362"/>
            <a:ext cx="2111826"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Un </a:t>
            </a:r>
            <a:r>
              <a:rPr lang="en-US" altLang="ko-KR" sz="1200" b="1" dirty="0" err="1" smtClean="0">
                <a:solidFill>
                  <a:schemeClr val="bg1"/>
                </a:solidFill>
                <a:cs typeface="Arial" pitchFamily="34" charset="0"/>
              </a:rPr>
              <a:t>peu</a:t>
            </a:r>
            <a:r>
              <a:rPr lang="en-US" altLang="ko-KR" sz="1200" b="1" dirty="0" smtClean="0">
                <a:solidFill>
                  <a:schemeClr val="bg1"/>
                </a:solidFill>
                <a:cs typeface="Arial" pitchFamily="34" charset="0"/>
              </a:rPr>
              <a:t> plus </a:t>
            </a:r>
            <a:r>
              <a:rPr lang="en-US" altLang="ko-KR" sz="1200" b="1" dirty="0" err="1" smtClean="0">
                <a:solidFill>
                  <a:schemeClr val="bg1"/>
                </a:solidFill>
                <a:cs typeface="Arial" pitchFamily="34" charset="0"/>
              </a:rPr>
              <a:t>d’exemples</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38745100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8" grpId="0" animBg="1"/>
      <p:bldP spid="29" grpId="0" animBg="1"/>
      <p:bldP spid="30" grpId="0"/>
      <p:bldP spid="31" grpId="0"/>
      <p:bldP spid="14" grpId="0" animBg="1"/>
      <p:bldP spid="15" grpId="0" animBg="1"/>
      <p:bldP spid="16" grpId="0"/>
      <p:bldP spid="17" grpId="0"/>
      <p:bldP spid="19"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0">
            <a:extLst>
              <a:ext uri="{FF2B5EF4-FFF2-40B4-BE49-F238E27FC236}">
                <a16:creationId xmlns:a16="http://schemas.microsoft.com/office/drawing/2014/main" id="{B04823C5-AAD3-4FB3-A25D-C238181A022C}"/>
              </a:ext>
            </a:extLst>
          </p:cNvPr>
          <p:cNvSpPr/>
          <p:nvPr/>
        </p:nvSpPr>
        <p:spPr>
          <a:xfrm>
            <a:off x="789998" y="1541918"/>
            <a:ext cx="10242437" cy="833534"/>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9">
            <a:extLst>
              <a:ext uri="{FF2B5EF4-FFF2-40B4-BE49-F238E27FC236}">
                <a16:creationId xmlns:a16="http://schemas.microsoft.com/office/drawing/2014/main" id="{79426DEA-E145-4CB5-A124-03449CFBB3D2}"/>
              </a:ext>
            </a:extLst>
          </p:cNvPr>
          <p:cNvSpPr/>
          <p:nvPr/>
        </p:nvSpPr>
        <p:spPr>
          <a:xfrm>
            <a:off x="3619640" y="344429"/>
            <a:ext cx="6096637"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n°3</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63850"/>
            <a:ext cx="10002419" cy="1803629"/>
            <a:chOff x="2576659" y="776820"/>
            <a:chExt cx="22472911" cy="1803629"/>
          </a:xfrm>
        </p:grpSpPr>
        <p:sp>
          <p:nvSpPr>
            <p:cNvPr id="6" name="TextBox 5">
              <a:extLst>
                <a:ext uri="{FF2B5EF4-FFF2-40B4-BE49-F238E27FC236}">
                  <a16:creationId xmlns:a16="http://schemas.microsoft.com/office/drawing/2014/main" id="{BD325B23-26AF-4420-BA42-BC7886C5C584}"/>
                </a:ext>
              </a:extLst>
            </p:cNvPr>
            <p:cNvSpPr txBox="1"/>
            <p:nvPr/>
          </p:nvSpPr>
          <p:spPr>
            <a:xfrm>
              <a:off x="9024117" y="776820"/>
              <a:ext cx="13182293" cy="338554"/>
            </a:xfrm>
            <a:prstGeom prst="rect">
              <a:avLst/>
            </a:prstGeom>
            <a:noFill/>
          </p:spPr>
          <p:txBody>
            <a:bodyPr wrap="square" rtlCol="0">
              <a:spAutoFit/>
            </a:bodyPr>
            <a:lstStyle/>
            <a:p>
              <a:r>
                <a:rPr lang="fr-FR" altLang="ko-KR" sz="1600" b="1" dirty="0" smtClean="0">
                  <a:solidFill>
                    <a:schemeClr val="bg1"/>
                  </a:solidFill>
                  <a:cs typeface="Arial" pitchFamily="34" charset="0"/>
                </a:rPr>
                <a:t>Les </a:t>
              </a:r>
              <a:r>
                <a:rPr lang="fr-FR" altLang="ko-KR" sz="1600" b="1" dirty="0">
                  <a:solidFill>
                    <a:schemeClr val="bg1"/>
                  </a:solidFill>
                  <a:cs typeface="Arial" pitchFamily="34" charset="0"/>
                </a:rPr>
                <a:t>réponses HTTP comme représentation des </a:t>
              </a:r>
              <a:r>
                <a:rPr lang="fr-FR" altLang="ko-KR" sz="1600" b="1" dirty="0" smtClean="0">
                  <a:solidFill>
                    <a:schemeClr val="bg1"/>
                  </a:solidFill>
                  <a:cs typeface="Arial" pitchFamily="34" charset="0"/>
                </a:rPr>
                <a:t>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2472911" cy="523220"/>
            </a:xfrm>
            <a:prstGeom prst="rect">
              <a:avLst/>
            </a:prstGeom>
            <a:noFill/>
          </p:spPr>
          <p:txBody>
            <a:bodyPr wrap="square" rtlCol="0">
              <a:spAutoFit/>
            </a:bodyPr>
            <a:lstStyle/>
            <a:p>
              <a:pPr algn="just"/>
              <a:r>
                <a:rPr lang="fr-FR" altLang="ko-KR" sz="1400" dirty="0">
                  <a:solidFill>
                    <a:schemeClr val="bg1"/>
                  </a:solidFill>
                  <a:cs typeface="Arial" pitchFamily="34" charset="0"/>
                </a:rPr>
                <a:t>Il est important d’avoir à l’esprit que la réponse envoyée n’est pas une ressource, c’est la représentation d’une ressource. Ainsi, une ressource peut avoir plusieurs représentations dans des formats divers : </a:t>
              </a:r>
              <a:r>
                <a:rPr lang="fr-FR" altLang="ko-KR" sz="1400" b="1" dirty="0">
                  <a:solidFill>
                    <a:schemeClr val="bg1"/>
                  </a:solidFill>
                  <a:cs typeface="Arial" pitchFamily="34" charset="0"/>
                </a:rPr>
                <a:t>HTML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XML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CSV</a:t>
              </a:r>
              <a:r>
                <a:rPr lang="fr-FR" altLang="ko-KR" sz="1400" dirty="0">
                  <a:solidFill>
                    <a:schemeClr val="bg1"/>
                  </a:solidFill>
                  <a:cs typeface="Arial" pitchFamily="34" charset="0"/>
                </a:rPr>
                <a:t>, </a:t>
              </a:r>
              <a:r>
                <a:rPr lang="fr-FR" altLang="ko-KR" sz="1400" b="1" dirty="0">
                  <a:solidFill>
                    <a:schemeClr val="bg1"/>
                  </a:solidFill>
                  <a:cs typeface="Arial" pitchFamily="34" charset="0"/>
                </a:rPr>
                <a:t>JSON</a:t>
              </a:r>
              <a:r>
                <a:rPr lang="fr-FR" altLang="ko-KR" sz="1400" dirty="0">
                  <a:solidFill>
                    <a:schemeClr val="bg1"/>
                  </a:solidFill>
                  <a:cs typeface="Arial" pitchFamily="34" charset="0"/>
                </a:rPr>
                <a:t>, etc</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6531429" y="4895461"/>
            <a:ext cx="5605735" cy="2024742"/>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6727750" y="5088894"/>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7551576" y="5020470"/>
            <a:ext cx="6538007" cy="1384995"/>
          </a:xfrm>
          <a:prstGeom prst="rect">
            <a:avLst/>
          </a:prstGeom>
          <a:noFill/>
        </p:spPr>
        <p:txBody>
          <a:bodyPr wrap="square" rtlCol="0">
            <a:spAutoFit/>
          </a:bodyPr>
          <a:lstStyle/>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text/html</a:t>
            </a:r>
          </a:p>
          <a:p>
            <a:endParaRPr lang="en-US" altLang="ko-KR" sz="1200" dirty="0" smtClean="0">
              <a:solidFill>
                <a:schemeClr val="bg1"/>
              </a:solidFill>
              <a:cs typeface="Arial" pitchFamily="34" charset="0"/>
            </a:endParaRPr>
          </a:p>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application/xml</a:t>
            </a:r>
          </a:p>
        </p:txBody>
      </p:sp>
    </p:spTree>
    <p:extLst>
      <p:ext uri="{BB962C8B-B14F-4D97-AF65-F5344CB8AC3E}">
        <p14:creationId xmlns:p14="http://schemas.microsoft.com/office/powerpoint/2010/main" val="36993739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724683" y="1330641"/>
            <a:ext cx="11062990" cy="97435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n°4</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3850"/>
            <a:ext cx="10997675" cy="1695446"/>
            <a:chOff x="2408971" y="776820"/>
            <a:chExt cx="24709000" cy="1695446"/>
          </a:xfrm>
        </p:grpSpPr>
        <p:sp>
          <p:nvSpPr>
            <p:cNvPr id="6" name="TextBox 5">
              <a:extLst>
                <a:ext uri="{FF2B5EF4-FFF2-40B4-BE49-F238E27FC236}">
                  <a16:creationId xmlns:a16="http://schemas.microsoft.com/office/drawing/2014/main" id="{BD325B23-26AF-4420-BA42-BC7886C5C584}"/>
                </a:ext>
              </a:extLst>
            </p:cNvPr>
            <p:cNvSpPr txBox="1"/>
            <p:nvPr/>
          </p:nvSpPr>
          <p:spPr>
            <a:xfrm>
              <a:off x="9114068" y="776820"/>
              <a:ext cx="9688371" cy="338554"/>
            </a:xfrm>
            <a:prstGeom prst="rect">
              <a:avLst/>
            </a:prstGeom>
            <a:noFill/>
          </p:spPr>
          <p:txBody>
            <a:bodyPr wrap="square" rtlCol="0">
              <a:spAutoFit/>
            </a:bodyPr>
            <a:lstStyle/>
            <a:p>
              <a:r>
                <a:rPr lang="fr-FR" altLang="ko-KR" sz="1600" b="1" dirty="0">
                  <a:solidFill>
                    <a:schemeClr val="bg1"/>
                  </a:solidFill>
                  <a:cs typeface="Arial" pitchFamily="34" charset="0"/>
                </a:rPr>
                <a:t>Les liens comme relation entre 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738664"/>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Les </a:t>
              </a:r>
              <a:r>
                <a:rPr lang="fr-FR" altLang="ko-KR" sz="1400" dirty="0">
                  <a:solidFill>
                    <a:schemeClr val="bg1"/>
                  </a:solidFill>
                  <a:cs typeface="Arial" pitchFamily="34" charset="0"/>
                </a:rPr>
                <a:t>liens d’une ressource vers une autre ont tous une chose en commun : ils indiquent la présence d’une relation. Il est cependant possible de la décrire afin d’améliorer la compréhension du système. Pour expliciter cette description et indiquer la nature de la relation, l’attribut </a:t>
              </a:r>
              <a:r>
                <a:rPr lang="fr-FR" altLang="ko-KR" sz="1400" dirty="0" err="1">
                  <a:solidFill>
                    <a:schemeClr val="bg1"/>
                  </a:solidFill>
                  <a:cs typeface="Arial" pitchFamily="34" charset="0"/>
                </a:rPr>
                <a:t>rel</a:t>
              </a:r>
              <a:r>
                <a:rPr lang="fr-FR" altLang="ko-KR" sz="1400" dirty="0">
                  <a:solidFill>
                    <a:schemeClr val="bg1"/>
                  </a:solidFill>
                  <a:cs typeface="Arial" pitchFamily="34" charset="0"/>
                </a:rPr>
                <a:t> doit être spécifier sur tous les liens. Ainsi l’IANA donne une liste de relation parmi lesquelles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236099" y="4642580"/>
            <a:ext cx="7713305" cy="221542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4531946" y="4808976"/>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5312229" y="4734342"/>
            <a:ext cx="6587412" cy="2123658"/>
          </a:xfrm>
          <a:prstGeom prst="rect">
            <a:avLst/>
          </a:prstGeom>
          <a:noFill/>
        </p:spPr>
        <p:txBody>
          <a:bodyPr wrap="square" rtlCol="0">
            <a:spAutoFit/>
          </a:bodyPr>
          <a:lstStyle/>
          <a:p>
            <a:r>
              <a:rPr lang="en-US" altLang="ko-KR" sz="1200" dirty="0" err="1">
                <a:solidFill>
                  <a:schemeClr val="bg1"/>
                </a:solidFill>
                <a:cs typeface="Arial" pitchFamily="34" charset="0"/>
              </a:rPr>
              <a:t>Exemple</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réponse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en</a:t>
            </a:r>
            <a:r>
              <a:rPr lang="en-US" altLang="ko-KR" sz="1200" dirty="0">
                <a:solidFill>
                  <a:schemeClr val="bg1"/>
                </a:solidFill>
                <a:cs typeface="Arial" pitchFamily="34" charset="0"/>
              </a:rPr>
              <a:t> XML </a:t>
            </a:r>
            <a:r>
              <a:rPr lang="en-US" altLang="ko-KR" sz="1200" dirty="0" err="1">
                <a:solidFill>
                  <a:schemeClr val="bg1"/>
                </a:solidFill>
                <a:cs typeface="Arial" pitchFamily="34" charset="0"/>
              </a:rPr>
              <a:t>d'une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liste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paginée</a:t>
            </a:r>
            <a:r>
              <a:rPr lang="en-US" altLang="ko-KR" sz="1200" dirty="0">
                <a:solidFill>
                  <a:schemeClr val="bg1"/>
                </a:solidFill>
                <a:cs typeface="Arial" pitchFamily="34" charset="0"/>
              </a:rPr>
              <a:t> de livres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&lt;?xml&gt;</a:t>
            </a:r>
          </a:p>
          <a:p>
            <a:r>
              <a:rPr lang="en-US" altLang="ko-KR" sz="1200" dirty="0">
                <a:solidFill>
                  <a:schemeClr val="bg1"/>
                </a:solidFill>
                <a:cs typeface="Arial" pitchFamily="34" charset="0"/>
              </a:rPr>
              <a:t>&lt;search&gt;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="self" title="self"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=1&amp;c=5"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="next" title="next"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=2&amp;c=5"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="last" title="last"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=4&amp;c=5" /&gt;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&lt;/search&gt;</a:t>
            </a:r>
            <a:endParaRPr lang="en-US" altLang="ko-KR" sz="1200" dirty="0" smtClean="0">
              <a:solidFill>
                <a:schemeClr val="bg1"/>
              </a:solidFill>
              <a:cs typeface="Arial" pitchFamily="34" charset="0"/>
            </a:endParaRPr>
          </a:p>
        </p:txBody>
      </p:sp>
      <p:sp>
        <p:nvSpPr>
          <p:cNvPr id="11" name="Rectangle 10">
            <a:extLst>
              <a:ext uri="{FF2B5EF4-FFF2-40B4-BE49-F238E27FC236}">
                <a16:creationId xmlns:a16="http://schemas.microsoft.com/office/drawing/2014/main" id="{B04823C5-AAD3-4FB3-A25D-C238181A022C}"/>
              </a:ext>
            </a:extLst>
          </p:cNvPr>
          <p:cNvSpPr/>
          <p:nvPr/>
        </p:nvSpPr>
        <p:spPr>
          <a:xfrm>
            <a:off x="1436269" y="3109583"/>
            <a:ext cx="8908754" cy="728410"/>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1231641" y="2827827"/>
            <a:ext cx="939281"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1181877" y="2883307"/>
            <a:ext cx="103880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Relations</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1532249" y="3247917"/>
            <a:ext cx="890875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contents</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edit</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next</a:t>
            </a:r>
            <a:r>
              <a:rPr lang="fr-FR" altLang="ko-KR" sz="1200" dirty="0">
                <a:solidFill>
                  <a:schemeClr val="bg1"/>
                </a:solidFill>
                <a:latin typeface="Arial" pitchFamily="34" charset="0"/>
                <a:cs typeface="Arial" pitchFamily="34" charset="0"/>
              </a:rPr>
              <a:t>, last, </a:t>
            </a:r>
            <a:r>
              <a:rPr lang="fr-FR" altLang="ko-KR" sz="1200" dirty="0" err="1">
                <a:solidFill>
                  <a:schemeClr val="bg1"/>
                </a:solidFill>
                <a:latin typeface="Arial" pitchFamily="34" charset="0"/>
                <a:cs typeface="Arial" pitchFamily="34" charset="0"/>
              </a:rPr>
              <a:t>payment</a:t>
            </a:r>
            <a:r>
              <a:rPr lang="fr-FR" altLang="ko-KR" sz="1200" dirty="0">
                <a:solidFill>
                  <a:schemeClr val="bg1"/>
                </a:solidFill>
                <a:latin typeface="Arial" pitchFamily="34" charset="0"/>
                <a:cs typeface="Arial" pitchFamily="34" charset="0"/>
              </a:rPr>
              <a:t>, etc.</a:t>
            </a:r>
          </a:p>
          <a:p>
            <a:r>
              <a:rPr lang="fr-FR" altLang="ko-KR" sz="1200" dirty="0">
                <a:solidFill>
                  <a:schemeClr val="bg1"/>
                </a:solidFill>
                <a:latin typeface="Arial" pitchFamily="34" charset="0"/>
                <a:cs typeface="Arial" pitchFamily="34" charset="0"/>
              </a:rPr>
              <a:t>La liste complète sur le site de l’IANA : http://www.iana.org/assignments/link-relations/link-relations.xml</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82850137"/>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à coins arrondis 23">
            <a:extLst>
              <a:ext uri="{FF2B5EF4-FFF2-40B4-BE49-F238E27FC236}">
                <a16:creationId xmlns:a16="http://schemas.microsoft.com/office/drawing/2014/main" id="{B04823C5-AAD3-4FB3-A25D-C238181A022C}"/>
              </a:ext>
            </a:extLst>
          </p:cNvPr>
          <p:cNvSpPr/>
          <p:nvPr/>
        </p:nvSpPr>
        <p:spPr>
          <a:xfrm>
            <a:off x="683203" y="1520831"/>
            <a:ext cx="11184119" cy="80493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n°5</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7541"/>
            <a:ext cx="10997675" cy="1744666"/>
            <a:chOff x="2408971" y="512156"/>
            <a:chExt cx="24709000" cy="1744666"/>
          </a:xfrm>
        </p:grpSpPr>
        <p:sp>
          <p:nvSpPr>
            <p:cNvPr id="6" name="TextBox 5">
              <a:extLst>
                <a:ext uri="{FF2B5EF4-FFF2-40B4-BE49-F238E27FC236}">
                  <a16:creationId xmlns:a16="http://schemas.microsoft.com/office/drawing/2014/main" id="{BD325B23-26AF-4420-BA42-BC7886C5C584}"/>
                </a:ext>
              </a:extLst>
            </p:cNvPr>
            <p:cNvSpPr txBox="1"/>
            <p:nvPr/>
          </p:nvSpPr>
          <p:spPr>
            <a:xfrm>
              <a:off x="9303635" y="512156"/>
              <a:ext cx="10331251" cy="338554"/>
            </a:xfrm>
            <a:prstGeom prst="rect">
              <a:avLst/>
            </a:prstGeom>
            <a:noFill/>
          </p:spPr>
          <p:txBody>
            <a:bodyPr wrap="square" rtlCol="0">
              <a:spAutoFit/>
            </a:bodyPr>
            <a:lstStyle/>
            <a:p>
              <a:r>
                <a:rPr lang="fr-FR" altLang="ko-KR" sz="1600" b="1" dirty="0">
                  <a:solidFill>
                    <a:schemeClr val="bg1"/>
                  </a:solidFill>
                  <a:cs typeface="Arial" pitchFamily="34" charset="0"/>
                </a:rPr>
                <a:t>Un paramètre comme jeton d’authentification</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523220"/>
            </a:xfrm>
            <a:prstGeom prst="rect">
              <a:avLst/>
            </a:prstGeom>
            <a:noFill/>
          </p:spPr>
          <p:txBody>
            <a:bodyPr wrap="square" rtlCol="0">
              <a:spAutoFit/>
            </a:bodyPr>
            <a:lstStyle/>
            <a:p>
              <a:pPr algn="just"/>
              <a:r>
                <a:rPr lang="fr-FR" altLang="ko-KR" sz="1400" dirty="0" smtClean="0">
                  <a:solidFill>
                    <a:schemeClr val="bg1"/>
                  </a:solidFill>
                  <a:cs typeface="Arial" pitchFamily="34" charset="0"/>
                </a:rPr>
                <a:t>Chaque </a:t>
              </a:r>
              <a:r>
                <a:rPr lang="fr-FR" altLang="ko-KR" sz="1400" dirty="0">
                  <a:solidFill>
                    <a:schemeClr val="bg1"/>
                  </a:solidFill>
                  <a:cs typeface="Arial" pitchFamily="34" charset="0"/>
                </a:rPr>
                <a:t>requête est envoyée avec un jeton (</a:t>
              </a:r>
              <a:r>
                <a:rPr lang="fr-FR" altLang="ko-KR" sz="1400" dirty="0" err="1">
                  <a:solidFill>
                    <a:schemeClr val="bg1"/>
                  </a:solidFill>
                  <a:cs typeface="Arial" pitchFamily="34" charset="0"/>
                </a:rPr>
                <a:t>token</a:t>
              </a:r>
              <a:r>
                <a:rPr lang="fr-FR" altLang="ko-KR" sz="1400" dirty="0">
                  <a:solidFill>
                    <a:schemeClr val="bg1"/>
                  </a:solidFill>
                  <a:cs typeface="Arial" pitchFamily="34" charset="0"/>
                </a:rPr>
                <a:t>) passé en paramètre $_GET de la requête. Ce jeton temporaire est obtenu en envoyant une première requête d’authentification puis en le combinant avec nos requêtes.</a:t>
              </a:r>
              <a:endParaRPr lang="en-US" altLang="ko-KR" sz="1400"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B04823C5-AAD3-4FB3-A25D-C238181A022C}"/>
              </a:ext>
            </a:extLst>
          </p:cNvPr>
          <p:cNvSpPr/>
          <p:nvPr/>
        </p:nvSpPr>
        <p:spPr>
          <a:xfrm>
            <a:off x="537349" y="2952317"/>
            <a:ext cx="5536163" cy="235193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348343" y="2607113"/>
            <a:ext cx="2515438"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417483" y="2662522"/>
            <a:ext cx="244629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1 - </a:t>
            </a:r>
            <a:r>
              <a:rPr lang="en-US" altLang="ko-KR" sz="1200" b="1" dirty="0" err="1" smtClean="0">
                <a:solidFill>
                  <a:schemeClr val="bg1"/>
                </a:solidFill>
                <a:cs typeface="Arial" pitchFamily="34" charset="0"/>
              </a:rPr>
              <a:t>Demande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d’authentification</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537349" y="3066455"/>
            <a:ext cx="5484006" cy="2123658"/>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users</a:t>
            </a:r>
            <a:r>
              <a:rPr lang="fr-FR" altLang="ko-KR" sz="1200" dirty="0">
                <a:solidFill>
                  <a:schemeClr val="bg1"/>
                </a:solidFill>
                <a:latin typeface="Arial" pitchFamily="34" charset="0"/>
                <a:cs typeface="Arial" pitchFamily="34" charset="0"/>
              </a:rPr>
              <a:t>/123/</a:t>
            </a:r>
            <a:r>
              <a:rPr lang="fr-FR" altLang="ko-KR" sz="1200" dirty="0" err="1">
                <a:solidFill>
                  <a:schemeClr val="bg1"/>
                </a:solidFill>
                <a:latin typeface="Arial" pitchFamily="34" charset="0"/>
                <a:cs typeface="Arial" pitchFamily="34" charset="0"/>
              </a:rPr>
              <a:t>authenticate?pass</a:t>
            </a:r>
            <a:r>
              <a:rPr lang="fr-FR" altLang="ko-KR" sz="1200" dirty="0">
                <a:solidFill>
                  <a:schemeClr val="bg1"/>
                </a:solidFill>
                <a:latin typeface="Arial" pitchFamily="34" charset="0"/>
                <a:cs typeface="Arial" pitchFamily="34" charset="0"/>
              </a:rPr>
              <a:t>=lkdnssdf54d47894f5123002fds2sd360s0</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xml</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r>
              <a:rPr lang="fr-FR" altLang="ko-KR" sz="1200" dirty="0">
                <a:solidFill>
                  <a:schemeClr val="bg1"/>
                </a:solidFill>
                <a:latin typeface="Arial" pitchFamily="34" charset="0"/>
                <a:cs typeface="Arial" pitchFamily="34" charset="0"/>
              </a:rPr>
              <a:t>      &lt;id&gt;123&lt;/id&gt;</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&gt;Nicolas </a:t>
            </a:r>
            <a:r>
              <a:rPr lang="fr-FR" altLang="ko-KR" sz="1200" dirty="0" err="1">
                <a:solidFill>
                  <a:schemeClr val="bg1"/>
                </a:solidFill>
                <a:latin typeface="Arial" pitchFamily="34" charset="0"/>
                <a:cs typeface="Arial" pitchFamily="34" charset="0"/>
              </a:rPr>
              <a:t>Hachet</a:t>
            </a:r>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fsd531gfd5g5df31fdg3g3df45</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endParaRPr lang="en-US" altLang="ko-KR" sz="1200" dirty="0">
              <a:solidFill>
                <a:schemeClr val="bg1"/>
              </a:solidFill>
              <a:latin typeface="Arial" pitchFamily="34" charset="0"/>
              <a:cs typeface="Arial" pitchFamily="34" charset="0"/>
            </a:endParaRPr>
          </a:p>
        </p:txBody>
      </p:sp>
      <p:sp>
        <p:nvSpPr>
          <p:cNvPr id="16" name="Rectangle 15">
            <a:extLst>
              <a:ext uri="{FF2B5EF4-FFF2-40B4-BE49-F238E27FC236}">
                <a16:creationId xmlns:a16="http://schemas.microsoft.com/office/drawing/2014/main" id="{B04823C5-AAD3-4FB3-A25D-C238181A022C}"/>
              </a:ext>
            </a:extLst>
          </p:cNvPr>
          <p:cNvSpPr/>
          <p:nvPr/>
        </p:nvSpPr>
        <p:spPr>
          <a:xfrm>
            <a:off x="6392177" y="3571245"/>
            <a:ext cx="5656029" cy="112980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9">
            <a:extLst>
              <a:ext uri="{FF2B5EF4-FFF2-40B4-BE49-F238E27FC236}">
                <a16:creationId xmlns:a16="http://schemas.microsoft.com/office/drawing/2014/main" id="{79426DEA-E145-4CB5-A124-03449CFBB3D2}"/>
              </a:ext>
            </a:extLst>
          </p:cNvPr>
          <p:cNvSpPr/>
          <p:nvPr/>
        </p:nvSpPr>
        <p:spPr>
          <a:xfrm>
            <a:off x="6323037" y="3226041"/>
            <a:ext cx="2326432"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0">
            <a:extLst>
              <a:ext uri="{FF2B5EF4-FFF2-40B4-BE49-F238E27FC236}">
                <a16:creationId xmlns:a16="http://schemas.microsoft.com/office/drawing/2014/main" id="{D5DFB5B5-FA64-4BEE-B753-0656AB389907}"/>
              </a:ext>
            </a:extLst>
          </p:cNvPr>
          <p:cNvSpPr txBox="1"/>
          <p:nvPr/>
        </p:nvSpPr>
        <p:spPr>
          <a:xfrm>
            <a:off x="6392177" y="3281450"/>
            <a:ext cx="2188151"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2- </a:t>
            </a:r>
            <a:r>
              <a:rPr lang="en-US" altLang="ko-KR" sz="1200" b="1" dirty="0" err="1" smtClean="0">
                <a:solidFill>
                  <a:schemeClr val="bg1"/>
                </a:solidFill>
                <a:cs typeface="Arial" pitchFamily="34" charset="0"/>
              </a:rPr>
              <a:t>Accès</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aux </a:t>
            </a:r>
            <a:r>
              <a:rPr lang="en-US" altLang="ko-KR" sz="1200" b="1" dirty="0" err="1">
                <a:solidFill>
                  <a:schemeClr val="bg1"/>
                </a:solidFill>
                <a:cs typeface="Arial" pitchFamily="34" charset="0"/>
              </a:rPr>
              <a:t>ressources</a:t>
            </a:r>
            <a:endParaRPr lang="ko-KR" altLang="en-US" sz="1200"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6444343" y="3685383"/>
            <a:ext cx="5551706" cy="1015663"/>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Cet </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est ensuite utilisé pour générer un hash de la requête de cette </a:t>
            </a:r>
            <a:r>
              <a:rPr lang="fr-FR" altLang="ko-KR" sz="1200" dirty="0" smtClean="0">
                <a:solidFill>
                  <a:schemeClr val="bg1"/>
                </a:solidFill>
                <a:latin typeface="Arial" pitchFamily="34" charset="0"/>
                <a:cs typeface="Arial" pitchFamily="34" charset="0"/>
              </a:rPr>
              <a:t>façon :</a:t>
            </a:r>
          </a:p>
          <a:p>
            <a:endParaRPr lang="en-US"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hash = SHA1(</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 </a:t>
            </a:r>
            <a:r>
              <a:rPr lang="fr-FR" altLang="ko-KR" sz="1200" dirty="0" err="1">
                <a:solidFill>
                  <a:schemeClr val="bg1"/>
                </a:solidFill>
                <a:latin typeface="Arial" pitchFamily="34" charset="0"/>
                <a:cs typeface="Arial" pitchFamily="34" charset="0"/>
              </a:rPr>
              <a:t>requete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hash = SHA1(fsd531gfd5g5df31fdg3g3df45 + "GET /books")</a:t>
            </a:r>
          </a:p>
          <a:p>
            <a:r>
              <a:rPr lang="fr-FR" altLang="ko-KR" sz="1200" dirty="0">
                <a:solidFill>
                  <a:schemeClr val="bg1"/>
                </a:solidFill>
                <a:latin typeface="Arial" pitchFamily="34" charset="0"/>
                <a:cs typeface="Arial" pitchFamily="34" charset="0"/>
              </a:rPr>
              <a:t>hash = 456894ds4q15sdq156sd1qsd1qsd156156</a:t>
            </a:r>
            <a:endParaRPr lang="fr-FR" altLang="ko-KR" sz="1200" dirty="0" smtClean="0">
              <a:solidFill>
                <a:schemeClr val="bg1"/>
              </a:solidFill>
              <a:latin typeface="Arial" pitchFamily="34" charset="0"/>
              <a:cs typeface="Arial" pitchFamily="34" charset="0"/>
            </a:endParaRPr>
          </a:p>
        </p:txBody>
      </p:sp>
      <p:sp>
        <p:nvSpPr>
          <p:cNvPr id="20" name="Rectangle 19">
            <a:extLst>
              <a:ext uri="{FF2B5EF4-FFF2-40B4-BE49-F238E27FC236}">
                <a16:creationId xmlns:a16="http://schemas.microsoft.com/office/drawing/2014/main" id="{B04823C5-AAD3-4FB3-A25D-C238181A022C}"/>
              </a:ext>
            </a:extLst>
          </p:cNvPr>
          <p:cNvSpPr/>
          <p:nvPr/>
        </p:nvSpPr>
        <p:spPr>
          <a:xfrm>
            <a:off x="4005944" y="5869676"/>
            <a:ext cx="7174520" cy="654854"/>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19">
            <a:extLst>
              <a:ext uri="{FF2B5EF4-FFF2-40B4-BE49-F238E27FC236}">
                <a16:creationId xmlns:a16="http://schemas.microsoft.com/office/drawing/2014/main" id="{79426DEA-E145-4CB5-A124-03449CFBB3D2}"/>
              </a:ext>
            </a:extLst>
          </p:cNvPr>
          <p:cNvSpPr/>
          <p:nvPr/>
        </p:nvSpPr>
        <p:spPr>
          <a:xfrm>
            <a:off x="3713583" y="5524471"/>
            <a:ext cx="7011115"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0">
            <a:extLst>
              <a:ext uri="{FF2B5EF4-FFF2-40B4-BE49-F238E27FC236}">
                <a16:creationId xmlns:a16="http://schemas.microsoft.com/office/drawing/2014/main" id="{D5DFB5B5-FA64-4BEE-B753-0656AB389907}"/>
              </a:ext>
            </a:extLst>
          </p:cNvPr>
          <p:cNvSpPr txBox="1"/>
          <p:nvPr/>
        </p:nvSpPr>
        <p:spPr>
          <a:xfrm>
            <a:off x="3713584" y="5579880"/>
            <a:ext cx="6941975"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C’est ce hash qui est passé comme jeton afin de valider l’authentification pour cette </a:t>
            </a:r>
            <a:r>
              <a:rPr lang="fr-FR" altLang="ko-KR" sz="1200" b="1" dirty="0" smtClean="0">
                <a:solidFill>
                  <a:schemeClr val="bg1"/>
                </a:solidFill>
                <a:cs typeface="Arial" pitchFamily="34" charset="0"/>
              </a:rPr>
              <a:t>requête</a:t>
            </a:r>
            <a:endParaRPr lang="ko-KR" altLang="en-US" sz="1200" b="1" dirty="0">
              <a:solidFill>
                <a:schemeClr val="bg1"/>
              </a:solidFill>
              <a:cs typeface="Arial" pitchFamily="34" charset="0"/>
            </a:endParaRPr>
          </a:p>
        </p:txBody>
      </p:sp>
      <p:sp>
        <p:nvSpPr>
          <p:cNvPr id="26" name="TextBox 21">
            <a:extLst>
              <a:ext uri="{FF2B5EF4-FFF2-40B4-BE49-F238E27FC236}">
                <a16:creationId xmlns:a16="http://schemas.microsoft.com/office/drawing/2014/main" id="{D6C24BE7-F4B7-4B22-90D0-D58085FC6A1F}"/>
              </a:ext>
            </a:extLst>
          </p:cNvPr>
          <p:cNvSpPr txBox="1"/>
          <p:nvPr/>
        </p:nvSpPr>
        <p:spPr>
          <a:xfrm>
            <a:off x="4117910" y="5983813"/>
            <a:ext cx="6889090" cy="461665"/>
          </a:xfrm>
          <a:prstGeom prst="rect">
            <a:avLst/>
          </a:prstGeom>
          <a:noFill/>
        </p:spPr>
        <p:txBody>
          <a:bodyPr wrap="square" rtlCol="0">
            <a:spAutoFit/>
          </a:bodyPr>
          <a:lstStyle/>
          <a:p>
            <a:endParaRPr lang="fr-FR" altLang="ko-KR" sz="1200" dirty="0" smtClean="0">
              <a:solidFill>
                <a:schemeClr val="bg1"/>
              </a:solidFill>
              <a:latin typeface="Arial" pitchFamily="34" charset="0"/>
              <a:cs typeface="Arial" pitchFamily="34" charset="0"/>
            </a:endParaRPr>
          </a:p>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books?user</a:t>
            </a:r>
            <a:r>
              <a:rPr lang="fr-FR" altLang="ko-KR" sz="1200" dirty="0">
                <a:solidFill>
                  <a:schemeClr val="bg1"/>
                </a:solidFill>
                <a:latin typeface="Arial" pitchFamily="34" charset="0"/>
                <a:cs typeface="Arial" pitchFamily="34" charset="0"/>
              </a:rPr>
              <a:t>=123&amp;hash=456894ds4q15sdq156sd1qsd1qsd156156</a:t>
            </a:r>
            <a:endParaRPr lang="fr-FR" altLang="ko-KR" sz="12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99764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0" y="274950"/>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81344" y="2364515"/>
            <a:ext cx="4661840" cy="461665"/>
          </a:xfrm>
          <a:prstGeom prst="rect">
            <a:avLst/>
          </a:prstGeom>
          <a:noFill/>
        </p:spPr>
        <p:txBody>
          <a:bodyPr wrap="square" rtlCol="0">
            <a:spAutoFit/>
          </a:bodyPr>
          <a:lstStyle/>
          <a:p>
            <a:r>
              <a:rPr lang="fr-FR" altLang="ko-KR" sz="1200" dirty="0">
                <a:solidFill>
                  <a:schemeClr val="bg1"/>
                </a:solidFill>
                <a:cs typeface="Arial" pitchFamily="34" charset="0"/>
              </a:rPr>
              <a:t>C’est quoi une API ? </a:t>
            </a:r>
            <a:endParaRPr lang="fr-FR" altLang="ko-KR" sz="1200" dirty="0" smtClean="0">
              <a:solidFill>
                <a:schemeClr val="bg1"/>
              </a:solidFill>
              <a:cs typeface="Arial" pitchFamily="34" charset="0"/>
            </a:endParaRPr>
          </a:p>
          <a:p>
            <a:r>
              <a:rPr lang="fr-FR" altLang="ko-KR" sz="1200" dirty="0" smtClean="0">
                <a:solidFill>
                  <a:schemeClr val="bg1"/>
                </a:solidFill>
                <a:cs typeface="Arial" pitchFamily="34" charset="0"/>
              </a:rPr>
              <a:t>Et </a:t>
            </a:r>
            <a:r>
              <a:rPr lang="fr-FR" altLang="ko-KR" sz="1200" dirty="0">
                <a:solidFill>
                  <a:schemeClr val="bg1"/>
                </a:solidFill>
                <a:cs typeface="Arial" pitchFamily="34" charset="0"/>
              </a:rPr>
              <a:t>à quoi ça sert ?</a:t>
            </a: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Présentation</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sp>
        <p:nvSpPr>
          <p:cNvPr id="7" name="TextBox 6">
            <a:extLst>
              <a:ext uri="{FF2B5EF4-FFF2-40B4-BE49-F238E27FC236}">
                <a16:creationId xmlns:a16="http://schemas.microsoft.com/office/drawing/2014/main" id="{38A41E9E-1812-4ACE-A417-73C9AF47F355}"/>
              </a:ext>
            </a:extLst>
          </p:cNvPr>
          <p:cNvSpPr txBox="1"/>
          <p:nvPr/>
        </p:nvSpPr>
        <p:spPr>
          <a:xfrm>
            <a:off x="7081344" y="3503507"/>
            <a:ext cx="4661840" cy="461665"/>
          </a:xfrm>
          <a:prstGeom prst="rect">
            <a:avLst/>
          </a:prstGeom>
          <a:noFill/>
        </p:spPr>
        <p:txBody>
          <a:bodyPr wrap="square" rtlCol="0">
            <a:spAutoFit/>
          </a:bodyPr>
          <a:lstStyle/>
          <a:p>
            <a:r>
              <a:rPr lang="fr-FR" altLang="ko-KR" sz="1200" dirty="0" smtClean="0">
                <a:solidFill>
                  <a:schemeClr val="bg1"/>
                </a:solidFill>
                <a:cs typeface="Arial" pitchFamily="34" charset="0"/>
              </a:rPr>
              <a:t>REST est </a:t>
            </a:r>
            <a:r>
              <a:rPr lang="fr-FR" altLang="ko-KR" sz="1200" dirty="0">
                <a:solidFill>
                  <a:schemeClr val="bg1"/>
                </a:solidFill>
                <a:cs typeface="Arial" pitchFamily="34" charset="0"/>
              </a:rPr>
              <a:t>un style d'architecture logicielle définissant un ensemble de contraintes à utiliser pour créer des services web</a:t>
            </a:r>
            <a:r>
              <a:rPr lang="fr-FR"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grpSp>
        <p:nvGrpSpPr>
          <p:cNvPr id="8" name="Group 7">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Rest</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11" name="TextBox 10">
            <a:extLst>
              <a:ext uri="{FF2B5EF4-FFF2-40B4-BE49-F238E27FC236}">
                <a16:creationId xmlns:a16="http://schemas.microsoft.com/office/drawing/2014/main" id="{15E1B5E5-22C6-4CAE-BC59-0EB34CC7C043}"/>
              </a:ext>
            </a:extLst>
          </p:cNvPr>
          <p:cNvSpPr txBox="1"/>
          <p:nvPr/>
        </p:nvSpPr>
        <p:spPr>
          <a:xfrm>
            <a:off x="7081344" y="4642499"/>
            <a:ext cx="4661840" cy="646331"/>
          </a:xfrm>
          <a:prstGeom prst="rect">
            <a:avLst/>
          </a:prstGeom>
          <a:noFill/>
        </p:spPr>
        <p:txBody>
          <a:bodyPr wrap="square" rtlCol="0">
            <a:spAutoFit/>
          </a:bodyPr>
          <a:lstStyle/>
          <a:p>
            <a:r>
              <a:rPr lang="fr-FR" altLang="ko-KR" sz="1200" dirty="0" err="1" smtClean="0">
                <a:solidFill>
                  <a:schemeClr val="bg1"/>
                </a:solidFill>
                <a:latin typeface="Arial" pitchFamily="34" charset="0"/>
                <a:cs typeface="Arial" pitchFamily="34" charset="0"/>
              </a:rPr>
              <a:t>GraphOl</a:t>
            </a:r>
            <a:r>
              <a:rPr lang="fr-FR" altLang="ko-KR" sz="1200" dirty="0" smtClean="0">
                <a:solidFill>
                  <a:schemeClr val="bg1"/>
                </a:solidFill>
                <a:latin typeface="Arial" pitchFamily="34" charset="0"/>
                <a:cs typeface="Arial" pitchFamily="34" charset="0"/>
              </a:rPr>
              <a:t> est </a:t>
            </a:r>
            <a:r>
              <a:rPr lang="fr-FR" altLang="ko-KR" sz="1200" dirty="0">
                <a:solidFill>
                  <a:schemeClr val="bg1"/>
                </a:solidFill>
                <a:latin typeface="Arial" pitchFamily="34" charset="0"/>
                <a:cs typeface="Arial" pitchFamily="34" charset="0"/>
              </a:rPr>
              <a:t>un langage de requête pour les API. Il propose une approche totalement différente des API REST. </a:t>
            </a:r>
          </a:p>
          <a:p>
            <a:r>
              <a:rPr lang="en-US" altLang="ko-KR" sz="1200" dirty="0" smtClean="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2"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a:t>
              </a:r>
              <a:r>
                <a:rPr lang="en-US" altLang="ko-KR" sz="2700" b="1" dirty="0" err="1" smtClean="0">
                  <a:solidFill>
                    <a:schemeClr val="bg1"/>
                  </a:solidFill>
                  <a:cs typeface="Arial" pitchFamily="34" charset="0"/>
                </a:rPr>
                <a:t>GraphQl</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err="1" smtClean="0">
                <a:solidFill>
                  <a:schemeClr val="bg1"/>
                </a:solidFill>
                <a:cs typeface="Arial" pitchFamily="34" charset="0"/>
              </a:rPr>
              <a:t>Quel</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technologie</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adapté</a:t>
            </a:r>
            <a:r>
              <a:rPr lang="en-US" altLang="ko-KR" sz="1200" dirty="0" smtClean="0">
                <a:solidFill>
                  <a:schemeClr val="bg1"/>
                </a:solidFill>
                <a:cs typeface="Arial" pitchFamily="34" charset="0"/>
              </a:rPr>
              <a:t> pour </a:t>
            </a:r>
            <a:r>
              <a:rPr lang="en-US" altLang="ko-KR" sz="1200" dirty="0" err="1" smtClean="0">
                <a:solidFill>
                  <a:schemeClr val="bg1"/>
                </a:solidFill>
                <a:cs typeface="Arial" pitchFamily="34" charset="0"/>
              </a:rPr>
              <a:t>l’Inrae</a:t>
            </a:r>
            <a:r>
              <a:rPr lang="en-US" altLang="ko-KR" sz="1200" dirty="0">
                <a:solidFill>
                  <a:schemeClr val="bg1"/>
                </a:solidFill>
                <a:ea typeface="FZShuTi" pitchFamily="2" charset="-122"/>
                <a:cs typeface="Arial" pitchFamily="34" charset="0"/>
              </a:rPr>
              <a:t> </a:t>
            </a:r>
            <a:r>
              <a:rPr lang="en-US" altLang="ko-KR" sz="1200" dirty="0" smtClean="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Utilisations</a:t>
              </a:r>
              <a:r>
                <a:rPr lang="en-US" altLang="ko-KR" sz="2700" b="1" dirty="0" smtClean="0">
                  <a:solidFill>
                    <a:schemeClr val="bg1"/>
                  </a:solidFill>
                  <a:cs typeface="Arial" pitchFamily="34" charset="0"/>
                </a:rPr>
                <a:t> pour nous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dirty="0" err="1" smtClean="0">
                <a:solidFill>
                  <a:schemeClr val="bg1"/>
                </a:solidFill>
                <a:latin typeface="+mj-lt"/>
                <a:cs typeface="Arial" pitchFamily="34" charset="0"/>
              </a:rPr>
              <a:t>Sommaire</a:t>
            </a:r>
            <a:endParaRPr lang="ko-KR" altLang="en-US" sz="5400" dirty="0">
              <a:solidFill>
                <a:schemeClr val="bg1"/>
              </a:solidFill>
              <a:latin typeface="+mj-lt"/>
              <a:cs typeface="Arial" pitchFamily="34" charset="0"/>
            </a:endParaRPr>
          </a:p>
        </p:txBody>
      </p:sp>
      <p:sp>
        <p:nvSpPr>
          <p:cNvPr id="20" name="TextBox 2">
            <a:extLst>
              <a:ext uri="{FF2B5EF4-FFF2-40B4-BE49-F238E27FC236}">
                <a16:creationId xmlns:a16="http://schemas.microsoft.com/office/drawing/2014/main" id="{993B75C5-9BDB-4B5F-AB3F-CB12A702F1F8}"/>
              </a:ext>
            </a:extLst>
          </p:cNvPr>
          <p:cNvSpPr txBox="1"/>
          <p:nvPr/>
        </p:nvSpPr>
        <p:spPr>
          <a:xfrm>
            <a:off x="6513074" y="1176314"/>
            <a:ext cx="4661840" cy="400110"/>
          </a:xfrm>
          <a:prstGeom prst="rect">
            <a:avLst/>
          </a:prstGeom>
          <a:noFill/>
        </p:spPr>
        <p:txBody>
          <a:bodyPr wrap="square" rtlCol="0">
            <a:spAutoFit/>
          </a:bodyPr>
          <a:lstStyle/>
          <a:p>
            <a:r>
              <a:rPr lang="fr-FR" altLang="ko-KR" sz="1000" dirty="0" smtClean="0">
                <a:solidFill>
                  <a:srgbClr val="FFFF00"/>
                </a:solidFill>
                <a:cs typeface="Arial" pitchFamily="34" charset="0"/>
              </a:rPr>
              <a:t>Entre chaque point un moment de questions réponses est </a:t>
            </a:r>
            <a:r>
              <a:rPr lang="fr-FR" altLang="ko-KR" sz="1000" dirty="0" smtClean="0">
                <a:solidFill>
                  <a:srgbClr val="FFFF00"/>
                </a:solidFill>
                <a:cs typeface="Arial" pitchFamily="34" charset="0"/>
              </a:rPr>
              <a:t>prévu</a:t>
            </a:r>
          </a:p>
          <a:p>
            <a:r>
              <a:rPr lang="en-US" altLang="ko-KR" sz="1000" dirty="0" err="1" smtClean="0">
                <a:solidFill>
                  <a:srgbClr val="FFFF00"/>
                </a:solidFill>
                <a:cs typeface="Arial" pitchFamily="34" charset="0"/>
              </a:rPr>
              <a:t>Donc</a:t>
            </a:r>
            <a:r>
              <a:rPr lang="en-US" altLang="ko-KR" sz="1000" dirty="0" smtClean="0">
                <a:solidFill>
                  <a:srgbClr val="FFFF00"/>
                </a:solidFill>
                <a:cs typeface="Arial" pitchFamily="34" charset="0"/>
              </a:rPr>
              <a:t> merci de ne pas </a:t>
            </a:r>
            <a:r>
              <a:rPr lang="en-US" altLang="ko-KR" sz="1000" dirty="0" err="1" smtClean="0">
                <a:solidFill>
                  <a:srgbClr val="FFFF00"/>
                </a:solidFill>
                <a:cs typeface="Arial" pitchFamily="34" charset="0"/>
              </a:rPr>
              <a:t>couper</a:t>
            </a:r>
            <a:r>
              <a:rPr lang="en-US" altLang="ko-KR" sz="1000" dirty="0" smtClean="0">
                <a:solidFill>
                  <a:srgbClr val="FFFF00"/>
                </a:solidFill>
                <a:cs typeface="Arial" pitchFamily="34" charset="0"/>
              </a:rPr>
              <a:t> le </a:t>
            </a:r>
            <a:r>
              <a:rPr lang="en-US" altLang="ko-KR" sz="1000" dirty="0" err="1" smtClean="0">
                <a:solidFill>
                  <a:srgbClr val="FFFF00"/>
                </a:solidFill>
                <a:cs typeface="Arial" pitchFamily="34" charset="0"/>
              </a:rPr>
              <a:t>rythme</a:t>
            </a:r>
            <a:r>
              <a:rPr lang="en-US" altLang="ko-KR" sz="1000" dirty="0">
                <a:solidFill>
                  <a:srgbClr val="FFFF00"/>
                </a:solidFill>
                <a:cs typeface="Arial" pitchFamily="34" charset="0"/>
              </a:rPr>
              <a:t>.</a:t>
            </a:r>
            <a:endParaRPr lang="fr-FR" altLang="ko-KR" sz="1000" dirty="0">
              <a:solidFill>
                <a:srgbClr val="FFFF00"/>
              </a:solidFill>
              <a:cs typeface="Arial" pitchFamily="34" charset="0"/>
            </a:endParaRPr>
          </a:p>
        </p:txBody>
      </p:sp>
    </p:spTree>
    <p:extLst>
      <p:ext uri="{BB962C8B-B14F-4D97-AF65-F5344CB8AC3E}">
        <p14:creationId xmlns:p14="http://schemas.microsoft.com/office/powerpoint/2010/main" val="140130902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à coins arrondis 25">
            <a:extLst>
              <a:ext uri="{FF2B5EF4-FFF2-40B4-BE49-F238E27FC236}">
                <a16:creationId xmlns:a16="http://schemas.microsoft.com/office/drawing/2014/main" id="{B04823C5-AAD3-4FB3-A25D-C238181A022C}"/>
              </a:ext>
            </a:extLst>
          </p:cNvPr>
          <p:cNvSpPr/>
          <p:nvPr/>
        </p:nvSpPr>
        <p:spPr>
          <a:xfrm>
            <a:off x="323529" y="273235"/>
            <a:ext cx="5171840" cy="59268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7" name="Rectangle à coins arrondis 26">
            <a:extLst>
              <a:ext uri="{FF2B5EF4-FFF2-40B4-BE49-F238E27FC236}">
                <a16:creationId xmlns:a16="http://schemas.microsoft.com/office/drawing/2014/main" id="{B04823C5-AAD3-4FB3-A25D-C238181A022C}"/>
              </a:ext>
            </a:extLst>
          </p:cNvPr>
          <p:cNvSpPr/>
          <p:nvPr/>
        </p:nvSpPr>
        <p:spPr>
          <a:xfrm>
            <a:off x="3282030" y="5432715"/>
            <a:ext cx="1879192" cy="43525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à coins arrondis 28">
            <a:extLst>
              <a:ext uri="{FF2B5EF4-FFF2-40B4-BE49-F238E27FC236}">
                <a16:creationId xmlns:a16="http://schemas.microsoft.com/office/drawing/2014/main" id="{B04823C5-AAD3-4FB3-A25D-C238181A022C}"/>
              </a:ext>
            </a:extLst>
          </p:cNvPr>
          <p:cNvSpPr/>
          <p:nvPr/>
        </p:nvSpPr>
        <p:spPr>
          <a:xfrm>
            <a:off x="1550504" y="3743051"/>
            <a:ext cx="3720524" cy="542049"/>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à coins arrondis 27">
            <a:extLst>
              <a:ext uri="{FF2B5EF4-FFF2-40B4-BE49-F238E27FC236}">
                <a16:creationId xmlns:a16="http://schemas.microsoft.com/office/drawing/2014/main" id="{B04823C5-AAD3-4FB3-A25D-C238181A022C}"/>
              </a:ext>
            </a:extLst>
          </p:cNvPr>
          <p:cNvSpPr/>
          <p:nvPr/>
        </p:nvSpPr>
        <p:spPr>
          <a:xfrm>
            <a:off x="1550504" y="1821839"/>
            <a:ext cx="3720524" cy="96910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6906126" y="4454108"/>
            <a:ext cx="3705890" cy="62242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à coins arrondis 23">
            <a:extLst>
              <a:ext uri="{FF2B5EF4-FFF2-40B4-BE49-F238E27FC236}">
                <a16:creationId xmlns:a16="http://schemas.microsoft.com/office/drawing/2014/main" id="{B04823C5-AAD3-4FB3-A25D-C238181A022C}"/>
              </a:ext>
            </a:extLst>
          </p:cNvPr>
          <p:cNvSpPr/>
          <p:nvPr/>
        </p:nvSpPr>
        <p:spPr>
          <a:xfrm>
            <a:off x="7074222" y="2631233"/>
            <a:ext cx="3537794" cy="96910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5129909" cy="436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solidFill>
                  <a:schemeClr val="bg1"/>
                </a:solidFill>
              </a:rPr>
              <a:t>Les points faibles des API </a:t>
            </a:r>
            <a:r>
              <a:rPr lang="fr-FR" dirty="0" err="1" smtClean="0">
                <a:solidFill>
                  <a:schemeClr val="bg1"/>
                </a:solidFill>
              </a:rPr>
              <a:t>Rest</a:t>
            </a:r>
            <a:endParaRPr lang="fr-FR" dirty="0">
              <a:solidFill>
                <a:schemeClr val="bg1"/>
              </a:solidFill>
            </a:endParaRPr>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725395" y="1941144"/>
            <a:ext cx="3637043" cy="646331"/>
          </a:xfrm>
          <a:prstGeom prst="rect">
            <a:avLst/>
          </a:prstGeom>
          <a:noFill/>
        </p:spPr>
        <p:txBody>
          <a:bodyPr wrap="square" rtlCol="0">
            <a:spAutoFit/>
          </a:bodyPr>
          <a:lstStyle/>
          <a:p>
            <a:r>
              <a:rPr lang="fr-FR" altLang="ko-KR" sz="1200" dirty="0">
                <a:solidFill>
                  <a:schemeClr val="bg1"/>
                </a:solidFill>
                <a:cs typeface="Arial" pitchFamily="34" charset="0"/>
              </a:rPr>
              <a:t>Avec une API REST, le client ne peut pas récupérer une partie des champs d’un objet. Il reçoit tous les champs de l’objet.</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75632" y="3752189"/>
            <a:ext cx="3637043" cy="461665"/>
          </a:xfrm>
          <a:prstGeom prst="rect">
            <a:avLst/>
          </a:prstGeom>
          <a:noFill/>
        </p:spPr>
        <p:txBody>
          <a:bodyPr wrap="square" rtlCol="0">
            <a:spAutoFit/>
          </a:bodyPr>
          <a:lstStyle/>
          <a:p>
            <a:r>
              <a:rPr lang="fr-FR" altLang="ko-KR" sz="1200" dirty="0">
                <a:solidFill>
                  <a:schemeClr val="bg1"/>
                </a:solidFill>
                <a:cs typeface="Arial" pitchFamily="34" charset="0"/>
              </a:rPr>
              <a:t>La gestion des relations entre mes objets est un véritable casse-tête.</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3342701" y="5536824"/>
            <a:ext cx="1818521" cy="276999"/>
          </a:xfrm>
          <a:prstGeom prst="rect">
            <a:avLst/>
          </a:prstGeom>
          <a:noFill/>
        </p:spPr>
        <p:txBody>
          <a:bodyPr wrap="square" rtlCol="0">
            <a:spAutoFit/>
          </a:bodyPr>
          <a:lstStyle/>
          <a:p>
            <a:r>
              <a:rPr lang="fr-FR" sz="1200" dirty="0" smtClean="0">
                <a:solidFill>
                  <a:schemeClr val="bg1"/>
                </a:solidFill>
              </a:rPr>
              <a:t>Le typage des données.</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990266" y="2790945"/>
            <a:ext cx="3621750" cy="646331"/>
          </a:xfrm>
          <a:prstGeom prst="rect">
            <a:avLst/>
          </a:prstGeom>
          <a:noFill/>
        </p:spPr>
        <p:txBody>
          <a:bodyPr wrap="square" rtlCol="0">
            <a:spAutoFit/>
          </a:bodyPr>
          <a:lstStyle/>
          <a:p>
            <a:pPr algn="r"/>
            <a:r>
              <a:rPr lang="fr-FR" altLang="ko-KR" sz="1200" dirty="0">
                <a:solidFill>
                  <a:schemeClr val="bg1"/>
                </a:solidFill>
                <a:cs typeface="Arial" pitchFamily="34" charset="0"/>
              </a:rPr>
              <a:t>L’une des critiques qui revient sans cesse est qu’un client doit parfois enchaîner plusieurs requêtes afin de récupérer des données précises.</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79744" y="4564679"/>
            <a:ext cx="3621750" cy="461665"/>
          </a:xfrm>
          <a:prstGeom prst="rect">
            <a:avLst/>
          </a:prstGeom>
          <a:noFill/>
        </p:spPr>
        <p:txBody>
          <a:bodyPr wrap="square" rtlCol="0">
            <a:spAutoFit/>
          </a:bodyPr>
          <a:lstStyle/>
          <a:p>
            <a:pPr algn="r"/>
            <a:r>
              <a:rPr lang="fr-FR" altLang="ko-KR" sz="1200" dirty="0">
                <a:solidFill>
                  <a:schemeClr val="bg1"/>
                </a:solidFill>
                <a:cs typeface="Arial" pitchFamily="34" charset="0"/>
              </a:rPr>
              <a:t>Le client ne peut “requêter” que sur des “</a:t>
            </a:r>
            <a:r>
              <a:rPr lang="fr-FR" altLang="ko-KR" sz="1200" dirty="0" err="1">
                <a:solidFill>
                  <a:schemeClr val="bg1"/>
                </a:solidFill>
                <a:cs typeface="Arial" pitchFamily="34" charset="0"/>
              </a:rPr>
              <a:t>endpoints</a:t>
            </a:r>
            <a:r>
              <a:rPr lang="fr-FR" altLang="ko-KR" sz="1200" dirty="0">
                <a:solidFill>
                  <a:schemeClr val="bg1"/>
                </a:solidFill>
                <a:cs typeface="Arial" pitchFamily="34" charset="0"/>
              </a:rPr>
              <a:t>” définis au préalable par le développeur de l’API</a:t>
            </a:r>
            <a:r>
              <a:rPr lang="fr-FR" altLang="ko-KR" sz="1200" dirty="0" smtClean="0">
                <a:solidFill>
                  <a:schemeClr val="bg1"/>
                </a:solidFill>
                <a:cs typeface="Arial" pitchFamily="34" charset="0"/>
              </a:rPr>
              <a:t>.</a:t>
            </a:r>
            <a:r>
              <a:rPr lang="en-US" altLang="ko-KR" sz="1200" dirty="0" smtClean="0">
                <a:solidFill>
                  <a:schemeClr val="bg1"/>
                </a:solidFill>
                <a:cs typeface="Arial" pitchFamily="34" charset="0"/>
              </a:rPr>
              <a:t> </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8289528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1000"/>
                                        <p:tgtEl>
                                          <p:spTgt spid="27"/>
                                        </p:tgtEl>
                                      </p:cBhvr>
                                    </p:animEffect>
                                    <p:anim calcmode="lin" valueType="num">
                                      <p:cBhvr>
                                        <p:cTn id="76" dur="1000" fill="hold"/>
                                        <p:tgtEl>
                                          <p:spTgt spid="27"/>
                                        </p:tgtEl>
                                        <p:attrNameLst>
                                          <p:attrName>ppt_x</p:attrName>
                                        </p:attrNameLst>
                                      </p:cBhvr>
                                      <p:tavLst>
                                        <p:tav tm="0">
                                          <p:val>
                                            <p:strVal val="#ppt_x"/>
                                          </p:val>
                                        </p:tav>
                                        <p:tav tm="100000">
                                          <p:val>
                                            <p:strVal val="#ppt_x"/>
                                          </p:val>
                                        </p:tav>
                                      </p:tavLst>
                                    </p:anim>
                                    <p:anim calcmode="lin" valueType="num">
                                      <p:cBhvr>
                                        <p:cTn id="77" dur="1000" fill="hold"/>
                                        <p:tgtEl>
                                          <p:spTgt spid="2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1000"/>
                                        <p:tgtEl>
                                          <p:spTgt spid="14"/>
                                        </p:tgtEl>
                                      </p:cBhvr>
                                    </p:animEffect>
                                    <p:anim calcmode="lin" valueType="num">
                                      <p:cBhvr>
                                        <p:cTn id="81" dur="1000" fill="hold"/>
                                        <p:tgtEl>
                                          <p:spTgt spid="14"/>
                                        </p:tgtEl>
                                        <p:attrNameLst>
                                          <p:attrName>ppt_x</p:attrName>
                                        </p:attrNameLst>
                                      </p:cBhvr>
                                      <p:tavLst>
                                        <p:tav tm="0">
                                          <p:val>
                                            <p:strVal val="#ppt_x"/>
                                          </p:val>
                                        </p:tav>
                                        <p:tav tm="100000">
                                          <p:val>
                                            <p:strVal val="#ppt_x"/>
                                          </p:val>
                                        </p:tav>
                                      </p:tavLst>
                                    </p:anim>
                                    <p:anim calcmode="lin" valueType="num">
                                      <p:cBhvr>
                                        <p:cTn id="82" dur="1000" fill="hold"/>
                                        <p:tgtEl>
                                          <p:spTgt spid="1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1000"/>
                                        <p:tgtEl>
                                          <p:spTgt spid="13"/>
                                        </p:tgtEl>
                                      </p:cBhvr>
                                    </p:animEffect>
                                    <p:anim calcmode="lin" valueType="num">
                                      <p:cBhvr>
                                        <p:cTn id="86" dur="1000" fill="hold"/>
                                        <p:tgtEl>
                                          <p:spTgt spid="13"/>
                                        </p:tgtEl>
                                        <p:attrNameLst>
                                          <p:attrName>ppt_x</p:attrName>
                                        </p:attrNameLst>
                                      </p:cBhvr>
                                      <p:tavLst>
                                        <p:tav tm="0">
                                          <p:val>
                                            <p:strVal val="#ppt_x"/>
                                          </p:val>
                                        </p:tav>
                                        <p:tav tm="100000">
                                          <p:val>
                                            <p:strVal val="#ppt_x"/>
                                          </p:val>
                                        </p:tav>
                                      </p:tavLst>
                                    </p:anim>
                                    <p:anim calcmode="lin" valueType="num">
                                      <p:cBhvr>
                                        <p:cTn id="8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28" grpId="0" animBg="1"/>
      <p:bldP spid="25" grpId="0" animBg="1"/>
      <p:bldP spid="24" grpId="0" animBg="1"/>
      <p:bldP spid="9" grpId="0"/>
      <p:bldP spid="10" grpId="0"/>
      <p:bldP spid="11" grpId="0"/>
      <p:bldP spid="12" grpId="0"/>
      <p:bldP spid="13" grpId="0"/>
      <p:bldP spid="14" grpId="0"/>
      <p:bldP spid="15" grpId="0"/>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548320" y="792584"/>
            <a:ext cx="6410717"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C6EBD0-DF5B-4EE2-A230-D05A6519618A}"/>
              </a:ext>
            </a:extLst>
          </p:cNvPr>
          <p:cNvSpPr txBox="1"/>
          <p:nvPr/>
        </p:nvSpPr>
        <p:spPr>
          <a:xfrm>
            <a:off x="940382" y="896164"/>
            <a:ext cx="957992" cy="461665"/>
          </a:xfrm>
          <a:prstGeom prst="rect">
            <a:avLst/>
          </a:prstGeom>
          <a:noFill/>
        </p:spPr>
        <p:txBody>
          <a:bodyPr wrap="square" lIns="108000" rIns="108000" rtlCol="0" anchor="ctr">
            <a:spAutoFit/>
          </a:bodyPr>
          <a:lstStyle/>
          <a:p>
            <a:r>
              <a:rPr lang="en-US" altLang="ko-KR" sz="2400" b="1" dirty="0" smtClean="0">
                <a:solidFill>
                  <a:srgbClr val="92D050"/>
                </a:solidFill>
                <a:cs typeface="Arial" pitchFamily="34" charset="0"/>
              </a:rPr>
              <a:t>Pour</a:t>
            </a:r>
            <a:endParaRPr lang="ko-KR" altLang="en-US" sz="2400" b="1" dirty="0">
              <a:solidFill>
                <a:srgbClr val="92D050"/>
              </a:solidFill>
              <a:cs typeface="Arial" pitchFamily="34" charset="0"/>
            </a:endParaRPr>
          </a:p>
        </p:txBody>
      </p:sp>
      <p:sp>
        <p:nvSpPr>
          <p:cNvPr id="6" name="TextBox 5">
            <a:extLst>
              <a:ext uri="{FF2B5EF4-FFF2-40B4-BE49-F238E27FC236}">
                <a16:creationId xmlns:a16="http://schemas.microsoft.com/office/drawing/2014/main" id="{606460CB-E570-43FD-893F-C1FD2E7830B3}"/>
              </a:ext>
            </a:extLst>
          </p:cNvPr>
          <p:cNvSpPr txBox="1"/>
          <p:nvPr/>
        </p:nvSpPr>
        <p:spPr>
          <a:xfrm>
            <a:off x="811172" y="1427329"/>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Évoluera indéfiniment</a:t>
            </a:r>
            <a:endParaRPr lang="en-US" altLang="ko-KR" sz="1200" dirty="0">
              <a:solidFill>
                <a:schemeClr val="bg1"/>
              </a:solidFill>
              <a:ea typeface="FZShuTi" pitchFamily="2" charset="-122"/>
              <a:cs typeface="Arial" pitchFamily="34" charset="0"/>
            </a:endParaRPr>
          </a:p>
        </p:txBody>
      </p:sp>
      <p:sp>
        <p:nvSpPr>
          <p:cNvPr id="7" name="TextBox 6">
            <a:extLst>
              <a:ext uri="{FF2B5EF4-FFF2-40B4-BE49-F238E27FC236}">
                <a16:creationId xmlns:a16="http://schemas.microsoft.com/office/drawing/2014/main" id="{357DD274-6419-4E37-BFF2-9D9446896092}"/>
              </a:ext>
            </a:extLst>
          </p:cNvPr>
          <p:cNvSpPr txBox="1"/>
          <p:nvPr/>
        </p:nvSpPr>
        <p:spPr>
          <a:xfrm>
            <a:off x="811172" y="1695966"/>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Haute performance (en particulier sur HTTP2)</a:t>
            </a:r>
            <a:r>
              <a:rPr lang="en-US" altLang="ko-KR" sz="1200" dirty="0" smtClean="0">
                <a:solidFill>
                  <a:schemeClr val="bg1"/>
                </a:solidFill>
                <a:cs typeface="Arial" pitchFamily="34" charset="0"/>
              </a:rPr>
              <a:t>.</a:t>
            </a:r>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141CE8CB-F23D-49AE-931B-E064ED37F5E9}"/>
              </a:ext>
            </a:extLst>
          </p:cNvPr>
          <p:cNvSpPr txBox="1"/>
          <p:nvPr/>
        </p:nvSpPr>
        <p:spPr>
          <a:xfrm>
            <a:off x="811172" y="1964603"/>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200" dirty="0" err="1">
                <a:solidFill>
                  <a:schemeClr val="bg1"/>
                </a:solidFill>
                <a:cs typeface="Arial" pitchFamily="34" charset="0"/>
              </a:rPr>
              <a:t>Éprouvé</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depuis</a:t>
            </a:r>
            <a:r>
              <a:rPr lang="en-US" altLang="ko-KR" sz="1200" dirty="0">
                <a:solidFill>
                  <a:schemeClr val="bg1"/>
                </a:solidFill>
                <a:cs typeface="Arial" pitchFamily="34" charset="0"/>
              </a:rPr>
              <a:t> des </a:t>
            </a:r>
            <a:r>
              <a:rPr lang="en-US" altLang="ko-KR" sz="1200" dirty="0" err="1" smtClean="0">
                <a:solidFill>
                  <a:schemeClr val="bg1"/>
                </a:solidFill>
                <a:cs typeface="Arial" pitchFamily="34" charset="0"/>
              </a:rPr>
              <a:t>décennies</a:t>
            </a:r>
            <a:r>
              <a:rPr lang="en-US" altLang="ko-KR" sz="1200" dirty="0" smtClean="0">
                <a:solidFill>
                  <a:schemeClr val="bg1"/>
                </a:solidFill>
                <a:cs typeface="Arial" pitchFamily="34" charset="0"/>
              </a:rPr>
              <a:t>.</a:t>
            </a:r>
            <a:endParaRPr lang="en-US" altLang="ko-KR" sz="1200" dirty="0">
              <a:solidFill>
                <a:schemeClr val="bg1"/>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2" y="2233240"/>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Fonctionne avec n'importe quelle </a:t>
            </a:r>
            <a:r>
              <a:rPr lang="fr-FR" altLang="ko-KR" sz="1200" dirty="0" smtClean="0">
                <a:solidFill>
                  <a:schemeClr val="bg1"/>
                </a:solidFill>
                <a:cs typeface="Arial" pitchFamily="34" charset="0"/>
              </a:rPr>
              <a:t>représentation.</a:t>
            </a:r>
            <a:endParaRPr lang="en-US" altLang="ko-KR" sz="1200" dirty="0">
              <a:solidFill>
                <a:schemeClr val="bg1"/>
              </a:solidFill>
              <a:ea typeface="FZShuTi" pitchFamily="2" charset="-122"/>
              <a:cs typeface="Arial" pitchFamily="34" charset="0"/>
            </a:endParaRPr>
          </a:p>
        </p:txBody>
      </p:sp>
      <p:sp>
        <p:nvSpPr>
          <p:cNvPr id="12" name="TextBox 5">
            <a:extLst>
              <a:ext uri="{FF2B5EF4-FFF2-40B4-BE49-F238E27FC236}">
                <a16:creationId xmlns:a16="http://schemas.microsoft.com/office/drawing/2014/main" id="{606460CB-E570-43FD-893F-C1FD2E7830B3}"/>
              </a:ext>
            </a:extLst>
          </p:cNvPr>
          <p:cNvSpPr txBox="1"/>
          <p:nvPr/>
        </p:nvSpPr>
        <p:spPr>
          <a:xfrm>
            <a:off x="811172" y="2501877"/>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État de l'application pilotée par le serveur</a:t>
            </a:r>
            <a:endParaRPr lang="en-US" altLang="ko-KR" sz="1200" dirty="0">
              <a:solidFill>
                <a:schemeClr val="bg1"/>
              </a:solidFill>
              <a:ea typeface="FZShuTi" pitchFamily="2" charset="-122"/>
              <a:cs typeface="Arial" pitchFamily="34" charset="0"/>
            </a:endParaRPr>
          </a:p>
        </p:txBody>
      </p:sp>
      <p:sp>
        <p:nvSpPr>
          <p:cNvPr id="13" name="TextBox 6">
            <a:extLst>
              <a:ext uri="{FF2B5EF4-FFF2-40B4-BE49-F238E27FC236}">
                <a16:creationId xmlns:a16="http://schemas.microsoft.com/office/drawing/2014/main" id="{357DD274-6419-4E37-BFF2-9D9446896092}"/>
              </a:ext>
            </a:extLst>
          </p:cNvPr>
          <p:cNvSpPr txBox="1"/>
          <p:nvPr/>
        </p:nvSpPr>
        <p:spPr>
          <a:xfrm>
            <a:off x="811172" y="2770516"/>
            <a:ext cx="60633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Découplage complet du client et du serveur permettant une évolution indépendante</a:t>
            </a:r>
            <a:endParaRPr lang="en-US" altLang="ko-KR" sz="1200" dirty="0">
              <a:solidFill>
                <a:schemeClr val="bg1"/>
              </a:solidFill>
              <a:ea typeface="FZShuTi" pitchFamily="2" charset="-122"/>
              <a:cs typeface="Arial" pitchFamily="34" charset="0"/>
            </a:endParaRPr>
          </a:p>
        </p:txBody>
      </p:sp>
      <p:sp>
        <p:nvSpPr>
          <p:cNvPr id="17" name="Rectangle à coins arrondis 16">
            <a:extLst>
              <a:ext uri="{FF2B5EF4-FFF2-40B4-BE49-F238E27FC236}">
                <a16:creationId xmlns:a16="http://schemas.microsoft.com/office/drawing/2014/main" id="{B04823C5-AAD3-4FB3-A25D-C238181A022C}"/>
              </a:ext>
            </a:extLst>
          </p:cNvPr>
          <p:cNvSpPr/>
          <p:nvPr/>
        </p:nvSpPr>
        <p:spPr>
          <a:xfrm>
            <a:off x="2961878" y="4020397"/>
            <a:ext cx="5297539"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4">
            <a:extLst>
              <a:ext uri="{FF2B5EF4-FFF2-40B4-BE49-F238E27FC236}">
                <a16:creationId xmlns:a16="http://schemas.microsoft.com/office/drawing/2014/main" id="{FCC6EBD0-DF5B-4EE2-A230-D05A6519618A}"/>
              </a:ext>
            </a:extLst>
          </p:cNvPr>
          <p:cNvSpPr txBox="1"/>
          <p:nvPr/>
        </p:nvSpPr>
        <p:spPr>
          <a:xfrm>
            <a:off x="3438413" y="4089935"/>
            <a:ext cx="1272737" cy="461665"/>
          </a:xfrm>
          <a:prstGeom prst="rect">
            <a:avLst/>
          </a:prstGeom>
          <a:noFill/>
        </p:spPr>
        <p:txBody>
          <a:bodyPr wrap="square" lIns="108000" rIns="108000" rtlCol="0" anchor="ctr">
            <a:spAutoFit/>
          </a:bodyPr>
          <a:lstStyle/>
          <a:p>
            <a:r>
              <a:rPr lang="en-US" altLang="ko-KR" sz="2400" b="1" dirty="0" err="1" smtClean="0">
                <a:solidFill>
                  <a:srgbClr val="FF0000"/>
                </a:solidFill>
                <a:cs typeface="Arial" pitchFamily="34" charset="0"/>
              </a:rPr>
              <a:t>Contre</a:t>
            </a:r>
            <a:endParaRPr lang="ko-KR" altLang="en-US" sz="2400" b="1" dirty="0">
              <a:solidFill>
                <a:srgbClr val="FF0000"/>
              </a:solidFill>
              <a:cs typeface="Arial" pitchFamily="34" charset="0"/>
            </a:endParaRPr>
          </a:p>
        </p:txBody>
      </p:sp>
      <p:sp>
        <p:nvSpPr>
          <p:cNvPr id="19" name="TextBox 5">
            <a:extLst>
              <a:ext uri="{FF2B5EF4-FFF2-40B4-BE49-F238E27FC236}">
                <a16:creationId xmlns:a16="http://schemas.microsoft.com/office/drawing/2014/main" id="{606460CB-E570-43FD-893F-C1FD2E7830B3}"/>
              </a:ext>
            </a:extLst>
          </p:cNvPr>
          <p:cNvSpPr txBox="1"/>
          <p:nvPr/>
        </p:nvSpPr>
        <p:spPr>
          <a:xfrm>
            <a:off x="3309204" y="4621100"/>
            <a:ext cx="484820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Énorme barrière à l'entrée dans la formation et l'apprentissage</a:t>
            </a:r>
            <a:endParaRPr lang="en-US" altLang="ko-KR" sz="1200" dirty="0">
              <a:solidFill>
                <a:schemeClr val="bg1"/>
              </a:solidFill>
              <a:ea typeface="FZShuTi" pitchFamily="2" charset="-122"/>
              <a:cs typeface="Arial" pitchFamily="34" charset="0"/>
            </a:endParaRPr>
          </a:p>
        </p:txBody>
      </p:sp>
      <p:sp>
        <p:nvSpPr>
          <p:cNvPr id="20" name="TextBox 6">
            <a:extLst>
              <a:ext uri="{FF2B5EF4-FFF2-40B4-BE49-F238E27FC236}">
                <a16:creationId xmlns:a16="http://schemas.microsoft.com/office/drawing/2014/main" id="{357DD274-6419-4E37-BFF2-9D9446896092}"/>
              </a:ext>
            </a:extLst>
          </p:cNvPr>
          <p:cNvSpPr txBox="1"/>
          <p:nvPr/>
        </p:nvSpPr>
        <p:spPr>
          <a:xfrm>
            <a:off x="3309204" y="4889737"/>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Nécessite que les clients jouent avec</a:t>
            </a:r>
            <a:endParaRPr lang="en-US" altLang="ko-KR" sz="1200" dirty="0">
              <a:solidFill>
                <a:schemeClr val="bg1"/>
              </a:solidFill>
              <a:ea typeface="FZShuTi" pitchFamily="2" charset="-122"/>
              <a:cs typeface="Arial" pitchFamily="34" charset="0"/>
            </a:endParaRPr>
          </a:p>
        </p:txBody>
      </p:sp>
      <p:sp>
        <p:nvSpPr>
          <p:cNvPr id="21" name="TextBox 8">
            <a:extLst>
              <a:ext uri="{FF2B5EF4-FFF2-40B4-BE49-F238E27FC236}">
                <a16:creationId xmlns:a16="http://schemas.microsoft.com/office/drawing/2014/main" id="{141CE8CB-F23D-49AE-931B-E064ED37F5E9}"/>
              </a:ext>
            </a:extLst>
          </p:cNvPr>
          <p:cNvSpPr txBox="1"/>
          <p:nvPr/>
        </p:nvSpPr>
        <p:spPr>
          <a:xfrm>
            <a:off x="3309203" y="5158374"/>
            <a:ext cx="46520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Mauvais ou pas d'outillage pour les clients</a:t>
            </a:r>
            <a:endParaRPr lang="en-US" altLang="ko-KR" sz="1200" dirty="0">
              <a:solidFill>
                <a:schemeClr val="bg1"/>
              </a:solidFill>
              <a:ea typeface="FZShuTi" pitchFamily="2" charset="-122"/>
              <a:cs typeface="Arial" pitchFamily="34" charset="0"/>
            </a:endParaRPr>
          </a:p>
        </p:txBody>
      </p:sp>
      <p:sp>
        <p:nvSpPr>
          <p:cNvPr id="22" name="TextBox 9">
            <a:extLst>
              <a:ext uri="{FF2B5EF4-FFF2-40B4-BE49-F238E27FC236}">
                <a16:creationId xmlns:a16="http://schemas.microsoft.com/office/drawing/2014/main" id="{8102D300-D7EA-4F7D-B7AA-40CD1851A935}"/>
              </a:ext>
            </a:extLst>
          </p:cNvPr>
          <p:cNvSpPr txBox="1"/>
          <p:nvPr/>
        </p:nvSpPr>
        <p:spPr>
          <a:xfrm>
            <a:off x="3309204" y="5427011"/>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Pas de cadre ni de guide d'outillage</a:t>
            </a:r>
            <a:endParaRPr lang="en-US" altLang="ko-KR" sz="1200" dirty="0">
              <a:solidFill>
                <a:schemeClr val="bg1"/>
              </a:solidFill>
              <a:ea typeface="FZShuTi" pitchFamily="2" charset="-122"/>
              <a:cs typeface="Arial" pitchFamily="34" charset="0"/>
            </a:endParaRPr>
          </a:p>
        </p:txBody>
      </p:sp>
      <p:sp>
        <p:nvSpPr>
          <p:cNvPr id="23" name="TextBox 5">
            <a:extLst>
              <a:ext uri="{FF2B5EF4-FFF2-40B4-BE49-F238E27FC236}">
                <a16:creationId xmlns:a16="http://schemas.microsoft.com/office/drawing/2014/main" id="{606460CB-E570-43FD-893F-C1FD2E7830B3}"/>
              </a:ext>
            </a:extLst>
          </p:cNvPr>
          <p:cNvSpPr txBox="1"/>
          <p:nvPr/>
        </p:nvSpPr>
        <p:spPr>
          <a:xfrm>
            <a:off x="3309204" y="5695648"/>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Exige de la discipline de tous les côtés</a:t>
            </a:r>
            <a:endParaRPr lang="en-US" altLang="ko-KR" sz="1200" dirty="0">
              <a:solidFill>
                <a:schemeClr val="bg1"/>
              </a:solidFill>
              <a:ea typeface="FZShuTi" pitchFamily="2" charset="-122"/>
              <a:cs typeface="Arial" pitchFamily="34" charset="0"/>
            </a:endParaRPr>
          </a:p>
        </p:txBody>
      </p:sp>
      <p:sp>
        <p:nvSpPr>
          <p:cNvPr id="24" name="TextBox 6">
            <a:extLst>
              <a:ext uri="{FF2B5EF4-FFF2-40B4-BE49-F238E27FC236}">
                <a16:creationId xmlns:a16="http://schemas.microsoft.com/office/drawing/2014/main" id="{357DD274-6419-4E37-BFF2-9D9446896092}"/>
              </a:ext>
            </a:extLst>
          </p:cNvPr>
          <p:cNvSpPr txBox="1"/>
          <p:nvPr/>
        </p:nvSpPr>
        <p:spPr>
          <a:xfrm>
            <a:off x="3309204" y="5964287"/>
            <a:ext cx="4493013"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Difficile de garder la cohérence (à maintenir et à upgrader)</a:t>
            </a:r>
            <a:endParaRPr lang="en-US" altLang="ko-KR" sz="1200" dirty="0">
              <a:solidFill>
                <a:schemeClr val="bg1"/>
              </a:solidFill>
              <a:ea typeface="FZShuTi" pitchFamily="2" charset="-122"/>
              <a:cs typeface="Arial" pitchFamily="34" charset="0"/>
            </a:endParaRPr>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7300282" y="1163645"/>
            <a:ext cx="4586900" cy="160804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4">
            <a:extLst>
              <a:ext uri="{FF2B5EF4-FFF2-40B4-BE49-F238E27FC236}">
                <a16:creationId xmlns:a16="http://schemas.microsoft.com/office/drawing/2014/main" id="{FCC6EBD0-DF5B-4EE2-A230-D05A6519618A}"/>
              </a:ext>
            </a:extLst>
          </p:cNvPr>
          <p:cNvSpPr txBox="1"/>
          <p:nvPr/>
        </p:nvSpPr>
        <p:spPr>
          <a:xfrm>
            <a:off x="7692343" y="1267225"/>
            <a:ext cx="1232978" cy="461665"/>
          </a:xfrm>
          <a:prstGeom prst="rect">
            <a:avLst/>
          </a:prstGeom>
          <a:noFill/>
        </p:spPr>
        <p:txBody>
          <a:bodyPr wrap="square" lIns="108000" rIns="108000" rtlCol="0" anchor="ctr">
            <a:spAutoFit/>
          </a:bodyPr>
          <a:lstStyle/>
          <a:p>
            <a:r>
              <a:rPr lang="en-US" altLang="ko-KR" sz="2400" b="1" dirty="0" err="1" smtClean="0">
                <a:solidFill>
                  <a:schemeClr val="accent2">
                    <a:lumMod val="60000"/>
                    <a:lumOff val="40000"/>
                  </a:schemeClr>
                </a:solidFill>
                <a:cs typeface="Arial" pitchFamily="34" charset="0"/>
              </a:rPr>
              <a:t>Neutre</a:t>
            </a:r>
            <a:endParaRPr lang="ko-KR" altLang="en-US" sz="2400" b="1" dirty="0">
              <a:solidFill>
                <a:schemeClr val="accent2">
                  <a:lumMod val="60000"/>
                  <a:lumOff val="40000"/>
                </a:schemeClr>
              </a:solidFill>
              <a:cs typeface="Arial" pitchFamily="34" charset="0"/>
            </a:endParaRPr>
          </a:p>
        </p:txBody>
      </p:sp>
      <p:sp>
        <p:nvSpPr>
          <p:cNvPr id="27" name="TextBox 5">
            <a:extLst>
              <a:ext uri="{FF2B5EF4-FFF2-40B4-BE49-F238E27FC236}">
                <a16:creationId xmlns:a16="http://schemas.microsoft.com/office/drawing/2014/main" id="{606460CB-E570-43FD-893F-C1FD2E7830B3}"/>
              </a:ext>
            </a:extLst>
          </p:cNvPr>
          <p:cNvSpPr txBox="1"/>
          <p:nvPr/>
        </p:nvSpPr>
        <p:spPr>
          <a:xfrm>
            <a:off x="7567566" y="1827681"/>
            <a:ext cx="446319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Vous devez penser aux cas d'utilisation dès la conception.</a:t>
            </a:r>
            <a:endParaRPr lang="en-US" altLang="ko-KR" sz="1200" dirty="0">
              <a:solidFill>
                <a:schemeClr val="bg1"/>
              </a:solidFill>
              <a:ea typeface="FZShuTi" pitchFamily="2" charset="-122"/>
              <a:cs typeface="Arial" pitchFamily="34" charset="0"/>
            </a:endParaRPr>
          </a:p>
        </p:txBody>
      </p:sp>
      <p:sp>
        <p:nvSpPr>
          <p:cNvPr id="28" name="TextBox 6">
            <a:extLst>
              <a:ext uri="{FF2B5EF4-FFF2-40B4-BE49-F238E27FC236}">
                <a16:creationId xmlns:a16="http://schemas.microsoft.com/office/drawing/2014/main" id="{357DD274-6419-4E37-BFF2-9D9446896092}"/>
              </a:ext>
            </a:extLst>
          </p:cNvPr>
          <p:cNvSpPr txBox="1"/>
          <p:nvPr/>
        </p:nvSpPr>
        <p:spPr>
          <a:xfrm>
            <a:off x="7563133" y="2067027"/>
            <a:ext cx="420477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API multiples pour les besoins spécifiques des clients</a:t>
            </a:r>
            <a:endParaRPr lang="en-US" altLang="ko-KR" sz="1200" dirty="0">
              <a:solidFill>
                <a:schemeClr val="bg1"/>
              </a:solidFill>
              <a:ea typeface="FZShuTi" pitchFamily="2" charset="-122"/>
              <a:cs typeface="Arial" pitchFamily="34" charset="0"/>
            </a:endParaRPr>
          </a:p>
        </p:txBody>
      </p:sp>
      <p:sp>
        <p:nvSpPr>
          <p:cNvPr id="29" name="TextBox 8">
            <a:extLst>
              <a:ext uri="{FF2B5EF4-FFF2-40B4-BE49-F238E27FC236}">
                <a16:creationId xmlns:a16="http://schemas.microsoft.com/office/drawing/2014/main" id="{141CE8CB-F23D-49AE-931B-E064ED37F5E9}"/>
              </a:ext>
            </a:extLst>
          </p:cNvPr>
          <p:cNvSpPr txBox="1"/>
          <p:nvPr/>
        </p:nvSpPr>
        <p:spPr>
          <a:xfrm>
            <a:off x="7563132" y="2335664"/>
            <a:ext cx="420477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Aucune documentation de référence </a:t>
            </a:r>
            <a:r>
              <a:rPr lang="fr-FR" altLang="ko-KR" sz="1200" dirty="0" smtClean="0">
                <a:solidFill>
                  <a:schemeClr val="bg1"/>
                </a:solidFill>
                <a:cs typeface="Arial" pitchFamily="34" charset="0"/>
              </a:rPr>
              <a:t>requise</a:t>
            </a:r>
            <a:endParaRPr lang="en-US" altLang="ko-KR" sz="1200" dirty="0">
              <a:solidFill>
                <a:schemeClr val="bg1"/>
              </a:solidFill>
              <a:ea typeface="FZShuTi" pitchFamily="2" charset="-122"/>
              <a:cs typeface="Arial" pitchFamily="34" charset="0"/>
            </a:endParaRPr>
          </a:p>
        </p:txBody>
      </p:sp>
    </p:spTree>
    <p:extLst>
      <p:ext uri="{BB962C8B-B14F-4D97-AF65-F5344CB8AC3E}">
        <p14:creationId xmlns:p14="http://schemas.microsoft.com/office/powerpoint/2010/main" val="18906953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500" fill="hold"/>
                                        <p:tgtEl>
                                          <p:spTgt spid="25"/>
                                        </p:tgtEl>
                                        <p:attrNameLst>
                                          <p:attrName>ppt_w</p:attrName>
                                        </p:attrNameLst>
                                      </p:cBhvr>
                                      <p:tavLst>
                                        <p:tav tm="0">
                                          <p:val>
                                            <p:fltVal val="0"/>
                                          </p:val>
                                        </p:tav>
                                        <p:tav tm="100000">
                                          <p:val>
                                            <p:strVal val="#ppt_w"/>
                                          </p:val>
                                        </p:tav>
                                      </p:tavLst>
                                    </p:anim>
                                    <p:anim calcmode="lin" valueType="num">
                                      <p:cBhvr>
                                        <p:cTn id="50" dur="500" fill="hold"/>
                                        <p:tgtEl>
                                          <p:spTgt spid="25"/>
                                        </p:tgtEl>
                                        <p:attrNameLst>
                                          <p:attrName>ppt_h</p:attrName>
                                        </p:attrNameLst>
                                      </p:cBhvr>
                                      <p:tavLst>
                                        <p:tav tm="0">
                                          <p:val>
                                            <p:fltVal val="0"/>
                                          </p:val>
                                        </p:tav>
                                        <p:tav tm="100000">
                                          <p:val>
                                            <p:strVal val="#ppt_h"/>
                                          </p:val>
                                        </p:tav>
                                      </p:tavLst>
                                    </p:anim>
                                    <p:animEffect transition="in" filter="fade">
                                      <p:cBhvr>
                                        <p:cTn id="51" dur="500"/>
                                        <p:tgtEl>
                                          <p:spTgt spid="2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500" fill="hold"/>
                                        <p:tgtEl>
                                          <p:spTgt spid="28"/>
                                        </p:tgtEl>
                                        <p:attrNameLst>
                                          <p:attrName>ppt_w</p:attrName>
                                        </p:attrNameLst>
                                      </p:cBhvr>
                                      <p:tavLst>
                                        <p:tav tm="0">
                                          <p:val>
                                            <p:fltVal val="0"/>
                                          </p:val>
                                        </p:tav>
                                        <p:tav tm="100000">
                                          <p:val>
                                            <p:strVal val="#ppt_w"/>
                                          </p:val>
                                        </p:tav>
                                      </p:tavLst>
                                    </p:anim>
                                    <p:anim calcmode="lin" valueType="num">
                                      <p:cBhvr>
                                        <p:cTn id="65" dur="500" fill="hold"/>
                                        <p:tgtEl>
                                          <p:spTgt spid="28"/>
                                        </p:tgtEl>
                                        <p:attrNameLst>
                                          <p:attrName>ppt_h</p:attrName>
                                        </p:attrNameLst>
                                      </p:cBhvr>
                                      <p:tavLst>
                                        <p:tav tm="0">
                                          <p:val>
                                            <p:fltVal val="0"/>
                                          </p:val>
                                        </p:tav>
                                        <p:tav tm="100000">
                                          <p:val>
                                            <p:strVal val="#ppt_h"/>
                                          </p:val>
                                        </p:tav>
                                      </p:tavLst>
                                    </p:anim>
                                    <p:animEffect transition="in" filter="fade">
                                      <p:cBhvr>
                                        <p:cTn id="66" dur="500"/>
                                        <p:tgtEl>
                                          <p:spTgt spid="2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p:bldP spid="22" grpId="0"/>
      <p:bldP spid="23" grpId="0"/>
      <p:bldP spid="24" grpId="0"/>
      <p:bldP spid="25" grpId="0" animBg="1"/>
      <p:bldP spid="26" grpId="0"/>
      <p:bldP spid="27" grpId="0"/>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583958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 y="92237"/>
            <a:ext cx="4545170" cy="1839980"/>
          </a:xfrm>
          <a:prstGeom prst="rect">
            <a:avLst/>
          </a:prstGeom>
        </p:spPr>
      </p:pic>
      <p:sp>
        <p:nvSpPr>
          <p:cNvPr id="10" name="TextBox 9">
            <a:extLst>
              <a:ext uri="{FF2B5EF4-FFF2-40B4-BE49-F238E27FC236}">
                <a16:creationId xmlns:a16="http://schemas.microsoft.com/office/drawing/2014/main" id="{22EACE2C-F0BB-4B26-BDA0-E1B66FC049A7}"/>
              </a:ext>
            </a:extLst>
          </p:cNvPr>
          <p:cNvSpPr txBox="1"/>
          <p:nvPr/>
        </p:nvSpPr>
        <p:spPr>
          <a:xfrm>
            <a:off x="379679" y="480802"/>
            <a:ext cx="3714997"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dirty="0" err="1" smtClean="0">
                <a:solidFill>
                  <a:schemeClr val="bg1"/>
                </a:solidFill>
                <a:latin typeface="+mj-lt"/>
                <a:cs typeface="Arial" pitchFamily="34" charset="0"/>
              </a:rPr>
              <a:t>GraphQl</a:t>
            </a:r>
            <a:endParaRPr lang="ko-KR" altLang="en-US" sz="48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B04823C5-AAD3-4FB3-A25D-C238181A022C}"/>
              </a:ext>
            </a:extLst>
          </p:cNvPr>
          <p:cNvSpPr/>
          <p:nvPr/>
        </p:nvSpPr>
        <p:spPr>
          <a:xfrm>
            <a:off x="1118929" y="2512578"/>
            <a:ext cx="10233316" cy="1218641"/>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228129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238600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2789576"/>
            <a:ext cx="10052924" cy="830997"/>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Graph </a:t>
            </a:r>
            <a:r>
              <a:rPr lang="fr-FR" altLang="ko-KR" sz="1200" dirty="0" smtClean="0">
                <a:solidFill>
                  <a:schemeClr val="bg1"/>
                </a:solidFill>
                <a:latin typeface="Arial" pitchFamily="34" charset="0"/>
                <a:cs typeface="Arial" pitchFamily="34" charset="0"/>
              </a:rPr>
              <a:t>(QL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endParaRPr lang="en-US" altLang="ko-KR" sz="1200" dirty="0">
              <a:solidFill>
                <a:schemeClr val="bg1"/>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B04823C5-AAD3-4FB3-A25D-C238181A022C}"/>
              </a:ext>
            </a:extLst>
          </p:cNvPr>
          <p:cNvSpPr/>
          <p:nvPr/>
        </p:nvSpPr>
        <p:spPr>
          <a:xfrm>
            <a:off x="1131845" y="4416288"/>
            <a:ext cx="10233316" cy="1798825"/>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19">
            <a:extLst>
              <a:ext uri="{FF2B5EF4-FFF2-40B4-BE49-F238E27FC236}">
                <a16:creationId xmlns:a16="http://schemas.microsoft.com/office/drawing/2014/main" id="{79426DEA-E145-4CB5-A124-03449CFBB3D2}"/>
              </a:ext>
            </a:extLst>
          </p:cNvPr>
          <p:cNvSpPr/>
          <p:nvPr/>
        </p:nvSpPr>
        <p:spPr>
          <a:xfrm>
            <a:off x="885659" y="418500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0">
            <a:extLst>
              <a:ext uri="{FF2B5EF4-FFF2-40B4-BE49-F238E27FC236}">
                <a16:creationId xmlns:a16="http://schemas.microsoft.com/office/drawing/2014/main" id="{D5DFB5B5-FA64-4BEE-B753-0656AB389907}"/>
              </a:ext>
            </a:extLst>
          </p:cNvPr>
          <p:cNvSpPr txBox="1"/>
          <p:nvPr/>
        </p:nvSpPr>
        <p:spPr>
          <a:xfrm>
            <a:off x="945976" y="428971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Optimisation</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des </a:t>
            </a:r>
            <a:r>
              <a:rPr lang="en-US" altLang="ko-KR" sz="1200" b="1" dirty="0" err="1">
                <a:solidFill>
                  <a:schemeClr val="bg1"/>
                </a:solidFill>
                <a:cs typeface="Arial" pitchFamily="34" charset="0"/>
              </a:rPr>
              <a:t>données</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réseau</a:t>
            </a:r>
            <a:endParaRPr lang="ko-KR" altLang="en-US" sz="1200" b="1" dirty="0">
              <a:solidFill>
                <a:schemeClr val="bg1"/>
              </a:solidFill>
              <a:cs typeface="Arial" pitchFamily="34" charset="0"/>
            </a:endParaRPr>
          </a:p>
        </p:txBody>
      </p:sp>
      <p:sp>
        <p:nvSpPr>
          <p:cNvPr id="12" name="TextBox 21">
            <a:extLst>
              <a:ext uri="{FF2B5EF4-FFF2-40B4-BE49-F238E27FC236}">
                <a16:creationId xmlns:a16="http://schemas.microsoft.com/office/drawing/2014/main" id="{D6C24BE7-F4B7-4B22-90D0-D58085FC6A1F}"/>
              </a:ext>
            </a:extLst>
          </p:cNvPr>
          <p:cNvSpPr txBox="1"/>
          <p:nvPr/>
        </p:nvSpPr>
        <p:spPr>
          <a:xfrm>
            <a:off x="1131845" y="4693286"/>
            <a:ext cx="10052924" cy="1384995"/>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A </a:t>
            </a:r>
            <a:r>
              <a:rPr lang="fr-FR" altLang="ko-KR" sz="1200" dirty="0">
                <a:solidFill>
                  <a:schemeClr val="bg1"/>
                </a:solidFill>
                <a:latin typeface="Arial" pitchFamily="34" charset="0"/>
                <a:cs typeface="Arial" pitchFamily="34" charset="0"/>
              </a:rPr>
              <a:t>l’origine, le premier prototype de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en 2012 avait pour objectif de répondre aux besoins de l’application iOS de Facebook. Lorsque l’on développe une application mobile, la consommation des données est un enjeu important à considérer. En effet, notre utilisateur peut se retrouver à tout moment avec une bande passante faible (utilisateurs isolés, transport en commun…) et l’application doit tout de même s’afficher avec le minimum d’appels API, quitte à se compléter par la suite.</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 besoin du premier prototype était donc de réunir toutes les informations importantes au bon fonctionnement de l’application dans un seul appel en déléguant la complexité du client au serveur épargnant ainsi de multiples appels.</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929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4823C5-AAD3-4FB3-A25D-C238181A022C}"/>
              </a:ext>
            </a:extLst>
          </p:cNvPr>
          <p:cNvSpPr/>
          <p:nvPr/>
        </p:nvSpPr>
        <p:spPr>
          <a:xfrm>
            <a:off x="1028733" y="4981683"/>
            <a:ext cx="10233316" cy="1798825"/>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1">
            <a:extLst>
              <a:ext uri="{FF2B5EF4-FFF2-40B4-BE49-F238E27FC236}">
                <a16:creationId xmlns:a16="http://schemas.microsoft.com/office/drawing/2014/main" id="{D6C24BE7-F4B7-4B22-90D0-D58085FC6A1F}"/>
              </a:ext>
            </a:extLst>
          </p:cNvPr>
          <p:cNvSpPr txBox="1"/>
          <p:nvPr/>
        </p:nvSpPr>
        <p:spPr>
          <a:xfrm>
            <a:off x="1028733" y="5096265"/>
            <a:ext cx="10052924" cy="1569660"/>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Considérons </a:t>
            </a:r>
            <a:r>
              <a:rPr lang="fr-FR" altLang="ko-KR" sz="1200" dirty="0">
                <a:solidFill>
                  <a:schemeClr val="bg1"/>
                </a:solidFill>
                <a:latin typeface="Arial" pitchFamily="34" charset="0"/>
                <a:cs typeface="Arial" pitchFamily="34" charset="0"/>
              </a:rPr>
              <a:t>l’exemple ci-dessus. On suppose qu’en général une requête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est plus longue à arriver à cause de problématique de cache ou du fait d’un temps d’exécution serveur plus important (~+50ms).</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Donc en temps normal la requête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sera en général plus lente à arriver (ici par exemple 200ms au lieu de 40ms en temps normal). Mais, si le nombre d’appels augmente, ici au dessus de 5, alors le temps de réponse du serveur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est amorti.</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En revanche dans le cas où le transport des données est 10 fois plus important (+1000ms, 1200ms au lieu de 1040ms) cela devient alors négligeable et un seul appel s’impose.</a:t>
            </a:r>
          </a:p>
        </p:txBody>
      </p:sp>
      <p:pic>
        <p:nvPicPr>
          <p:cNvPr id="14" name="Espace réservé pour une 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33" y="231889"/>
            <a:ext cx="10191152" cy="4518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4561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à coins arrondis 25">
            <a:extLst>
              <a:ext uri="{FF2B5EF4-FFF2-40B4-BE49-F238E27FC236}">
                <a16:creationId xmlns:a16="http://schemas.microsoft.com/office/drawing/2014/main" id="{B04823C5-AAD3-4FB3-A25D-C238181A022C}"/>
              </a:ext>
            </a:extLst>
          </p:cNvPr>
          <p:cNvSpPr/>
          <p:nvPr/>
        </p:nvSpPr>
        <p:spPr>
          <a:xfrm>
            <a:off x="382439" y="314862"/>
            <a:ext cx="10596147" cy="59179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04823C5-AAD3-4FB3-A25D-C238181A022C}"/>
              </a:ext>
            </a:extLst>
          </p:cNvPr>
          <p:cNvSpPr/>
          <p:nvPr/>
        </p:nvSpPr>
        <p:spPr>
          <a:xfrm>
            <a:off x="6920427" y="2725821"/>
            <a:ext cx="3600000" cy="1102618"/>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823C5-AAD3-4FB3-A25D-C238181A022C}"/>
              </a:ext>
            </a:extLst>
          </p:cNvPr>
          <p:cNvSpPr/>
          <p:nvPr/>
        </p:nvSpPr>
        <p:spPr>
          <a:xfrm>
            <a:off x="6920427" y="4368649"/>
            <a:ext cx="3750906" cy="894536"/>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4823C5-AAD3-4FB3-A25D-C238181A022C}"/>
              </a:ext>
            </a:extLst>
          </p:cNvPr>
          <p:cNvSpPr/>
          <p:nvPr/>
        </p:nvSpPr>
        <p:spPr>
          <a:xfrm>
            <a:off x="1619999" y="3557829"/>
            <a:ext cx="3600000" cy="72612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4823C5-AAD3-4FB3-A25D-C238181A022C}"/>
              </a:ext>
            </a:extLst>
          </p:cNvPr>
          <p:cNvSpPr/>
          <p:nvPr/>
        </p:nvSpPr>
        <p:spPr>
          <a:xfrm>
            <a:off x="1620000" y="1852976"/>
            <a:ext cx="3600000" cy="91916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4823C5-AAD3-4FB3-A25D-C238181A022C}"/>
              </a:ext>
            </a:extLst>
          </p:cNvPr>
          <p:cNvSpPr/>
          <p:nvPr/>
        </p:nvSpPr>
        <p:spPr>
          <a:xfrm>
            <a:off x="1620000" y="5212443"/>
            <a:ext cx="3600000" cy="89582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mtClean="0"/>
              <a:t>Les points faibles des API Rest</a:t>
            </a:r>
            <a:endParaRPr lang="fr-FR" dirty="0"/>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624888" y="1891604"/>
            <a:ext cx="3637043" cy="830997"/>
          </a:xfrm>
          <a:prstGeom prst="rect">
            <a:avLst/>
          </a:prstGeom>
          <a:noFill/>
        </p:spPr>
        <p:txBody>
          <a:bodyPr wrap="square" rtlCol="0">
            <a:spAutoFit/>
          </a:bodyPr>
          <a:lstStyle/>
          <a:p>
            <a:r>
              <a:rPr lang="fr-FR" altLang="ko-KR" sz="1200" dirty="0">
                <a:solidFill>
                  <a:schemeClr val="bg1"/>
                </a:solidFill>
                <a:cs typeface="Arial" pitchFamily="34" charset="0"/>
              </a:rPr>
              <a:t>Une accélération du développement </a:t>
            </a:r>
            <a:r>
              <a:rPr lang="fr-FR" altLang="ko-KR" sz="1200" dirty="0" err="1">
                <a:solidFill>
                  <a:schemeClr val="bg1"/>
                </a:solidFill>
                <a:cs typeface="Arial" pitchFamily="34" charset="0"/>
              </a:rPr>
              <a:t>frontend</a:t>
            </a:r>
            <a:r>
              <a:rPr lang="fr-FR" altLang="ko-KR" sz="1200" dirty="0">
                <a:solidFill>
                  <a:schemeClr val="bg1"/>
                </a:solidFill>
                <a:cs typeface="Arial" pitchFamily="34" charset="0"/>
              </a:rPr>
              <a:t> en utilisant un paradigme déclaratif. Les développeurs se concentrent plus sur le quoi plutôt que sur le comment.</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01477" y="3597723"/>
            <a:ext cx="3637043" cy="646331"/>
          </a:xfrm>
          <a:prstGeom prst="rect">
            <a:avLst/>
          </a:prstGeom>
          <a:noFill/>
        </p:spPr>
        <p:txBody>
          <a:bodyPr wrap="square" rtlCol="0">
            <a:spAutoFit/>
          </a:bodyPr>
          <a:lstStyle/>
          <a:p>
            <a:r>
              <a:rPr lang="fr-FR" altLang="ko-KR" sz="1200" dirty="0">
                <a:solidFill>
                  <a:schemeClr val="bg1"/>
                </a:solidFill>
                <a:cs typeface="Arial" pitchFamily="34" charset="0"/>
              </a:rPr>
              <a:t>Plus de prédictibilité. On sait à l'avance grâce au contrat d'interface ce qu'il est possible de requêter et de quels types de données vont être retournées.</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1601476" y="5236964"/>
            <a:ext cx="3637043" cy="830997"/>
          </a:xfrm>
          <a:prstGeom prst="rect">
            <a:avLst/>
          </a:prstGeom>
          <a:noFill/>
        </p:spPr>
        <p:txBody>
          <a:bodyPr wrap="square" rtlCol="0">
            <a:spAutoFit/>
          </a:bodyPr>
          <a:lstStyle/>
          <a:p>
            <a:r>
              <a:rPr lang="fr-FR" sz="1200" dirty="0">
                <a:solidFill>
                  <a:schemeClr val="bg1"/>
                </a:solidFill>
              </a:rPr>
              <a:t>Un langage de requête qui est : protocole, langage de programmation, client agnostique. </a:t>
            </a:r>
            <a:r>
              <a:rPr lang="fr-FR" sz="1200" dirty="0" err="1">
                <a:solidFill>
                  <a:schemeClr val="bg1"/>
                </a:solidFill>
              </a:rPr>
              <a:t>GraphQL</a:t>
            </a:r>
            <a:r>
              <a:rPr lang="fr-FR" sz="1200" dirty="0">
                <a:solidFill>
                  <a:schemeClr val="bg1"/>
                </a:solidFill>
              </a:rPr>
              <a:t> tourne sur toutes les configurations et pour tous les cas d'usage.</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878495" y="2745098"/>
            <a:ext cx="3621750" cy="1015663"/>
          </a:xfrm>
          <a:prstGeom prst="rect">
            <a:avLst/>
          </a:prstGeom>
          <a:noFill/>
        </p:spPr>
        <p:txBody>
          <a:bodyPr wrap="square" rtlCol="0">
            <a:spAutoFit/>
          </a:bodyPr>
          <a:lstStyle/>
          <a:p>
            <a:pPr algn="r"/>
            <a:r>
              <a:rPr lang="fr-FR" altLang="ko-KR" sz="1200" dirty="0">
                <a:solidFill>
                  <a:schemeClr val="bg1"/>
                </a:solidFill>
                <a:cs typeface="Arial" pitchFamily="34" charset="0"/>
              </a:rPr>
              <a:t>Une réduction de l’« over et </a:t>
            </a:r>
            <a:r>
              <a:rPr lang="fr-FR" altLang="ko-KR" sz="1200" dirty="0" err="1">
                <a:solidFill>
                  <a:schemeClr val="bg1"/>
                </a:solidFill>
                <a:cs typeface="Arial" pitchFamily="34" charset="0"/>
              </a:rPr>
              <a:t>under</a:t>
            </a:r>
            <a:r>
              <a:rPr lang="fr-FR" altLang="ko-KR" sz="1200" dirty="0">
                <a:solidFill>
                  <a:schemeClr val="bg1"/>
                </a:solidFill>
                <a:cs typeface="Arial" pitchFamily="34" charset="0"/>
              </a:rPr>
              <a:t> </a:t>
            </a:r>
            <a:r>
              <a:rPr lang="fr-FR" altLang="ko-KR" sz="1200" dirty="0" err="1">
                <a:solidFill>
                  <a:schemeClr val="bg1"/>
                </a:solidFill>
                <a:cs typeface="Arial" pitchFamily="34" charset="0"/>
              </a:rPr>
              <a:t>fetching</a:t>
            </a:r>
            <a:r>
              <a:rPr lang="fr-FR" altLang="ko-KR" sz="1200" dirty="0">
                <a:solidFill>
                  <a:schemeClr val="bg1"/>
                </a:solidFill>
                <a:cs typeface="Arial" pitchFamily="34" charset="0"/>
              </a:rPr>
              <a:t>». Le réseau est allégé car seulement les données nécessaires à la requête transitent. Il n'y a pas besoin de faire plusieurs « rounds trips » pour obtenir les données nécessaires à l'affichage.</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95880" y="4400418"/>
            <a:ext cx="3600000" cy="830997"/>
          </a:xfrm>
          <a:prstGeom prst="rect">
            <a:avLst/>
          </a:prstGeom>
          <a:noFill/>
        </p:spPr>
        <p:txBody>
          <a:bodyPr wrap="square" rtlCol="0">
            <a:spAutoFit/>
          </a:bodyPr>
          <a:lstStyle/>
          <a:p>
            <a:pPr algn="r"/>
            <a:r>
              <a:rPr lang="fr-FR" altLang="ko-KR" sz="1200" dirty="0">
                <a:solidFill>
                  <a:schemeClr val="bg1"/>
                </a:solidFill>
                <a:cs typeface="Arial" pitchFamily="34" charset="0"/>
              </a:rPr>
              <a:t>Plus d'</a:t>
            </a:r>
            <a:r>
              <a:rPr lang="fr-FR" altLang="ko-KR" sz="1200" dirty="0" err="1">
                <a:solidFill>
                  <a:schemeClr val="bg1"/>
                </a:solidFill>
                <a:cs typeface="Arial" pitchFamily="34" charset="0"/>
              </a:rPr>
              <a:t>éco-conception</a:t>
            </a:r>
            <a:r>
              <a:rPr lang="fr-FR" altLang="ko-KR" sz="1200" dirty="0">
                <a:solidFill>
                  <a:schemeClr val="bg1"/>
                </a:solidFill>
                <a:cs typeface="Arial" pitchFamily="34" charset="0"/>
              </a:rPr>
              <a:t>. Il n'y a pas d'excès de données et plusieurs requêtes peuvent être regroupées dans un seul appel HTTP par exemple, ce qui permet une réduction des charges réseaux.</a:t>
            </a:r>
            <a:endParaRPr lang="ko-KR" altLang="en-US" sz="1200" dirty="0">
              <a:solidFill>
                <a:schemeClr val="bg1"/>
              </a:solidFill>
              <a:cs typeface="Arial" pitchFamily="34" charset="0"/>
            </a:endParaRPr>
          </a:p>
        </p:txBody>
      </p:sp>
      <p:sp>
        <p:nvSpPr>
          <p:cNvPr id="24" name="TextBox 9">
            <a:extLst>
              <a:ext uri="{FF2B5EF4-FFF2-40B4-BE49-F238E27FC236}">
                <a16:creationId xmlns:a16="http://schemas.microsoft.com/office/drawing/2014/main" id="{22EACE2C-F0BB-4B26-BDA0-E1B66FC049A7}"/>
              </a:ext>
            </a:extLst>
          </p:cNvPr>
          <p:cNvSpPr txBox="1"/>
          <p:nvPr/>
        </p:nvSpPr>
        <p:spPr>
          <a:xfrm>
            <a:off x="382440" y="313023"/>
            <a:ext cx="11162637" cy="584775"/>
          </a:xfrm>
          <a:prstGeom prst="rect">
            <a:avLst/>
          </a:prstGeom>
          <a:noFill/>
        </p:spPr>
        <p:txBody>
          <a:bodyPr wrap="square" rtlCol="0" anchor="ctr">
            <a:spAutoFit/>
          </a:bodyPr>
          <a:lstStyle/>
          <a:p>
            <a:r>
              <a:rPr lang="fr-FR" altLang="ko-KR" sz="3200" b="1" dirty="0" smtClean="0">
                <a:solidFill>
                  <a:schemeClr val="bg1"/>
                </a:solidFill>
                <a:latin typeface="+mj-lt"/>
                <a:cs typeface="Arial" pitchFamily="34" charset="0"/>
              </a:rPr>
              <a:t>Mais </a:t>
            </a:r>
            <a:r>
              <a:rPr lang="fr-FR" altLang="ko-KR" sz="3200" b="1" dirty="0">
                <a:solidFill>
                  <a:schemeClr val="bg1"/>
                </a:solidFill>
                <a:latin typeface="+mj-lt"/>
                <a:cs typeface="Arial" pitchFamily="34" charset="0"/>
              </a:rPr>
              <a:t>alors qu'est-ce qu'on </a:t>
            </a:r>
            <a:r>
              <a:rPr lang="fr-FR" altLang="ko-KR" sz="3200" b="1" dirty="0" smtClean="0">
                <a:solidFill>
                  <a:schemeClr val="bg1"/>
                </a:solidFill>
                <a:latin typeface="+mj-lt"/>
                <a:cs typeface="Arial" pitchFamily="34" charset="0"/>
              </a:rPr>
              <a:t>gagne </a:t>
            </a:r>
            <a:r>
              <a:rPr lang="fr-FR" altLang="ko-KR" sz="3200" b="1" dirty="0">
                <a:solidFill>
                  <a:schemeClr val="bg1"/>
                </a:solidFill>
                <a:latin typeface="+mj-lt"/>
                <a:cs typeface="Arial" pitchFamily="34" charset="0"/>
              </a:rPr>
              <a:t>à utiliser </a:t>
            </a:r>
            <a:r>
              <a:rPr lang="fr-FR" altLang="ko-KR" sz="3200" b="1" dirty="0" err="1">
                <a:solidFill>
                  <a:schemeClr val="bg1"/>
                </a:solidFill>
                <a:latin typeface="+mj-lt"/>
                <a:cs typeface="Arial" pitchFamily="34" charset="0"/>
              </a:rPr>
              <a:t>GraphQL</a:t>
            </a:r>
            <a:r>
              <a:rPr lang="fr-FR" altLang="ko-KR" sz="3200" b="1" dirty="0">
                <a:solidFill>
                  <a:schemeClr val="bg1"/>
                </a:solidFill>
                <a:latin typeface="+mj-lt"/>
                <a:cs typeface="Arial" pitchFamily="34" charset="0"/>
              </a:rPr>
              <a:t> ?</a:t>
            </a:r>
            <a:endParaRPr lang="ko-KR" altLang="en-US" sz="3200" b="1" dirty="0">
              <a:solidFill>
                <a:schemeClr val="bg1"/>
              </a:solidFill>
              <a:latin typeface="+mj-lt"/>
              <a:cs typeface="Arial" pitchFamily="34" charset="0"/>
            </a:endParaRPr>
          </a:p>
        </p:txBody>
      </p:sp>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640" y="906655"/>
            <a:ext cx="1524815" cy="1715836"/>
          </a:xfrm>
          <a:prstGeom prst="rect">
            <a:avLst/>
          </a:prstGeom>
        </p:spPr>
      </p:pic>
    </p:spTree>
    <p:extLst>
      <p:ext uri="{BB962C8B-B14F-4D97-AF65-F5344CB8AC3E}">
        <p14:creationId xmlns:p14="http://schemas.microsoft.com/office/powerpoint/2010/main" val="155517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à coins arrondis 8">
            <a:extLst>
              <a:ext uri="{FF2B5EF4-FFF2-40B4-BE49-F238E27FC236}">
                <a16:creationId xmlns:a16="http://schemas.microsoft.com/office/drawing/2014/main" id="{B04823C5-AAD3-4FB3-A25D-C238181A022C}"/>
              </a:ext>
            </a:extLst>
          </p:cNvPr>
          <p:cNvSpPr/>
          <p:nvPr/>
        </p:nvSpPr>
        <p:spPr>
          <a:xfrm>
            <a:off x="382441" y="275636"/>
            <a:ext cx="7499918" cy="74527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à coins arrondis 7">
            <a:extLst>
              <a:ext uri="{FF2B5EF4-FFF2-40B4-BE49-F238E27FC236}">
                <a16:creationId xmlns:a16="http://schemas.microsoft.com/office/drawing/2014/main" id="{B04823C5-AAD3-4FB3-A25D-C238181A022C}"/>
              </a:ext>
            </a:extLst>
          </p:cNvPr>
          <p:cNvSpPr/>
          <p:nvPr/>
        </p:nvSpPr>
        <p:spPr>
          <a:xfrm>
            <a:off x="1021291" y="1818052"/>
            <a:ext cx="10418647" cy="3300599"/>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10969804" cy="830997"/>
          </a:xfrm>
          <a:prstGeom prst="rect">
            <a:avLst/>
          </a:prstGeom>
          <a:noFill/>
        </p:spPr>
        <p:txBody>
          <a:bodyPr wrap="square" rtlCol="0" anchor="ctr">
            <a:spAutoFit/>
          </a:bodyPr>
          <a:lstStyle/>
          <a:p>
            <a:r>
              <a:rPr lang="fr-FR" altLang="ko-KR" sz="4800" b="1" dirty="0">
                <a:solidFill>
                  <a:schemeClr val="bg1"/>
                </a:solidFill>
                <a:latin typeface="+mj-lt"/>
                <a:cs typeface="Arial" pitchFamily="34" charset="0"/>
              </a:rPr>
              <a:t>Quelles </a:t>
            </a:r>
            <a:r>
              <a:rPr lang="fr-FR" altLang="ko-KR" sz="4800" b="1" dirty="0" smtClean="0">
                <a:solidFill>
                  <a:schemeClr val="bg1"/>
                </a:solidFill>
                <a:latin typeface="+mj-lt"/>
                <a:cs typeface="Arial" pitchFamily="34" charset="0"/>
              </a:rPr>
              <a:t>conséquences ?</a:t>
            </a:r>
            <a:endParaRPr lang="ko-KR" altLang="en-US" sz="4800" b="1" dirty="0">
              <a:solidFill>
                <a:schemeClr val="bg1"/>
              </a:solidFill>
              <a:latin typeface="+mj-lt"/>
              <a:cs typeface="Arial" pitchFamily="34" charset="0"/>
            </a:endParaRPr>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154105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2677656"/>
          </a:xfrm>
          <a:prstGeom prst="rect">
            <a:avLst/>
          </a:prstGeom>
          <a:noFill/>
        </p:spPr>
        <p:txBody>
          <a:bodyPr wrap="square" rtlCol="0">
            <a:spAutoFit/>
          </a:bodyPr>
          <a:lstStyle/>
          <a:p>
            <a:pPr algn="just"/>
            <a:r>
              <a:rPr lang="fr-FR" altLang="ko-KR" sz="1200" dirty="0" err="1" smtClean="0">
                <a:solidFill>
                  <a:schemeClr val="bg1"/>
                </a:solidFill>
                <a:latin typeface="Arial" pitchFamily="34" charset="0"/>
                <a:cs typeface="Arial" pitchFamily="34" charset="0"/>
              </a:rPr>
              <a:t>GraphQL</a:t>
            </a:r>
            <a:r>
              <a:rPr lang="fr-FR" altLang="ko-KR" sz="1200" dirty="0" smtClean="0">
                <a:solidFill>
                  <a:schemeClr val="bg1"/>
                </a:solidFill>
                <a:latin typeface="Arial" pitchFamily="34" charset="0"/>
                <a:cs typeface="Arial" pitchFamily="34" charset="0"/>
              </a:rPr>
              <a:t> (QL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Contrairement </a:t>
            </a:r>
            <a:r>
              <a:rPr lang="fr-FR" altLang="ko-KR" sz="1200" dirty="0">
                <a:solidFill>
                  <a:schemeClr val="bg1"/>
                </a:solidFill>
                <a:latin typeface="Arial" pitchFamily="34" charset="0"/>
                <a:cs typeface="Arial" pitchFamily="34" charset="0"/>
              </a:rPr>
              <a:t>à REST,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de centraliser les requêtes dans un seul point d’entrée, les opérations à effectuer sont passées dans la requête </a:t>
            </a:r>
            <a:r>
              <a:rPr lang="fr-FR" altLang="ko-KR" sz="1200" dirty="0" smtClean="0">
                <a:solidFill>
                  <a:schemeClr val="bg1"/>
                </a:solidFill>
                <a:latin typeface="Arial" pitchFamily="34" charset="0"/>
                <a:cs typeface="Arial" pitchFamily="34" charset="0"/>
              </a:rPr>
              <a:t>elle-même,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aussi de faire des requêtes imbriquées pour obtenir d’un seul coup </a:t>
            </a:r>
            <a:r>
              <a:rPr lang="fr-FR" altLang="ko-KR" sz="1200" dirty="0" smtClean="0">
                <a:solidFill>
                  <a:schemeClr val="bg1"/>
                </a:solidFill>
                <a:latin typeface="Arial" pitchFamily="34" charset="0"/>
                <a:cs typeface="Arial" pitchFamily="34" charset="0"/>
              </a:rPr>
              <a:t>toutes les données.</a:t>
            </a:r>
            <a:endParaRPr lang="fr-FR" altLang="ko-KR" sz="1200" dirty="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est venu résoudre d’autre lacunes de REST, et notamment :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 </a:t>
            </a:r>
            <a:r>
              <a:rPr lang="fr-FR" altLang="ko-KR" sz="1200" dirty="0">
                <a:solidFill>
                  <a:schemeClr val="bg1"/>
                </a:solidFill>
                <a:latin typeface="Arial" pitchFamily="34" charset="0"/>
                <a:cs typeface="Arial" pitchFamily="34" charset="0"/>
              </a:rPr>
              <a:t>typage fort des données, c’est à dire que vous pouvez savoir avec exactitude la nature des paramètres en entrée et des données en sortie (entier, texte…).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Une </a:t>
            </a:r>
            <a:r>
              <a:rPr lang="fr-FR" altLang="ko-KR" sz="1200" dirty="0">
                <a:solidFill>
                  <a:schemeClr val="bg1"/>
                </a:solidFill>
                <a:latin typeface="Arial" pitchFamily="34" charset="0"/>
                <a:cs typeface="Arial" pitchFamily="34" charset="0"/>
              </a:rPr>
              <a:t>documentation automatique qui reflète la structure des données qu’il est possible d’obtenir</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495281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548321" y="792584"/>
            <a:ext cx="4828750"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C6EBD0-DF5B-4EE2-A230-D05A6519618A}"/>
              </a:ext>
            </a:extLst>
          </p:cNvPr>
          <p:cNvSpPr txBox="1"/>
          <p:nvPr/>
        </p:nvSpPr>
        <p:spPr>
          <a:xfrm>
            <a:off x="940382" y="896164"/>
            <a:ext cx="957992" cy="461665"/>
          </a:xfrm>
          <a:prstGeom prst="rect">
            <a:avLst/>
          </a:prstGeom>
          <a:noFill/>
        </p:spPr>
        <p:txBody>
          <a:bodyPr wrap="square" lIns="108000" rIns="108000" rtlCol="0" anchor="ctr">
            <a:spAutoFit/>
          </a:bodyPr>
          <a:lstStyle/>
          <a:p>
            <a:r>
              <a:rPr lang="en-US" altLang="ko-KR" sz="2400" b="1" dirty="0" smtClean="0">
                <a:solidFill>
                  <a:srgbClr val="92D050"/>
                </a:solidFill>
                <a:cs typeface="Arial" pitchFamily="34" charset="0"/>
              </a:rPr>
              <a:t>Pour</a:t>
            </a:r>
            <a:endParaRPr lang="ko-KR" altLang="en-US" sz="2400" b="1" dirty="0">
              <a:solidFill>
                <a:srgbClr val="92D050"/>
              </a:solidFill>
              <a:cs typeface="Arial" pitchFamily="34" charset="0"/>
            </a:endParaRPr>
          </a:p>
        </p:txBody>
      </p:sp>
      <p:sp>
        <p:nvSpPr>
          <p:cNvPr id="6" name="TextBox 5">
            <a:extLst>
              <a:ext uri="{FF2B5EF4-FFF2-40B4-BE49-F238E27FC236}">
                <a16:creationId xmlns:a16="http://schemas.microsoft.com/office/drawing/2014/main" id="{606460CB-E570-43FD-893F-C1FD2E7830B3}"/>
              </a:ext>
            </a:extLst>
          </p:cNvPr>
          <p:cNvSpPr txBox="1"/>
          <p:nvPr/>
        </p:nvSpPr>
        <p:spPr>
          <a:xfrm>
            <a:off x="811172" y="1427329"/>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Facile à démarrer</a:t>
            </a:r>
            <a:endParaRPr lang="en-US" altLang="ko-KR" sz="1200" dirty="0">
              <a:solidFill>
                <a:schemeClr val="bg1"/>
              </a:solidFill>
              <a:ea typeface="FZShuTi" pitchFamily="2" charset="-122"/>
              <a:cs typeface="Arial" pitchFamily="34" charset="0"/>
            </a:endParaRPr>
          </a:p>
        </p:txBody>
      </p:sp>
      <p:sp>
        <p:nvSpPr>
          <p:cNvPr id="7" name="TextBox 6">
            <a:extLst>
              <a:ext uri="{FF2B5EF4-FFF2-40B4-BE49-F238E27FC236}">
                <a16:creationId xmlns:a16="http://schemas.microsoft.com/office/drawing/2014/main" id="{357DD274-6419-4E37-BFF2-9D9446896092}"/>
              </a:ext>
            </a:extLst>
          </p:cNvPr>
          <p:cNvSpPr txBox="1"/>
          <p:nvPr/>
        </p:nvSpPr>
        <p:spPr>
          <a:xfrm>
            <a:off x="811172" y="1695966"/>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Facile à produire et à consommer</a:t>
            </a:r>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141CE8CB-F23D-49AE-931B-E064ED37F5E9}"/>
              </a:ext>
            </a:extLst>
          </p:cNvPr>
          <p:cNvSpPr txBox="1"/>
          <p:nvPr/>
        </p:nvSpPr>
        <p:spPr>
          <a:xfrm>
            <a:off x="811172" y="1964603"/>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Entraîné par contrat </a:t>
            </a:r>
            <a:r>
              <a:rPr lang="fr-FR" altLang="ko-KR" sz="1200" dirty="0" smtClean="0">
                <a:solidFill>
                  <a:schemeClr val="bg1"/>
                </a:solidFill>
                <a:cs typeface="Arial" pitchFamily="34" charset="0"/>
              </a:rPr>
              <a:t>de </a:t>
            </a:r>
            <a:r>
              <a:rPr lang="fr-FR" altLang="ko-KR" sz="1200" dirty="0" err="1" smtClean="0">
                <a:solidFill>
                  <a:schemeClr val="bg1"/>
                </a:solidFill>
                <a:cs typeface="Arial" pitchFamily="34" charset="0"/>
              </a:rPr>
              <a:t>facon</a:t>
            </a:r>
            <a:r>
              <a:rPr lang="fr-FR" altLang="ko-KR" sz="1200" dirty="0" smtClean="0">
                <a:solidFill>
                  <a:schemeClr val="bg1"/>
                </a:solidFill>
                <a:cs typeface="Arial" pitchFamily="34" charset="0"/>
              </a:rPr>
              <a:t> naturelle</a:t>
            </a:r>
            <a:endParaRPr lang="en-US" altLang="ko-KR" sz="1200" dirty="0">
              <a:solidFill>
                <a:schemeClr val="bg1"/>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2" y="2233240"/>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Fonctionne avec n'importe quelle </a:t>
            </a:r>
            <a:r>
              <a:rPr lang="fr-FR" altLang="ko-KR" sz="1200" dirty="0" smtClean="0">
                <a:solidFill>
                  <a:schemeClr val="bg1"/>
                </a:solidFill>
                <a:cs typeface="Arial" pitchFamily="34" charset="0"/>
              </a:rPr>
              <a:t>représentation.</a:t>
            </a:r>
            <a:endParaRPr lang="en-US" altLang="ko-KR" sz="1200" dirty="0">
              <a:solidFill>
                <a:schemeClr val="bg1"/>
              </a:solidFill>
              <a:ea typeface="FZShuTi" pitchFamily="2" charset="-122"/>
              <a:cs typeface="Arial" pitchFamily="34" charset="0"/>
            </a:endParaRPr>
          </a:p>
        </p:txBody>
      </p:sp>
      <p:sp>
        <p:nvSpPr>
          <p:cNvPr id="12" name="TextBox 5">
            <a:extLst>
              <a:ext uri="{FF2B5EF4-FFF2-40B4-BE49-F238E27FC236}">
                <a16:creationId xmlns:a16="http://schemas.microsoft.com/office/drawing/2014/main" id="{606460CB-E570-43FD-893F-C1FD2E7830B3}"/>
              </a:ext>
            </a:extLst>
          </p:cNvPr>
          <p:cNvSpPr txBox="1"/>
          <p:nvPr/>
        </p:nvSpPr>
        <p:spPr>
          <a:xfrm>
            <a:off x="811172" y="2501877"/>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Introspection intégrée</a:t>
            </a:r>
            <a:endParaRPr lang="en-US" altLang="ko-KR" sz="1200" dirty="0">
              <a:solidFill>
                <a:schemeClr val="bg1"/>
              </a:solidFill>
              <a:ea typeface="FZShuTi" pitchFamily="2" charset="-122"/>
              <a:cs typeface="Arial" pitchFamily="34" charset="0"/>
            </a:endParaRPr>
          </a:p>
        </p:txBody>
      </p:sp>
      <p:sp>
        <p:nvSpPr>
          <p:cNvPr id="13" name="TextBox 6">
            <a:extLst>
              <a:ext uri="{FF2B5EF4-FFF2-40B4-BE49-F238E27FC236}">
                <a16:creationId xmlns:a16="http://schemas.microsoft.com/office/drawing/2014/main" id="{357DD274-6419-4E37-BFF2-9D9446896092}"/>
              </a:ext>
            </a:extLst>
          </p:cNvPr>
          <p:cNvSpPr txBox="1"/>
          <p:nvPr/>
        </p:nvSpPr>
        <p:spPr>
          <a:xfrm>
            <a:off x="811172" y="2770516"/>
            <a:ext cx="60633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smtClean="0">
                <a:solidFill>
                  <a:schemeClr val="bg1"/>
                </a:solidFill>
                <a:cs typeface="Arial" pitchFamily="34" charset="0"/>
              </a:rPr>
              <a:t>Facile </a:t>
            </a:r>
            <a:r>
              <a:rPr lang="fr-FR" altLang="ko-KR" sz="1200" dirty="0">
                <a:solidFill>
                  <a:schemeClr val="bg1"/>
                </a:solidFill>
                <a:cs typeface="Arial" pitchFamily="34" charset="0"/>
              </a:rPr>
              <a:t>de garder la cohérence (à maintenir et à upgrader)</a:t>
            </a:r>
            <a:endParaRPr lang="en-US" altLang="ko-KR" sz="1200" dirty="0">
              <a:solidFill>
                <a:schemeClr val="bg1"/>
              </a:solidFill>
              <a:ea typeface="FZShuTi" pitchFamily="2" charset="-122"/>
              <a:cs typeface="Arial" pitchFamily="34" charset="0"/>
            </a:endParaRPr>
          </a:p>
        </p:txBody>
      </p:sp>
      <p:sp>
        <p:nvSpPr>
          <p:cNvPr id="17" name="Rectangle à coins arrondis 16">
            <a:extLst>
              <a:ext uri="{FF2B5EF4-FFF2-40B4-BE49-F238E27FC236}">
                <a16:creationId xmlns:a16="http://schemas.microsoft.com/office/drawing/2014/main" id="{B04823C5-AAD3-4FB3-A25D-C238181A022C}"/>
              </a:ext>
            </a:extLst>
          </p:cNvPr>
          <p:cNvSpPr/>
          <p:nvPr/>
        </p:nvSpPr>
        <p:spPr>
          <a:xfrm>
            <a:off x="1639958" y="4022064"/>
            <a:ext cx="8547652" cy="236879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4">
            <a:extLst>
              <a:ext uri="{FF2B5EF4-FFF2-40B4-BE49-F238E27FC236}">
                <a16:creationId xmlns:a16="http://schemas.microsoft.com/office/drawing/2014/main" id="{FCC6EBD0-DF5B-4EE2-A230-D05A6519618A}"/>
              </a:ext>
            </a:extLst>
          </p:cNvPr>
          <p:cNvSpPr txBox="1"/>
          <p:nvPr/>
        </p:nvSpPr>
        <p:spPr>
          <a:xfrm>
            <a:off x="1887909" y="4089935"/>
            <a:ext cx="1272737" cy="461665"/>
          </a:xfrm>
          <a:prstGeom prst="rect">
            <a:avLst/>
          </a:prstGeom>
          <a:noFill/>
        </p:spPr>
        <p:txBody>
          <a:bodyPr wrap="square" lIns="108000" rIns="108000" rtlCol="0" anchor="ctr">
            <a:spAutoFit/>
          </a:bodyPr>
          <a:lstStyle/>
          <a:p>
            <a:r>
              <a:rPr lang="en-US" altLang="ko-KR" sz="2400" b="1" dirty="0" err="1" smtClean="0">
                <a:solidFill>
                  <a:srgbClr val="FF0000"/>
                </a:solidFill>
                <a:cs typeface="Arial" pitchFamily="34" charset="0"/>
              </a:rPr>
              <a:t>Contre</a:t>
            </a:r>
            <a:endParaRPr lang="ko-KR" altLang="en-US" sz="2400" b="1" dirty="0">
              <a:solidFill>
                <a:srgbClr val="FF0000"/>
              </a:solidFill>
              <a:cs typeface="Arial" pitchFamily="34" charset="0"/>
            </a:endParaRPr>
          </a:p>
        </p:txBody>
      </p:sp>
      <p:sp>
        <p:nvSpPr>
          <p:cNvPr id="19" name="TextBox 5">
            <a:extLst>
              <a:ext uri="{FF2B5EF4-FFF2-40B4-BE49-F238E27FC236}">
                <a16:creationId xmlns:a16="http://schemas.microsoft.com/office/drawing/2014/main" id="{606460CB-E570-43FD-893F-C1FD2E7830B3}"/>
              </a:ext>
            </a:extLst>
          </p:cNvPr>
          <p:cNvSpPr txBox="1"/>
          <p:nvPr/>
        </p:nvSpPr>
        <p:spPr>
          <a:xfrm>
            <a:off x="1758700" y="4621100"/>
            <a:ext cx="588449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Néglige les problèmes du système distribué</a:t>
            </a:r>
            <a:endParaRPr lang="en-US" altLang="ko-KR" sz="1200" dirty="0">
              <a:solidFill>
                <a:schemeClr val="bg1"/>
              </a:solidFill>
              <a:ea typeface="FZShuTi" pitchFamily="2" charset="-122"/>
              <a:cs typeface="Arial" pitchFamily="34" charset="0"/>
            </a:endParaRPr>
          </a:p>
        </p:txBody>
      </p:sp>
      <p:sp>
        <p:nvSpPr>
          <p:cNvPr id="20" name="TextBox 6">
            <a:extLst>
              <a:ext uri="{FF2B5EF4-FFF2-40B4-BE49-F238E27FC236}">
                <a16:creationId xmlns:a16="http://schemas.microsoft.com/office/drawing/2014/main" id="{357DD274-6419-4E37-BFF2-9D9446896092}"/>
              </a:ext>
            </a:extLst>
          </p:cNvPr>
          <p:cNvSpPr txBox="1"/>
          <p:nvPr/>
        </p:nvSpPr>
        <p:spPr>
          <a:xfrm>
            <a:off x="1758699" y="4889737"/>
            <a:ext cx="85382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Serveur et clients couplés au moment de la programmation client, l'état de l'application n'est pas piloté par le serveur</a:t>
            </a:r>
            <a:endParaRPr lang="en-US" altLang="ko-KR" sz="1200" dirty="0">
              <a:solidFill>
                <a:schemeClr val="bg1"/>
              </a:solidFill>
              <a:ea typeface="FZShuTi" pitchFamily="2" charset="-122"/>
              <a:cs typeface="Arial" pitchFamily="34" charset="0"/>
            </a:endParaRPr>
          </a:p>
        </p:txBody>
      </p:sp>
      <p:sp>
        <p:nvSpPr>
          <p:cNvPr id="21" name="TextBox 8">
            <a:extLst>
              <a:ext uri="{FF2B5EF4-FFF2-40B4-BE49-F238E27FC236}">
                <a16:creationId xmlns:a16="http://schemas.microsoft.com/office/drawing/2014/main" id="{141CE8CB-F23D-49AE-931B-E064ED37F5E9}"/>
              </a:ext>
            </a:extLst>
          </p:cNvPr>
          <p:cNvSpPr txBox="1"/>
          <p:nvPr/>
        </p:nvSpPr>
        <p:spPr>
          <a:xfrm>
            <a:off x="1758699" y="5158374"/>
            <a:ext cx="46520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Optimisation des requêtes</a:t>
            </a:r>
            <a:endParaRPr lang="en-US" altLang="ko-KR" sz="1200" dirty="0">
              <a:solidFill>
                <a:schemeClr val="bg1"/>
              </a:solidFill>
              <a:ea typeface="FZShuTi" pitchFamily="2" charset="-122"/>
              <a:cs typeface="Arial" pitchFamily="34" charset="0"/>
            </a:endParaRPr>
          </a:p>
        </p:txBody>
      </p:sp>
      <p:sp>
        <p:nvSpPr>
          <p:cNvPr id="22" name="TextBox 9">
            <a:extLst>
              <a:ext uri="{FF2B5EF4-FFF2-40B4-BE49-F238E27FC236}">
                <a16:creationId xmlns:a16="http://schemas.microsoft.com/office/drawing/2014/main" id="{8102D300-D7EA-4F7D-B7AA-40CD1851A935}"/>
              </a:ext>
            </a:extLst>
          </p:cNvPr>
          <p:cNvSpPr txBox="1"/>
          <p:nvPr/>
        </p:nvSpPr>
        <p:spPr>
          <a:xfrm>
            <a:off x="1758700" y="5427011"/>
            <a:ext cx="782262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smtClean="0">
                <a:solidFill>
                  <a:schemeClr val="bg1"/>
                </a:solidFill>
                <a:cs typeface="Arial" pitchFamily="34" charset="0"/>
              </a:rPr>
              <a:t>Négociation </a:t>
            </a:r>
            <a:r>
              <a:rPr lang="fr-FR" altLang="ko-KR" sz="1200" dirty="0">
                <a:solidFill>
                  <a:schemeClr val="bg1"/>
                </a:solidFill>
                <a:cs typeface="Arial" pitchFamily="34" charset="0"/>
              </a:rPr>
              <a:t>de contenu, erreurs réseau, mise en cache</a:t>
            </a:r>
            <a:endParaRPr lang="en-US" altLang="ko-KR" sz="1200" dirty="0">
              <a:solidFill>
                <a:schemeClr val="bg1"/>
              </a:solidFill>
              <a:ea typeface="FZShuTi" pitchFamily="2" charset="-122"/>
              <a:cs typeface="Arial" pitchFamily="34" charset="0"/>
            </a:endParaRPr>
          </a:p>
        </p:txBody>
      </p:sp>
      <p:sp>
        <p:nvSpPr>
          <p:cNvPr id="23" name="TextBox 5">
            <a:extLst>
              <a:ext uri="{FF2B5EF4-FFF2-40B4-BE49-F238E27FC236}">
                <a16:creationId xmlns:a16="http://schemas.microsoft.com/office/drawing/2014/main" id="{606460CB-E570-43FD-893F-C1FD2E7830B3}"/>
              </a:ext>
            </a:extLst>
          </p:cNvPr>
          <p:cNvSpPr txBox="1"/>
          <p:nvPr/>
        </p:nvSpPr>
        <p:spPr>
          <a:xfrm>
            <a:off x="1758700" y="5695648"/>
            <a:ext cx="49535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Vous êtes seul avec </a:t>
            </a:r>
            <a:r>
              <a:rPr lang="fr-FR" altLang="ko-KR" sz="1200" dirty="0" smtClean="0">
                <a:solidFill>
                  <a:schemeClr val="bg1"/>
                </a:solidFill>
                <a:ea typeface="FZShuTi" pitchFamily="2" charset="-122"/>
                <a:cs typeface="Arial" pitchFamily="34" charset="0"/>
              </a:rPr>
              <a:t>gérer l’évolutivité </a:t>
            </a:r>
            <a:r>
              <a:rPr lang="fr-FR" altLang="ko-KR" sz="1200" dirty="0">
                <a:solidFill>
                  <a:schemeClr val="bg1"/>
                </a:solidFill>
                <a:ea typeface="FZShuTi" pitchFamily="2" charset="-122"/>
                <a:cs typeface="Arial" pitchFamily="34" charset="0"/>
              </a:rPr>
              <a:t>et </a:t>
            </a:r>
            <a:r>
              <a:rPr lang="fr-FR" altLang="ko-KR" sz="1200" dirty="0" smtClean="0">
                <a:solidFill>
                  <a:schemeClr val="bg1"/>
                </a:solidFill>
                <a:ea typeface="FZShuTi" pitchFamily="2" charset="-122"/>
                <a:cs typeface="Arial" pitchFamily="34" charset="0"/>
              </a:rPr>
              <a:t>les performances</a:t>
            </a:r>
            <a:endParaRPr lang="en-US" altLang="ko-KR" sz="1200" dirty="0">
              <a:solidFill>
                <a:schemeClr val="bg1"/>
              </a:solidFill>
              <a:ea typeface="FZShuTi" pitchFamily="2" charset="-122"/>
              <a:cs typeface="Arial" pitchFamily="34" charset="0"/>
            </a:endParaRPr>
          </a:p>
        </p:txBody>
      </p:sp>
      <p:sp>
        <p:nvSpPr>
          <p:cNvPr id="24" name="TextBox 6">
            <a:extLst>
              <a:ext uri="{FF2B5EF4-FFF2-40B4-BE49-F238E27FC236}">
                <a16:creationId xmlns:a16="http://schemas.microsoft.com/office/drawing/2014/main" id="{357DD274-6419-4E37-BFF2-9D9446896092}"/>
              </a:ext>
            </a:extLst>
          </p:cNvPr>
          <p:cNvSpPr txBox="1"/>
          <p:nvPr/>
        </p:nvSpPr>
        <p:spPr>
          <a:xfrm>
            <a:off x="1758700" y="5964287"/>
            <a:ext cx="445325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Représentation JSON uniquement</a:t>
            </a:r>
            <a:endParaRPr lang="en-US" altLang="ko-KR" sz="1200" dirty="0">
              <a:solidFill>
                <a:schemeClr val="bg1"/>
              </a:solidFill>
              <a:ea typeface="FZShuTi" pitchFamily="2" charset="-122"/>
              <a:cs typeface="Arial" pitchFamily="34" charset="0"/>
            </a:endParaRPr>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6440557" y="1163645"/>
            <a:ext cx="5446625" cy="1742090"/>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4">
            <a:extLst>
              <a:ext uri="{FF2B5EF4-FFF2-40B4-BE49-F238E27FC236}">
                <a16:creationId xmlns:a16="http://schemas.microsoft.com/office/drawing/2014/main" id="{FCC6EBD0-DF5B-4EE2-A230-D05A6519618A}"/>
              </a:ext>
            </a:extLst>
          </p:cNvPr>
          <p:cNvSpPr txBox="1"/>
          <p:nvPr/>
        </p:nvSpPr>
        <p:spPr>
          <a:xfrm>
            <a:off x="6712291" y="1229129"/>
            <a:ext cx="1232978" cy="461665"/>
          </a:xfrm>
          <a:prstGeom prst="rect">
            <a:avLst/>
          </a:prstGeom>
          <a:noFill/>
        </p:spPr>
        <p:txBody>
          <a:bodyPr wrap="square" lIns="108000" rIns="108000" rtlCol="0" anchor="ctr">
            <a:spAutoFit/>
          </a:bodyPr>
          <a:lstStyle/>
          <a:p>
            <a:r>
              <a:rPr lang="en-US" altLang="ko-KR" sz="2400" b="1" dirty="0" err="1" smtClean="0">
                <a:solidFill>
                  <a:schemeClr val="accent2">
                    <a:lumMod val="60000"/>
                    <a:lumOff val="40000"/>
                  </a:schemeClr>
                </a:solidFill>
                <a:cs typeface="Arial" pitchFamily="34" charset="0"/>
              </a:rPr>
              <a:t>Neutre</a:t>
            </a:r>
            <a:endParaRPr lang="ko-KR" altLang="en-US" sz="2400" b="1" dirty="0">
              <a:solidFill>
                <a:schemeClr val="accent2">
                  <a:lumMod val="60000"/>
                  <a:lumOff val="40000"/>
                </a:schemeClr>
              </a:solidFill>
              <a:cs typeface="Arial" pitchFamily="34" charset="0"/>
            </a:endParaRPr>
          </a:p>
        </p:txBody>
      </p:sp>
      <p:sp>
        <p:nvSpPr>
          <p:cNvPr id="27" name="TextBox 5">
            <a:extLst>
              <a:ext uri="{FF2B5EF4-FFF2-40B4-BE49-F238E27FC236}">
                <a16:creationId xmlns:a16="http://schemas.microsoft.com/office/drawing/2014/main" id="{606460CB-E570-43FD-893F-C1FD2E7830B3}"/>
              </a:ext>
            </a:extLst>
          </p:cNvPr>
          <p:cNvSpPr txBox="1"/>
          <p:nvPr/>
        </p:nvSpPr>
        <p:spPr>
          <a:xfrm>
            <a:off x="6589644" y="1780667"/>
            <a:ext cx="5364895" cy="461665"/>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Concevez plus tard, créez un schéma, attendez et évaluez les requêtes que les utilisateurs feront, puis optimisez les requêtes.</a:t>
            </a:r>
            <a:endParaRPr lang="en-US" altLang="ko-KR" sz="1200" dirty="0">
              <a:solidFill>
                <a:schemeClr val="bg1"/>
              </a:solidFill>
              <a:ea typeface="FZShuTi" pitchFamily="2" charset="-122"/>
              <a:cs typeface="Arial" pitchFamily="34" charset="0"/>
            </a:endParaRPr>
          </a:p>
        </p:txBody>
      </p:sp>
      <p:sp>
        <p:nvSpPr>
          <p:cNvPr id="28" name="TextBox 6">
            <a:extLst>
              <a:ext uri="{FF2B5EF4-FFF2-40B4-BE49-F238E27FC236}">
                <a16:creationId xmlns:a16="http://schemas.microsoft.com/office/drawing/2014/main" id="{357DD274-6419-4E37-BFF2-9D9446896092}"/>
              </a:ext>
            </a:extLst>
          </p:cNvPr>
          <p:cNvSpPr txBox="1"/>
          <p:nvPr/>
        </p:nvSpPr>
        <p:spPr>
          <a:xfrm>
            <a:off x="6589644" y="2543618"/>
            <a:ext cx="510647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Aucune documentation de référence requise</a:t>
            </a:r>
            <a:endParaRPr lang="en-US" altLang="ko-KR" sz="1200" dirty="0">
              <a:solidFill>
                <a:schemeClr val="bg1"/>
              </a:solidFill>
              <a:ea typeface="FZShuTi" pitchFamily="2" charset="-122"/>
              <a:cs typeface="Arial" pitchFamily="34" charset="0"/>
            </a:endParaRPr>
          </a:p>
        </p:txBody>
      </p:sp>
      <p:sp>
        <p:nvSpPr>
          <p:cNvPr id="29" name="TextBox 8">
            <a:extLst>
              <a:ext uri="{FF2B5EF4-FFF2-40B4-BE49-F238E27FC236}">
                <a16:creationId xmlns:a16="http://schemas.microsoft.com/office/drawing/2014/main" id="{141CE8CB-F23D-49AE-931B-E064ED37F5E9}"/>
              </a:ext>
            </a:extLst>
          </p:cNvPr>
          <p:cNvSpPr txBox="1"/>
          <p:nvPr/>
        </p:nvSpPr>
        <p:spPr>
          <a:xfrm>
            <a:off x="6589644" y="2250146"/>
            <a:ext cx="510647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Une API pour tous les besoins des clients (y compris spécifiques)</a:t>
            </a:r>
            <a:endParaRPr lang="en-US" altLang="ko-KR" sz="1200" dirty="0">
              <a:solidFill>
                <a:schemeClr val="bg1"/>
              </a:solidFill>
              <a:ea typeface="FZShuTi" pitchFamily="2" charset="-122"/>
              <a:cs typeface="Arial" pitchFamily="34" charset="0"/>
            </a:endParaRPr>
          </a:p>
        </p:txBody>
      </p:sp>
      <p:pic>
        <p:nvPicPr>
          <p:cNvPr id="32" name="Imag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5561" y="3050121"/>
            <a:ext cx="1524815" cy="1715836"/>
          </a:xfrm>
          <a:prstGeom prst="rect">
            <a:avLst/>
          </a:prstGeom>
        </p:spPr>
      </p:pic>
    </p:spTree>
    <p:extLst>
      <p:ext uri="{BB962C8B-B14F-4D97-AF65-F5344CB8AC3E}">
        <p14:creationId xmlns:p14="http://schemas.microsoft.com/office/powerpoint/2010/main" val="1659916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2485001629"/>
      </p:ext>
    </p:extLst>
  </p:cSld>
  <p:clrMapOvr>
    <a:masterClrMapping/>
  </p:clrMapOvr>
  <mc:AlternateContent xmlns:mc="http://schemas.openxmlformats.org/markup-compatibility/2006" xmlns:p14="http://schemas.microsoft.com/office/powerpoint/2010/main">
    <mc:Choice Requires="p14">
      <p:transition spd="slow" p14:dur="30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 y="92237"/>
            <a:ext cx="3988161" cy="1545581"/>
          </a:xfrm>
          <a:prstGeom prst="rect">
            <a:avLst/>
          </a:prstGeom>
        </p:spPr>
      </p:pic>
      <p:sp>
        <p:nvSpPr>
          <p:cNvPr id="10" name="TextBox 9">
            <a:extLst>
              <a:ext uri="{FF2B5EF4-FFF2-40B4-BE49-F238E27FC236}">
                <a16:creationId xmlns:a16="http://schemas.microsoft.com/office/drawing/2014/main" id="{22EACE2C-F0BB-4B26-BDA0-E1B66FC049A7}"/>
              </a:ext>
            </a:extLst>
          </p:cNvPr>
          <p:cNvSpPr txBox="1"/>
          <p:nvPr/>
        </p:nvSpPr>
        <p:spPr>
          <a:xfrm>
            <a:off x="379680" y="343970"/>
            <a:ext cx="3714997"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P</a:t>
            </a:r>
            <a:r>
              <a:rPr lang="en-US" altLang="ko-KR" sz="4800" b="1" dirty="0" smtClean="0">
                <a:solidFill>
                  <a:schemeClr val="bg1"/>
                </a:solidFill>
                <a:latin typeface="+mj-lt"/>
                <a:cs typeface="Arial" pitchFamily="34" charset="0"/>
              </a:rPr>
              <a:t>our nous</a:t>
            </a:r>
            <a:endParaRPr lang="ko-KR" altLang="en-US" sz="48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B04823C5-AAD3-4FB3-A25D-C238181A022C}"/>
              </a:ext>
            </a:extLst>
          </p:cNvPr>
          <p:cNvSpPr/>
          <p:nvPr/>
        </p:nvSpPr>
        <p:spPr>
          <a:xfrm>
            <a:off x="1118929" y="2512578"/>
            <a:ext cx="10233316" cy="664673"/>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2281296"/>
            <a:ext cx="1789434" cy="415674"/>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1838" y="2374078"/>
            <a:ext cx="1671244"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Choix</a:t>
            </a:r>
            <a:r>
              <a:rPr lang="en-US" altLang="ko-KR" sz="1200" b="1" dirty="0" smtClean="0">
                <a:solidFill>
                  <a:schemeClr val="bg1"/>
                </a:solidFill>
                <a:cs typeface="Arial" pitchFamily="34" charset="0"/>
              </a:rPr>
              <a:t> du type </a:t>
            </a:r>
            <a:r>
              <a:rPr lang="en-US" altLang="ko-KR" sz="1200" b="1" dirty="0" err="1" smtClean="0">
                <a:solidFill>
                  <a:schemeClr val="bg1"/>
                </a:solidFill>
                <a:cs typeface="Arial" pitchFamily="34" charset="0"/>
              </a:rPr>
              <a:t>d’API</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2789576"/>
            <a:ext cx="10052924" cy="276999"/>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La </a:t>
            </a:r>
            <a:r>
              <a:rPr lang="fr-FR" altLang="ko-KR" sz="1200" dirty="0">
                <a:solidFill>
                  <a:schemeClr val="bg1"/>
                </a:solidFill>
                <a:latin typeface="Arial" pitchFamily="34" charset="0"/>
                <a:cs typeface="Arial" pitchFamily="34" charset="0"/>
              </a:rPr>
              <a:t>masse de données, la modularité des agrégations de données et la possibilité de cibler la requête penche largement en faveur de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411989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624255"/>
            <a:ext cx="10233316" cy="1759226"/>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2" y="422606"/>
            <a:ext cx="5865987"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453537"/>
            <a:ext cx="6055666" cy="369332"/>
          </a:xfrm>
          <a:prstGeom prst="rect">
            <a:avLst/>
          </a:prstGeom>
          <a:noFill/>
        </p:spPr>
        <p:txBody>
          <a:bodyPr wrap="square" rtlCol="0">
            <a:spAutoFit/>
          </a:bodyPr>
          <a:lstStyle/>
          <a:p>
            <a:pPr algn="ctr"/>
            <a:r>
              <a:rPr lang="fr-FR" altLang="ko-KR" b="1" dirty="0">
                <a:solidFill>
                  <a:schemeClr val="bg1"/>
                </a:solidFill>
                <a:cs typeface="Arial" pitchFamily="34" charset="0"/>
              </a:rPr>
              <a:t>Avant de commencer, Savez-vous ce qui </a:t>
            </a:r>
            <a:r>
              <a:rPr lang="fr-FR" altLang="ko-KR" b="1" dirty="0" smtClean="0">
                <a:solidFill>
                  <a:schemeClr val="bg1"/>
                </a:solidFill>
                <a:cs typeface="Arial" pitchFamily="34" charset="0"/>
              </a:rPr>
              <a:t>permet ?</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943325"/>
            <a:ext cx="10052924" cy="1323439"/>
          </a:xfrm>
          <a:prstGeom prst="rect">
            <a:avLst/>
          </a:prstGeom>
          <a:noFill/>
        </p:spPr>
        <p:txBody>
          <a:bodyPr wrap="square" rtlCol="0">
            <a:spAutoFit/>
          </a:bodyPr>
          <a:lstStyle/>
          <a:p>
            <a:pPr algn="just"/>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A votre application météo de toujours savoir le temps qu’il fera lors de votre week-end à Rome ?</a:t>
            </a:r>
          </a:p>
          <a:p>
            <a:pPr algn="just"/>
            <a:r>
              <a:rPr lang="fr-FR" altLang="ko-KR" sz="1600" dirty="0">
                <a:solidFill>
                  <a:schemeClr val="bg1"/>
                </a:solidFill>
                <a:latin typeface="Arial" pitchFamily="34" charset="0"/>
                <a:cs typeface="Arial" pitchFamily="34" charset="0"/>
              </a:rPr>
              <a:t>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A BlablaCar de savoir si un siège est disponible pour le trajet que vous avez sélectionné Rennes-Rome ?</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A AirBnB de </a:t>
            </a:r>
            <a:r>
              <a:rPr lang="fr-FR" altLang="ko-KR" sz="1600" dirty="0" smtClean="0">
                <a:solidFill>
                  <a:schemeClr val="bg1"/>
                </a:solidFill>
                <a:latin typeface="Arial" pitchFamily="34" charset="0"/>
                <a:cs typeface="Arial" pitchFamily="34" charset="0"/>
              </a:rPr>
              <a:t>géo localiser </a:t>
            </a:r>
            <a:r>
              <a:rPr lang="fr-FR" altLang="ko-KR" sz="1600" dirty="0">
                <a:solidFill>
                  <a:schemeClr val="bg1"/>
                </a:solidFill>
                <a:latin typeface="Arial" pitchFamily="34" charset="0"/>
                <a:cs typeface="Arial" pitchFamily="34" charset="0"/>
              </a:rPr>
              <a:t>un bien sur une carte (est-il utile de préciser Rome ?)</a:t>
            </a:r>
            <a:endParaRPr lang="en-US" altLang="ko-KR" sz="1600" dirty="0">
              <a:solidFill>
                <a:schemeClr val="bg1"/>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B04823C5-AAD3-4FB3-A25D-C238181A022C}"/>
              </a:ext>
            </a:extLst>
          </p:cNvPr>
          <p:cNvSpPr/>
          <p:nvPr/>
        </p:nvSpPr>
        <p:spPr>
          <a:xfrm>
            <a:off x="1118929" y="3202835"/>
            <a:ext cx="10233316" cy="2144113"/>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19">
            <a:extLst>
              <a:ext uri="{FF2B5EF4-FFF2-40B4-BE49-F238E27FC236}">
                <a16:creationId xmlns:a16="http://schemas.microsoft.com/office/drawing/2014/main" id="{79426DEA-E145-4CB5-A124-03449CFBB3D2}"/>
              </a:ext>
            </a:extLst>
          </p:cNvPr>
          <p:cNvSpPr/>
          <p:nvPr/>
        </p:nvSpPr>
        <p:spPr>
          <a:xfrm>
            <a:off x="972133" y="2788245"/>
            <a:ext cx="2019545" cy="655627"/>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20">
            <a:extLst>
              <a:ext uri="{FF2B5EF4-FFF2-40B4-BE49-F238E27FC236}">
                <a16:creationId xmlns:a16="http://schemas.microsoft.com/office/drawing/2014/main" id="{D5DFB5B5-FA64-4BEE-B753-0656AB389907}"/>
              </a:ext>
            </a:extLst>
          </p:cNvPr>
          <p:cNvSpPr txBox="1"/>
          <p:nvPr/>
        </p:nvSpPr>
        <p:spPr>
          <a:xfrm>
            <a:off x="972133" y="2819282"/>
            <a:ext cx="1949971" cy="584775"/>
          </a:xfrm>
          <a:prstGeom prst="rect">
            <a:avLst/>
          </a:prstGeom>
          <a:noFill/>
        </p:spPr>
        <p:txBody>
          <a:bodyPr wrap="square" rtlCol="0">
            <a:spAutoFit/>
          </a:bodyPr>
          <a:lstStyle/>
          <a:p>
            <a:pPr algn="ctr"/>
            <a:r>
              <a:rPr lang="fr-FR" altLang="ko-KR" sz="3200" b="1" dirty="0" smtClean="0">
                <a:solidFill>
                  <a:schemeClr val="bg1"/>
                </a:solidFill>
                <a:cs typeface="Arial" pitchFamily="34" charset="0"/>
              </a:rPr>
              <a:t>Les API</a:t>
            </a:r>
            <a:endParaRPr lang="ko-KR" altLang="en-US" sz="3200" b="1" dirty="0">
              <a:solidFill>
                <a:schemeClr val="bg1"/>
              </a:solidFill>
              <a:cs typeface="Arial" pitchFamily="34" charset="0"/>
            </a:endParaRPr>
          </a:p>
        </p:txBody>
      </p:sp>
      <p:sp>
        <p:nvSpPr>
          <p:cNvPr id="11" name="TextBox 21">
            <a:extLst>
              <a:ext uri="{FF2B5EF4-FFF2-40B4-BE49-F238E27FC236}">
                <a16:creationId xmlns:a16="http://schemas.microsoft.com/office/drawing/2014/main" id="{D6C24BE7-F4B7-4B22-90D0-D58085FC6A1F}"/>
              </a:ext>
            </a:extLst>
          </p:cNvPr>
          <p:cNvSpPr txBox="1"/>
          <p:nvPr/>
        </p:nvSpPr>
        <p:spPr>
          <a:xfrm>
            <a:off x="1118929" y="3502028"/>
            <a:ext cx="10052924" cy="1815882"/>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Comprendre et proposer des APIs peut être un challenge pour les utilisateurs non techniques.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ko-KR" altLang="fr-F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Qu’est-ce </a:t>
            </a:r>
            <a:r>
              <a:rPr lang="fr-FR" altLang="ko-KR" sz="1600" dirty="0">
                <a:solidFill>
                  <a:schemeClr val="bg1"/>
                </a:solidFill>
                <a:latin typeface="Arial" pitchFamily="34" charset="0"/>
                <a:cs typeface="Arial" pitchFamily="34" charset="0"/>
              </a:rPr>
              <a:t>qu’une API </a:t>
            </a:r>
            <a:r>
              <a:rPr lang="fr-FR" altLang="ko-KR" sz="1600" dirty="0" smtClean="0">
                <a:solidFill>
                  <a:schemeClr val="bg1"/>
                </a:solidFill>
                <a:latin typeface="Arial" pitchFamily="34" charset="0"/>
                <a:cs typeface="Arial" pitchFamily="34" charset="0"/>
              </a:rPr>
              <a:t>?</a:t>
            </a:r>
          </a:p>
          <a:p>
            <a:pPr algn="just"/>
            <a:r>
              <a:rPr lang="ko-KR" altLang="fr-F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Que </a:t>
            </a:r>
            <a:r>
              <a:rPr lang="fr-FR" altLang="ko-KR" sz="1600" dirty="0">
                <a:solidFill>
                  <a:schemeClr val="bg1"/>
                </a:solidFill>
                <a:latin typeface="Arial" pitchFamily="34" charset="0"/>
                <a:cs typeface="Arial" pitchFamily="34" charset="0"/>
              </a:rPr>
              <a:t>partage-t-on via une API </a:t>
            </a:r>
            <a:r>
              <a:rPr lang="fr-FR" altLang="ko-KR" sz="1600" dirty="0" smtClean="0">
                <a:solidFill>
                  <a:schemeClr val="bg1"/>
                </a:solidFill>
                <a:latin typeface="Arial" pitchFamily="34" charset="0"/>
                <a:cs typeface="Arial" pitchFamily="34" charset="0"/>
              </a:rPr>
              <a:t>?</a:t>
            </a:r>
          </a:p>
          <a:p>
            <a:pPr algn="just"/>
            <a:r>
              <a:rPr lang="ko-KR" altLang="fr-FR" sz="1600" dirty="0" smtClean="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Comment </a:t>
            </a:r>
            <a:r>
              <a:rPr lang="fr-FR" altLang="ko-KR" sz="1600" dirty="0">
                <a:solidFill>
                  <a:schemeClr val="bg1"/>
                </a:solidFill>
                <a:latin typeface="Arial" pitchFamily="34" charset="0"/>
                <a:cs typeface="Arial" pitchFamily="34" charset="0"/>
              </a:rPr>
              <a:t>se pense une API </a:t>
            </a:r>
            <a:r>
              <a:rPr lang="fr-FR" altLang="ko-KR" sz="1600" dirty="0" smtClean="0">
                <a:solidFill>
                  <a:schemeClr val="bg1"/>
                </a:solidFill>
                <a:latin typeface="Arial" pitchFamily="34" charset="0"/>
                <a:cs typeface="Arial" pitchFamily="34" charset="0"/>
              </a:rPr>
              <a:t>?</a:t>
            </a:r>
          </a:p>
          <a:p>
            <a:pPr algn="just"/>
            <a:r>
              <a:rPr lang="ko-KR" altLang="fr-F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Comment </a:t>
            </a:r>
            <a:r>
              <a:rPr lang="fr-FR" altLang="ko-KR" sz="1600" dirty="0">
                <a:solidFill>
                  <a:schemeClr val="bg1"/>
                </a:solidFill>
                <a:latin typeface="Arial" pitchFamily="34" charset="0"/>
                <a:cs typeface="Arial" pitchFamily="34" charset="0"/>
              </a:rPr>
              <a:t>se code une API </a:t>
            </a:r>
            <a:r>
              <a:rPr lang="fr-FR" altLang="ko-KR" sz="1600" dirty="0" smtClean="0">
                <a:solidFill>
                  <a:schemeClr val="bg1"/>
                </a:solidFill>
                <a:latin typeface="Arial" pitchFamily="34" charset="0"/>
                <a:cs typeface="Arial" pitchFamily="34" charset="0"/>
              </a:rPr>
              <a:t>?</a:t>
            </a:r>
          </a:p>
          <a:p>
            <a:pPr algn="just"/>
            <a:r>
              <a:rPr lang="ko-KR" altLang="fr-F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Quelle </a:t>
            </a:r>
            <a:r>
              <a:rPr lang="fr-FR" altLang="ko-KR" sz="1600" dirty="0">
                <a:solidFill>
                  <a:schemeClr val="bg1"/>
                </a:solidFill>
                <a:latin typeface="Arial" pitchFamily="34" charset="0"/>
                <a:cs typeface="Arial" pitchFamily="34" charset="0"/>
              </a:rPr>
              <a:t>transformation stratégique cela implique-t-il </a:t>
            </a:r>
            <a:r>
              <a:rPr lang="fr-FR" altLang="ko-KR" sz="1600" dirty="0" smtClean="0">
                <a:solidFill>
                  <a:schemeClr val="bg1"/>
                </a:solidFill>
                <a:latin typeface="Arial" pitchFamily="34" charset="0"/>
                <a:cs typeface="Arial" pitchFamily="34" charset="0"/>
              </a:rPr>
              <a:t>?</a:t>
            </a:r>
            <a:endParaRPr lang="en-US" altLang="ko-KR" sz="1600" dirty="0">
              <a:solidFill>
                <a:schemeClr val="bg1"/>
              </a:solidFill>
              <a:latin typeface="Arial" pitchFamily="34" charset="0"/>
              <a:cs typeface="Arial" pitchFamily="34" charset="0"/>
            </a:endParaRPr>
          </a:p>
        </p:txBody>
      </p:sp>
      <p:pic>
        <p:nvPicPr>
          <p:cNvPr id="2" name="Imag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61326" y="1913672"/>
            <a:ext cx="2530674" cy="143875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82" y="101578"/>
            <a:ext cx="1676601" cy="1676601"/>
          </a:xfrm>
          <a:prstGeom prst="rect">
            <a:avLst/>
          </a:prstGeom>
        </p:spPr>
      </p:pic>
    </p:spTree>
    <p:extLst>
      <p:ext uri="{BB962C8B-B14F-4D97-AF65-F5344CB8AC3E}">
        <p14:creationId xmlns:p14="http://schemas.microsoft.com/office/powerpoint/2010/main" val="486792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 calcmode="lin" valueType="num">
                                      <p:cBhvr additive="base">
                                        <p:cTn id="26"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 calcmode="lin" valueType="num">
                                      <p:cBhvr additive="base">
                                        <p:cTn id="32"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 calcmode="lin" valueType="num">
                                      <p:cBhvr additive="base">
                                        <p:cTn id="38"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
                                            <p:txEl>
                                              <p:pRg st="5" end="5"/>
                                            </p:txEl>
                                          </p:spTgt>
                                        </p:tgtEl>
                                        <p:attrNameLst>
                                          <p:attrName>style.visibility</p:attrName>
                                        </p:attrNameLst>
                                      </p:cBhvr>
                                      <p:to>
                                        <p:strVal val="visible"/>
                                      </p:to>
                                    </p:set>
                                    <p:anim calcmode="lin" valueType="num">
                                      <p:cBhvr additive="base">
                                        <p:cTn id="44"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1">
                                            <p:txEl>
                                              <p:pRg st="6" end="6"/>
                                            </p:txEl>
                                          </p:spTgt>
                                        </p:tgtEl>
                                        <p:attrNameLst>
                                          <p:attrName>style.visibility</p:attrName>
                                        </p:attrNameLst>
                                      </p:cBhvr>
                                      <p:to>
                                        <p:strVal val="visible"/>
                                      </p:to>
                                    </p:set>
                                    <p:anim calcmode="lin" valueType="num">
                                      <p:cBhvr additive="base">
                                        <p:cTn id="50"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2512579"/>
            <a:ext cx="2069896" cy="1833716"/>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21">
            <a:extLst>
              <a:ext uri="{FF2B5EF4-FFF2-40B4-BE49-F238E27FC236}">
                <a16:creationId xmlns:a16="http://schemas.microsoft.com/office/drawing/2014/main" id="{D6C24BE7-F4B7-4B22-90D0-D58085FC6A1F}"/>
              </a:ext>
            </a:extLst>
          </p:cNvPr>
          <p:cNvSpPr txBox="1"/>
          <p:nvPr/>
        </p:nvSpPr>
        <p:spPr>
          <a:xfrm>
            <a:off x="1118930" y="2789576"/>
            <a:ext cx="2191430" cy="1323439"/>
          </a:xfrm>
          <a:prstGeom prst="rect">
            <a:avLst/>
          </a:prstGeom>
          <a:noFill/>
        </p:spPr>
        <p:txBody>
          <a:bodyPr wrap="square" rtlCol="0">
            <a:spAutoFit/>
          </a:bodyPr>
          <a:lstStyle/>
          <a:p>
            <a:pPr algn="just"/>
            <a:r>
              <a:rPr lang="fr-FR" altLang="ko-KR" sz="1000" dirty="0" err="1" smtClean="0">
                <a:solidFill>
                  <a:schemeClr val="bg1"/>
                </a:solidFill>
                <a:latin typeface="Arial" pitchFamily="34" charset="0"/>
                <a:cs typeface="Arial" pitchFamily="34" charset="0"/>
              </a:rPr>
              <a:t>query</a:t>
            </a:r>
            <a:r>
              <a:rPr lang="fr-FR" altLang="ko-KR" sz="1000" dirty="0" smtClean="0">
                <a:solidFill>
                  <a:schemeClr val="bg1"/>
                </a:solidFill>
                <a:latin typeface="Arial" pitchFamily="34" charset="0"/>
                <a:cs typeface="Arial" pitchFamily="34" charset="0"/>
              </a:rPr>
              <a:t> </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r>
              <a:rPr lang="fr-FR" altLang="ko-KR" sz="1000" dirty="0" err="1" smtClean="0">
                <a:solidFill>
                  <a:schemeClr val="bg1"/>
                </a:solidFill>
                <a:latin typeface="Arial" pitchFamily="34" charset="0"/>
                <a:cs typeface="Arial" pitchFamily="34" charset="0"/>
              </a:rPr>
              <a:t>sensors</a:t>
            </a:r>
            <a:endParaRPr lang="fr-FR" altLang="ko-KR" sz="1000" dirty="0">
              <a:solidFill>
                <a:schemeClr val="bg1"/>
              </a:solidFill>
              <a:latin typeface="Arial" pitchFamily="34" charset="0"/>
              <a:cs typeface="Arial" pitchFamily="34" charset="0"/>
            </a:endParaRPr>
          </a:p>
          <a:p>
            <a:pPr algn="just"/>
            <a:r>
              <a:rPr lang="fr-FR" altLang="ko-KR" sz="1000" dirty="0">
                <a:solidFill>
                  <a:schemeClr val="bg1"/>
                </a:solidFill>
                <a:latin typeface="Arial" pitchFamily="34" charset="0"/>
                <a:cs typeface="Arial" pitchFamily="34" charset="0"/>
              </a:rPr>
              <a:t>        { </a:t>
            </a:r>
          </a:p>
          <a:p>
            <a:pPr algn="just"/>
            <a:r>
              <a:rPr lang="fr-FR" altLang="ko-KR" sz="1000" dirty="0">
                <a:solidFill>
                  <a:schemeClr val="bg1"/>
                </a:solidFill>
                <a:latin typeface="Arial" pitchFamily="34" charset="0"/>
                <a:cs typeface="Arial" pitchFamily="34" charset="0"/>
              </a:rPr>
              <a:t>            code,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 </a:t>
            </a:r>
          </a:p>
          <a:p>
            <a:pPr algn="just"/>
            <a:r>
              <a:rPr lang="fr-FR" altLang="ko-KR" sz="1000" dirty="0">
                <a:solidFill>
                  <a:schemeClr val="bg1"/>
                </a:solidFill>
                <a:latin typeface="Arial" pitchFamily="34" charset="0"/>
                <a:cs typeface="Arial" pitchFamily="34" charset="0"/>
              </a:rPr>
              <a:t>    }</a:t>
            </a:r>
            <a:endParaRPr lang="en-US" altLang="ko-KR" sz="1000" dirty="0">
              <a:solidFill>
                <a:schemeClr val="bg1"/>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B04823C5-AAD3-4FB3-A25D-C238181A022C}"/>
              </a:ext>
            </a:extLst>
          </p:cNvPr>
          <p:cNvSpPr/>
          <p:nvPr/>
        </p:nvSpPr>
        <p:spPr>
          <a:xfrm>
            <a:off x="4725784" y="705185"/>
            <a:ext cx="4137103" cy="6066005"/>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19">
            <a:extLst>
              <a:ext uri="{FF2B5EF4-FFF2-40B4-BE49-F238E27FC236}">
                <a16:creationId xmlns:a16="http://schemas.microsoft.com/office/drawing/2014/main" id="{79426DEA-E145-4CB5-A124-03449CFBB3D2}"/>
              </a:ext>
            </a:extLst>
          </p:cNvPr>
          <p:cNvSpPr/>
          <p:nvPr/>
        </p:nvSpPr>
        <p:spPr>
          <a:xfrm>
            <a:off x="4472994" y="359401"/>
            <a:ext cx="1922019" cy="374179"/>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0">
            <a:extLst>
              <a:ext uri="{FF2B5EF4-FFF2-40B4-BE49-F238E27FC236}">
                <a16:creationId xmlns:a16="http://schemas.microsoft.com/office/drawing/2014/main" id="{D5DFB5B5-FA64-4BEE-B753-0656AB389907}"/>
              </a:ext>
            </a:extLst>
          </p:cNvPr>
          <p:cNvSpPr txBox="1"/>
          <p:nvPr/>
        </p:nvSpPr>
        <p:spPr>
          <a:xfrm>
            <a:off x="4551136" y="440281"/>
            <a:ext cx="1843877" cy="23622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Resultat</a:t>
            </a:r>
            <a:r>
              <a:rPr lang="en-US" altLang="ko-KR" sz="1200" b="1" dirty="0" smtClean="0">
                <a:solidFill>
                  <a:schemeClr val="bg1"/>
                </a:solidFill>
                <a:cs typeface="Arial" pitchFamily="34" charset="0"/>
              </a:rPr>
              <a:t> de la </a:t>
            </a:r>
            <a:r>
              <a:rPr lang="en-US" altLang="ko-KR" sz="1200" b="1" dirty="0" err="1" smtClean="0">
                <a:solidFill>
                  <a:schemeClr val="bg1"/>
                </a:solidFill>
                <a:cs typeface="Arial" pitchFamily="34" charset="0"/>
              </a:rPr>
              <a:t>requette</a:t>
            </a:r>
            <a:endParaRPr lang="ko-KR" altLang="en-US" sz="1200" b="1" dirty="0">
              <a:solidFill>
                <a:schemeClr val="bg1"/>
              </a:solidFill>
              <a:cs typeface="Arial" pitchFamily="34" charset="0"/>
            </a:endParaRPr>
          </a:p>
        </p:txBody>
      </p:sp>
      <p:sp>
        <p:nvSpPr>
          <p:cNvPr id="12" name="TextBox 21">
            <a:extLst>
              <a:ext uri="{FF2B5EF4-FFF2-40B4-BE49-F238E27FC236}">
                <a16:creationId xmlns:a16="http://schemas.microsoft.com/office/drawing/2014/main" id="{D6C24BE7-F4B7-4B22-90D0-D58085FC6A1F}"/>
              </a:ext>
            </a:extLst>
          </p:cNvPr>
          <p:cNvSpPr txBox="1"/>
          <p:nvPr/>
        </p:nvSpPr>
        <p:spPr>
          <a:xfrm>
            <a:off x="4725784" y="733580"/>
            <a:ext cx="4013826" cy="5940088"/>
          </a:xfrm>
          <a:prstGeom prst="rect">
            <a:avLst/>
          </a:prstGeom>
          <a:noFill/>
        </p:spPr>
        <p:txBody>
          <a:bodyPr wrap="square" rtlCol="0">
            <a:spAutoFit/>
          </a:bodyPr>
          <a:lstStyle/>
          <a:p>
            <a:pPr algn="just"/>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"data":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sensors</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"code": "0101",</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"Niveau Nappe",</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"m"</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"code": "0102",</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"Niveau Cours d'eau",</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"m"</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"code": "0103",</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"Vitesse Cours d'eau",</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"m/s"</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"code": "0104",</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"Débit",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"l/s"</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"code": "0105",</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"Débit de base",</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"L.s-1"</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"code": "0108",</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"Niveau Nappe sur 24h",</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"m"</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"code": "0109",</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"Niveau manuel Nappe",</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"m"</a:t>
            </a:r>
          </a:p>
          <a:p>
            <a:pPr algn="just"/>
            <a:r>
              <a:rPr lang="fr-FR" altLang="ko-KR" sz="1000" dirty="0">
                <a:solidFill>
                  <a:schemeClr val="bg1"/>
                </a:solidFill>
                <a:latin typeface="Arial" pitchFamily="34" charset="0"/>
                <a:cs typeface="Arial" pitchFamily="34" charset="0"/>
              </a:rPr>
              <a:t>      </a:t>
            </a:r>
            <a:r>
              <a:rPr lang="fr-FR" altLang="ko-KR" sz="1000" dirty="0" smtClean="0">
                <a:solidFill>
                  <a:schemeClr val="bg1"/>
                </a:solidFill>
                <a:latin typeface="Arial" pitchFamily="34" charset="0"/>
                <a:cs typeface="Arial" pitchFamily="34" charset="0"/>
              </a:rPr>
              <a:t>} ….</a:t>
            </a:r>
            <a:endParaRPr lang="en-US" altLang="ko-KR" sz="1000" dirty="0">
              <a:solidFill>
                <a:schemeClr val="bg1"/>
              </a:solidFill>
              <a:latin typeface="Arial" pitchFamily="34" charset="0"/>
              <a:cs typeface="Arial" pitchFamily="34" charset="0"/>
            </a:endParaRPr>
          </a:p>
        </p:txBody>
      </p:sp>
      <p:sp>
        <p:nvSpPr>
          <p:cNvPr id="14" name="Rectangle à coins arrondis 13">
            <a:extLst>
              <a:ext uri="{FF2B5EF4-FFF2-40B4-BE49-F238E27FC236}">
                <a16:creationId xmlns:a16="http://schemas.microsoft.com/office/drawing/2014/main" id="{B04823C5-AAD3-4FB3-A25D-C238181A022C}"/>
              </a:ext>
            </a:extLst>
          </p:cNvPr>
          <p:cNvSpPr/>
          <p:nvPr/>
        </p:nvSpPr>
        <p:spPr>
          <a:xfrm>
            <a:off x="323529" y="273235"/>
            <a:ext cx="3930167" cy="59268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5255467" cy="436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solidFill>
                  <a:schemeClr val="bg1"/>
                </a:solidFill>
              </a:rPr>
              <a:t>Exemple : </a:t>
            </a:r>
            <a:r>
              <a:rPr lang="fr-FR" dirty="0" err="1" smtClean="0">
                <a:solidFill>
                  <a:schemeClr val="bg1"/>
                </a:solidFill>
              </a:rPr>
              <a:t>sensors</a:t>
            </a:r>
            <a:endParaRPr lang="fr-FR" dirty="0">
              <a:solidFill>
                <a:schemeClr val="bg1"/>
              </a:solidFill>
            </a:endParaRPr>
          </a:p>
        </p:txBody>
      </p:sp>
    </p:spTree>
    <p:extLst>
      <p:ext uri="{BB962C8B-B14F-4D97-AF65-F5344CB8AC3E}">
        <p14:creationId xmlns:p14="http://schemas.microsoft.com/office/powerpoint/2010/main" val="10222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2512579"/>
            <a:ext cx="2069896" cy="1833716"/>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21">
            <a:extLst>
              <a:ext uri="{FF2B5EF4-FFF2-40B4-BE49-F238E27FC236}">
                <a16:creationId xmlns:a16="http://schemas.microsoft.com/office/drawing/2014/main" id="{D6C24BE7-F4B7-4B22-90D0-D58085FC6A1F}"/>
              </a:ext>
            </a:extLst>
          </p:cNvPr>
          <p:cNvSpPr txBox="1"/>
          <p:nvPr/>
        </p:nvSpPr>
        <p:spPr>
          <a:xfrm>
            <a:off x="1118930" y="2789576"/>
            <a:ext cx="2191430" cy="1323439"/>
          </a:xfrm>
          <a:prstGeom prst="rect">
            <a:avLst/>
          </a:prstGeom>
          <a:noFill/>
        </p:spPr>
        <p:txBody>
          <a:bodyPr wrap="square" rtlCol="0">
            <a:spAutoFit/>
          </a:bodyPr>
          <a:lstStyle/>
          <a:p>
            <a:pPr algn="just"/>
            <a:r>
              <a:rPr lang="fr-FR" altLang="ko-KR" sz="1000" dirty="0" err="1" smtClean="0">
                <a:solidFill>
                  <a:schemeClr val="bg1"/>
                </a:solidFill>
                <a:latin typeface="Arial" pitchFamily="34" charset="0"/>
                <a:cs typeface="Arial" pitchFamily="34" charset="0"/>
              </a:rPr>
              <a:t>query</a:t>
            </a:r>
            <a:r>
              <a:rPr lang="fr-FR" altLang="ko-KR" sz="1000" dirty="0" smtClean="0">
                <a:solidFill>
                  <a:schemeClr val="bg1"/>
                </a:solidFill>
                <a:latin typeface="Arial" pitchFamily="34" charset="0"/>
                <a:cs typeface="Arial" pitchFamily="34" charset="0"/>
              </a:rPr>
              <a:t> </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a:t>
            </a:r>
            <a:r>
              <a:rPr lang="fr-FR" altLang="ko-KR" sz="1000" dirty="0">
                <a:solidFill>
                  <a:schemeClr val="bg1"/>
                </a:solidFill>
                <a:latin typeface="Arial" pitchFamily="34" charset="0"/>
                <a:cs typeface="Arial" pitchFamily="34" charset="0"/>
              </a:rPr>
              <a:t> (code: "0120") </a:t>
            </a:r>
          </a:p>
          <a:p>
            <a:pPr algn="just"/>
            <a:r>
              <a:rPr lang="fr-FR" altLang="ko-KR" sz="1000" dirty="0">
                <a:solidFill>
                  <a:schemeClr val="bg1"/>
                </a:solidFill>
                <a:latin typeface="Arial" pitchFamily="34" charset="0"/>
                <a:cs typeface="Arial" pitchFamily="34" charset="0"/>
              </a:rPr>
              <a:t>        { </a:t>
            </a:r>
          </a:p>
          <a:p>
            <a:pPr algn="just"/>
            <a:r>
              <a:rPr lang="fr-FR" altLang="ko-KR" sz="1000" dirty="0">
                <a:solidFill>
                  <a:schemeClr val="bg1"/>
                </a:solidFill>
                <a:latin typeface="Arial" pitchFamily="34" charset="0"/>
                <a:cs typeface="Arial" pitchFamily="34" charset="0"/>
              </a:rPr>
              <a:t>            code,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 </a:t>
            </a:r>
          </a:p>
          <a:p>
            <a:pPr algn="just"/>
            <a:r>
              <a:rPr lang="fr-FR" altLang="ko-KR" sz="1000" dirty="0">
                <a:solidFill>
                  <a:schemeClr val="bg1"/>
                </a:solidFill>
                <a:latin typeface="Arial" pitchFamily="34" charset="0"/>
                <a:cs typeface="Arial" pitchFamily="34" charset="0"/>
              </a:rPr>
              <a:t>    }</a:t>
            </a:r>
            <a:endParaRPr lang="en-US" altLang="ko-KR" sz="1000" dirty="0">
              <a:solidFill>
                <a:schemeClr val="bg1"/>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B04823C5-AAD3-4FB3-A25D-C238181A022C}"/>
              </a:ext>
            </a:extLst>
          </p:cNvPr>
          <p:cNvSpPr/>
          <p:nvPr/>
        </p:nvSpPr>
        <p:spPr>
          <a:xfrm>
            <a:off x="4725784" y="2661295"/>
            <a:ext cx="4137103" cy="1701119"/>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19">
            <a:extLst>
              <a:ext uri="{FF2B5EF4-FFF2-40B4-BE49-F238E27FC236}">
                <a16:creationId xmlns:a16="http://schemas.microsoft.com/office/drawing/2014/main" id="{79426DEA-E145-4CB5-A124-03449CFBB3D2}"/>
              </a:ext>
            </a:extLst>
          </p:cNvPr>
          <p:cNvSpPr/>
          <p:nvPr/>
        </p:nvSpPr>
        <p:spPr>
          <a:xfrm>
            <a:off x="4472994" y="2315511"/>
            <a:ext cx="1922019" cy="374179"/>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0">
            <a:extLst>
              <a:ext uri="{FF2B5EF4-FFF2-40B4-BE49-F238E27FC236}">
                <a16:creationId xmlns:a16="http://schemas.microsoft.com/office/drawing/2014/main" id="{D5DFB5B5-FA64-4BEE-B753-0656AB389907}"/>
              </a:ext>
            </a:extLst>
          </p:cNvPr>
          <p:cNvSpPr txBox="1"/>
          <p:nvPr/>
        </p:nvSpPr>
        <p:spPr>
          <a:xfrm>
            <a:off x="4551136" y="2396391"/>
            <a:ext cx="1843877" cy="23622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Resultat</a:t>
            </a:r>
            <a:r>
              <a:rPr lang="en-US" altLang="ko-KR" sz="1200" b="1" dirty="0" smtClean="0">
                <a:solidFill>
                  <a:schemeClr val="bg1"/>
                </a:solidFill>
                <a:cs typeface="Arial" pitchFamily="34" charset="0"/>
              </a:rPr>
              <a:t> de la </a:t>
            </a:r>
            <a:r>
              <a:rPr lang="en-US" altLang="ko-KR" sz="1200" b="1" dirty="0" err="1" smtClean="0">
                <a:solidFill>
                  <a:schemeClr val="bg1"/>
                </a:solidFill>
                <a:cs typeface="Arial" pitchFamily="34" charset="0"/>
              </a:rPr>
              <a:t>requette</a:t>
            </a:r>
            <a:endParaRPr lang="ko-KR" altLang="en-US" sz="1200" b="1" dirty="0">
              <a:solidFill>
                <a:schemeClr val="bg1"/>
              </a:solidFill>
              <a:cs typeface="Arial" pitchFamily="34" charset="0"/>
            </a:endParaRPr>
          </a:p>
        </p:txBody>
      </p:sp>
      <p:sp>
        <p:nvSpPr>
          <p:cNvPr id="12" name="TextBox 21">
            <a:extLst>
              <a:ext uri="{FF2B5EF4-FFF2-40B4-BE49-F238E27FC236}">
                <a16:creationId xmlns:a16="http://schemas.microsoft.com/office/drawing/2014/main" id="{D6C24BE7-F4B7-4B22-90D0-D58085FC6A1F}"/>
              </a:ext>
            </a:extLst>
          </p:cNvPr>
          <p:cNvSpPr txBox="1"/>
          <p:nvPr/>
        </p:nvSpPr>
        <p:spPr>
          <a:xfrm>
            <a:off x="4690336" y="2900220"/>
            <a:ext cx="4013826" cy="1259896"/>
          </a:xfrm>
          <a:prstGeom prst="rect">
            <a:avLst/>
          </a:prstGeom>
          <a:noFill/>
        </p:spPr>
        <p:txBody>
          <a:bodyPr wrap="square" rtlCol="0">
            <a:spAutoFit/>
          </a:bodyPr>
          <a:lstStyle/>
          <a:p>
            <a:pPr algn="just"/>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"data":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"code": "0120",</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name</a:t>
            </a:r>
            <a:r>
              <a:rPr lang="fr-FR" altLang="ko-KR" sz="1000" dirty="0">
                <a:solidFill>
                  <a:schemeClr val="bg1"/>
                </a:solidFill>
                <a:latin typeface="Arial" pitchFamily="34" charset="0"/>
                <a:cs typeface="Arial" pitchFamily="34" charset="0"/>
              </a:rPr>
              <a:t>": "Pression sommet </a:t>
            </a:r>
            <a:r>
              <a:rPr lang="fr-FR" altLang="ko-KR" sz="1000" dirty="0" err="1">
                <a:solidFill>
                  <a:schemeClr val="bg1"/>
                </a:solidFill>
                <a:latin typeface="Arial" pitchFamily="34" charset="0"/>
                <a:cs typeface="Arial" pitchFamily="34" charset="0"/>
              </a:rPr>
              <a:t>tensio</a:t>
            </a:r>
            <a:r>
              <a:rPr lang="fr-FR" altLang="ko-KR" sz="1000" dirty="0">
                <a:solidFill>
                  <a:schemeClr val="bg1"/>
                </a:solidFill>
                <a:latin typeface="Arial" pitchFamily="34" charset="0"/>
                <a:cs typeface="Arial" pitchFamily="34" charset="0"/>
              </a:rPr>
              <a:t> (-25cm)",</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unite</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a:t>
            </a:r>
            <a:endParaRPr lang="en-US" altLang="ko-KR" sz="1000" dirty="0">
              <a:solidFill>
                <a:schemeClr val="bg1"/>
              </a:solidFill>
              <a:latin typeface="Arial" pitchFamily="34" charset="0"/>
              <a:cs typeface="Arial" pitchFamily="34" charset="0"/>
            </a:endParaRPr>
          </a:p>
        </p:txBody>
      </p:sp>
      <p:sp>
        <p:nvSpPr>
          <p:cNvPr id="14" name="Rectangle à coins arrondis 13">
            <a:extLst>
              <a:ext uri="{FF2B5EF4-FFF2-40B4-BE49-F238E27FC236}">
                <a16:creationId xmlns:a16="http://schemas.microsoft.com/office/drawing/2014/main" id="{B04823C5-AAD3-4FB3-A25D-C238181A022C}"/>
              </a:ext>
            </a:extLst>
          </p:cNvPr>
          <p:cNvSpPr/>
          <p:nvPr/>
        </p:nvSpPr>
        <p:spPr>
          <a:xfrm>
            <a:off x="323529" y="273235"/>
            <a:ext cx="3930167" cy="59268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5255467" cy="436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solidFill>
                  <a:schemeClr val="bg1"/>
                </a:solidFill>
              </a:rPr>
              <a:t>Exemple : </a:t>
            </a:r>
            <a:r>
              <a:rPr lang="fr-FR" dirty="0" err="1" smtClean="0">
                <a:solidFill>
                  <a:schemeClr val="bg1"/>
                </a:solidFill>
              </a:rPr>
              <a:t>sensor</a:t>
            </a:r>
            <a:r>
              <a:rPr lang="fr-FR" dirty="0" smtClean="0">
                <a:solidFill>
                  <a:schemeClr val="bg1"/>
                </a:solidFill>
              </a:rPr>
              <a:t> code</a:t>
            </a:r>
            <a:endParaRPr lang="fr-FR" dirty="0">
              <a:solidFill>
                <a:schemeClr val="bg1"/>
              </a:solidFill>
            </a:endParaRPr>
          </a:p>
        </p:txBody>
      </p:sp>
    </p:spTree>
    <p:extLst>
      <p:ext uri="{BB962C8B-B14F-4D97-AF65-F5344CB8AC3E}">
        <p14:creationId xmlns:p14="http://schemas.microsoft.com/office/powerpoint/2010/main" val="197125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2512578"/>
            <a:ext cx="2289814" cy="2915949"/>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2" y="2281295"/>
            <a:ext cx="2536001" cy="438755"/>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1838" y="2374078"/>
            <a:ext cx="247690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Requette</a:t>
            </a:r>
            <a:r>
              <a:rPr lang="en-US" altLang="ko-KR" sz="1200" b="1" dirty="0" smtClean="0">
                <a:solidFill>
                  <a:schemeClr val="bg1"/>
                </a:solidFill>
                <a:cs typeface="Arial" pitchFamily="34" charset="0"/>
              </a:rPr>
              <a:t> de </a:t>
            </a:r>
            <a:r>
              <a:rPr lang="en-US" altLang="ko-KR" sz="1200" b="1" dirty="0" err="1" smtClean="0">
                <a:solidFill>
                  <a:schemeClr val="bg1"/>
                </a:solidFill>
                <a:cs typeface="Arial" pitchFamily="34" charset="0"/>
              </a:rPr>
              <a:t>données</a:t>
            </a:r>
            <a:r>
              <a:rPr lang="en-US" altLang="ko-KR" sz="1200" b="1" dirty="0" smtClean="0">
                <a:solidFill>
                  <a:schemeClr val="bg1"/>
                </a:solidFill>
                <a:cs typeface="Arial" pitchFamily="34" charset="0"/>
              </a:rPr>
              <a:t> brutes</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30" y="2789576"/>
            <a:ext cx="2191430" cy="2554545"/>
          </a:xfrm>
          <a:prstGeom prst="rect">
            <a:avLst/>
          </a:prstGeom>
          <a:noFill/>
        </p:spPr>
        <p:txBody>
          <a:bodyPr wrap="square" rtlCol="0">
            <a:spAutoFit/>
          </a:bodyPr>
          <a:lstStyle/>
          <a:p>
            <a:pPr algn="just"/>
            <a:r>
              <a:rPr lang="fr-FR" altLang="ko-KR" sz="1000" dirty="0" err="1" smtClean="0">
                <a:solidFill>
                  <a:schemeClr val="bg1"/>
                </a:solidFill>
                <a:latin typeface="Arial" pitchFamily="34" charset="0"/>
                <a:cs typeface="Arial" pitchFamily="34" charset="0"/>
              </a:rPr>
              <a:t>query</a:t>
            </a:r>
            <a:r>
              <a:rPr lang="fr-FR" altLang="ko-KR" sz="1000" dirty="0" smtClean="0">
                <a:solidFill>
                  <a:schemeClr val="bg1"/>
                </a:solidFill>
                <a:latin typeface="Arial" pitchFamily="34" charset="0"/>
                <a:cs typeface="Arial" pitchFamily="34" charset="0"/>
              </a:rPr>
              <a:t> </a:t>
            </a:r>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datas (</a:t>
            </a:r>
            <a:r>
              <a:rPr lang="fr-FR" altLang="ko-KR" sz="1000" dirty="0" err="1">
                <a:solidFill>
                  <a:schemeClr val="bg1"/>
                </a:solidFill>
                <a:latin typeface="Arial" pitchFamily="34" charset="0"/>
                <a:cs typeface="Arial" pitchFamily="34" charset="0"/>
              </a:rPr>
              <a:t>day</a:t>
            </a:r>
            <a:r>
              <a:rPr lang="fr-FR" altLang="ko-KR" sz="1000" dirty="0">
                <a:solidFill>
                  <a:schemeClr val="bg1"/>
                </a:solidFill>
                <a:latin typeface="Arial" pitchFamily="34" charset="0"/>
                <a:cs typeface="Arial" pitchFamily="34" charset="0"/>
              </a:rPr>
              <a:t>: "02/02/2002") </a:t>
            </a:r>
          </a:p>
          <a:p>
            <a:pPr algn="just"/>
            <a:r>
              <a:rPr lang="fr-FR" altLang="ko-KR" sz="1000" dirty="0">
                <a:solidFill>
                  <a:schemeClr val="bg1"/>
                </a:solidFill>
                <a:latin typeface="Arial" pitchFamily="34" charset="0"/>
                <a:cs typeface="Arial" pitchFamily="34" charset="0"/>
              </a:rPr>
              <a:t>        {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keyid</a:t>
            </a:r>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date,</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raw</a:t>
            </a:r>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validate</a:t>
            </a:r>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value,</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area_name</a:t>
            </a:r>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station_code</a:t>
            </a:r>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station_name</a:t>
            </a:r>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sensor_code</a:t>
            </a:r>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sensor_name</a:t>
            </a:r>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sensor_unite</a:t>
            </a:r>
            <a:endParaRPr lang="fr-FR" altLang="ko-KR" sz="1000" dirty="0">
              <a:solidFill>
                <a:schemeClr val="bg1"/>
              </a:solidFill>
              <a:latin typeface="Arial" pitchFamily="34" charset="0"/>
              <a:cs typeface="Arial" pitchFamily="34" charset="0"/>
            </a:endParaRP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r>
              <a:rPr lang="fr-FR" altLang="ko-KR" sz="1000" dirty="0" smtClean="0">
                <a:solidFill>
                  <a:schemeClr val="bg1"/>
                </a:solidFill>
                <a:latin typeface="Arial" pitchFamily="34" charset="0"/>
                <a:cs typeface="Arial" pitchFamily="34" charset="0"/>
              </a:rPr>
              <a:t>}</a:t>
            </a:r>
            <a:endParaRPr lang="en-US" altLang="ko-KR" sz="1000" dirty="0">
              <a:solidFill>
                <a:schemeClr val="bg1"/>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B04823C5-AAD3-4FB3-A25D-C238181A022C}"/>
              </a:ext>
            </a:extLst>
          </p:cNvPr>
          <p:cNvSpPr/>
          <p:nvPr/>
        </p:nvSpPr>
        <p:spPr>
          <a:xfrm>
            <a:off x="4725784" y="517883"/>
            <a:ext cx="4137103" cy="5500951"/>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19">
            <a:extLst>
              <a:ext uri="{FF2B5EF4-FFF2-40B4-BE49-F238E27FC236}">
                <a16:creationId xmlns:a16="http://schemas.microsoft.com/office/drawing/2014/main" id="{79426DEA-E145-4CB5-A124-03449CFBB3D2}"/>
              </a:ext>
            </a:extLst>
          </p:cNvPr>
          <p:cNvSpPr/>
          <p:nvPr/>
        </p:nvSpPr>
        <p:spPr>
          <a:xfrm>
            <a:off x="4472994" y="286601"/>
            <a:ext cx="1922019" cy="438755"/>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0">
            <a:extLst>
              <a:ext uri="{FF2B5EF4-FFF2-40B4-BE49-F238E27FC236}">
                <a16:creationId xmlns:a16="http://schemas.microsoft.com/office/drawing/2014/main" id="{D5DFB5B5-FA64-4BEE-B753-0656AB389907}"/>
              </a:ext>
            </a:extLst>
          </p:cNvPr>
          <p:cNvSpPr txBox="1"/>
          <p:nvPr/>
        </p:nvSpPr>
        <p:spPr>
          <a:xfrm>
            <a:off x="4551136" y="379384"/>
            <a:ext cx="1843877"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Resultat</a:t>
            </a:r>
            <a:r>
              <a:rPr lang="en-US" altLang="ko-KR" sz="1200" b="1" dirty="0" smtClean="0">
                <a:solidFill>
                  <a:schemeClr val="bg1"/>
                </a:solidFill>
                <a:cs typeface="Arial" pitchFamily="34" charset="0"/>
              </a:rPr>
              <a:t> de la </a:t>
            </a:r>
            <a:r>
              <a:rPr lang="en-US" altLang="ko-KR" sz="1200" b="1" dirty="0" err="1" smtClean="0">
                <a:solidFill>
                  <a:schemeClr val="bg1"/>
                </a:solidFill>
                <a:cs typeface="Arial" pitchFamily="34" charset="0"/>
              </a:rPr>
              <a:t>requette</a:t>
            </a:r>
            <a:endParaRPr lang="ko-KR" altLang="en-US" sz="1200" b="1" dirty="0">
              <a:solidFill>
                <a:schemeClr val="bg1"/>
              </a:solidFill>
              <a:cs typeface="Arial" pitchFamily="34" charset="0"/>
            </a:endParaRPr>
          </a:p>
        </p:txBody>
      </p:sp>
      <p:sp>
        <p:nvSpPr>
          <p:cNvPr id="12" name="TextBox 21">
            <a:extLst>
              <a:ext uri="{FF2B5EF4-FFF2-40B4-BE49-F238E27FC236}">
                <a16:creationId xmlns:a16="http://schemas.microsoft.com/office/drawing/2014/main" id="{D6C24BE7-F4B7-4B22-90D0-D58085FC6A1F}"/>
              </a:ext>
            </a:extLst>
          </p:cNvPr>
          <p:cNvSpPr txBox="1"/>
          <p:nvPr/>
        </p:nvSpPr>
        <p:spPr>
          <a:xfrm>
            <a:off x="4690336" y="794882"/>
            <a:ext cx="4013826" cy="5016758"/>
          </a:xfrm>
          <a:prstGeom prst="rect">
            <a:avLst/>
          </a:prstGeom>
          <a:noFill/>
        </p:spPr>
        <p:txBody>
          <a:bodyPr wrap="square" rtlCol="0">
            <a:spAutoFit/>
          </a:bodyPr>
          <a:lstStyle/>
          <a:p>
            <a:pPr algn="just"/>
            <a:r>
              <a:rPr lang="fr-FR" altLang="ko-KR" sz="1000" dirty="0" smtClean="0">
                <a:solidFill>
                  <a:schemeClr val="bg1"/>
                </a:solidFill>
                <a:latin typeface="Arial" pitchFamily="34" charset="0"/>
                <a:cs typeface="Arial" pitchFamily="34" charset="0"/>
              </a:rPr>
              <a:t>{</a:t>
            </a:r>
            <a:endParaRPr lang="fr-FR" altLang="ko-KR" sz="1000" dirty="0">
              <a:solidFill>
                <a:schemeClr val="bg1"/>
              </a:solidFill>
              <a:latin typeface="Arial" pitchFamily="34" charset="0"/>
              <a:cs typeface="Arial" pitchFamily="34" charset="0"/>
            </a:endParaRPr>
          </a:p>
          <a:p>
            <a:pPr algn="just"/>
            <a:r>
              <a:rPr lang="fr-FR" altLang="ko-KR" sz="1000" dirty="0">
                <a:solidFill>
                  <a:schemeClr val="bg1"/>
                </a:solidFill>
                <a:latin typeface="Arial" pitchFamily="34" charset="0"/>
                <a:cs typeface="Arial" pitchFamily="34" charset="0"/>
              </a:rPr>
              <a:t>  "data": {</a:t>
            </a:r>
          </a:p>
          <a:p>
            <a:pPr algn="just"/>
            <a:r>
              <a:rPr lang="fr-FR" altLang="ko-KR" sz="1000" dirty="0">
                <a:solidFill>
                  <a:schemeClr val="bg1"/>
                </a:solidFill>
                <a:latin typeface="Arial" pitchFamily="34" charset="0"/>
                <a:cs typeface="Arial" pitchFamily="34" charset="0"/>
              </a:rPr>
              <a:t>    "datas":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keyid</a:t>
            </a:r>
            <a:r>
              <a:rPr lang="fr-FR" altLang="ko-KR" sz="1000" dirty="0">
                <a:solidFill>
                  <a:schemeClr val="bg1"/>
                </a:solidFill>
                <a:latin typeface="Arial" pitchFamily="34" charset="0"/>
                <a:cs typeface="Arial" pitchFamily="34" charset="0"/>
              </a:rPr>
              <a:t>": "71200202020000",</a:t>
            </a:r>
          </a:p>
          <a:p>
            <a:pPr algn="just"/>
            <a:r>
              <a:rPr lang="fr-FR" altLang="ko-KR" sz="1000" dirty="0">
                <a:solidFill>
                  <a:schemeClr val="bg1"/>
                </a:solidFill>
                <a:latin typeface="Arial" pitchFamily="34" charset="0"/>
                <a:cs typeface="Arial" pitchFamily="34" charset="0"/>
              </a:rPr>
              <a:t>        "date": "2002-02-02T00:00:00+01:00",</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raw</a:t>
            </a:r>
            <a:r>
              <a:rPr lang="fr-FR" altLang="ko-KR" sz="1000" dirty="0">
                <a:solidFill>
                  <a:schemeClr val="bg1"/>
                </a:solidFill>
                <a:latin typeface="Arial" pitchFamily="34" charset="0"/>
                <a:cs typeface="Arial" pitchFamily="34" charset="0"/>
              </a:rPr>
              <a:t>": 20,</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validate</a:t>
            </a:r>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null</a:t>
            </a:r>
            <a:r>
              <a:rPr lang="fr-FR" altLang="ko-KR" sz="1000" dirty="0">
                <a:solidFill>
                  <a:schemeClr val="bg1"/>
                </a:solidFill>
                <a:latin typeface="Arial" pitchFamily="34" charset="0"/>
                <a:cs typeface="Arial" pitchFamily="34" charset="0"/>
              </a:rPr>
              <a:t>,</a:t>
            </a:r>
          </a:p>
          <a:p>
            <a:pPr algn="just"/>
            <a:r>
              <a:rPr lang="fr-FR" altLang="ko-KR" sz="1000" dirty="0">
                <a:solidFill>
                  <a:schemeClr val="bg1"/>
                </a:solidFill>
                <a:latin typeface="Arial" pitchFamily="34" charset="0"/>
                <a:cs typeface="Arial" pitchFamily="34" charset="0"/>
              </a:rPr>
              <a:t>        "value": 20,</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area_name</a:t>
            </a:r>
            <a:r>
              <a:rPr lang="fr-FR" altLang="ko-KR" sz="1000" dirty="0">
                <a:solidFill>
                  <a:schemeClr val="bg1"/>
                </a:solidFill>
                <a:latin typeface="Arial" pitchFamily="34" charset="0"/>
                <a:cs typeface="Arial" pitchFamily="34" charset="0"/>
              </a:rPr>
              <a:t>": "Zone de test",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station_code</a:t>
            </a:r>
            <a:r>
              <a:rPr lang="fr-FR" altLang="ko-KR" sz="1000" dirty="0">
                <a:solidFill>
                  <a:schemeClr val="bg1"/>
                </a:solidFill>
                <a:latin typeface="Arial" pitchFamily="34" charset="0"/>
                <a:cs typeface="Arial" pitchFamily="34" charset="0"/>
              </a:rPr>
              <a:t>": "KODE7",</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station_name</a:t>
            </a:r>
            <a:r>
              <a:rPr lang="fr-FR" altLang="ko-KR" sz="1000" dirty="0">
                <a:solidFill>
                  <a:schemeClr val="bg1"/>
                </a:solidFill>
                <a:latin typeface="Arial" pitchFamily="34" charset="0"/>
                <a:cs typeface="Arial" pitchFamily="34" charset="0"/>
              </a:rPr>
              <a:t>": "test amant",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sensor_code</a:t>
            </a:r>
            <a:r>
              <a:rPr lang="fr-FR" altLang="ko-KR" sz="1000" dirty="0">
                <a:solidFill>
                  <a:schemeClr val="bg1"/>
                </a:solidFill>
                <a:latin typeface="Arial" pitchFamily="34" charset="0"/>
                <a:cs typeface="Arial" pitchFamily="34" charset="0"/>
              </a:rPr>
              <a:t>": "0101",</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sensor_name</a:t>
            </a:r>
            <a:r>
              <a:rPr lang="fr-FR" altLang="ko-KR" sz="1000" dirty="0">
                <a:solidFill>
                  <a:schemeClr val="bg1"/>
                </a:solidFill>
                <a:latin typeface="Arial" pitchFamily="34" charset="0"/>
                <a:cs typeface="Arial" pitchFamily="34" charset="0"/>
              </a:rPr>
              <a:t>": "Niveau Nappe",</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sensor_unite</a:t>
            </a:r>
            <a:r>
              <a:rPr lang="fr-FR" altLang="ko-KR" sz="1000" dirty="0">
                <a:solidFill>
                  <a:schemeClr val="bg1"/>
                </a:solidFill>
                <a:latin typeface="Arial" pitchFamily="34" charset="0"/>
                <a:cs typeface="Arial" pitchFamily="34" charset="0"/>
              </a:rPr>
              <a:t>": "m"</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keyid</a:t>
            </a:r>
            <a:r>
              <a:rPr lang="fr-FR" altLang="ko-KR" sz="1000" dirty="0">
                <a:solidFill>
                  <a:schemeClr val="bg1"/>
                </a:solidFill>
                <a:latin typeface="Arial" pitchFamily="34" charset="0"/>
                <a:cs typeface="Arial" pitchFamily="34" charset="0"/>
              </a:rPr>
              <a:t>": "71200202021200",</a:t>
            </a:r>
          </a:p>
          <a:p>
            <a:pPr algn="just"/>
            <a:r>
              <a:rPr lang="fr-FR" altLang="ko-KR" sz="1000" dirty="0">
                <a:solidFill>
                  <a:schemeClr val="bg1"/>
                </a:solidFill>
                <a:latin typeface="Arial" pitchFamily="34" charset="0"/>
                <a:cs typeface="Arial" pitchFamily="34" charset="0"/>
              </a:rPr>
              <a:t>        "date": "2002-02-02T00:12:00+01:00",</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raw</a:t>
            </a:r>
            <a:r>
              <a:rPr lang="fr-FR" altLang="ko-KR" sz="1000" dirty="0">
                <a:solidFill>
                  <a:schemeClr val="bg1"/>
                </a:solidFill>
                <a:latin typeface="Arial" pitchFamily="34" charset="0"/>
                <a:cs typeface="Arial" pitchFamily="34" charset="0"/>
              </a:rPr>
              <a:t>": 25,</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validate</a:t>
            </a:r>
            <a:r>
              <a:rPr lang="fr-FR" altLang="ko-KR" sz="1000" dirty="0">
                <a:solidFill>
                  <a:schemeClr val="bg1"/>
                </a:solidFill>
                <a:latin typeface="Arial" pitchFamily="34" charset="0"/>
                <a:cs typeface="Arial" pitchFamily="34" charset="0"/>
              </a:rPr>
              <a:t>": 50,</a:t>
            </a:r>
          </a:p>
          <a:p>
            <a:pPr algn="just"/>
            <a:r>
              <a:rPr lang="fr-FR" altLang="ko-KR" sz="1000" dirty="0">
                <a:solidFill>
                  <a:schemeClr val="bg1"/>
                </a:solidFill>
                <a:latin typeface="Arial" pitchFamily="34" charset="0"/>
                <a:cs typeface="Arial" pitchFamily="34" charset="0"/>
              </a:rPr>
              <a:t>        "value": 50,</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area_name</a:t>
            </a:r>
            <a:r>
              <a:rPr lang="fr-FR" altLang="ko-KR" sz="1000" dirty="0">
                <a:solidFill>
                  <a:schemeClr val="bg1"/>
                </a:solidFill>
                <a:latin typeface="Arial" pitchFamily="34" charset="0"/>
                <a:cs typeface="Arial" pitchFamily="34" charset="0"/>
              </a:rPr>
              <a:t>": "Zone de test",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station_code</a:t>
            </a:r>
            <a:r>
              <a:rPr lang="fr-FR" altLang="ko-KR" sz="1000" dirty="0">
                <a:solidFill>
                  <a:schemeClr val="bg1"/>
                </a:solidFill>
                <a:latin typeface="Arial" pitchFamily="34" charset="0"/>
                <a:cs typeface="Arial" pitchFamily="34" charset="0"/>
              </a:rPr>
              <a:t>": "KODE7",</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station_name</a:t>
            </a:r>
            <a:r>
              <a:rPr lang="fr-FR" altLang="ko-KR" sz="1000" dirty="0">
                <a:solidFill>
                  <a:schemeClr val="bg1"/>
                </a:solidFill>
                <a:latin typeface="Arial" pitchFamily="34" charset="0"/>
                <a:cs typeface="Arial" pitchFamily="34" charset="0"/>
              </a:rPr>
              <a:t>": "test amant",</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sensor_code</a:t>
            </a:r>
            <a:r>
              <a:rPr lang="fr-FR" altLang="ko-KR" sz="1000" dirty="0">
                <a:solidFill>
                  <a:schemeClr val="bg1"/>
                </a:solidFill>
                <a:latin typeface="Arial" pitchFamily="34" charset="0"/>
                <a:cs typeface="Arial" pitchFamily="34" charset="0"/>
              </a:rPr>
              <a:t>": "0101",</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sensor_name</a:t>
            </a:r>
            <a:r>
              <a:rPr lang="fr-FR" altLang="ko-KR" sz="1000" dirty="0">
                <a:solidFill>
                  <a:schemeClr val="bg1"/>
                </a:solidFill>
                <a:latin typeface="Arial" pitchFamily="34" charset="0"/>
                <a:cs typeface="Arial" pitchFamily="34" charset="0"/>
              </a:rPr>
              <a:t>": "Niveau Nappe",</a:t>
            </a:r>
          </a:p>
          <a:p>
            <a:pPr algn="just"/>
            <a:r>
              <a:rPr lang="fr-FR" altLang="ko-KR" sz="1000" dirty="0">
                <a:solidFill>
                  <a:schemeClr val="bg1"/>
                </a:solidFill>
                <a:latin typeface="Arial" pitchFamily="34" charset="0"/>
                <a:cs typeface="Arial" pitchFamily="34" charset="0"/>
              </a:rPr>
              <a:t>        "</a:t>
            </a:r>
            <a:r>
              <a:rPr lang="fr-FR" altLang="ko-KR" sz="1000" dirty="0" err="1">
                <a:solidFill>
                  <a:schemeClr val="bg1"/>
                </a:solidFill>
                <a:latin typeface="Arial" pitchFamily="34" charset="0"/>
                <a:cs typeface="Arial" pitchFamily="34" charset="0"/>
              </a:rPr>
              <a:t>sensor_unite</a:t>
            </a:r>
            <a:r>
              <a:rPr lang="fr-FR" altLang="ko-KR" sz="1000" dirty="0">
                <a:solidFill>
                  <a:schemeClr val="bg1"/>
                </a:solidFill>
                <a:latin typeface="Arial" pitchFamily="34" charset="0"/>
                <a:cs typeface="Arial" pitchFamily="34" charset="0"/>
              </a:rPr>
              <a:t>": "m"</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  }</a:t>
            </a:r>
          </a:p>
          <a:p>
            <a:pPr algn="just"/>
            <a:r>
              <a:rPr lang="fr-FR" altLang="ko-KR" sz="1000" dirty="0">
                <a:solidFill>
                  <a:schemeClr val="bg1"/>
                </a:solidFill>
                <a:latin typeface="Arial" pitchFamily="34" charset="0"/>
                <a:cs typeface="Arial" pitchFamily="34" charset="0"/>
              </a:rPr>
              <a:t>}</a:t>
            </a:r>
            <a:endParaRPr lang="en-US" altLang="ko-KR" sz="1000" dirty="0">
              <a:solidFill>
                <a:schemeClr val="bg1"/>
              </a:solidFill>
              <a:latin typeface="Arial" pitchFamily="34" charset="0"/>
              <a:cs typeface="Arial" pitchFamily="34" charset="0"/>
            </a:endParaRPr>
          </a:p>
        </p:txBody>
      </p:sp>
      <p:sp>
        <p:nvSpPr>
          <p:cNvPr id="14" name="Rectangle à coins arrondis 13">
            <a:extLst>
              <a:ext uri="{FF2B5EF4-FFF2-40B4-BE49-F238E27FC236}">
                <a16:creationId xmlns:a16="http://schemas.microsoft.com/office/drawing/2014/main" id="{B04823C5-AAD3-4FB3-A25D-C238181A022C}"/>
              </a:ext>
            </a:extLst>
          </p:cNvPr>
          <p:cNvSpPr/>
          <p:nvPr/>
        </p:nvSpPr>
        <p:spPr>
          <a:xfrm>
            <a:off x="323529" y="273235"/>
            <a:ext cx="3403519" cy="59268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3501903" cy="436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solidFill>
                  <a:schemeClr val="bg1"/>
                </a:solidFill>
              </a:rPr>
              <a:t>Exemple : Data </a:t>
            </a:r>
            <a:r>
              <a:rPr lang="fr-FR" dirty="0" err="1" smtClean="0">
                <a:solidFill>
                  <a:schemeClr val="bg1"/>
                </a:solidFill>
              </a:rPr>
              <a:t>day</a:t>
            </a:r>
            <a:endParaRPr lang="fr-FR" dirty="0">
              <a:solidFill>
                <a:schemeClr val="bg1"/>
              </a:solidFill>
            </a:endParaRPr>
          </a:p>
        </p:txBody>
      </p:sp>
    </p:spTree>
    <p:extLst>
      <p:ext uri="{BB962C8B-B14F-4D97-AF65-F5344CB8AC3E}">
        <p14:creationId xmlns:p14="http://schemas.microsoft.com/office/powerpoint/2010/main" val="41703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smtClean="0">
                <a:solidFill>
                  <a:schemeClr val="bg1"/>
                </a:solidFill>
                <a:cs typeface="Arial" pitchFamily="34" charset="0"/>
              </a:rPr>
              <a:t>Merci</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3714495"/>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Adam Mario INRAE 2020</a:t>
            </a:r>
            <a:endParaRPr lang="ko-KR" altLang="en-US" sz="1867"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70" y="4605795"/>
            <a:ext cx="2895972" cy="2064309"/>
          </a:xfrm>
          <a:prstGeom prst="rect">
            <a:avLst/>
          </a:prstGeom>
        </p:spPr>
      </p:pic>
    </p:spTree>
    <p:extLst>
      <p:ext uri="{BB962C8B-B14F-4D97-AF65-F5344CB8AC3E}">
        <p14:creationId xmlns:p14="http://schemas.microsoft.com/office/powerpoint/2010/main" val="183210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419466"/>
            <a:ext cx="10233316" cy="1471327"/>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68121"/>
            <a:ext cx="2665586"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99052"/>
            <a:ext cx="2605269" cy="369332"/>
          </a:xfrm>
          <a:prstGeom prst="rect">
            <a:avLst/>
          </a:prstGeom>
          <a:noFill/>
        </p:spPr>
        <p:txBody>
          <a:bodyPr wrap="square" rtlCol="0">
            <a:spAutoFit/>
          </a:bodyPr>
          <a:lstStyle/>
          <a:p>
            <a:pPr algn="ctr"/>
            <a:r>
              <a:rPr lang="fr-FR" altLang="ko-KR" b="1" dirty="0">
                <a:solidFill>
                  <a:schemeClr val="bg1"/>
                </a:solidFill>
                <a:cs typeface="Arial" pitchFamily="34" charset="0"/>
              </a:rPr>
              <a:t>C’est quoi une API </a:t>
            </a:r>
            <a:r>
              <a:rPr lang="fr-FR" altLang="ko-KR" b="1" dirty="0" smtClean="0">
                <a:solidFill>
                  <a:schemeClr val="bg1"/>
                </a:solidFill>
                <a:cs typeface="Arial" pitchFamily="34" charset="0"/>
              </a:rPr>
              <a:t>?</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688840"/>
            <a:ext cx="10052924" cy="1077218"/>
          </a:xfrm>
          <a:prstGeom prst="rect">
            <a:avLst/>
          </a:prstGeom>
          <a:noFill/>
        </p:spPr>
        <p:txBody>
          <a:bodyPr wrap="square" rtlCol="0">
            <a:spAutoFit/>
          </a:bodyPr>
          <a:lstStyle/>
          <a:p>
            <a:pPr algn="just"/>
            <a:r>
              <a:rPr lang="fr-FR" altLang="ko-KR" sz="1600" dirty="0" smtClean="0">
                <a:solidFill>
                  <a:schemeClr val="bg1"/>
                </a:solidFill>
                <a:latin typeface="Arial" pitchFamily="34" charset="0"/>
                <a:cs typeface="Arial" pitchFamily="34" charset="0"/>
              </a:rPr>
              <a:t>Les APIs ou </a:t>
            </a:r>
            <a:r>
              <a:rPr lang="fr-FR" altLang="ko-KR" sz="1600" dirty="0">
                <a:solidFill>
                  <a:schemeClr val="bg1"/>
                </a:solidFill>
                <a:latin typeface="Arial" pitchFamily="34" charset="0"/>
                <a:cs typeface="Arial" pitchFamily="34" charset="0"/>
              </a:rPr>
              <a:t>Application Programming Interfaces </a:t>
            </a:r>
            <a:r>
              <a:rPr lang="fr-FR" altLang="ko-KR" sz="1600" dirty="0" smtClean="0">
                <a:solidFill>
                  <a:schemeClr val="bg1"/>
                </a:solidFill>
                <a:latin typeface="Arial" pitchFamily="34" charset="0"/>
                <a:cs typeface="Arial" pitchFamily="34" charset="0"/>
              </a:rPr>
              <a:t>se </a:t>
            </a:r>
            <a:r>
              <a:rPr lang="fr-FR" altLang="ko-KR" sz="1600" dirty="0">
                <a:solidFill>
                  <a:schemeClr val="bg1"/>
                </a:solidFill>
                <a:latin typeface="Arial" pitchFamily="34" charset="0"/>
                <a:cs typeface="Arial" pitchFamily="34" charset="0"/>
              </a:rPr>
              <a:t>définissent comme un ensemble de fonctions informatiques par lesquelles deux logiciels vont interagir sans intermédiation humaine.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L’API </a:t>
            </a:r>
            <a:r>
              <a:rPr lang="fr-FR" altLang="ko-KR" sz="1600" dirty="0">
                <a:solidFill>
                  <a:schemeClr val="bg1"/>
                </a:solidFill>
                <a:latin typeface="Arial" pitchFamily="34" charset="0"/>
                <a:cs typeface="Arial" pitchFamily="34" charset="0"/>
              </a:rPr>
              <a:t>est donc une abstraction définie par la description d’une interface et le comportement de l’interface.</a:t>
            </a:r>
            <a:endParaRPr lang="en-US" altLang="ko-KR" sz="1600" dirty="0">
              <a:solidFill>
                <a:schemeClr val="bg1"/>
              </a:solidFill>
              <a:latin typeface="Arial" pitchFamily="34" charset="0"/>
              <a:cs typeface="Arial" pitchFamily="34" charset="0"/>
            </a:endParaRPr>
          </a:p>
        </p:txBody>
      </p:sp>
      <p:pic>
        <p:nvPicPr>
          <p:cNvPr id="10" name="Espace réservé pour une 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29" y="2142138"/>
            <a:ext cx="6175911" cy="46150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1968948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2186608"/>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36283"/>
            <a:ext cx="316254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67214"/>
            <a:ext cx="3143501"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Et </a:t>
            </a:r>
            <a:r>
              <a:rPr lang="fr-FR" altLang="ko-KR" b="1" dirty="0">
                <a:solidFill>
                  <a:schemeClr val="bg1"/>
                </a:solidFill>
                <a:cs typeface="Arial" pitchFamily="34" charset="0"/>
              </a:rPr>
              <a:t>ça fait quoi une API </a:t>
            </a:r>
            <a:r>
              <a:rPr lang="fr-FR" altLang="ko-KR" b="1" dirty="0" smtClean="0">
                <a:solidFill>
                  <a:schemeClr val="bg1"/>
                </a:solidFill>
                <a:cs typeface="Arial" pitchFamily="34" charset="0"/>
              </a:rPr>
              <a:t>?</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657002"/>
            <a:ext cx="10052924" cy="1815882"/>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Bien qu’étant couvertes de manière exponentielle par la presse spécialisée, les APIs et leurs enjeux sont encore mal saisis par les utilisateurs non-techniques</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Une API expose un service utile pour un développeur. Nous l’avons vu, ce service peut prendre des formes multiples: flux de données en temps réel, cartographie…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En parallèle, les développeurs écrivent des programmes qui consomment ces APIs.</a:t>
            </a:r>
            <a:endParaRPr lang="en-US" altLang="ko-KR" sz="16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1112305" y="3021496"/>
            <a:ext cx="10233316" cy="2961861"/>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866118" y="2773461"/>
            <a:ext cx="6697559"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20">
            <a:extLst>
              <a:ext uri="{FF2B5EF4-FFF2-40B4-BE49-F238E27FC236}">
                <a16:creationId xmlns:a16="http://schemas.microsoft.com/office/drawing/2014/main" id="{D5DFB5B5-FA64-4BEE-B753-0656AB389907}"/>
              </a:ext>
            </a:extLst>
          </p:cNvPr>
          <p:cNvSpPr txBox="1"/>
          <p:nvPr/>
        </p:nvSpPr>
        <p:spPr>
          <a:xfrm>
            <a:off x="885162" y="2804392"/>
            <a:ext cx="6857421"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Une </a:t>
            </a:r>
            <a:r>
              <a:rPr lang="fr-FR" altLang="ko-KR" b="1" dirty="0">
                <a:solidFill>
                  <a:schemeClr val="bg1"/>
                </a:solidFill>
                <a:cs typeface="Arial" pitchFamily="34" charset="0"/>
              </a:rPr>
              <a:t>API peut être utilisée dans différents </a:t>
            </a:r>
            <a:r>
              <a:rPr lang="fr-FR" altLang="ko-KR" b="1" dirty="0" smtClean="0">
                <a:solidFill>
                  <a:schemeClr val="bg1"/>
                </a:solidFill>
                <a:cs typeface="Arial" pitchFamily="34" charset="0"/>
              </a:rPr>
              <a:t>environnements</a:t>
            </a:r>
            <a:endParaRPr lang="ko-KR" altLang="en-US"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1112305" y="3294180"/>
            <a:ext cx="10052924" cy="2554545"/>
          </a:xfrm>
          <a:prstGeom prst="rect">
            <a:avLst/>
          </a:prstGeom>
          <a:noFill/>
        </p:spPr>
        <p:txBody>
          <a:bodyPr wrap="square" rtlCol="0">
            <a:spAutoFit/>
          </a:bodyPr>
          <a:lstStyle/>
          <a:p>
            <a:pPr algn="just"/>
            <a:r>
              <a:rPr lang="ko-KR" altLang="fr-FR" sz="1600" dirty="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Dans un environnement interne. Une API close peut revêtir différentes possibilités :</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 Désiloter </a:t>
            </a:r>
            <a:r>
              <a:rPr lang="fr-FR" altLang="ko-KR" sz="1600" dirty="0">
                <a:solidFill>
                  <a:schemeClr val="bg1"/>
                </a:solidFill>
                <a:latin typeface="Arial" pitchFamily="34" charset="0"/>
                <a:cs typeface="Arial" pitchFamily="34" charset="0"/>
              </a:rPr>
              <a:t>les données d’une grande entreprise en offrant un accès mutualisé à l’information</a:t>
            </a: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 Exposer des </a:t>
            </a:r>
            <a:r>
              <a:rPr lang="fr-FR" altLang="ko-KR" sz="1600" dirty="0">
                <a:solidFill>
                  <a:schemeClr val="bg1"/>
                </a:solidFill>
                <a:latin typeface="Arial" pitchFamily="34" charset="0"/>
                <a:cs typeface="Arial" pitchFamily="34" charset="0"/>
              </a:rPr>
              <a:t>données constituée d’agrégation de données tierces </a:t>
            </a:r>
            <a:r>
              <a:rPr lang="fr-FR" altLang="ko-KR" sz="1600" dirty="0" smtClean="0">
                <a:solidFill>
                  <a:schemeClr val="bg1"/>
                </a:solidFill>
                <a:latin typeface="Arial" pitchFamily="34" charset="0"/>
                <a:cs typeface="Arial" pitchFamily="34" charset="0"/>
              </a:rPr>
              <a:t>et ou </a:t>
            </a:r>
            <a:r>
              <a:rPr lang="fr-FR" altLang="ko-KR" sz="1600" dirty="0">
                <a:solidFill>
                  <a:schemeClr val="bg1"/>
                </a:solidFill>
                <a:latin typeface="Arial" pitchFamily="34" charset="0"/>
                <a:cs typeface="Arial" pitchFamily="34" charset="0"/>
              </a:rPr>
              <a:t>multiples</a:t>
            </a: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 Tester </a:t>
            </a:r>
            <a:r>
              <a:rPr lang="fr-FR" altLang="ko-KR" sz="1600" dirty="0">
                <a:solidFill>
                  <a:schemeClr val="bg1"/>
                </a:solidFill>
                <a:latin typeface="Arial" pitchFamily="34" charset="0"/>
                <a:cs typeface="Arial" pitchFamily="34" charset="0"/>
              </a:rPr>
              <a:t>son API dans des conditions d’intégrité de sécurité optimales</a:t>
            </a:r>
          </a:p>
          <a:p>
            <a:pPr algn="just"/>
            <a:endParaRPr lang="fr-FR" altLang="ko-KR" sz="1600" dirty="0">
              <a:solidFill>
                <a:schemeClr val="bg1"/>
              </a:solidFill>
              <a:latin typeface="Arial" pitchFamily="34" charset="0"/>
              <a:cs typeface="Arial" pitchFamily="34" charset="0"/>
            </a:endParaRPr>
          </a:p>
          <a:p>
            <a:pPr algn="just"/>
            <a:r>
              <a:rPr lang="ko-KR" altLang="fr-FR" sz="1600" dirty="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Dans un environnement ouvert. Dans le cadre d’une exposition de points d’entrée publics à un service, une API peut servir à :</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exposer des données (démarche Open </a:t>
            </a:r>
            <a:r>
              <a:rPr lang="fr-FR" altLang="ko-KR" sz="1600" dirty="0" smtClean="0">
                <a:solidFill>
                  <a:schemeClr val="bg1"/>
                </a:solidFill>
                <a:latin typeface="Arial" pitchFamily="34" charset="0"/>
                <a:cs typeface="Arial" pitchFamily="34" charset="0"/>
              </a:rPr>
              <a:t>Data)</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896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à coins arrondis 76">
            <a:extLst>
              <a:ext uri="{FF2B5EF4-FFF2-40B4-BE49-F238E27FC236}">
                <a16:creationId xmlns:a16="http://schemas.microsoft.com/office/drawing/2014/main" id="{B04823C5-AAD3-4FB3-A25D-C238181A022C}"/>
              </a:ext>
            </a:extLst>
          </p:cNvPr>
          <p:cNvSpPr/>
          <p:nvPr/>
        </p:nvSpPr>
        <p:spPr>
          <a:xfrm>
            <a:off x="529991" y="347864"/>
            <a:ext cx="7727184" cy="74527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6" name="Rectangle à coins arrondis 75">
            <a:extLst>
              <a:ext uri="{FF2B5EF4-FFF2-40B4-BE49-F238E27FC236}">
                <a16:creationId xmlns:a16="http://schemas.microsoft.com/office/drawing/2014/main" id="{B04823C5-AAD3-4FB3-A25D-C238181A022C}"/>
              </a:ext>
            </a:extLst>
          </p:cNvPr>
          <p:cNvSpPr/>
          <p:nvPr/>
        </p:nvSpPr>
        <p:spPr>
          <a:xfrm>
            <a:off x="996895" y="1436961"/>
            <a:ext cx="5126952" cy="129995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5" name="Rectangle à coins arrondis 74">
            <a:extLst>
              <a:ext uri="{FF2B5EF4-FFF2-40B4-BE49-F238E27FC236}">
                <a16:creationId xmlns:a16="http://schemas.microsoft.com/office/drawing/2014/main" id="{B04823C5-AAD3-4FB3-A25D-C238181A022C}"/>
              </a:ext>
            </a:extLst>
          </p:cNvPr>
          <p:cNvSpPr/>
          <p:nvPr/>
        </p:nvSpPr>
        <p:spPr>
          <a:xfrm>
            <a:off x="985074" y="2884826"/>
            <a:ext cx="5158675" cy="84694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3" name="Rectangle à coins arrondis 72">
            <a:extLst>
              <a:ext uri="{FF2B5EF4-FFF2-40B4-BE49-F238E27FC236}">
                <a16:creationId xmlns:a16="http://schemas.microsoft.com/office/drawing/2014/main" id="{B04823C5-AAD3-4FB3-A25D-C238181A022C}"/>
              </a:ext>
            </a:extLst>
          </p:cNvPr>
          <p:cNvSpPr/>
          <p:nvPr/>
        </p:nvSpPr>
        <p:spPr>
          <a:xfrm>
            <a:off x="1023436" y="4057238"/>
            <a:ext cx="6060759" cy="163960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45772D2E-A035-4597-B06F-CAE62C680C47}"/>
              </a:ext>
            </a:extLst>
          </p:cNvPr>
          <p:cNvGrpSpPr/>
          <p:nvPr/>
        </p:nvGrpSpPr>
        <p:grpSpPr>
          <a:xfrm>
            <a:off x="8066381" y="1134009"/>
            <a:ext cx="2723258" cy="5082755"/>
            <a:chOff x="3501573" y="3178068"/>
            <a:chExt cx="1340594" cy="2737840"/>
          </a:xfrm>
        </p:grpSpPr>
        <p:sp>
          <p:nvSpPr>
            <p:cNvPr id="58" name="Freeform: Shape 57">
              <a:extLst>
                <a:ext uri="{FF2B5EF4-FFF2-40B4-BE49-F238E27FC236}">
                  <a16:creationId xmlns:a16="http://schemas.microsoft.com/office/drawing/2014/main" id="{5CFEE0C5-C3F6-4D01-BC14-46C760A1357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84857C0-DC30-4708-BB48-D625DC4D4EBB}"/>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8ACC063E-86C2-4514-9C90-71A497FB705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769E72B9-54C6-4118-B1A0-5AC3D076DA08}"/>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AD745595-1A22-4815-91E1-1F13AB9CD351}"/>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70E7DB9F-24C9-418E-A174-84087F5E93D4}"/>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4" name="Group 63">
              <a:extLst>
                <a:ext uri="{FF2B5EF4-FFF2-40B4-BE49-F238E27FC236}">
                  <a16:creationId xmlns:a16="http://schemas.microsoft.com/office/drawing/2014/main" id="{BFCCA02F-AFD4-4B3F-BBBF-990EF80A7D65}"/>
                </a:ext>
              </a:extLst>
            </p:cNvPr>
            <p:cNvGrpSpPr/>
            <p:nvPr/>
          </p:nvGrpSpPr>
          <p:grpSpPr>
            <a:xfrm>
              <a:off x="4092761" y="5635852"/>
              <a:ext cx="164520" cy="173080"/>
              <a:chOff x="6772303" y="6038214"/>
              <a:chExt cx="140650" cy="147968"/>
            </a:xfrm>
          </p:grpSpPr>
          <p:sp>
            <p:nvSpPr>
              <p:cNvPr id="68" name="Oval 67">
                <a:extLst>
                  <a:ext uri="{FF2B5EF4-FFF2-40B4-BE49-F238E27FC236}">
                    <a16:creationId xmlns:a16="http://schemas.microsoft.com/office/drawing/2014/main" id="{782F2B91-A7B4-417E-82CC-451EE7BEDB36}"/>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EC60824C-D8D2-4F8D-A856-198B6D92382F}"/>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84E71034-62D0-4843-B65C-46F27B5A7B7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66" name="Rectangle: Rounded Corners 65">
              <a:extLst>
                <a:ext uri="{FF2B5EF4-FFF2-40B4-BE49-F238E27FC236}">
                  <a16:creationId xmlns:a16="http://schemas.microsoft.com/office/drawing/2014/main" id="{6C2DE674-F641-43AD-907D-25730AED0504}"/>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DA022ADF-2062-41D0-8581-D1A88F88E7F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1">
            <a:extLst>
              <a:ext uri="{FF2B5EF4-FFF2-40B4-BE49-F238E27FC236}">
                <a16:creationId xmlns:a16="http://schemas.microsoft.com/office/drawing/2014/main" id="{1039ECA6-74B4-42DF-85CA-3000610DA71C}"/>
              </a:ext>
            </a:extLst>
          </p:cNvPr>
          <p:cNvSpPr txBox="1">
            <a:spLocks/>
          </p:cNvSpPr>
          <p:nvPr/>
        </p:nvSpPr>
        <p:spPr>
          <a:xfrm>
            <a:off x="536896" y="513534"/>
            <a:ext cx="10208003" cy="4629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ko-KR" sz="2800" dirty="0" smtClean="0">
                <a:solidFill>
                  <a:schemeClr val="bg1"/>
                </a:solidFill>
              </a:rPr>
              <a:t>Une </a:t>
            </a:r>
            <a:r>
              <a:rPr lang="fr-FR" altLang="ko-KR" sz="2800" dirty="0">
                <a:solidFill>
                  <a:schemeClr val="bg1"/>
                </a:solidFill>
              </a:rPr>
              <a:t>API se décompose en trois </a:t>
            </a:r>
            <a:r>
              <a:rPr lang="fr-FR" altLang="ko-KR" sz="2800" dirty="0" smtClean="0">
                <a:solidFill>
                  <a:schemeClr val="bg1"/>
                </a:solidFill>
              </a:rPr>
              <a:t>mots-concepts</a:t>
            </a:r>
            <a:endParaRPr lang="ko-KR" altLang="en-US" sz="2800" dirty="0">
              <a:solidFill>
                <a:schemeClr val="bg1"/>
              </a:solidFill>
            </a:endParaRPr>
          </a:p>
        </p:txBody>
      </p:sp>
      <p:sp>
        <p:nvSpPr>
          <p:cNvPr id="5" name="Oval 4">
            <a:extLst>
              <a:ext uri="{FF2B5EF4-FFF2-40B4-BE49-F238E27FC236}">
                <a16:creationId xmlns:a16="http://schemas.microsoft.com/office/drawing/2014/main" id="{2B4830B5-AA37-4C15-931C-193524AC3DAF}"/>
              </a:ext>
            </a:extLst>
          </p:cNvPr>
          <p:cNvSpPr/>
          <p:nvPr/>
        </p:nvSpPr>
        <p:spPr>
          <a:xfrm>
            <a:off x="396000" y="1532836"/>
            <a:ext cx="556818" cy="6029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a:extLst>
              <a:ext uri="{FF2B5EF4-FFF2-40B4-BE49-F238E27FC236}">
                <a16:creationId xmlns:a16="http://schemas.microsoft.com/office/drawing/2014/main" id="{6CEB76D2-ECE9-411A-BDBF-40BFECDBC661}"/>
              </a:ext>
            </a:extLst>
          </p:cNvPr>
          <p:cNvSpPr/>
          <p:nvPr/>
        </p:nvSpPr>
        <p:spPr>
          <a:xfrm>
            <a:off x="396000" y="2859908"/>
            <a:ext cx="556818" cy="556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a:extLst>
              <a:ext uri="{FF2B5EF4-FFF2-40B4-BE49-F238E27FC236}">
                <a16:creationId xmlns:a16="http://schemas.microsoft.com/office/drawing/2014/main" id="{5DD62FA5-43D0-47A7-9457-8EB1CE9E4B7E}"/>
              </a:ext>
            </a:extLst>
          </p:cNvPr>
          <p:cNvSpPr/>
          <p:nvPr/>
        </p:nvSpPr>
        <p:spPr>
          <a:xfrm>
            <a:off x="396000" y="4098518"/>
            <a:ext cx="556818" cy="556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D811EFB-753A-4C8C-BC01-2B8A1AE8C65E}"/>
              </a:ext>
            </a:extLst>
          </p:cNvPr>
          <p:cNvSpPr txBox="1"/>
          <p:nvPr/>
        </p:nvSpPr>
        <p:spPr>
          <a:xfrm>
            <a:off x="448237" y="1653818"/>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88B2AF75-1BF1-4E18-A82C-2D24232E1060}"/>
              </a:ext>
            </a:extLst>
          </p:cNvPr>
          <p:cNvSpPr txBox="1"/>
          <p:nvPr/>
        </p:nvSpPr>
        <p:spPr>
          <a:xfrm>
            <a:off x="442733" y="2975744"/>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sp>
        <p:nvSpPr>
          <p:cNvPr id="12" name="TextBox 11">
            <a:extLst>
              <a:ext uri="{FF2B5EF4-FFF2-40B4-BE49-F238E27FC236}">
                <a16:creationId xmlns:a16="http://schemas.microsoft.com/office/drawing/2014/main" id="{4E5239E8-7677-49EB-B4B8-8F452CACF990}"/>
              </a:ext>
            </a:extLst>
          </p:cNvPr>
          <p:cNvSpPr txBox="1"/>
          <p:nvPr/>
        </p:nvSpPr>
        <p:spPr>
          <a:xfrm>
            <a:off x="421247" y="4217145"/>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grpSp>
        <p:nvGrpSpPr>
          <p:cNvPr id="14" name="Group 13">
            <a:extLst>
              <a:ext uri="{FF2B5EF4-FFF2-40B4-BE49-F238E27FC236}">
                <a16:creationId xmlns:a16="http://schemas.microsoft.com/office/drawing/2014/main" id="{EB97F1DC-1D4B-4F85-B3CD-FF14DDE2BC18}"/>
              </a:ext>
            </a:extLst>
          </p:cNvPr>
          <p:cNvGrpSpPr/>
          <p:nvPr/>
        </p:nvGrpSpPr>
        <p:grpSpPr>
          <a:xfrm>
            <a:off x="1188000" y="1469220"/>
            <a:ext cx="4788000" cy="1231106"/>
            <a:chOff x="2551705" y="4283314"/>
            <a:chExt cx="2357003" cy="1231106"/>
          </a:xfrm>
        </p:grpSpPr>
        <p:sp>
          <p:nvSpPr>
            <p:cNvPr id="15" name="TextBox 14">
              <a:extLst>
                <a:ext uri="{FF2B5EF4-FFF2-40B4-BE49-F238E27FC236}">
                  <a16:creationId xmlns:a16="http://schemas.microsoft.com/office/drawing/2014/main" id="{E26BA1D6-FFDA-47D2-B620-602ECCDD039A}"/>
                </a:ext>
              </a:extLst>
            </p:cNvPr>
            <p:cNvSpPr txBox="1"/>
            <p:nvPr/>
          </p:nvSpPr>
          <p:spPr>
            <a:xfrm>
              <a:off x="2551707" y="4560313"/>
              <a:ext cx="2357001" cy="954107"/>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Par application s’entend tout service avec lequel un développeur ou une autre application souhaite interagir. Cela peut être un service météorologique, une application de partage d’images, un portail Open Data.</a:t>
              </a:r>
              <a:endParaRPr lang="ko-KR" altLang="en-US" sz="1400" dirty="0">
                <a:solidFill>
                  <a:schemeClr val="bg1"/>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fr-FR" altLang="ko-KR" sz="1600" b="1" dirty="0">
                  <a:solidFill>
                    <a:schemeClr val="bg1"/>
                  </a:solidFill>
                  <a:latin typeface="Arial" pitchFamily="34" charset="0"/>
                  <a:cs typeface="Arial" pitchFamily="34" charset="0"/>
                </a:rPr>
                <a:t>Application</a:t>
              </a:r>
              <a:endParaRPr lang="ko-KR" altLang="en-US" sz="1600" b="1" dirty="0">
                <a:solidFill>
                  <a:schemeClr val="bg1"/>
                </a:solidFill>
                <a:latin typeface="Arial" pitchFamily="34" charset="0"/>
                <a:cs typeface="Arial" pitchFamily="34" charset="0"/>
              </a:endParaRPr>
            </a:p>
          </p:txBody>
        </p:sp>
      </p:grpSp>
      <p:grpSp>
        <p:nvGrpSpPr>
          <p:cNvPr id="20" name="Group 19">
            <a:extLst>
              <a:ext uri="{FF2B5EF4-FFF2-40B4-BE49-F238E27FC236}">
                <a16:creationId xmlns:a16="http://schemas.microsoft.com/office/drawing/2014/main" id="{E1625600-D73F-43C3-BD4E-039419DB3313}"/>
              </a:ext>
            </a:extLst>
          </p:cNvPr>
          <p:cNvGrpSpPr/>
          <p:nvPr/>
        </p:nvGrpSpPr>
        <p:grpSpPr>
          <a:xfrm>
            <a:off x="1100161" y="4152504"/>
            <a:ext cx="5865290" cy="1461471"/>
            <a:chOff x="2551705" y="4283314"/>
            <a:chExt cx="2957216" cy="1386770"/>
          </a:xfrm>
        </p:grpSpPr>
        <p:sp>
          <p:nvSpPr>
            <p:cNvPr id="21" name="TextBox 20">
              <a:extLst>
                <a:ext uri="{FF2B5EF4-FFF2-40B4-BE49-F238E27FC236}">
                  <a16:creationId xmlns:a16="http://schemas.microsoft.com/office/drawing/2014/main" id="{262C3E6F-FED3-46AF-9A39-88E791D5D4AB}"/>
                </a:ext>
              </a:extLst>
            </p:cNvPr>
            <p:cNvSpPr txBox="1"/>
            <p:nvPr/>
          </p:nvSpPr>
          <p:spPr>
            <a:xfrm>
              <a:off x="2551707" y="4560313"/>
              <a:ext cx="2957214" cy="1109771"/>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Le programme est une fonction informatique à laquelle un développeur donne des instructions et qui va interagir avec l’application à notre place. Le programme peut par exemple récupérer des données à intervalles régulières ou soumettre une adresse postale (pour récupérer une coordonnée géographique)…</a:t>
              </a:r>
              <a:endParaRPr lang="ko-KR" altLang="en-US" sz="1400" dirty="0">
                <a:solidFill>
                  <a:schemeClr val="bg1"/>
                </a:solidFill>
                <a:latin typeface="Arial" pitchFamily="34" charset="0"/>
                <a:cs typeface="Arial" pitchFamily="34" charset="0"/>
              </a:endParaRPr>
            </a:p>
          </p:txBody>
        </p:sp>
        <p:sp>
          <p:nvSpPr>
            <p:cNvPr id="22" name="TextBox 21">
              <a:extLst>
                <a:ext uri="{FF2B5EF4-FFF2-40B4-BE49-F238E27FC236}">
                  <a16:creationId xmlns:a16="http://schemas.microsoft.com/office/drawing/2014/main" id="{9D0D914D-CAEF-4598-93BC-25B4B7A73E3D}"/>
                </a:ext>
              </a:extLst>
            </p:cNvPr>
            <p:cNvSpPr txBox="1"/>
            <p:nvPr/>
          </p:nvSpPr>
          <p:spPr>
            <a:xfrm>
              <a:off x="2551705" y="4283314"/>
              <a:ext cx="2336966" cy="321249"/>
            </a:xfrm>
            <a:prstGeom prst="rect">
              <a:avLst/>
            </a:prstGeom>
            <a:noFill/>
          </p:spPr>
          <p:txBody>
            <a:bodyPr wrap="square" rtlCol="0">
              <a:spAutoFit/>
            </a:bodyPr>
            <a:lstStyle/>
            <a:p>
              <a:r>
                <a:rPr lang="fr-FR" altLang="ko-KR" sz="1600" b="1" dirty="0" smtClean="0">
                  <a:solidFill>
                    <a:schemeClr val="bg1"/>
                  </a:solidFill>
                  <a:latin typeface="Arial" pitchFamily="34" charset="0"/>
                  <a:cs typeface="Arial" pitchFamily="34" charset="0"/>
                </a:rPr>
                <a:t>Programme</a:t>
              </a:r>
              <a:endParaRPr lang="fr-FR" altLang="ko-KR" sz="1600" b="1" dirty="0">
                <a:solidFill>
                  <a:schemeClr val="bg1"/>
                </a:solidFill>
                <a:latin typeface="Arial" pitchFamily="34" charset="0"/>
                <a:cs typeface="Arial" pitchFamily="34" charset="0"/>
              </a:endParaRPr>
            </a:p>
          </p:txBody>
        </p:sp>
      </p:grpSp>
      <p:sp>
        <p:nvSpPr>
          <p:cNvPr id="41" name="Rectangle 40">
            <a:extLst>
              <a:ext uri="{FF2B5EF4-FFF2-40B4-BE49-F238E27FC236}">
                <a16:creationId xmlns:a16="http://schemas.microsoft.com/office/drawing/2014/main" id="{0A3DD7E5-C446-4D2D-BA89-7253C6653DAA}"/>
              </a:ext>
            </a:extLst>
          </p:cNvPr>
          <p:cNvSpPr/>
          <p:nvPr/>
        </p:nvSpPr>
        <p:spPr>
          <a:xfrm>
            <a:off x="8361025" y="1940238"/>
            <a:ext cx="2195787" cy="361633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13">
            <a:extLst>
              <a:ext uri="{FF2B5EF4-FFF2-40B4-BE49-F238E27FC236}">
                <a16:creationId xmlns:a16="http://schemas.microsoft.com/office/drawing/2014/main" id="{15DBB695-92DD-4221-A37E-5CB8A89BC5C8}"/>
              </a:ext>
            </a:extLst>
          </p:cNvPr>
          <p:cNvSpPr>
            <a:spLocks noChangeAspect="1"/>
          </p:cNvSpPr>
          <p:nvPr/>
        </p:nvSpPr>
        <p:spPr>
          <a:xfrm flipH="1">
            <a:off x="6497605" y="3031589"/>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Freeform 15">
            <a:extLst>
              <a:ext uri="{FF2B5EF4-FFF2-40B4-BE49-F238E27FC236}">
                <a16:creationId xmlns:a16="http://schemas.microsoft.com/office/drawing/2014/main" id="{24091523-1F82-4274-B575-5DBDC745BD47}"/>
              </a:ext>
            </a:extLst>
          </p:cNvPr>
          <p:cNvSpPr>
            <a:spLocks noChangeAspect="1"/>
          </p:cNvSpPr>
          <p:nvPr/>
        </p:nvSpPr>
        <p:spPr>
          <a:xfrm flipH="1">
            <a:off x="10097127" y="2701128"/>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Freeform 16">
            <a:extLst>
              <a:ext uri="{FF2B5EF4-FFF2-40B4-BE49-F238E27FC236}">
                <a16:creationId xmlns:a16="http://schemas.microsoft.com/office/drawing/2014/main" id="{D1C505C9-9004-4DFD-9D1B-EAC37F8FFA33}"/>
              </a:ext>
            </a:extLst>
          </p:cNvPr>
          <p:cNvSpPr>
            <a:spLocks noChangeAspect="1"/>
          </p:cNvSpPr>
          <p:nvPr/>
        </p:nvSpPr>
        <p:spPr>
          <a:xfrm flipH="1">
            <a:off x="9643269" y="3696878"/>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Freeform 17">
            <a:extLst>
              <a:ext uri="{FF2B5EF4-FFF2-40B4-BE49-F238E27FC236}">
                <a16:creationId xmlns:a16="http://schemas.microsoft.com/office/drawing/2014/main" id="{4F1B7007-66D9-472A-851F-B2A0D3351F13}"/>
              </a:ext>
            </a:extLst>
          </p:cNvPr>
          <p:cNvSpPr>
            <a:spLocks noChangeAspect="1"/>
          </p:cNvSpPr>
          <p:nvPr/>
        </p:nvSpPr>
        <p:spPr>
          <a:xfrm flipH="1">
            <a:off x="8295537" y="2055289"/>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6" name="Freeform 19">
            <a:extLst>
              <a:ext uri="{FF2B5EF4-FFF2-40B4-BE49-F238E27FC236}">
                <a16:creationId xmlns:a16="http://schemas.microsoft.com/office/drawing/2014/main" id="{E71EC0E3-E346-45AD-8239-F4D4613A06F6}"/>
              </a:ext>
            </a:extLst>
          </p:cNvPr>
          <p:cNvSpPr>
            <a:spLocks noChangeAspect="1"/>
          </p:cNvSpPr>
          <p:nvPr/>
        </p:nvSpPr>
        <p:spPr>
          <a:xfrm flipH="1">
            <a:off x="9799623" y="2085313"/>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7" name="Freeform 11">
            <a:extLst>
              <a:ext uri="{FF2B5EF4-FFF2-40B4-BE49-F238E27FC236}">
                <a16:creationId xmlns:a16="http://schemas.microsoft.com/office/drawing/2014/main" id="{1F1EFEAC-1261-4FA1-BC9A-5908E9B5CC41}"/>
              </a:ext>
            </a:extLst>
          </p:cNvPr>
          <p:cNvSpPr/>
          <p:nvPr/>
        </p:nvSpPr>
        <p:spPr>
          <a:xfrm>
            <a:off x="8478318" y="2370499"/>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ectangle 19">
            <a:extLst>
              <a:ext uri="{FF2B5EF4-FFF2-40B4-BE49-F238E27FC236}">
                <a16:creationId xmlns:a16="http://schemas.microsoft.com/office/drawing/2014/main" id="{15250868-2C9D-4B71-90FE-A54F9765BB56}"/>
              </a:ext>
            </a:extLst>
          </p:cNvPr>
          <p:cNvSpPr>
            <a:spLocks noChangeAspect="1"/>
          </p:cNvSpPr>
          <p:nvPr/>
        </p:nvSpPr>
        <p:spPr>
          <a:xfrm>
            <a:off x="9290199" y="3541166"/>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ectangle 19">
            <a:extLst>
              <a:ext uri="{FF2B5EF4-FFF2-40B4-BE49-F238E27FC236}">
                <a16:creationId xmlns:a16="http://schemas.microsoft.com/office/drawing/2014/main" id="{67D430AF-9481-4FB7-80A1-4088DD64F43D}"/>
              </a:ext>
            </a:extLst>
          </p:cNvPr>
          <p:cNvSpPr>
            <a:spLocks noChangeAspect="1"/>
          </p:cNvSpPr>
          <p:nvPr/>
        </p:nvSpPr>
        <p:spPr>
          <a:xfrm>
            <a:off x="8749117" y="3251816"/>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Freeform 27">
            <a:extLst>
              <a:ext uri="{FF2B5EF4-FFF2-40B4-BE49-F238E27FC236}">
                <a16:creationId xmlns:a16="http://schemas.microsoft.com/office/drawing/2014/main" id="{63FD86D9-6459-4860-941A-08AD15C9328F}"/>
              </a:ext>
            </a:extLst>
          </p:cNvPr>
          <p:cNvSpPr>
            <a:spLocks noChangeAspect="1"/>
          </p:cNvSpPr>
          <p:nvPr/>
        </p:nvSpPr>
        <p:spPr>
          <a:xfrm flipH="1">
            <a:off x="7086887" y="4644509"/>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1" name="Freeform 28">
            <a:extLst>
              <a:ext uri="{FF2B5EF4-FFF2-40B4-BE49-F238E27FC236}">
                <a16:creationId xmlns:a16="http://schemas.microsoft.com/office/drawing/2014/main" id="{DCDB9A51-1997-4206-9B1B-F590B4953FEB}"/>
              </a:ext>
            </a:extLst>
          </p:cNvPr>
          <p:cNvSpPr>
            <a:spLocks noChangeAspect="1"/>
          </p:cNvSpPr>
          <p:nvPr/>
        </p:nvSpPr>
        <p:spPr>
          <a:xfrm flipH="1">
            <a:off x="9133294" y="4509511"/>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2" name="Rectangle 19">
            <a:extLst>
              <a:ext uri="{FF2B5EF4-FFF2-40B4-BE49-F238E27FC236}">
                <a16:creationId xmlns:a16="http://schemas.microsoft.com/office/drawing/2014/main" id="{4EEAB3AA-3AD4-4E41-8525-A7757F060707}"/>
              </a:ext>
            </a:extLst>
          </p:cNvPr>
          <p:cNvSpPr>
            <a:spLocks noChangeAspect="1"/>
          </p:cNvSpPr>
          <p:nvPr/>
        </p:nvSpPr>
        <p:spPr>
          <a:xfrm>
            <a:off x="8496677" y="3980560"/>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25">
            <a:extLst>
              <a:ext uri="{FF2B5EF4-FFF2-40B4-BE49-F238E27FC236}">
                <a16:creationId xmlns:a16="http://schemas.microsoft.com/office/drawing/2014/main" id="{7FC60D33-FF38-4740-B84F-C047C8921835}"/>
              </a:ext>
            </a:extLst>
          </p:cNvPr>
          <p:cNvSpPr/>
          <p:nvPr/>
        </p:nvSpPr>
        <p:spPr>
          <a:xfrm>
            <a:off x="6152509" y="2175849"/>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Rounded Rectangle 30">
            <a:extLst>
              <a:ext uri="{FF2B5EF4-FFF2-40B4-BE49-F238E27FC236}">
                <a16:creationId xmlns:a16="http://schemas.microsoft.com/office/drawing/2014/main" id="{CF840D3F-0819-4515-982F-C956B0CDD942}"/>
              </a:ext>
            </a:extLst>
          </p:cNvPr>
          <p:cNvSpPr/>
          <p:nvPr/>
        </p:nvSpPr>
        <p:spPr>
          <a:xfrm>
            <a:off x="6380863" y="2761548"/>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ounded Rectangle 31">
            <a:extLst>
              <a:ext uri="{FF2B5EF4-FFF2-40B4-BE49-F238E27FC236}">
                <a16:creationId xmlns:a16="http://schemas.microsoft.com/office/drawing/2014/main" id="{F6057A10-16AA-4A61-918C-59551D6B3501}"/>
              </a:ext>
            </a:extLst>
          </p:cNvPr>
          <p:cNvSpPr/>
          <p:nvPr/>
        </p:nvSpPr>
        <p:spPr>
          <a:xfrm>
            <a:off x="6874147"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2">
            <a:extLst>
              <a:ext uri="{FF2B5EF4-FFF2-40B4-BE49-F238E27FC236}">
                <a16:creationId xmlns:a16="http://schemas.microsoft.com/office/drawing/2014/main" id="{E1ECFA4F-D59B-44D5-8B07-74D6E41D431E}"/>
              </a:ext>
            </a:extLst>
          </p:cNvPr>
          <p:cNvSpPr/>
          <p:nvPr/>
        </p:nvSpPr>
        <p:spPr>
          <a:xfrm>
            <a:off x="7607191"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0" name="Group 13">
            <a:extLst>
              <a:ext uri="{FF2B5EF4-FFF2-40B4-BE49-F238E27FC236}">
                <a16:creationId xmlns:a16="http://schemas.microsoft.com/office/drawing/2014/main" id="{EB97F1DC-1D4B-4F85-B3CD-FF14DDE2BC18}"/>
              </a:ext>
            </a:extLst>
          </p:cNvPr>
          <p:cNvGrpSpPr/>
          <p:nvPr/>
        </p:nvGrpSpPr>
        <p:grpSpPr>
          <a:xfrm>
            <a:off x="1188000" y="2873637"/>
            <a:ext cx="4788000" cy="800219"/>
            <a:chOff x="2551705" y="4283314"/>
            <a:chExt cx="2357003" cy="800219"/>
          </a:xfrm>
        </p:grpSpPr>
        <p:sp>
          <p:nvSpPr>
            <p:cNvPr id="71" name="TextBox 14">
              <a:extLst>
                <a:ext uri="{FF2B5EF4-FFF2-40B4-BE49-F238E27FC236}">
                  <a16:creationId xmlns:a16="http://schemas.microsoft.com/office/drawing/2014/main" id="{E26BA1D6-FFDA-47D2-B620-602ECCDD039A}"/>
                </a:ext>
              </a:extLst>
            </p:cNvPr>
            <p:cNvSpPr txBox="1"/>
            <p:nvPr/>
          </p:nvSpPr>
          <p:spPr>
            <a:xfrm>
              <a:off x="2551707" y="4560313"/>
              <a:ext cx="2357001" cy="523220"/>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L’interface est la porte d’entrée par laquelle il sera possible d’interagir avec l’application.</a:t>
              </a:r>
              <a:endParaRPr lang="ko-KR" altLang="en-US" sz="1400" dirty="0">
                <a:solidFill>
                  <a:schemeClr val="bg1"/>
                </a:solidFill>
                <a:latin typeface="Arial" pitchFamily="34" charset="0"/>
                <a:cs typeface="Arial" pitchFamily="34" charset="0"/>
              </a:endParaRPr>
            </a:p>
          </p:txBody>
        </p:sp>
        <p:sp>
          <p:nvSpPr>
            <p:cNvPr id="72"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en-US" altLang="ko-KR" sz="1600" b="1" dirty="0">
                  <a:solidFill>
                    <a:schemeClr val="bg1"/>
                  </a:solidFill>
                  <a:latin typeface="Arial" pitchFamily="34" charset="0"/>
                  <a:cs typeface="Arial" pitchFamily="34" charset="0"/>
                </a:rPr>
                <a:t>Interface</a:t>
              </a:r>
              <a:endParaRPr lang="ko-KR" altLang="en-US" sz="16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343299025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5" grpId="0" animBg="1"/>
      <p:bldP spid="73" grpId="0" animBg="1"/>
      <p:bldP spid="5" grpId="0" animBg="1"/>
      <p:bldP spid="6" grpId="0" animBg="1"/>
      <p:bldP spid="8" grpId="0" animBg="1"/>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1033668"/>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2" y="136283"/>
            <a:ext cx="4454631"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67214"/>
            <a:ext cx="4604553"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API à travers la métaphore électrique</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657002"/>
            <a:ext cx="10052924" cy="584775"/>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Si la pertinence des métaphores s’arrête où commence la complexité technologique, il peut être intéressant d’exposer les principales caractéristiques d’une API à travers la métaphore électrique</a:t>
            </a:r>
            <a:endParaRPr lang="en-US" altLang="ko-KR" sz="16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1112305" y="1868557"/>
            <a:ext cx="10233316" cy="1222513"/>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866118" y="1620522"/>
            <a:ext cx="6876465"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20">
            <a:extLst>
              <a:ext uri="{FF2B5EF4-FFF2-40B4-BE49-F238E27FC236}">
                <a16:creationId xmlns:a16="http://schemas.microsoft.com/office/drawing/2014/main" id="{D5DFB5B5-FA64-4BEE-B753-0656AB389907}"/>
              </a:ext>
            </a:extLst>
          </p:cNvPr>
          <p:cNvSpPr txBox="1"/>
          <p:nvPr/>
        </p:nvSpPr>
        <p:spPr>
          <a:xfrm>
            <a:off x="885162" y="1651453"/>
            <a:ext cx="6857421"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Dans </a:t>
            </a:r>
            <a:r>
              <a:rPr lang="fr-FR" altLang="ko-KR" b="1" dirty="0">
                <a:solidFill>
                  <a:schemeClr val="bg1"/>
                </a:solidFill>
                <a:cs typeface="Arial" pitchFamily="34" charset="0"/>
              </a:rPr>
              <a:t>un premier temps, prenons un fournisseur </a:t>
            </a:r>
            <a:r>
              <a:rPr lang="fr-FR" altLang="ko-KR" b="1" dirty="0" smtClean="0">
                <a:solidFill>
                  <a:schemeClr val="bg1"/>
                </a:solidFill>
                <a:cs typeface="Arial" pitchFamily="34" charset="0"/>
              </a:rPr>
              <a:t>d’électricité</a:t>
            </a:r>
            <a:endParaRPr lang="ko-KR" altLang="en-US"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1112305" y="2141241"/>
            <a:ext cx="10052924" cy="830997"/>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 - Ce fournisseur produit et distribue un service : l’électricité.</a:t>
            </a:r>
          </a:p>
          <a:p>
            <a:pPr algn="just"/>
            <a:r>
              <a:rPr lang="fr-FR" altLang="ko-KR" sz="1600" dirty="0">
                <a:solidFill>
                  <a:schemeClr val="bg1"/>
                </a:solidFill>
                <a:latin typeface="Arial" pitchFamily="34" charset="0"/>
                <a:cs typeface="Arial" pitchFamily="34" charset="0"/>
              </a:rPr>
              <a:t> - Pour distribuer ce service, il utilise une infrastructure </a:t>
            </a:r>
            <a:r>
              <a:rPr lang="fr-FR" altLang="ko-KR" sz="1600" dirty="0" smtClean="0">
                <a:solidFill>
                  <a:schemeClr val="bg1"/>
                </a:solidFill>
                <a:latin typeface="Arial" pitchFamily="34" charset="0"/>
                <a:cs typeface="Arial" pitchFamily="34" charset="0"/>
              </a:rPr>
              <a:t>: </a:t>
            </a: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le </a:t>
            </a:r>
            <a:r>
              <a:rPr lang="fr-FR" altLang="ko-KR" sz="1600" dirty="0">
                <a:solidFill>
                  <a:schemeClr val="bg1"/>
                </a:solidFill>
                <a:latin typeface="Arial" pitchFamily="34" charset="0"/>
                <a:cs typeface="Arial" pitchFamily="34" charset="0"/>
              </a:rPr>
              <a:t>réseau électrique (câbles, poteaux électriques, compteurs</a:t>
            </a:r>
            <a:r>
              <a:rPr lang="fr-FR" altLang="ko-KR" sz="1600" dirty="0" smtClean="0">
                <a:solidFill>
                  <a:schemeClr val="bg1"/>
                </a:solidFill>
                <a:latin typeface="Arial" pitchFamily="34" charset="0"/>
                <a:cs typeface="Arial" pitchFamily="34" charset="0"/>
              </a:rPr>
              <a:t>…)</a:t>
            </a:r>
            <a:endParaRPr lang="en-US" altLang="ko-KR" sz="1600" dirty="0">
              <a:solidFill>
                <a:schemeClr val="bg1"/>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04823C5-AAD3-4FB3-A25D-C238181A022C}"/>
              </a:ext>
            </a:extLst>
          </p:cNvPr>
          <p:cNvSpPr/>
          <p:nvPr/>
        </p:nvSpPr>
        <p:spPr>
          <a:xfrm>
            <a:off x="1135498" y="3501887"/>
            <a:ext cx="10233316" cy="2979124"/>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9">
            <a:extLst>
              <a:ext uri="{FF2B5EF4-FFF2-40B4-BE49-F238E27FC236}">
                <a16:creationId xmlns:a16="http://schemas.microsoft.com/office/drawing/2014/main" id="{79426DEA-E145-4CB5-A124-03449CFBB3D2}"/>
              </a:ext>
            </a:extLst>
          </p:cNvPr>
          <p:cNvSpPr/>
          <p:nvPr/>
        </p:nvSpPr>
        <p:spPr>
          <a:xfrm>
            <a:off x="889311" y="3253852"/>
            <a:ext cx="854292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20">
            <a:extLst>
              <a:ext uri="{FF2B5EF4-FFF2-40B4-BE49-F238E27FC236}">
                <a16:creationId xmlns:a16="http://schemas.microsoft.com/office/drawing/2014/main" id="{D5DFB5B5-FA64-4BEE-B753-0656AB389907}"/>
              </a:ext>
            </a:extLst>
          </p:cNvPr>
          <p:cNvSpPr txBox="1"/>
          <p:nvPr/>
        </p:nvSpPr>
        <p:spPr>
          <a:xfrm>
            <a:off x="908355" y="3284783"/>
            <a:ext cx="8663028" cy="369332"/>
          </a:xfrm>
          <a:prstGeom prst="rect">
            <a:avLst/>
          </a:prstGeom>
          <a:noFill/>
        </p:spPr>
        <p:txBody>
          <a:bodyPr wrap="square" rtlCol="0">
            <a:spAutoFit/>
          </a:bodyPr>
          <a:lstStyle/>
          <a:p>
            <a:pPr algn="ctr"/>
            <a:r>
              <a:rPr lang="fr-FR" altLang="ko-KR" b="1" dirty="0">
                <a:solidFill>
                  <a:schemeClr val="bg1"/>
                </a:solidFill>
                <a:cs typeface="Arial" pitchFamily="34" charset="0"/>
              </a:rPr>
              <a:t>Dans un second temps, prenons une lampe (consommateur de ce service)</a:t>
            </a:r>
            <a:endParaRPr lang="ko-KR" altLang="en-US" b="1" dirty="0">
              <a:solidFill>
                <a:schemeClr val="bg1"/>
              </a:solidFill>
              <a:cs typeface="Arial" pitchFamily="34" charset="0"/>
            </a:endParaRPr>
          </a:p>
        </p:txBody>
      </p:sp>
      <p:sp>
        <p:nvSpPr>
          <p:cNvPr id="13" name="TextBox 21">
            <a:extLst>
              <a:ext uri="{FF2B5EF4-FFF2-40B4-BE49-F238E27FC236}">
                <a16:creationId xmlns:a16="http://schemas.microsoft.com/office/drawing/2014/main" id="{D6C24BE7-F4B7-4B22-90D0-D58085FC6A1F}"/>
              </a:ext>
            </a:extLst>
          </p:cNvPr>
          <p:cNvSpPr txBox="1"/>
          <p:nvPr/>
        </p:nvSpPr>
        <p:spPr>
          <a:xfrm>
            <a:off x="1135498" y="3774571"/>
            <a:ext cx="10052924" cy="2554545"/>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 - La lampe, pour fonctionner, doit être reliée au réseau électrique.</a:t>
            </a:r>
          </a:p>
          <a:p>
            <a:pPr algn="just"/>
            <a:r>
              <a:rPr lang="fr-FR" altLang="ko-KR" sz="1600" dirty="0">
                <a:solidFill>
                  <a:schemeClr val="bg1"/>
                </a:solidFill>
                <a:latin typeface="Arial" pitchFamily="34" charset="0"/>
                <a:cs typeface="Arial" pitchFamily="34" charset="0"/>
              </a:rPr>
              <a:t> - Pour y être reliée, la lampe est vendue avec une fiche qui devra être branchée dans une prise électrique.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La prise électrique est donc une interface (comme l’API) à travers laquelle la lampe (un développeur ou un programme) consomme un service (des données</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Les APIs permettent donc aux développeurs de déléguer le service qu’ils consomment</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De </a:t>
            </a:r>
            <a:r>
              <a:rPr lang="fr-FR" altLang="ko-KR" sz="1600" dirty="0">
                <a:solidFill>
                  <a:schemeClr val="bg1"/>
                </a:solidFill>
                <a:latin typeface="Arial" pitchFamily="34" charset="0"/>
                <a:cs typeface="Arial" pitchFamily="34" charset="0"/>
              </a:rPr>
              <a:t>la même façon, le propriétaire d’une lampe délègue la production d’énergie nécessaire à son fonctionnement à un pourvoyeur d’électricité.</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91491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P spid="19" grpId="0"/>
      <p:bldP spid="10" grpId="0" animBg="1"/>
      <p:bldP spid="11"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179335" cy="5603674"/>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21">
            <a:extLst>
              <a:ext uri="{FF2B5EF4-FFF2-40B4-BE49-F238E27FC236}">
                <a16:creationId xmlns:a16="http://schemas.microsoft.com/office/drawing/2014/main" id="{D6C24BE7-F4B7-4B22-90D0-D58085FC6A1F}"/>
              </a:ext>
            </a:extLst>
          </p:cNvPr>
          <p:cNvSpPr txBox="1"/>
          <p:nvPr/>
        </p:nvSpPr>
        <p:spPr>
          <a:xfrm>
            <a:off x="1112305" y="452284"/>
            <a:ext cx="10052924" cy="5509200"/>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Une autre caractéristique commune à une API et à une prise de courant : toutes deux spécifient les conditions d’interactions entre le consommateur et le </a:t>
            </a:r>
            <a:r>
              <a:rPr lang="fr-FR" altLang="ko-KR" sz="1600" dirty="0" smtClean="0">
                <a:solidFill>
                  <a:schemeClr val="bg1"/>
                </a:solidFill>
                <a:latin typeface="Arial" pitchFamily="34" charset="0"/>
                <a:cs typeface="Arial" pitchFamily="34" charset="0"/>
              </a:rPr>
              <a:t>service.</a:t>
            </a: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Pour </a:t>
            </a:r>
            <a:r>
              <a:rPr lang="fr-FR" altLang="ko-KR" sz="1600" dirty="0">
                <a:solidFill>
                  <a:schemeClr val="bg1"/>
                </a:solidFill>
                <a:latin typeface="Arial" pitchFamily="34" charset="0"/>
                <a:cs typeface="Arial" pitchFamily="34" charset="0"/>
              </a:rPr>
              <a:t>la lampe, cela peut prendre diverses formes :</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 le nombre et la forme des broches</a:t>
            </a:r>
          </a:p>
          <a:p>
            <a:pPr algn="just"/>
            <a:r>
              <a:rPr lang="fr-FR" altLang="ko-KR" sz="1600" dirty="0">
                <a:solidFill>
                  <a:schemeClr val="bg1"/>
                </a:solidFill>
                <a:latin typeface="Arial" pitchFamily="34" charset="0"/>
                <a:cs typeface="Arial" pitchFamily="34" charset="0"/>
              </a:rPr>
              <a:t> - le voltage et la fréquence</a:t>
            </a:r>
          </a:p>
          <a:p>
            <a:pPr algn="just"/>
            <a:r>
              <a:rPr lang="fr-FR" altLang="ko-KR" sz="1600" dirty="0">
                <a:solidFill>
                  <a:schemeClr val="bg1"/>
                </a:solidFill>
                <a:latin typeface="Arial" pitchFamily="34" charset="0"/>
                <a:cs typeface="Arial" pitchFamily="34" charset="0"/>
              </a:rPr>
              <a:t> - le type de courant</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Une API fera de même et définira les paramètres de son utilisation</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 la volumétrie : combien d’appels à l’API pour un laps de temps donné</a:t>
            </a:r>
          </a:p>
          <a:p>
            <a:pPr algn="just"/>
            <a:r>
              <a:rPr lang="fr-FR" altLang="ko-KR" sz="1600" dirty="0">
                <a:solidFill>
                  <a:schemeClr val="bg1"/>
                </a:solidFill>
                <a:latin typeface="Arial" pitchFamily="34" charset="0"/>
                <a:cs typeface="Arial" pitchFamily="34" charset="0"/>
              </a:rPr>
              <a:t> - le type de service que l’on peut en attendre : lire ou écrire</a:t>
            </a:r>
          </a:p>
          <a:p>
            <a:pPr algn="just"/>
            <a:r>
              <a:rPr lang="fr-FR" altLang="ko-KR" sz="1600" dirty="0">
                <a:solidFill>
                  <a:schemeClr val="bg1"/>
                </a:solidFill>
                <a:latin typeface="Arial" pitchFamily="34" charset="0"/>
                <a:cs typeface="Arial" pitchFamily="34" charset="0"/>
              </a:rPr>
              <a:t> - etc</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Filons un instant encore la métaphore électrique.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Plusieurs lampes peuvent consommer simultanément ce même service en s’interfaçant à un réseau unique de par la standardisation de son interface (toutes les prises sont fonctionnellement similaires).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Une </a:t>
            </a:r>
            <a:r>
              <a:rPr lang="fr-FR" altLang="ko-KR" sz="1600" dirty="0">
                <a:solidFill>
                  <a:schemeClr val="bg1"/>
                </a:solidFill>
                <a:latin typeface="Arial" pitchFamily="34" charset="0"/>
                <a:cs typeface="Arial" pitchFamily="34" charset="0"/>
              </a:rPr>
              <a:t>personne peut également consommer simultanément plusieurs services en s’interfaçant avec chacun (électricité via une prise de </a:t>
            </a:r>
            <a:r>
              <a:rPr lang="fr-FR" altLang="ko-KR" sz="1600" dirty="0" smtClean="0">
                <a:solidFill>
                  <a:schemeClr val="bg1"/>
                </a:solidFill>
                <a:latin typeface="Arial" pitchFamily="34" charset="0"/>
                <a:cs typeface="Arial" pitchFamily="34" charset="0"/>
              </a:rPr>
              <a:t>courant, eau </a:t>
            </a:r>
            <a:r>
              <a:rPr lang="fr-FR" altLang="ko-KR" sz="1600" dirty="0">
                <a:solidFill>
                  <a:schemeClr val="bg1"/>
                </a:solidFill>
                <a:latin typeface="Arial" pitchFamily="34" charset="0"/>
                <a:cs typeface="Arial" pitchFamily="34" charset="0"/>
              </a:rPr>
              <a:t>via une arrivée d’eau).</a:t>
            </a:r>
            <a:endParaRPr lang="en-US" altLang="ko-KR" sz="1600" dirty="0">
              <a:solidFill>
                <a:schemeClr val="bg1"/>
              </a:solidFill>
              <a:latin typeface="Arial" pitchFamily="34" charset="0"/>
              <a:cs typeface="Arial" pitchFamily="34" charset="0"/>
            </a:endParaRPr>
          </a:p>
        </p:txBody>
      </p:sp>
      <p:pic>
        <p:nvPicPr>
          <p:cNvPr id="5" name="Imag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7310" y="0"/>
            <a:ext cx="1828804" cy="1828804"/>
          </a:xfrm>
          <a:prstGeom prst="rect">
            <a:avLst/>
          </a:prstGeom>
        </p:spPr>
      </p:pic>
      <p:pic>
        <p:nvPicPr>
          <p:cNvPr id="6" name="Imag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49641" y="4896173"/>
            <a:ext cx="1961827" cy="1961827"/>
          </a:xfrm>
          <a:prstGeom prst="rect">
            <a:avLst/>
          </a:prstGeom>
        </p:spPr>
      </p:pic>
    </p:spTree>
    <p:extLst>
      <p:ext uri="{BB962C8B-B14F-4D97-AF65-F5344CB8AC3E}">
        <p14:creationId xmlns:p14="http://schemas.microsoft.com/office/powerpoint/2010/main" val="2350237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anim calcmode="lin" valueType="num">
                                      <p:cBhvr additive="base">
                                        <p:cTn id="1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 calcmode="lin" valueType="num">
                                      <p:cBhvr additive="base">
                                        <p:cTn id="1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 calcmode="lin" valueType="num">
                                      <p:cBhvr additive="base">
                                        <p:cTn id="2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 calcmode="lin" valueType="num">
                                      <p:cBhvr additive="base">
                                        <p:cTn id="3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anim calcmode="lin" valueType="num">
                                      <p:cBhvr additive="base">
                                        <p:cTn id="3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4" end="14"/>
                                            </p:txEl>
                                          </p:spTgt>
                                        </p:tgtEl>
                                        <p:attrNameLst>
                                          <p:attrName>style.visibility</p:attrName>
                                        </p:attrNameLst>
                                      </p:cBhvr>
                                      <p:to>
                                        <p:strVal val="visible"/>
                                      </p:to>
                                    </p:set>
                                    <p:anim calcmode="lin" valueType="num">
                                      <p:cBhvr additive="base">
                                        <p:cTn id="43"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4" end="1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xEl>
                                              <p:pRg st="16" end="16"/>
                                            </p:txEl>
                                          </p:spTgt>
                                        </p:tgtEl>
                                        <p:attrNameLst>
                                          <p:attrName>style.visibility</p:attrName>
                                        </p:attrNameLst>
                                      </p:cBhvr>
                                      <p:to>
                                        <p:strVal val="visible"/>
                                      </p:to>
                                    </p:set>
                                    <p:anim calcmode="lin" valueType="num">
                                      <p:cBhvr additive="base">
                                        <p:cTn id="47"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16" end="1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
                                            <p:txEl>
                                              <p:pRg st="18" end="18"/>
                                            </p:txEl>
                                          </p:spTgt>
                                        </p:tgtEl>
                                        <p:attrNameLst>
                                          <p:attrName>style.visibility</p:attrName>
                                        </p:attrNameLst>
                                      </p:cBhvr>
                                      <p:to>
                                        <p:strVal val="visible"/>
                                      </p:to>
                                    </p:set>
                                    <p:anim calcmode="lin" valueType="num">
                                      <p:cBhvr additive="base">
                                        <p:cTn id="51" dur="500" fill="hold"/>
                                        <p:tgtEl>
                                          <p:spTgt spid="7">
                                            <p:txEl>
                                              <p:pRg st="18" end="1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5506277"/>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21">
            <a:extLst>
              <a:ext uri="{FF2B5EF4-FFF2-40B4-BE49-F238E27FC236}">
                <a16:creationId xmlns:a16="http://schemas.microsoft.com/office/drawing/2014/main" id="{D6C24BE7-F4B7-4B22-90D0-D58085FC6A1F}"/>
              </a:ext>
            </a:extLst>
          </p:cNvPr>
          <p:cNvSpPr txBox="1"/>
          <p:nvPr/>
        </p:nvSpPr>
        <p:spPr>
          <a:xfrm>
            <a:off x="1112305" y="452284"/>
            <a:ext cx="10052924" cy="5262979"/>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L’API et la prise de courant sont donc des abstractions des services qu’elles exposent</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Elles </a:t>
            </a:r>
            <a:r>
              <a:rPr lang="fr-FR" altLang="ko-KR" sz="1600" dirty="0">
                <a:solidFill>
                  <a:schemeClr val="bg1"/>
                </a:solidFill>
                <a:latin typeface="Arial" pitchFamily="34" charset="0"/>
                <a:cs typeface="Arial" pitchFamily="34" charset="0"/>
              </a:rPr>
              <a:t>masquent au consommateur les spécificités du service</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Les </a:t>
            </a:r>
            <a:r>
              <a:rPr lang="fr-FR" altLang="ko-KR" sz="1600" dirty="0">
                <a:solidFill>
                  <a:schemeClr val="bg1"/>
                </a:solidFill>
                <a:latin typeface="Arial" pitchFamily="34" charset="0"/>
                <a:cs typeface="Arial" pitchFamily="34" charset="0"/>
              </a:rPr>
              <a:t>lampes sont insensibles aux détails du service qu’elles consomment (source de l’énergie, si d’autres lampes partagent le réseau, la couleur des câbles</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Tant </a:t>
            </a:r>
            <a:r>
              <a:rPr lang="fr-FR" altLang="ko-KR" sz="1600" dirty="0">
                <a:solidFill>
                  <a:schemeClr val="bg1"/>
                </a:solidFill>
                <a:latin typeface="Arial" pitchFamily="34" charset="0"/>
                <a:cs typeface="Arial" pitchFamily="34" charset="0"/>
              </a:rPr>
              <a:t>que le service correspond aux besoins fonctionnels des lampes (220 volts, courant continu), le fournisseur d’électricité peut modifier les détails de son réseau sans altérer le fonctionnement des luminaires</a:t>
            </a:r>
            <a:r>
              <a:rPr lang="fr-FR" altLang="ko-KR" sz="1600" dirty="0" smtClean="0">
                <a:solidFill>
                  <a:schemeClr val="bg1"/>
                </a:solidFill>
                <a:latin typeface="Arial" pitchFamily="34" charset="0"/>
                <a:cs typeface="Arial" pitchFamily="34" charset="0"/>
              </a:rPr>
              <a:t>.</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Cette abstraction fonctionne dans l’autre sens, le service est insensible au design des lampes branchées sur son réseau.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L’électricité </a:t>
            </a:r>
            <a:r>
              <a:rPr lang="fr-FR" altLang="ko-KR" sz="1600" dirty="0">
                <a:solidFill>
                  <a:schemeClr val="bg1"/>
                </a:solidFill>
                <a:latin typeface="Arial" pitchFamily="34" charset="0"/>
                <a:cs typeface="Arial" pitchFamily="34" charset="0"/>
              </a:rPr>
              <a:t>circule sur le réseau électrique, qu’une lampe y soit, ou non, branchée.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Les APIs fonctionnent de la même façon.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Elles </a:t>
            </a:r>
            <a:r>
              <a:rPr lang="fr-FR" altLang="ko-KR" sz="1600" dirty="0">
                <a:solidFill>
                  <a:schemeClr val="bg1"/>
                </a:solidFill>
                <a:latin typeface="Arial" pitchFamily="34" charset="0"/>
                <a:cs typeface="Arial" pitchFamily="34" charset="0"/>
              </a:rPr>
              <a:t>permettent à un programme de consommer un service, qu’il soit composé de données temps-réel ou d’une fonctionnalité (partager des photographies</a:t>
            </a:r>
            <a:r>
              <a:rPr lang="fr-FR" altLang="ko-KR" sz="1600" dirty="0" smtClean="0">
                <a:solidFill>
                  <a:schemeClr val="bg1"/>
                </a:solidFill>
                <a:latin typeface="Arial" pitchFamily="34" charset="0"/>
                <a:cs typeface="Arial" pitchFamily="34" charset="0"/>
              </a:rPr>
              <a:t>).</a:t>
            </a: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Les </a:t>
            </a:r>
            <a:r>
              <a:rPr lang="fr-FR" altLang="ko-KR" sz="1600" dirty="0">
                <a:solidFill>
                  <a:schemeClr val="bg1"/>
                </a:solidFill>
                <a:latin typeface="Arial" pitchFamily="34" charset="0"/>
                <a:cs typeface="Arial" pitchFamily="34" charset="0"/>
              </a:rPr>
              <a:t>APIs et le service qu’elles exposent sont insensibles au programme qui les consomme.</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65217492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5692</TotalTime>
  <Words>3891</Words>
  <Application>Microsoft Office PowerPoint</Application>
  <PresentationFormat>Grand écran</PresentationFormat>
  <Paragraphs>486</Paragraphs>
  <Slides>33</Slides>
  <Notes>1</Notes>
  <HiddenSlides>2</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33</vt:i4>
      </vt:variant>
    </vt:vector>
  </HeadingPairs>
  <TitlesOfParts>
    <vt:vector size="40" baseType="lpstr">
      <vt:lpstr>Arial</vt:lpstr>
      <vt:lpstr>Arial Unicode MS</vt:lpstr>
      <vt:lpstr>Calibri</vt:lpstr>
      <vt:lpstr>FZShuTi</vt:lpstr>
      <vt:lpstr>Wingdings</vt:lpstr>
      <vt:lpstr>Cover and End Slide Master</vt:lpstr>
      <vt:lpstr>Contents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Mario.Adam@inrae.fr</dc:creator>
  <cp:lastModifiedBy>Mario Adam</cp:lastModifiedBy>
  <cp:revision>271</cp:revision>
  <dcterms:created xsi:type="dcterms:W3CDTF">2019-01-14T06:35:35Z</dcterms:created>
  <dcterms:modified xsi:type="dcterms:W3CDTF">2020-10-11T11:26:45Z</dcterms:modified>
</cp:coreProperties>
</file>