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5" r:id="rId2"/>
  </p:sldMasterIdLst>
  <p:notesMasterIdLst>
    <p:notesMasterId r:id="rId26"/>
  </p:notesMasterIdLst>
  <p:sldIdLst>
    <p:sldId id="270" r:id="rId3"/>
    <p:sldId id="317" r:id="rId4"/>
    <p:sldId id="361" r:id="rId5"/>
    <p:sldId id="356" r:id="rId6"/>
    <p:sldId id="289" r:id="rId7"/>
    <p:sldId id="296" r:id="rId8"/>
    <p:sldId id="271" r:id="rId9"/>
    <p:sldId id="278" r:id="rId10"/>
    <p:sldId id="315" r:id="rId11"/>
    <p:sldId id="353" r:id="rId12"/>
    <p:sldId id="347" r:id="rId13"/>
    <p:sldId id="348" r:id="rId14"/>
    <p:sldId id="349" r:id="rId15"/>
    <p:sldId id="354" r:id="rId16"/>
    <p:sldId id="360" r:id="rId17"/>
    <p:sldId id="364" r:id="rId18"/>
    <p:sldId id="358" r:id="rId19"/>
    <p:sldId id="352" r:id="rId20"/>
    <p:sldId id="362" r:id="rId21"/>
    <p:sldId id="363" r:id="rId22"/>
    <p:sldId id="365" r:id="rId23"/>
    <p:sldId id="357"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96" d="100"/>
          <a:sy n="96" d="100"/>
        </p:scale>
        <p:origin x="114" y="234"/>
      </p:cViewPr>
      <p:guideLst>
        <p:guide orient="horz" pos="2352"/>
        <p:guide pos="3840"/>
      </p:guideLst>
    </p:cSldViewPr>
  </p:slideViewPr>
  <p:notesTextViewPr>
    <p:cViewPr>
      <p:scale>
        <a:sx n="1" d="1"/>
        <a:sy n="1" d="1"/>
      </p:scale>
      <p:origin x="0" y="0"/>
    </p:cViewPr>
  </p:notesTextViewPr>
  <p:notesViewPr>
    <p:cSldViewPr snapToGrid="0">
      <p:cViewPr varScale="1">
        <p:scale>
          <a:sx n="78" d="100"/>
          <a:sy n="78"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9D184-E587-4C6C-A8B5-026A8E064B9C}" type="datetimeFigureOut">
              <a:rPr lang="fr-FR" smtClean="0"/>
              <a:t>26/05/2020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A28F-C645-48A9-9F87-C238F64B02A1}" type="slidenum">
              <a:rPr lang="fr-FR" smtClean="0"/>
              <a:t>‹N°›</a:t>
            </a:fld>
            <a:endParaRPr lang="fr-FR"/>
          </a:p>
        </p:txBody>
      </p:sp>
    </p:spTree>
    <p:extLst>
      <p:ext uri="{BB962C8B-B14F-4D97-AF65-F5344CB8AC3E}">
        <p14:creationId xmlns:p14="http://schemas.microsoft.com/office/powerpoint/2010/main" val="239558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792A28F-C645-48A9-9F87-C238F64B02A1}" type="slidenum">
              <a:rPr lang="fr-FR" smtClean="0"/>
              <a:t>1</a:t>
            </a:fld>
            <a:endParaRPr lang="fr-FR"/>
          </a:p>
        </p:txBody>
      </p:sp>
    </p:spTree>
    <p:extLst>
      <p:ext uri="{BB962C8B-B14F-4D97-AF65-F5344CB8AC3E}">
        <p14:creationId xmlns:p14="http://schemas.microsoft.com/office/powerpoint/2010/main" val="162129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14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43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254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6249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46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99688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03110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09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5354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935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2" r:id="rId3"/>
    <p:sldLayoutId id="2147483684" r:id="rId4"/>
    <p:sldLayoutId id="2147483683" r:id="rId5"/>
    <p:sldLayoutId id="2147483696"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2797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7" name="TextBox 16">
            <a:hlinkClick r:id="rId3"/>
            <a:extLst>
              <a:ext uri="{FF2B5EF4-FFF2-40B4-BE49-F238E27FC236}">
                <a16:creationId xmlns:a16="http://schemas.microsoft.com/office/drawing/2014/main" id="{46673C6C-F4E2-45EA-9333-0F52A6A69329}"/>
              </a:ext>
            </a:extLst>
          </p:cNvPr>
          <p:cNvSpPr txBox="1"/>
          <p:nvPr/>
        </p:nvSpPr>
        <p:spPr>
          <a:xfrm>
            <a:off x="6741941" y="6467568"/>
            <a:ext cx="5169613"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3">
                  <a:extLst>
                    <a:ext uri="{A12FA001-AC4F-418D-AE19-62706E023703}">
                      <ahyp:hlinkClr xmlns:ahyp="http://schemas.microsoft.com/office/drawing/2018/hyperlinkcolor" xmlns="" val="tx"/>
                    </a:ext>
                  </a:extLst>
                </a:hlinkClick>
              </a:rPr>
              <a:t>http://www.free-powerpoint-templates-design.com</a:t>
            </a:r>
            <a:endParaRPr lang="ko-KR" altLang="en-US" sz="1000" dirty="0">
              <a:solidFill>
                <a:schemeClr val="bg1"/>
              </a:solidFill>
              <a:cs typeface="Arial" pitchFamily="34" charset="0"/>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6903113" y="4367508"/>
            <a:ext cx="5008441" cy="923330"/>
          </a:xfrm>
          <a:prstGeom prst="rect">
            <a:avLst/>
          </a:prstGeom>
          <a:noFill/>
        </p:spPr>
        <p:txBody>
          <a:bodyPr wrap="square" rtlCol="0" anchor="ctr">
            <a:spAutoFit/>
          </a:bodyPr>
          <a:lstStyle/>
          <a:p>
            <a:pPr algn="r"/>
            <a:r>
              <a:rPr lang="en-US" sz="5400" dirty="0" smtClean="0">
                <a:solidFill>
                  <a:schemeClr val="bg1"/>
                </a:solidFill>
                <a:latin typeface="+mj-lt"/>
              </a:rPr>
              <a:t>API </a:t>
            </a:r>
            <a:r>
              <a:rPr lang="en-US" sz="2800" dirty="0" smtClean="0">
                <a:solidFill>
                  <a:schemeClr val="bg1"/>
                </a:solidFill>
                <a:latin typeface="+mj-lt"/>
              </a:rPr>
              <a:t>Rest &amp; </a:t>
            </a:r>
            <a:r>
              <a:rPr lang="en-US" sz="2800" dirty="0" err="1" smtClean="0">
                <a:solidFill>
                  <a:schemeClr val="bg1"/>
                </a:solidFill>
                <a:latin typeface="+mj-lt"/>
              </a:rPr>
              <a:t>GraphQl</a:t>
            </a:r>
            <a:endParaRPr lang="en-US" sz="2800" dirty="0">
              <a:solidFill>
                <a:schemeClr val="bg1"/>
              </a:solidFill>
              <a:latin typeface="+mj-l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err="1" smtClean="0">
                <a:solidFill>
                  <a:schemeClr val="bg1"/>
                </a:solidFill>
                <a:cs typeface="Arial" pitchFamily="34" charset="0"/>
              </a:rPr>
              <a:t>Vulgarisation</a:t>
            </a:r>
            <a:r>
              <a:rPr lang="en-US" altLang="ko-KR" sz="1867" dirty="0" smtClean="0">
                <a:solidFill>
                  <a:schemeClr val="bg1"/>
                </a:solidFill>
                <a:cs typeface="Arial" pitchFamily="34" charset="0"/>
              </a:rPr>
              <a:t> de </a:t>
            </a:r>
            <a:r>
              <a:rPr lang="en-US" altLang="ko-KR" sz="1867" dirty="0" err="1" smtClean="0">
                <a:solidFill>
                  <a:schemeClr val="bg1"/>
                </a:solidFill>
                <a:cs typeface="Arial" pitchFamily="34" charset="0"/>
              </a:rPr>
              <a:t>ce</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qu’est</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une</a:t>
            </a:r>
            <a:r>
              <a:rPr lang="en-US" altLang="ko-KR" sz="1867" dirty="0" smtClean="0">
                <a:solidFill>
                  <a:schemeClr val="bg1"/>
                </a:solidFill>
                <a:cs typeface="Arial" pitchFamily="34" charset="0"/>
              </a:rPr>
              <a:t> API</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fr-FR" sz="4400" dirty="0" smtClean="0"/>
              <a:t>Ressources </a:t>
            </a:r>
            <a:r>
              <a:rPr lang="fr-FR" sz="4400" dirty="0"/>
              <a:t>et actions </a:t>
            </a:r>
            <a:r>
              <a:rPr lang="fr-FR" sz="4400" dirty="0" smtClean="0"/>
              <a:t>associées</a:t>
            </a:r>
            <a:endParaRPr lang="en-US" sz="4400" dirty="0"/>
          </a:p>
        </p:txBody>
      </p:sp>
      <p:graphicFrame>
        <p:nvGraphicFramePr>
          <p:cNvPr id="7" name="Tableau 6"/>
          <p:cNvGraphicFramePr>
            <a:graphicFrameLocks noGrp="1"/>
          </p:cNvGraphicFramePr>
          <p:nvPr>
            <p:extLst>
              <p:ext uri="{D42A27DB-BD31-4B8C-83A1-F6EECF244321}">
                <p14:modId xmlns:p14="http://schemas.microsoft.com/office/powerpoint/2010/main" val="4179269532"/>
              </p:ext>
            </p:extLst>
          </p:nvPr>
        </p:nvGraphicFramePr>
        <p:xfrm>
          <a:off x="391887" y="1166841"/>
          <a:ext cx="11327360" cy="4363103"/>
        </p:xfrm>
        <a:graphic>
          <a:graphicData uri="http://schemas.openxmlformats.org/drawingml/2006/table">
            <a:tbl>
              <a:tblPr firstRow="1" bandRow="1">
                <a:tableStyleId>{5C22544A-7EE6-4342-B048-85BDC9FD1C3A}</a:tableStyleId>
              </a:tblPr>
              <a:tblGrid>
                <a:gridCol w="1723052">
                  <a:extLst>
                    <a:ext uri="{9D8B030D-6E8A-4147-A177-3AD203B41FA5}">
                      <a16:colId xmlns:a16="http://schemas.microsoft.com/office/drawing/2014/main" val="566039688"/>
                    </a:ext>
                  </a:extLst>
                </a:gridCol>
                <a:gridCol w="2550367">
                  <a:extLst>
                    <a:ext uri="{9D8B030D-6E8A-4147-A177-3AD203B41FA5}">
                      <a16:colId xmlns:a16="http://schemas.microsoft.com/office/drawing/2014/main" val="1483530488"/>
                    </a:ext>
                  </a:extLst>
                </a:gridCol>
                <a:gridCol w="2301551">
                  <a:extLst>
                    <a:ext uri="{9D8B030D-6E8A-4147-A177-3AD203B41FA5}">
                      <a16:colId xmlns:a16="http://schemas.microsoft.com/office/drawing/2014/main" val="3060149680"/>
                    </a:ext>
                  </a:extLst>
                </a:gridCol>
                <a:gridCol w="2320212">
                  <a:extLst>
                    <a:ext uri="{9D8B030D-6E8A-4147-A177-3AD203B41FA5}">
                      <a16:colId xmlns:a16="http://schemas.microsoft.com/office/drawing/2014/main" val="2169784845"/>
                    </a:ext>
                  </a:extLst>
                </a:gridCol>
                <a:gridCol w="2432178">
                  <a:extLst>
                    <a:ext uri="{9D8B030D-6E8A-4147-A177-3AD203B41FA5}">
                      <a16:colId xmlns:a16="http://schemas.microsoft.com/office/drawing/2014/main" val="3277322658"/>
                    </a:ext>
                  </a:extLst>
                </a:gridCol>
              </a:tblGrid>
              <a:tr h="642337">
                <a:tc>
                  <a:txBody>
                    <a:bodyPr/>
                    <a:lstStyle/>
                    <a:p>
                      <a:pPr algn="ctr"/>
                      <a:r>
                        <a:rPr lang="fr-FR" sz="1200" dirty="0" smtClean="0"/>
                        <a:t>Ressource</a:t>
                      </a:r>
                    </a:p>
                    <a:p>
                      <a:pPr algn="ctr"/>
                      <a:r>
                        <a:rPr lang="en-US" sz="1200" dirty="0" smtClean="0"/>
                        <a:t>-</a:t>
                      </a:r>
                      <a:endParaRPr lang="fr-FR" sz="1200" dirty="0" smtClean="0"/>
                    </a:p>
                    <a:p>
                      <a:pPr algn="ctr"/>
                      <a:r>
                        <a:rPr lang="fr-FR" sz="1200" dirty="0" smtClean="0"/>
                        <a:t>Action</a:t>
                      </a:r>
                      <a:endParaRPr lang="fr-FR" sz="1200" dirty="0"/>
                    </a:p>
                  </a:txBody>
                  <a:tcPr/>
                </a:tc>
                <a:tc>
                  <a:txBody>
                    <a:bodyPr/>
                    <a:lstStyle/>
                    <a:p>
                      <a:pPr algn="ctr"/>
                      <a:r>
                        <a:rPr lang="en-US" dirty="0" smtClean="0"/>
                        <a:t>POST</a:t>
                      </a:r>
                      <a:endParaRPr lang="fr-FR" dirty="0"/>
                    </a:p>
                  </a:txBody>
                  <a:tcPr/>
                </a:tc>
                <a:tc>
                  <a:txBody>
                    <a:bodyPr/>
                    <a:lstStyle/>
                    <a:p>
                      <a:pPr algn="ctr"/>
                      <a:r>
                        <a:rPr lang="en-US" dirty="0" smtClean="0"/>
                        <a:t>GET</a:t>
                      </a:r>
                      <a:endParaRPr lang="fr-FR" dirty="0"/>
                    </a:p>
                  </a:txBody>
                  <a:tcPr/>
                </a:tc>
                <a:tc>
                  <a:txBody>
                    <a:bodyPr/>
                    <a:lstStyle/>
                    <a:p>
                      <a:pPr algn="ctr"/>
                      <a:r>
                        <a:rPr lang="en-US" dirty="0" smtClean="0"/>
                        <a:t>PUT</a:t>
                      </a:r>
                      <a:endParaRPr lang="fr-FR" dirty="0"/>
                    </a:p>
                  </a:txBody>
                  <a:tcPr/>
                </a:tc>
                <a:tc>
                  <a:txBody>
                    <a:bodyPr/>
                    <a:lstStyle/>
                    <a:p>
                      <a:pPr algn="ctr"/>
                      <a:r>
                        <a:rPr lang="fr-FR" dirty="0" smtClean="0"/>
                        <a:t>DELETE</a:t>
                      </a:r>
                      <a:endParaRPr lang="fr-FR" dirty="0"/>
                    </a:p>
                  </a:txBody>
                  <a:tcPr/>
                </a:tc>
                <a:extLst>
                  <a:ext uri="{0D108BD9-81ED-4DB2-BD59-A6C34878D82A}">
                    <a16:rowId xmlns:a16="http://schemas.microsoft.com/office/drawing/2014/main" val="2975929809"/>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endParaRPr lang="fr-FR" sz="1200" dirty="0" smtClean="0"/>
                    </a:p>
                    <a:p>
                      <a:endParaRPr lang="fr-FR" dirty="0"/>
                    </a:p>
                  </a:txBody>
                  <a:tcPr/>
                </a:tc>
                <a:tc>
                  <a:txBody>
                    <a:bodyPr/>
                    <a:lstStyle/>
                    <a:p>
                      <a:r>
                        <a:rPr lang="fr-FR" sz="1200" dirty="0" smtClean="0"/>
                        <a:t>Crée une salle</a:t>
                      </a:r>
                      <a:endParaRPr lang="fr-FR" sz="1200" dirty="0"/>
                    </a:p>
                  </a:txBody>
                  <a:tcPr/>
                </a:tc>
                <a:tc>
                  <a:txBody>
                    <a:bodyPr/>
                    <a:lstStyle/>
                    <a:p>
                      <a:pPr algn="l"/>
                      <a:r>
                        <a:rPr lang="fr-FR" sz="1200" dirty="0" smtClean="0"/>
                        <a:t>Liste toutes les salles</a:t>
                      </a:r>
                      <a:endParaRPr lang="fr-FR" sz="1200" dirty="0"/>
                    </a:p>
                  </a:txBody>
                  <a:tcPr/>
                </a:tc>
                <a:tc>
                  <a:txBody>
                    <a:bodyPr/>
                    <a:lstStyle/>
                    <a:p>
                      <a:pPr algn="l"/>
                      <a:r>
                        <a:rPr lang="fr-FR" sz="1200" dirty="0" smtClean="0"/>
                        <a:t>Met à jour toutes les salles</a:t>
                      </a:r>
                      <a:endParaRPr lang="fr-FR" sz="1200" dirty="0"/>
                    </a:p>
                  </a:txBody>
                  <a:tcPr/>
                </a:tc>
                <a:tc>
                  <a:txBody>
                    <a:bodyPr/>
                    <a:lstStyle/>
                    <a:p>
                      <a:pPr algn="l"/>
                      <a:r>
                        <a:rPr lang="fr-FR" sz="1200" dirty="0" smtClean="0"/>
                        <a:t>Supprime toutes les salles</a:t>
                      </a:r>
                      <a:endParaRPr lang="fr-FR" sz="1200" dirty="0"/>
                    </a:p>
                  </a:txBody>
                  <a:tcPr/>
                </a:tc>
                <a:extLst>
                  <a:ext uri="{0D108BD9-81ED-4DB2-BD59-A6C34878D82A}">
                    <a16:rowId xmlns:a16="http://schemas.microsoft.com/office/drawing/2014/main" val="387963193"/>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p>
                    <a:p>
                      <a:endParaRPr lang="fr-FR" dirty="0"/>
                    </a:p>
                  </a:txBody>
                  <a:tcPr/>
                </a:tc>
                <a:tc>
                  <a:txBody>
                    <a:bodyPr/>
                    <a:lstStyle/>
                    <a:p>
                      <a:pPr algn="ctr"/>
                      <a:r>
                        <a:rPr lang="en-US" dirty="0" smtClean="0"/>
                        <a:t>-</a:t>
                      </a:r>
                      <a:endParaRPr lang="fr-FR" dirty="0"/>
                    </a:p>
                  </a:txBody>
                  <a:tcPr/>
                </a:tc>
                <a:tc>
                  <a:txBody>
                    <a:bodyPr/>
                    <a:lstStyle/>
                    <a:p>
                      <a:pPr algn="l"/>
                      <a:r>
                        <a:rPr lang="fr-FR" sz="1200" dirty="0" smtClean="0"/>
                        <a:t>Lit la salle 12</a:t>
                      </a:r>
                      <a:endParaRPr lang="fr-FR" sz="1200" dirty="0"/>
                    </a:p>
                  </a:txBody>
                  <a:tcPr/>
                </a:tc>
                <a:tc>
                  <a:txBody>
                    <a:bodyPr/>
                    <a:lstStyle/>
                    <a:p>
                      <a:pPr algn="l"/>
                      <a:r>
                        <a:rPr lang="fr-FR" sz="1200" dirty="0" smtClean="0"/>
                        <a:t>Met à jour la salle 12</a:t>
                      </a:r>
                      <a:endParaRPr lang="fr-FR" sz="1200" dirty="0"/>
                    </a:p>
                  </a:txBody>
                  <a:tcPr/>
                </a:tc>
                <a:tc>
                  <a:txBody>
                    <a:bodyPr/>
                    <a:lstStyle/>
                    <a:p>
                      <a:pPr algn="l"/>
                      <a:r>
                        <a:rPr lang="fr-FR" sz="1200" dirty="0" smtClean="0"/>
                        <a:t>Supprime la salle 12</a:t>
                      </a:r>
                      <a:endParaRPr lang="fr-FR" sz="1200" dirty="0"/>
                    </a:p>
                  </a:txBody>
                  <a:tcPr/>
                </a:tc>
                <a:extLst>
                  <a:ext uri="{0D108BD9-81ED-4DB2-BD59-A6C34878D82A}">
                    <a16:rowId xmlns:a16="http://schemas.microsoft.com/office/drawing/2014/main" val="1715002697"/>
                  </a:ext>
                </a:extLst>
              </a:tr>
              <a:tr h="1094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r>
                        <a:rPr lang="fr-FR" sz="1200" dirty="0" err="1" smtClean="0"/>
                        <a:t>events</a:t>
                      </a:r>
                      <a:endParaRPr lang="fr-FR" sz="1200" dirty="0" smtClean="0"/>
                    </a:p>
                    <a:p>
                      <a:endParaRPr lang="fr-FR" dirty="0"/>
                    </a:p>
                  </a:txBody>
                  <a:tcPr/>
                </a:tc>
                <a:tc>
                  <a:txBody>
                    <a:bodyPr/>
                    <a:lstStyle/>
                    <a:p>
                      <a:r>
                        <a:rPr lang="fr-FR" sz="1200" dirty="0" smtClean="0"/>
                        <a:t>Ajoute un évènement à la salle 12</a:t>
                      </a:r>
                      <a:endParaRPr lang="fr-FR" sz="1200" dirty="0"/>
                    </a:p>
                  </a:txBody>
                  <a:tcPr/>
                </a:tc>
                <a:tc>
                  <a:txBody>
                    <a:bodyPr/>
                    <a:lstStyle/>
                    <a:p>
                      <a:pPr algn="l"/>
                      <a:r>
                        <a:rPr lang="fr-FR" sz="1200" dirty="0" smtClean="0"/>
                        <a:t>Liste tous les évènements de la salle 12</a:t>
                      </a:r>
                      <a:endParaRPr lang="fr-FR" sz="1200" dirty="0"/>
                    </a:p>
                  </a:txBody>
                  <a:tcPr/>
                </a:tc>
                <a:tc>
                  <a:txBody>
                    <a:bodyPr/>
                    <a:lstStyle/>
                    <a:p>
                      <a:pPr algn="l"/>
                      <a:r>
                        <a:rPr lang="fr-FR" sz="1200" dirty="0" smtClean="0"/>
                        <a:t>Met à jour tous les évènements de la salle 12</a:t>
                      </a:r>
                      <a:endParaRPr lang="fr-FR" sz="1200" dirty="0"/>
                    </a:p>
                  </a:txBody>
                  <a:tcPr/>
                </a:tc>
                <a:tc>
                  <a:txBody>
                    <a:bodyPr/>
                    <a:lstStyle/>
                    <a:p>
                      <a:pPr algn="l"/>
                      <a:r>
                        <a:rPr lang="fr-FR" sz="1200" dirty="0" smtClean="0"/>
                        <a:t>Supprime tous les évènements de la salle 12</a:t>
                      </a:r>
                      <a:endParaRPr lang="fr-FR" sz="1200" dirty="0"/>
                    </a:p>
                  </a:txBody>
                  <a:tcPr/>
                </a:tc>
                <a:extLst>
                  <a:ext uri="{0D108BD9-81ED-4DB2-BD59-A6C34878D82A}">
                    <a16:rowId xmlns:a16="http://schemas.microsoft.com/office/drawing/2014/main" val="830046814"/>
                  </a:ext>
                </a:extLst>
              </a:tr>
              <a:tr h="1094343">
                <a:tc>
                  <a:txBody>
                    <a:bodyPr/>
                    <a:lstStyle/>
                    <a:p>
                      <a:pPr algn="l"/>
                      <a:r>
                        <a:rPr lang="fr-FR" sz="1200" dirty="0" smtClean="0"/>
                        <a:t>/</a:t>
                      </a:r>
                      <a:r>
                        <a:rPr lang="fr-FR" sz="1200" dirty="0" err="1" smtClean="0"/>
                        <a:t>rooms</a:t>
                      </a:r>
                      <a:r>
                        <a:rPr lang="fr-FR" sz="1200" dirty="0" smtClean="0"/>
                        <a:t>/12/</a:t>
                      </a:r>
                      <a:r>
                        <a:rPr lang="fr-FR" sz="1200" dirty="0" err="1" smtClean="0"/>
                        <a:t>events</a:t>
                      </a:r>
                      <a:r>
                        <a:rPr lang="fr-FR" sz="1200" dirty="0" smtClean="0"/>
                        <a:t>/345</a:t>
                      </a:r>
                      <a:endParaRPr lang="fr-FR" sz="1200" dirty="0"/>
                    </a:p>
                  </a:txBody>
                  <a:tcPr/>
                </a:tc>
                <a:tc>
                  <a:txBody>
                    <a:bodyPr/>
                    <a:lstStyle/>
                    <a:p>
                      <a:pPr algn="ctr"/>
                      <a:r>
                        <a:rPr lang="en-US" dirty="0" smtClean="0"/>
                        <a:t>-</a:t>
                      </a:r>
                      <a:endParaRPr lang="fr-FR" dirty="0"/>
                    </a:p>
                  </a:txBody>
                  <a:tcPr/>
                </a:tc>
                <a:tc>
                  <a:txBody>
                    <a:bodyPr/>
                    <a:lstStyle/>
                    <a:p>
                      <a:pPr algn="l"/>
                      <a:r>
                        <a:rPr lang="fr-FR" sz="1200" dirty="0" smtClean="0"/>
                        <a:t>Lit l'évènement 345 de la salle 12</a:t>
                      </a:r>
                      <a:endParaRPr lang="fr-FR" sz="1200" dirty="0"/>
                    </a:p>
                  </a:txBody>
                  <a:tcPr/>
                </a:tc>
                <a:tc>
                  <a:txBody>
                    <a:bodyPr/>
                    <a:lstStyle/>
                    <a:p>
                      <a:pPr algn="l"/>
                      <a:r>
                        <a:rPr lang="fr-FR" sz="1200" dirty="0" smtClean="0"/>
                        <a:t>Met à jour l'évènement 345 de la salle 12</a:t>
                      </a:r>
                      <a:endParaRPr lang="fr-FR" sz="1200" dirty="0"/>
                    </a:p>
                  </a:txBody>
                  <a:tcPr/>
                </a:tc>
                <a:tc>
                  <a:txBody>
                    <a:bodyPr/>
                    <a:lstStyle/>
                    <a:p>
                      <a:pPr algn="l"/>
                      <a:r>
                        <a:rPr lang="fr-FR" sz="1200" dirty="0" smtClean="0"/>
                        <a:t>Supprime l'évènement 345 de la salle 12</a:t>
                      </a:r>
                      <a:endParaRPr lang="fr-FR" sz="1200" dirty="0"/>
                    </a:p>
                  </a:txBody>
                  <a:tcPr/>
                </a:tc>
                <a:extLst>
                  <a:ext uri="{0D108BD9-81ED-4DB2-BD59-A6C34878D82A}">
                    <a16:rowId xmlns:a16="http://schemas.microsoft.com/office/drawing/2014/main" val="1842366273"/>
                  </a:ext>
                </a:extLst>
              </a:tr>
            </a:tbl>
          </a:graphicData>
        </a:graphic>
      </p:graphicFrame>
    </p:spTree>
    <p:extLst>
      <p:ext uri="{BB962C8B-B14F-4D97-AF65-F5344CB8AC3E}">
        <p14:creationId xmlns:p14="http://schemas.microsoft.com/office/powerpoint/2010/main" val="1255073531"/>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a:extLst>
              <a:ext uri="{FF2B5EF4-FFF2-40B4-BE49-F238E27FC236}">
                <a16:creationId xmlns:a16="http://schemas.microsoft.com/office/drawing/2014/main" id="{B04823C5-AAD3-4FB3-A25D-C238181A022C}"/>
              </a:ext>
            </a:extLst>
          </p:cNvPr>
          <p:cNvSpPr/>
          <p:nvPr/>
        </p:nvSpPr>
        <p:spPr>
          <a:xfrm>
            <a:off x="824887" y="1632016"/>
            <a:ext cx="11094563" cy="157351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Rounded Corners 19">
            <a:extLst>
              <a:ext uri="{FF2B5EF4-FFF2-40B4-BE49-F238E27FC236}">
                <a16:creationId xmlns:a16="http://schemas.microsoft.com/office/drawing/2014/main" id="{79426DEA-E145-4CB5-A124-03449CFBB3D2}"/>
              </a:ext>
            </a:extLst>
          </p:cNvPr>
          <p:cNvSpPr/>
          <p:nvPr/>
        </p:nvSpPr>
        <p:spPr>
          <a:xfrm>
            <a:off x="3619640" y="344429"/>
            <a:ext cx="5462155"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n°2</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05985"/>
            <a:ext cx="10979023" cy="2723269"/>
            <a:chOff x="2576659" y="718955"/>
            <a:chExt cx="24667094" cy="2723269"/>
          </a:xfrm>
        </p:grpSpPr>
        <p:sp>
          <p:nvSpPr>
            <p:cNvPr id="6" name="TextBox 5">
              <a:extLst>
                <a:ext uri="{FF2B5EF4-FFF2-40B4-BE49-F238E27FC236}">
                  <a16:creationId xmlns:a16="http://schemas.microsoft.com/office/drawing/2014/main" id="{BD325B23-26AF-4420-BA42-BC7886C5C584}"/>
                </a:ext>
              </a:extLst>
            </p:cNvPr>
            <p:cNvSpPr txBox="1"/>
            <p:nvPr/>
          </p:nvSpPr>
          <p:spPr>
            <a:xfrm>
              <a:off x="9028404" y="718955"/>
              <a:ext cx="11644967" cy="338554"/>
            </a:xfrm>
            <a:prstGeom prst="rect">
              <a:avLst/>
            </a:prstGeom>
            <a:noFill/>
          </p:spPr>
          <p:txBody>
            <a:bodyPr wrap="square" rtlCol="0">
              <a:spAutoFit/>
            </a:bodyPr>
            <a:lstStyle/>
            <a:p>
              <a:r>
                <a:rPr lang="fr-FR" altLang="ko-KR" sz="1600" b="1" dirty="0">
                  <a:solidFill>
                    <a:schemeClr val="bg1"/>
                  </a:solidFill>
                  <a:cs typeface="Arial" pitchFamily="34" charset="0"/>
                </a:rPr>
                <a:t>L</a:t>
              </a:r>
              <a:r>
                <a:rPr lang="fr-FR" altLang="ko-KR" sz="1600" b="1" dirty="0" smtClean="0">
                  <a:solidFill>
                    <a:schemeClr val="bg1"/>
                  </a:solidFill>
                  <a:cs typeface="Arial" pitchFamily="34" charset="0"/>
                </a:rPr>
                <a:t>es </a:t>
              </a:r>
              <a:r>
                <a:rPr lang="fr-FR" altLang="ko-KR" sz="1600" b="1" dirty="0">
                  <a:solidFill>
                    <a:schemeClr val="bg1"/>
                  </a:solidFill>
                  <a:cs typeface="Arial" pitchFamily="34" charset="0"/>
                </a:rPr>
                <a:t>verbes HTTP comme identifiant des opérations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4667094" cy="1384995"/>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L'approche </a:t>
              </a:r>
              <a:r>
                <a:rPr lang="fr-FR" altLang="ko-KR" sz="1400" dirty="0">
                  <a:solidFill>
                    <a:schemeClr val="bg1"/>
                  </a:solidFill>
                  <a:cs typeface="Arial" pitchFamily="34" charset="0"/>
                </a:rPr>
                <a:t>REST se base sur la méthode HTTP pour </a:t>
              </a:r>
              <a:r>
                <a:rPr lang="fr-FR" altLang="ko-KR" sz="1400" dirty="0" err="1">
                  <a:solidFill>
                    <a:schemeClr val="bg1"/>
                  </a:solidFill>
                  <a:cs typeface="Arial" pitchFamily="34" charset="0"/>
                </a:rPr>
                <a:t>determiner</a:t>
              </a:r>
              <a:r>
                <a:rPr lang="fr-FR" altLang="ko-KR" sz="1400" dirty="0">
                  <a:solidFill>
                    <a:schemeClr val="bg1"/>
                  </a:solidFill>
                  <a:cs typeface="Arial" pitchFamily="34" charset="0"/>
                </a:rPr>
                <a:t> l'opération à réaliser.</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L'utilisation des verbes HTTP rend l'API intuitive et permet d'éviter que le développeur n'ait à consulter une documentation verbeuse pour comprendre comment manipuler les ressources.</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Les verbes HTTP correspondant aux opérations de type CRUD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POST http://mywebsite.com/books </a:t>
            </a:r>
            <a:r>
              <a:rPr lang="fr-FR" altLang="ko-KR" sz="1200" dirty="0">
                <a:cs typeface="Arial" pitchFamily="34" charset="0"/>
              </a:rPr>
              <a:t>=&gt; </a:t>
            </a:r>
            <a:r>
              <a:rPr lang="fr-FR" altLang="ko-KR" sz="1200" dirty="0" smtClean="0">
                <a:cs typeface="Arial" pitchFamily="34" charset="0"/>
              </a:rPr>
              <a:t>Créer </a:t>
            </a:r>
            <a:r>
              <a:rPr lang="fr-FR" altLang="ko-KR" sz="1200" dirty="0">
                <a:cs typeface="Arial" pitchFamily="34" charset="0"/>
              </a:rPr>
              <a:t>un </a:t>
            </a:r>
            <a:r>
              <a:rPr lang="fr-FR" altLang="ko-KR" sz="1200" dirty="0" smtClean="0">
                <a:cs typeface="Arial" pitchFamily="34" charset="0"/>
              </a:rPr>
              <a:t>livre</a:t>
            </a:r>
          </a:p>
          <a:p>
            <a:r>
              <a:rPr lang="fr-FR" altLang="ko-KR" sz="1200" dirty="0" smtClean="0">
                <a:solidFill>
                  <a:schemeClr val="bg1"/>
                </a:solidFill>
                <a:cs typeface="Arial" pitchFamily="34" charset="0"/>
              </a:rPr>
              <a:t>GET </a:t>
            </a:r>
            <a:r>
              <a:rPr lang="fr-FR" altLang="ko-KR" sz="1200" dirty="0">
                <a:solidFill>
                  <a:schemeClr val="bg1"/>
                </a:solidFill>
                <a:cs typeface="Arial" pitchFamily="34" charset="0"/>
              </a:rPr>
              <a:t>http://mywebsite.com/books/87 </a:t>
            </a:r>
            <a:r>
              <a:rPr lang="fr-FR" altLang="ko-KR" sz="1200" dirty="0" smtClean="0">
                <a:cs typeface="Arial" pitchFamily="34" charset="0"/>
              </a:rPr>
              <a:t>=&gt; Afficher le livre 87</a:t>
            </a:r>
          </a:p>
          <a:p>
            <a:r>
              <a:rPr lang="fr-FR" altLang="ko-KR" sz="1200" dirty="0">
                <a:solidFill>
                  <a:schemeClr val="bg1"/>
                </a:solidFill>
                <a:cs typeface="Arial" pitchFamily="34" charset="0"/>
              </a:rPr>
              <a:t>PUT http://mywebsite.com/books/87 </a:t>
            </a:r>
            <a:r>
              <a:rPr lang="fr-FR" altLang="ko-KR" sz="1200" dirty="0" smtClean="0">
                <a:cs typeface="Arial" pitchFamily="34" charset="0"/>
              </a:rPr>
              <a:t>=&gt; Mettre à jour </a:t>
            </a:r>
            <a:r>
              <a:rPr lang="fr-FR" altLang="ko-KR" sz="1200" dirty="0">
                <a:cs typeface="Arial" pitchFamily="34" charset="0"/>
              </a:rPr>
              <a:t>le livre 87</a:t>
            </a:r>
          </a:p>
          <a:p>
            <a:r>
              <a:rPr lang="fr-FR" altLang="ko-KR" sz="1200" dirty="0" smtClean="0">
                <a:solidFill>
                  <a:schemeClr val="bg1"/>
                </a:solidFill>
                <a:cs typeface="Arial" pitchFamily="34" charset="0"/>
              </a:rPr>
              <a:t>DELETE </a:t>
            </a:r>
            <a:r>
              <a:rPr lang="fr-FR" altLang="ko-KR" sz="1200" dirty="0">
                <a:solidFill>
                  <a:schemeClr val="bg1"/>
                </a:solidFill>
                <a:cs typeface="Arial" pitchFamily="34" charset="0"/>
              </a:rPr>
              <a:t>http://</a:t>
            </a:r>
            <a:r>
              <a:rPr lang="fr-FR" altLang="ko-KR" sz="1200" dirty="0" smtClean="0">
                <a:solidFill>
                  <a:schemeClr val="bg1"/>
                </a:solidFill>
                <a:cs typeface="Arial" pitchFamily="34" charset="0"/>
              </a:rPr>
              <a:t>mywebsite.com/books/87 </a:t>
            </a:r>
            <a:r>
              <a:rPr lang="fr-FR" altLang="ko-KR" sz="1200" dirty="0" smtClean="0">
                <a:cs typeface="Arial" pitchFamily="34" charset="0"/>
              </a:rPr>
              <a:t>=&gt; Supprime le </a:t>
            </a:r>
            <a:r>
              <a:rPr lang="fr-FR" altLang="ko-KR" sz="1200" dirty="0">
                <a:cs typeface="Arial" pitchFamily="34" charset="0"/>
              </a:rPr>
              <a:t>livre 87</a:t>
            </a:r>
            <a:endParaRPr lang="ko-KR" altLang="en-US" sz="1200" dirty="0">
              <a:cs typeface="Arial" pitchFamily="34" charset="0"/>
            </a:endParaRPr>
          </a:p>
        </p:txBody>
      </p:sp>
      <p:sp>
        <p:nvSpPr>
          <p:cNvPr id="28" name="Rectangle 27">
            <a:extLst>
              <a:ext uri="{FF2B5EF4-FFF2-40B4-BE49-F238E27FC236}">
                <a16:creationId xmlns:a16="http://schemas.microsoft.com/office/drawing/2014/main" id="{B04823C5-AAD3-4FB3-A25D-C238181A022C}"/>
              </a:ext>
            </a:extLst>
          </p:cNvPr>
          <p:cNvSpPr/>
          <p:nvPr/>
        </p:nvSpPr>
        <p:spPr>
          <a:xfrm>
            <a:off x="951079" y="3644540"/>
            <a:ext cx="1823226" cy="1232263"/>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9">
            <a:extLst>
              <a:ext uri="{FF2B5EF4-FFF2-40B4-BE49-F238E27FC236}">
                <a16:creationId xmlns:a16="http://schemas.microsoft.com/office/drawing/2014/main" id="{79426DEA-E145-4CB5-A124-03449CFBB3D2}"/>
              </a:ext>
            </a:extLst>
          </p:cNvPr>
          <p:cNvSpPr/>
          <p:nvPr/>
        </p:nvSpPr>
        <p:spPr>
          <a:xfrm>
            <a:off x="659367" y="3361124"/>
            <a:ext cx="908178"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extLst>
              <a:ext uri="{FF2B5EF4-FFF2-40B4-BE49-F238E27FC236}">
                <a16:creationId xmlns:a16="http://schemas.microsoft.com/office/drawing/2014/main" id="{D5DFB5B5-FA64-4BEE-B753-0656AB389907}"/>
              </a:ext>
            </a:extLst>
          </p:cNvPr>
          <p:cNvSpPr txBox="1"/>
          <p:nvPr/>
        </p:nvSpPr>
        <p:spPr>
          <a:xfrm>
            <a:off x="734330" y="3418265"/>
            <a:ext cx="758252"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CRUD</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028399" y="3833071"/>
            <a:ext cx="1708585" cy="830997"/>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 Créer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read</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a:t>
            </a:r>
            <a:r>
              <a:rPr lang="fr-FR" altLang="ko-KR" sz="1200" dirty="0">
                <a:latin typeface="Arial" pitchFamily="34" charset="0"/>
                <a:cs typeface="Arial" pitchFamily="34" charset="0"/>
              </a:rPr>
              <a:t>update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3498343" y="4501754"/>
            <a:ext cx="2697190" cy="1115277"/>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296068" y="4239851"/>
            <a:ext cx="1222309"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0">
            <a:extLst>
              <a:ext uri="{FF2B5EF4-FFF2-40B4-BE49-F238E27FC236}">
                <a16:creationId xmlns:a16="http://schemas.microsoft.com/office/drawing/2014/main" id="{D5DFB5B5-FA64-4BEE-B753-0656AB389907}"/>
              </a:ext>
            </a:extLst>
          </p:cNvPr>
          <p:cNvSpPr txBox="1"/>
          <p:nvPr/>
        </p:nvSpPr>
        <p:spPr>
          <a:xfrm>
            <a:off x="3281594" y="4275479"/>
            <a:ext cx="1147346"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verbes </a:t>
            </a:r>
            <a:r>
              <a:rPr lang="fr-FR" altLang="ko-KR" sz="1200" b="1" dirty="0" smtClean="0">
                <a:solidFill>
                  <a:schemeClr val="bg1"/>
                </a:solidFill>
                <a:cs typeface="Arial" pitchFamily="34" charset="0"/>
              </a:rPr>
              <a:t>HTTP</a:t>
            </a:r>
            <a:endParaRPr lang="ko-KR" altLang="en-US" sz="1200" b="1" dirty="0">
              <a:solidFill>
                <a:schemeClr val="bg1"/>
              </a:solidFill>
              <a:cs typeface="Arial" pitchFamily="34" charset="0"/>
            </a:endParaRPr>
          </a:p>
        </p:txBody>
      </p:sp>
      <p:sp>
        <p:nvSpPr>
          <p:cNvPr id="17" name="TextBox 21">
            <a:extLst>
              <a:ext uri="{FF2B5EF4-FFF2-40B4-BE49-F238E27FC236}">
                <a16:creationId xmlns:a16="http://schemas.microsoft.com/office/drawing/2014/main" id="{D6C24BE7-F4B7-4B22-90D0-D58085FC6A1F}"/>
              </a:ext>
            </a:extLst>
          </p:cNvPr>
          <p:cNvSpPr txBox="1"/>
          <p:nvPr/>
        </p:nvSpPr>
        <p:spPr>
          <a:xfrm>
            <a:off x="3575663" y="4690285"/>
            <a:ext cx="2520345" cy="830997"/>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 Créer (</a:t>
            </a:r>
            <a:r>
              <a:rPr lang="fr-FR" altLang="ko-KR" sz="1200" dirty="0" err="1">
                <a:solidFill>
                  <a:schemeClr val="bg1"/>
                </a:solidFill>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POST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read</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GET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(update) =&gt; </a:t>
            </a:r>
            <a:r>
              <a:rPr lang="fr-FR" altLang="ko-KR" sz="1200" dirty="0">
                <a:latin typeface="Arial" pitchFamily="34" charset="0"/>
                <a:cs typeface="Arial" pitchFamily="34" charset="0"/>
              </a:rPr>
              <a:t>PUT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DELETE</a:t>
            </a:r>
            <a:endParaRPr lang="en-US" altLang="ko-KR" sz="1200" dirty="0">
              <a:latin typeface="Arial" pitchFamily="34" charset="0"/>
              <a:cs typeface="Arial" pitchFamily="34" charset="0"/>
            </a:endParaRPr>
          </a:p>
        </p:txBody>
      </p:sp>
      <p:sp>
        <p:nvSpPr>
          <p:cNvPr id="1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9133386" y="3813466"/>
            <a:ext cx="2242453" cy="605846"/>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9198699" y="3974362"/>
            <a:ext cx="2111826"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Un </a:t>
            </a:r>
            <a:r>
              <a:rPr lang="en-US" altLang="ko-KR" sz="1200" b="1" dirty="0" err="1" smtClean="0">
                <a:solidFill>
                  <a:schemeClr val="bg1"/>
                </a:solidFill>
                <a:cs typeface="Arial" pitchFamily="34" charset="0"/>
              </a:rPr>
              <a:t>peu</a:t>
            </a:r>
            <a:r>
              <a:rPr lang="en-US" altLang="ko-KR" sz="1200" b="1" dirty="0" smtClean="0">
                <a:solidFill>
                  <a:schemeClr val="bg1"/>
                </a:solidFill>
                <a:cs typeface="Arial" pitchFamily="34" charset="0"/>
              </a:rPr>
              <a:t> plus </a:t>
            </a:r>
            <a:r>
              <a:rPr lang="en-US" altLang="ko-KR" sz="1200" b="1" dirty="0" err="1" smtClean="0">
                <a:solidFill>
                  <a:schemeClr val="bg1"/>
                </a:solidFill>
                <a:cs typeface="Arial" pitchFamily="34" charset="0"/>
              </a:rPr>
              <a:t>d’exemples</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874510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a:extLst>
              <a:ext uri="{FF2B5EF4-FFF2-40B4-BE49-F238E27FC236}">
                <a16:creationId xmlns:a16="http://schemas.microsoft.com/office/drawing/2014/main" id="{B04823C5-AAD3-4FB3-A25D-C238181A022C}"/>
              </a:ext>
            </a:extLst>
          </p:cNvPr>
          <p:cNvSpPr/>
          <p:nvPr/>
        </p:nvSpPr>
        <p:spPr>
          <a:xfrm>
            <a:off x="789998" y="1541918"/>
            <a:ext cx="10242437" cy="83353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9">
            <a:extLst>
              <a:ext uri="{FF2B5EF4-FFF2-40B4-BE49-F238E27FC236}">
                <a16:creationId xmlns:a16="http://schemas.microsoft.com/office/drawing/2014/main" id="{79426DEA-E145-4CB5-A124-03449CFBB3D2}"/>
              </a:ext>
            </a:extLst>
          </p:cNvPr>
          <p:cNvSpPr/>
          <p:nvPr/>
        </p:nvSpPr>
        <p:spPr>
          <a:xfrm>
            <a:off x="3619640" y="344429"/>
            <a:ext cx="6096637"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n°3</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63850"/>
            <a:ext cx="10002419" cy="1803629"/>
            <a:chOff x="2576659" y="776820"/>
            <a:chExt cx="22472911" cy="1803629"/>
          </a:xfrm>
        </p:grpSpPr>
        <p:sp>
          <p:nvSpPr>
            <p:cNvPr id="6" name="TextBox 5">
              <a:extLst>
                <a:ext uri="{FF2B5EF4-FFF2-40B4-BE49-F238E27FC236}">
                  <a16:creationId xmlns:a16="http://schemas.microsoft.com/office/drawing/2014/main" id="{BD325B23-26AF-4420-BA42-BC7886C5C584}"/>
                </a:ext>
              </a:extLst>
            </p:cNvPr>
            <p:cNvSpPr txBox="1"/>
            <p:nvPr/>
          </p:nvSpPr>
          <p:spPr>
            <a:xfrm>
              <a:off x="9024117" y="776820"/>
              <a:ext cx="13182293" cy="338554"/>
            </a:xfrm>
            <a:prstGeom prst="rect">
              <a:avLst/>
            </a:prstGeom>
            <a:noFill/>
          </p:spPr>
          <p:txBody>
            <a:bodyPr wrap="square" rtlCol="0">
              <a:spAutoFit/>
            </a:bodyPr>
            <a:lstStyle/>
            <a:p>
              <a:r>
                <a:rPr lang="fr-FR" altLang="ko-KR" sz="1600" b="1" dirty="0" smtClean="0">
                  <a:solidFill>
                    <a:schemeClr val="bg1"/>
                  </a:solidFill>
                  <a:cs typeface="Arial" pitchFamily="34" charset="0"/>
                </a:rPr>
                <a:t>Les </a:t>
              </a:r>
              <a:r>
                <a:rPr lang="fr-FR" altLang="ko-KR" sz="1600" b="1" dirty="0">
                  <a:solidFill>
                    <a:schemeClr val="bg1"/>
                  </a:solidFill>
                  <a:cs typeface="Arial" pitchFamily="34" charset="0"/>
                </a:rPr>
                <a:t>réponses HTTP comme représentation des </a:t>
              </a:r>
              <a:r>
                <a:rPr lang="fr-FR" altLang="ko-KR" sz="1600" b="1" dirty="0" smtClean="0">
                  <a:solidFill>
                    <a:schemeClr val="bg1"/>
                  </a:solidFill>
                  <a:cs typeface="Arial" pitchFamily="34" charset="0"/>
                </a:rPr>
                <a:t>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2472911" cy="523220"/>
            </a:xfrm>
            <a:prstGeom prst="rect">
              <a:avLst/>
            </a:prstGeom>
            <a:noFill/>
          </p:spPr>
          <p:txBody>
            <a:bodyPr wrap="square" rtlCol="0">
              <a:spAutoFit/>
            </a:bodyPr>
            <a:lstStyle/>
            <a:p>
              <a:pPr algn="just"/>
              <a:r>
                <a:rPr lang="fr-FR" altLang="ko-KR" sz="1400" dirty="0">
                  <a:solidFill>
                    <a:schemeClr val="bg1"/>
                  </a:solidFill>
                  <a:cs typeface="Arial" pitchFamily="34" charset="0"/>
                </a:rPr>
                <a:t>Il est important d’avoir à l’esprit que la réponse envoyée n’est pas une ressource, c’est la représentation d’une ressource. Ainsi, une ressource peut avoir plusieurs représentations dans des formats divers : </a:t>
              </a:r>
              <a:r>
                <a:rPr lang="fr-FR" altLang="ko-KR" sz="1400" b="1" dirty="0">
                  <a:solidFill>
                    <a:schemeClr val="bg1"/>
                  </a:solidFill>
                  <a:cs typeface="Arial" pitchFamily="34" charset="0"/>
                </a:rPr>
                <a:t>HTML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XML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CSV</a:t>
              </a:r>
              <a:r>
                <a:rPr lang="fr-FR" altLang="ko-KR" sz="1400" dirty="0">
                  <a:solidFill>
                    <a:schemeClr val="bg1"/>
                  </a:solidFill>
                  <a:cs typeface="Arial" pitchFamily="34" charset="0"/>
                </a:rPr>
                <a:t>, </a:t>
              </a:r>
              <a:r>
                <a:rPr lang="fr-FR" altLang="ko-KR" sz="1400" b="1" dirty="0">
                  <a:solidFill>
                    <a:schemeClr val="bg1"/>
                  </a:solidFill>
                  <a:cs typeface="Arial" pitchFamily="34" charset="0"/>
                </a:rPr>
                <a:t>JSON</a:t>
              </a:r>
              <a:r>
                <a:rPr lang="fr-FR" altLang="ko-KR" sz="1400" dirty="0">
                  <a:solidFill>
                    <a:schemeClr val="bg1"/>
                  </a:solidFill>
                  <a:cs typeface="Arial" pitchFamily="34" charset="0"/>
                </a:rPr>
                <a:t>, etc</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6531429" y="4895461"/>
            <a:ext cx="5605735" cy="2024742"/>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6727750" y="5088894"/>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7551576" y="5020470"/>
            <a:ext cx="6538007" cy="1384995"/>
          </a:xfrm>
          <a:prstGeom prst="rect">
            <a:avLst/>
          </a:prstGeom>
          <a:noFill/>
        </p:spPr>
        <p:txBody>
          <a:bodyPr wrap="square" rtlCol="0">
            <a:spAutoFit/>
          </a:bodyPr>
          <a:lstStyle/>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text/html</a:t>
            </a:r>
          </a:p>
          <a:p>
            <a:endParaRPr lang="en-US" altLang="ko-KR" sz="1200" dirty="0" smtClean="0">
              <a:solidFill>
                <a:schemeClr val="bg1"/>
              </a:solidFill>
              <a:cs typeface="Arial" pitchFamily="34" charset="0"/>
            </a:endParaRPr>
          </a:p>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application/xml</a:t>
            </a:r>
          </a:p>
        </p:txBody>
      </p:sp>
    </p:spTree>
    <p:extLst>
      <p:ext uri="{BB962C8B-B14F-4D97-AF65-F5344CB8AC3E}">
        <p14:creationId xmlns:p14="http://schemas.microsoft.com/office/powerpoint/2010/main" val="3699373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24683" y="1330641"/>
            <a:ext cx="11062990" cy="9743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n°4</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3850"/>
            <a:ext cx="10997675" cy="1695446"/>
            <a:chOff x="2408971" y="776820"/>
            <a:chExt cx="24709000" cy="1695446"/>
          </a:xfrm>
        </p:grpSpPr>
        <p:sp>
          <p:nvSpPr>
            <p:cNvPr id="6" name="TextBox 5">
              <a:extLst>
                <a:ext uri="{FF2B5EF4-FFF2-40B4-BE49-F238E27FC236}">
                  <a16:creationId xmlns:a16="http://schemas.microsoft.com/office/drawing/2014/main" id="{BD325B23-26AF-4420-BA42-BC7886C5C584}"/>
                </a:ext>
              </a:extLst>
            </p:cNvPr>
            <p:cNvSpPr txBox="1"/>
            <p:nvPr/>
          </p:nvSpPr>
          <p:spPr>
            <a:xfrm>
              <a:off x="9114068" y="776820"/>
              <a:ext cx="9688371" cy="338554"/>
            </a:xfrm>
            <a:prstGeom prst="rect">
              <a:avLst/>
            </a:prstGeom>
            <a:noFill/>
          </p:spPr>
          <p:txBody>
            <a:bodyPr wrap="square" rtlCol="0">
              <a:spAutoFit/>
            </a:bodyPr>
            <a:lstStyle/>
            <a:p>
              <a:r>
                <a:rPr lang="fr-FR" altLang="ko-KR" sz="1600" b="1" dirty="0">
                  <a:solidFill>
                    <a:schemeClr val="bg1"/>
                  </a:solidFill>
                  <a:cs typeface="Arial" pitchFamily="34" charset="0"/>
                </a:rPr>
                <a:t>Les liens comme relation entre 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738664"/>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Les </a:t>
              </a:r>
              <a:r>
                <a:rPr lang="fr-FR" altLang="ko-KR" sz="1400" dirty="0">
                  <a:solidFill>
                    <a:schemeClr val="bg1"/>
                  </a:solidFill>
                  <a:cs typeface="Arial" pitchFamily="34" charset="0"/>
                </a:rPr>
                <a:t>liens d’une ressource vers une autre ont tous une chose en commun : ils indiquent la présence d’une relation. Il est cependant possible de la décrire afin d’améliorer la compréhension du système. Pour expliciter cette description et indiquer la nature de la relation, l’attribut </a:t>
              </a:r>
              <a:r>
                <a:rPr lang="fr-FR" altLang="ko-KR" sz="1400" dirty="0" err="1">
                  <a:solidFill>
                    <a:schemeClr val="bg1"/>
                  </a:solidFill>
                  <a:cs typeface="Arial" pitchFamily="34" charset="0"/>
                </a:rPr>
                <a:t>rel</a:t>
              </a:r>
              <a:r>
                <a:rPr lang="fr-FR" altLang="ko-KR" sz="1400" dirty="0">
                  <a:solidFill>
                    <a:schemeClr val="bg1"/>
                  </a:solidFill>
                  <a:cs typeface="Arial" pitchFamily="34" charset="0"/>
                </a:rPr>
                <a:t> doit être spécifier sur tous les liens. Ainsi l’IANA donne une liste de relation parmi lesquelles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236099" y="4642580"/>
            <a:ext cx="7713305" cy="221542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4531946" y="4808976"/>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5312229" y="4734342"/>
            <a:ext cx="6587412" cy="2123658"/>
          </a:xfrm>
          <a:prstGeom prst="rect">
            <a:avLst/>
          </a:prstGeom>
          <a:noFill/>
        </p:spPr>
        <p:txBody>
          <a:bodyPr wrap="square" rtlCol="0">
            <a:spAutoFit/>
          </a:bodyPr>
          <a:lstStyle/>
          <a:p>
            <a:r>
              <a:rPr lang="en-US" altLang="ko-KR" sz="1200" dirty="0" err="1">
                <a:solidFill>
                  <a:schemeClr val="bg1"/>
                </a:solidFill>
                <a:cs typeface="Arial" pitchFamily="34" charset="0"/>
              </a:rPr>
              <a:t>Exemple</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réponse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en</a:t>
            </a:r>
            <a:r>
              <a:rPr lang="en-US" altLang="ko-KR" sz="1200" dirty="0">
                <a:solidFill>
                  <a:schemeClr val="bg1"/>
                </a:solidFill>
                <a:cs typeface="Arial" pitchFamily="34" charset="0"/>
              </a:rPr>
              <a:t> XML </a:t>
            </a:r>
            <a:r>
              <a:rPr lang="en-US" altLang="ko-KR" sz="1200" dirty="0" err="1">
                <a:solidFill>
                  <a:schemeClr val="bg1"/>
                </a:solidFill>
                <a:cs typeface="Arial" pitchFamily="34" charset="0"/>
              </a:rPr>
              <a:t>d'une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liste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paginée</a:t>
            </a:r>
            <a:r>
              <a:rPr lang="en-US" altLang="ko-KR" sz="1200" dirty="0">
                <a:solidFill>
                  <a:schemeClr val="bg1"/>
                </a:solidFill>
                <a:cs typeface="Arial" pitchFamily="34" charset="0"/>
              </a:rPr>
              <a:t> de livres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&lt;?xml&gt;</a:t>
            </a:r>
          </a:p>
          <a:p>
            <a:r>
              <a:rPr lang="en-US" altLang="ko-KR" sz="1200" dirty="0">
                <a:solidFill>
                  <a:schemeClr val="bg1"/>
                </a:solidFill>
                <a:cs typeface="Arial" pitchFamily="34" charset="0"/>
              </a:rPr>
              <a:t>&lt;search&gt;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="self" title="self"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=1&amp;c=5"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="next" title="next"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=2&amp;c=5"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="last" title="last"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=4&amp;c=5" /&gt;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&lt;/search&gt;</a:t>
            </a:r>
            <a:endParaRPr lang="en-US" altLang="ko-KR" sz="1200" dirty="0" smtClean="0">
              <a:solidFill>
                <a:schemeClr val="bg1"/>
              </a:solidFill>
              <a:cs typeface="Arial" pitchFamily="34" charset="0"/>
            </a:endParaRPr>
          </a:p>
        </p:txBody>
      </p:sp>
      <p:sp>
        <p:nvSpPr>
          <p:cNvPr id="11" name="Rectangle 10">
            <a:extLst>
              <a:ext uri="{FF2B5EF4-FFF2-40B4-BE49-F238E27FC236}">
                <a16:creationId xmlns:a16="http://schemas.microsoft.com/office/drawing/2014/main" id="{B04823C5-AAD3-4FB3-A25D-C238181A022C}"/>
              </a:ext>
            </a:extLst>
          </p:cNvPr>
          <p:cNvSpPr/>
          <p:nvPr/>
        </p:nvSpPr>
        <p:spPr>
          <a:xfrm>
            <a:off x="1436269" y="3109583"/>
            <a:ext cx="8908754" cy="728410"/>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1231641" y="2827827"/>
            <a:ext cx="939281"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1181877" y="2883307"/>
            <a:ext cx="103880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Relations</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1532249" y="3247917"/>
            <a:ext cx="890875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contents</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edit</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next</a:t>
            </a:r>
            <a:r>
              <a:rPr lang="fr-FR" altLang="ko-KR" sz="1200" dirty="0">
                <a:solidFill>
                  <a:schemeClr val="bg1"/>
                </a:solidFill>
                <a:latin typeface="Arial" pitchFamily="34" charset="0"/>
                <a:cs typeface="Arial" pitchFamily="34" charset="0"/>
              </a:rPr>
              <a:t>, last, </a:t>
            </a:r>
            <a:r>
              <a:rPr lang="fr-FR" altLang="ko-KR" sz="1200" dirty="0" err="1">
                <a:solidFill>
                  <a:schemeClr val="bg1"/>
                </a:solidFill>
                <a:latin typeface="Arial" pitchFamily="34" charset="0"/>
                <a:cs typeface="Arial" pitchFamily="34" charset="0"/>
              </a:rPr>
              <a:t>payment</a:t>
            </a:r>
            <a:r>
              <a:rPr lang="fr-FR" altLang="ko-KR" sz="1200" dirty="0">
                <a:solidFill>
                  <a:schemeClr val="bg1"/>
                </a:solidFill>
                <a:latin typeface="Arial" pitchFamily="34" charset="0"/>
                <a:cs typeface="Arial" pitchFamily="34" charset="0"/>
              </a:rPr>
              <a:t>, etc.</a:t>
            </a:r>
          </a:p>
          <a:p>
            <a:r>
              <a:rPr lang="fr-FR" altLang="ko-KR" sz="1200" dirty="0">
                <a:solidFill>
                  <a:schemeClr val="bg1"/>
                </a:solidFill>
                <a:latin typeface="Arial" pitchFamily="34" charset="0"/>
                <a:cs typeface="Arial" pitchFamily="34" charset="0"/>
              </a:rPr>
              <a:t>La liste complète sur le site de l’IANA : http://www.iana.org/assignments/link-relations/link-relations.xml</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2850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a:extLst>
              <a:ext uri="{FF2B5EF4-FFF2-40B4-BE49-F238E27FC236}">
                <a16:creationId xmlns:a16="http://schemas.microsoft.com/office/drawing/2014/main" id="{B04823C5-AAD3-4FB3-A25D-C238181A022C}"/>
              </a:ext>
            </a:extLst>
          </p:cNvPr>
          <p:cNvSpPr/>
          <p:nvPr/>
        </p:nvSpPr>
        <p:spPr>
          <a:xfrm>
            <a:off x="683203" y="1520831"/>
            <a:ext cx="11184119" cy="80493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n°5</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7541"/>
            <a:ext cx="10997675" cy="1744666"/>
            <a:chOff x="2408971" y="512156"/>
            <a:chExt cx="24709000" cy="1744666"/>
          </a:xfrm>
        </p:grpSpPr>
        <p:sp>
          <p:nvSpPr>
            <p:cNvPr id="6" name="TextBox 5">
              <a:extLst>
                <a:ext uri="{FF2B5EF4-FFF2-40B4-BE49-F238E27FC236}">
                  <a16:creationId xmlns:a16="http://schemas.microsoft.com/office/drawing/2014/main" id="{BD325B23-26AF-4420-BA42-BC7886C5C584}"/>
                </a:ext>
              </a:extLst>
            </p:cNvPr>
            <p:cNvSpPr txBox="1"/>
            <p:nvPr/>
          </p:nvSpPr>
          <p:spPr>
            <a:xfrm>
              <a:off x="9303635" y="512156"/>
              <a:ext cx="10331251" cy="338554"/>
            </a:xfrm>
            <a:prstGeom prst="rect">
              <a:avLst/>
            </a:prstGeom>
            <a:noFill/>
          </p:spPr>
          <p:txBody>
            <a:bodyPr wrap="square" rtlCol="0">
              <a:spAutoFit/>
            </a:bodyPr>
            <a:lstStyle/>
            <a:p>
              <a:r>
                <a:rPr lang="fr-FR" altLang="ko-KR" sz="1600" b="1" dirty="0">
                  <a:solidFill>
                    <a:schemeClr val="bg1"/>
                  </a:solidFill>
                  <a:cs typeface="Arial" pitchFamily="34" charset="0"/>
                </a:rPr>
                <a:t>Un paramètre comme jeton d’authentification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523220"/>
            </a:xfrm>
            <a:prstGeom prst="rect">
              <a:avLst/>
            </a:prstGeom>
            <a:noFill/>
          </p:spPr>
          <p:txBody>
            <a:bodyPr wrap="square" rtlCol="0">
              <a:spAutoFit/>
            </a:bodyPr>
            <a:lstStyle/>
            <a:p>
              <a:pPr algn="just"/>
              <a:r>
                <a:rPr lang="fr-FR" altLang="ko-KR" sz="1400" dirty="0" smtClean="0">
                  <a:solidFill>
                    <a:schemeClr val="bg1"/>
                  </a:solidFill>
                  <a:cs typeface="Arial" pitchFamily="34" charset="0"/>
                </a:rPr>
                <a:t>Chaque </a:t>
              </a:r>
              <a:r>
                <a:rPr lang="fr-FR" altLang="ko-KR" sz="1400" dirty="0">
                  <a:solidFill>
                    <a:schemeClr val="bg1"/>
                  </a:solidFill>
                  <a:cs typeface="Arial" pitchFamily="34" charset="0"/>
                </a:rPr>
                <a:t>requête est envoyée avec un jeton (</a:t>
              </a:r>
              <a:r>
                <a:rPr lang="fr-FR" altLang="ko-KR" sz="1400" dirty="0" err="1">
                  <a:solidFill>
                    <a:schemeClr val="bg1"/>
                  </a:solidFill>
                  <a:cs typeface="Arial" pitchFamily="34" charset="0"/>
                </a:rPr>
                <a:t>token</a:t>
              </a:r>
              <a:r>
                <a:rPr lang="fr-FR" altLang="ko-KR" sz="1400" dirty="0">
                  <a:solidFill>
                    <a:schemeClr val="bg1"/>
                  </a:solidFill>
                  <a:cs typeface="Arial" pitchFamily="34" charset="0"/>
                </a:rPr>
                <a:t>) passé en paramètre $_GET de la requête. Ce jeton temporaire est obtenu en envoyant une première requête d’authentification puis en le combinant avec nos requêtes.</a:t>
              </a:r>
              <a:endParaRPr lang="en-US" altLang="ko-KR" sz="1400"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B04823C5-AAD3-4FB3-A25D-C238181A022C}"/>
              </a:ext>
            </a:extLst>
          </p:cNvPr>
          <p:cNvSpPr/>
          <p:nvPr/>
        </p:nvSpPr>
        <p:spPr>
          <a:xfrm>
            <a:off x="537349" y="2952317"/>
            <a:ext cx="5536163" cy="235193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348343" y="2607113"/>
            <a:ext cx="2515438"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417483" y="2662522"/>
            <a:ext cx="244629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1 - </a:t>
            </a:r>
            <a:r>
              <a:rPr lang="en-US" altLang="ko-KR" sz="1200" b="1" dirty="0" err="1" smtClean="0">
                <a:solidFill>
                  <a:schemeClr val="bg1"/>
                </a:solidFill>
                <a:cs typeface="Arial" pitchFamily="34" charset="0"/>
              </a:rPr>
              <a:t>Demande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d’authentification</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537349" y="3066455"/>
            <a:ext cx="5484006" cy="2123658"/>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users</a:t>
            </a:r>
            <a:r>
              <a:rPr lang="fr-FR" altLang="ko-KR" sz="1200" dirty="0">
                <a:solidFill>
                  <a:schemeClr val="bg1"/>
                </a:solidFill>
                <a:latin typeface="Arial" pitchFamily="34" charset="0"/>
                <a:cs typeface="Arial" pitchFamily="34" charset="0"/>
              </a:rPr>
              <a:t>/123/</a:t>
            </a:r>
            <a:r>
              <a:rPr lang="fr-FR" altLang="ko-KR" sz="1200" dirty="0" err="1">
                <a:solidFill>
                  <a:schemeClr val="bg1"/>
                </a:solidFill>
                <a:latin typeface="Arial" pitchFamily="34" charset="0"/>
                <a:cs typeface="Arial" pitchFamily="34" charset="0"/>
              </a:rPr>
              <a:t>authenticate?pass</a:t>
            </a:r>
            <a:r>
              <a:rPr lang="fr-FR" altLang="ko-KR" sz="1200" dirty="0">
                <a:solidFill>
                  <a:schemeClr val="bg1"/>
                </a:solidFill>
                <a:latin typeface="Arial" pitchFamily="34" charset="0"/>
                <a:cs typeface="Arial" pitchFamily="34" charset="0"/>
              </a:rPr>
              <a:t>=lkdnssdf54d47894f5123002fds2sd360s0</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xml</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r>
              <a:rPr lang="fr-FR" altLang="ko-KR" sz="1200" dirty="0">
                <a:solidFill>
                  <a:schemeClr val="bg1"/>
                </a:solidFill>
                <a:latin typeface="Arial" pitchFamily="34" charset="0"/>
                <a:cs typeface="Arial" pitchFamily="34" charset="0"/>
              </a:rPr>
              <a:t>      &lt;id&gt;123&lt;/id&gt;</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&gt;Nicolas </a:t>
            </a:r>
            <a:r>
              <a:rPr lang="fr-FR" altLang="ko-KR" sz="1200" dirty="0" err="1">
                <a:solidFill>
                  <a:schemeClr val="bg1"/>
                </a:solidFill>
                <a:latin typeface="Arial" pitchFamily="34" charset="0"/>
                <a:cs typeface="Arial" pitchFamily="34" charset="0"/>
              </a:rPr>
              <a:t>Hachet</a:t>
            </a:r>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fsd531gfd5g5df31fdg3g3df45</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endParaRPr lang="en-US" altLang="ko-KR" sz="1200" dirty="0">
              <a:solidFill>
                <a:schemeClr val="bg1"/>
              </a:solidFill>
              <a:latin typeface="Arial" pitchFamily="34" charset="0"/>
              <a:cs typeface="Arial" pitchFamily="34" charset="0"/>
            </a:endParaRPr>
          </a:p>
        </p:txBody>
      </p:sp>
      <p:sp>
        <p:nvSpPr>
          <p:cNvPr id="16" name="Rectangle 15">
            <a:extLst>
              <a:ext uri="{FF2B5EF4-FFF2-40B4-BE49-F238E27FC236}">
                <a16:creationId xmlns:a16="http://schemas.microsoft.com/office/drawing/2014/main" id="{B04823C5-AAD3-4FB3-A25D-C238181A022C}"/>
              </a:ext>
            </a:extLst>
          </p:cNvPr>
          <p:cNvSpPr/>
          <p:nvPr/>
        </p:nvSpPr>
        <p:spPr>
          <a:xfrm>
            <a:off x="6392177" y="3571245"/>
            <a:ext cx="5656029" cy="112980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9">
            <a:extLst>
              <a:ext uri="{FF2B5EF4-FFF2-40B4-BE49-F238E27FC236}">
                <a16:creationId xmlns:a16="http://schemas.microsoft.com/office/drawing/2014/main" id="{79426DEA-E145-4CB5-A124-03449CFBB3D2}"/>
              </a:ext>
            </a:extLst>
          </p:cNvPr>
          <p:cNvSpPr/>
          <p:nvPr/>
        </p:nvSpPr>
        <p:spPr>
          <a:xfrm>
            <a:off x="6323037" y="3226041"/>
            <a:ext cx="2326432"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6392177" y="3281450"/>
            <a:ext cx="2188151"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2- </a:t>
            </a:r>
            <a:r>
              <a:rPr lang="en-US" altLang="ko-KR" sz="1200" b="1" dirty="0" err="1" smtClean="0">
                <a:solidFill>
                  <a:schemeClr val="bg1"/>
                </a:solidFill>
                <a:cs typeface="Arial" pitchFamily="34" charset="0"/>
              </a:rPr>
              <a:t>Accès</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aux </a:t>
            </a:r>
            <a:r>
              <a:rPr lang="en-US" altLang="ko-KR" sz="1200" b="1" dirty="0" err="1">
                <a:solidFill>
                  <a:schemeClr val="bg1"/>
                </a:solidFill>
                <a:cs typeface="Arial" pitchFamily="34" charset="0"/>
              </a:rPr>
              <a:t>ressources</a:t>
            </a:r>
            <a:endParaRPr lang="ko-KR" altLang="en-US" sz="1200"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6444343" y="3685383"/>
            <a:ext cx="5551706" cy="1015663"/>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Cet </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est ensuite utilisé pour générer un hash de la requête de cette </a:t>
            </a:r>
            <a:r>
              <a:rPr lang="fr-FR" altLang="ko-KR" sz="1200" dirty="0" smtClean="0">
                <a:solidFill>
                  <a:schemeClr val="bg1"/>
                </a:solidFill>
                <a:latin typeface="Arial" pitchFamily="34" charset="0"/>
                <a:cs typeface="Arial" pitchFamily="34" charset="0"/>
              </a:rPr>
              <a:t>façon :</a:t>
            </a:r>
          </a:p>
          <a:p>
            <a:endParaRPr lang="en-US"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hash = SHA1(</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 </a:t>
            </a:r>
            <a:r>
              <a:rPr lang="fr-FR" altLang="ko-KR" sz="1200" dirty="0" err="1">
                <a:solidFill>
                  <a:schemeClr val="bg1"/>
                </a:solidFill>
                <a:latin typeface="Arial" pitchFamily="34" charset="0"/>
                <a:cs typeface="Arial" pitchFamily="34" charset="0"/>
              </a:rPr>
              <a:t>requete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hash = SHA1(fsd531gfd5g5df31fdg3g3df45 + "GET /books")</a:t>
            </a:r>
          </a:p>
          <a:p>
            <a:r>
              <a:rPr lang="fr-FR" altLang="ko-KR" sz="1200" dirty="0">
                <a:solidFill>
                  <a:schemeClr val="bg1"/>
                </a:solidFill>
                <a:latin typeface="Arial" pitchFamily="34" charset="0"/>
                <a:cs typeface="Arial" pitchFamily="34" charset="0"/>
              </a:rPr>
              <a:t>hash = 456894ds4q15sdq156sd1qsd1qsd156156</a:t>
            </a:r>
            <a:endParaRPr lang="fr-FR" altLang="ko-KR" sz="1200" dirty="0" smtClean="0">
              <a:solidFill>
                <a:schemeClr val="bg1"/>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id="{B04823C5-AAD3-4FB3-A25D-C238181A022C}"/>
              </a:ext>
            </a:extLst>
          </p:cNvPr>
          <p:cNvSpPr/>
          <p:nvPr/>
        </p:nvSpPr>
        <p:spPr>
          <a:xfrm>
            <a:off x="4005944" y="5869676"/>
            <a:ext cx="7174520" cy="654854"/>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9">
            <a:extLst>
              <a:ext uri="{FF2B5EF4-FFF2-40B4-BE49-F238E27FC236}">
                <a16:creationId xmlns:a16="http://schemas.microsoft.com/office/drawing/2014/main" id="{79426DEA-E145-4CB5-A124-03449CFBB3D2}"/>
              </a:ext>
            </a:extLst>
          </p:cNvPr>
          <p:cNvSpPr/>
          <p:nvPr/>
        </p:nvSpPr>
        <p:spPr>
          <a:xfrm>
            <a:off x="3713583" y="5524471"/>
            <a:ext cx="7011115"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0">
            <a:extLst>
              <a:ext uri="{FF2B5EF4-FFF2-40B4-BE49-F238E27FC236}">
                <a16:creationId xmlns:a16="http://schemas.microsoft.com/office/drawing/2014/main" id="{D5DFB5B5-FA64-4BEE-B753-0656AB389907}"/>
              </a:ext>
            </a:extLst>
          </p:cNvPr>
          <p:cNvSpPr txBox="1"/>
          <p:nvPr/>
        </p:nvSpPr>
        <p:spPr>
          <a:xfrm>
            <a:off x="3713584" y="5579880"/>
            <a:ext cx="6941975"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C’est ce hash qui est passé comme jeton afin de valider l’authentification pour cette </a:t>
            </a:r>
            <a:r>
              <a:rPr lang="fr-FR" altLang="ko-KR" sz="1200" b="1" dirty="0" smtClean="0">
                <a:solidFill>
                  <a:schemeClr val="bg1"/>
                </a:solidFill>
                <a:cs typeface="Arial" pitchFamily="34" charset="0"/>
              </a:rPr>
              <a:t>requête</a:t>
            </a:r>
            <a:endParaRPr lang="ko-KR" altLang="en-US" sz="1200" b="1" dirty="0">
              <a:solidFill>
                <a:schemeClr val="bg1"/>
              </a:solidFill>
              <a:cs typeface="Arial" pitchFamily="34" charset="0"/>
            </a:endParaRPr>
          </a:p>
        </p:txBody>
      </p:sp>
      <p:sp>
        <p:nvSpPr>
          <p:cNvPr id="26" name="TextBox 21">
            <a:extLst>
              <a:ext uri="{FF2B5EF4-FFF2-40B4-BE49-F238E27FC236}">
                <a16:creationId xmlns:a16="http://schemas.microsoft.com/office/drawing/2014/main" id="{D6C24BE7-F4B7-4B22-90D0-D58085FC6A1F}"/>
              </a:ext>
            </a:extLst>
          </p:cNvPr>
          <p:cNvSpPr txBox="1"/>
          <p:nvPr/>
        </p:nvSpPr>
        <p:spPr>
          <a:xfrm>
            <a:off x="4117910" y="5983813"/>
            <a:ext cx="6889090" cy="461665"/>
          </a:xfrm>
          <a:prstGeom prst="rect">
            <a:avLst/>
          </a:prstGeom>
          <a:noFill/>
        </p:spPr>
        <p:txBody>
          <a:bodyPr wrap="square" rtlCol="0">
            <a:spAutoFit/>
          </a:bodyPr>
          <a:lstStyle/>
          <a:p>
            <a:endParaRPr lang="fr-FR" altLang="ko-KR" sz="1200" dirty="0" smtClean="0">
              <a:solidFill>
                <a:schemeClr val="bg1"/>
              </a:solidFill>
              <a:latin typeface="Arial" pitchFamily="34" charset="0"/>
              <a:cs typeface="Arial" pitchFamily="34" charset="0"/>
            </a:endParaRPr>
          </a:p>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books?user</a:t>
            </a:r>
            <a:r>
              <a:rPr lang="fr-FR" altLang="ko-KR" sz="1200" dirty="0">
                <a:solidFill>
                  <a:schemeClr val="bg1"/>
                </a:solidFill>
                <a:latin typeface="Arial" pitchFamily="34" charset="0"/>
                <a:cs typeface="Arial" pitchFamily="34" charset="0"/>
              </a:rPr>
              <a:t>=123&amp;hash=456894ds4q15sdq156sd1qsd1qsd156156</a:t>
            </a:r>
            <a:endParaRPr lang="fr-FR" altLang="ko-KR" sz="12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99764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à coins arrondis 26">
            <a:extLst>
              <a:ext uri="{FF2B5EF4-FFF2-40B4-BE49-F238E27FC236}">
                <a16:creationId xmlns:a16="http://schemas.microsoft.com/office/drawing/2014/main" id="{B04823C5-AAD3-4FB3-A25D-C238181A022C}"/>
              </a:ext>
            </a:extLst>
          </p:cNvPr>
          <p:cNvSpPr/>
          <p:nvPr/>
        </p:nvSpPr>
        <p:spPr>
          <a:xfrm>
            <a:off x="3282030" y="5432715"/>
            <a:ext cx="1879192" cy="4352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à coins arrondis 28">
            <a:extLst>
              <a:ext uri="{FF2B5EF4-FFF2-40B4-BE49-F238E27FC236}">
                <a16:creationId xmlns:a16="http://schemas.microsoft.com/office/drawing/2014/main" id="{B04823C5-AAD3-4FB3-A25D-C238181A022C}"/>
              </a:ext>
            </a:extLst>
          </p:cNvPr>
          <p:cNvSpPr/>
          <p:nvPr/>
        </p:nvSpPr>
        <p:spPr>
          <a:xfrm>
            <a:off x="1550504" y="3743051"/>
            <a:ext cx="3720524" cy="54204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à coins arrondis 27">
            <a:extLst>
              <a:ext uri="{FF2B5EF4-FFF2-40B4-BE49-F238E27FC236}">
                <a16:creationId xmlns:a16="http://schemas.microsoft.com/office/drawing/2014/main" id="{B04823C5-AAD3-4FB3-A25D-C238181A022C}"/>
              </a:ext>
            </a:extLst>
          </p:cNvPr>
          <p:cNvSpPr/>
          <p:nvPr/>
        </p:nvSpPr>
        <p:spPr>
          <a:xfrm>
            <a:off x="1550504" y="1821839"/>
            <a:ext cx="372052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7074222" y="4454108"/>
            <a:ext cx="3537794" cy="62242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à coins arrondis 23">
            <a:extLst>
              <a:ext uri="{FF2B5EF4-FFF2-40B4-BE49-F238E27FC236}">
                <a16:creationId xmlns:a16="http://schemas.microsoft.com/office/drawing/2014/main" id="{B04823C5-AAD3-4FB3-A25D-C238181A022C}"/>
              </a:ext>
            </a:extLst>
          </p:cNvPr>
          <p:cNvSpPr/>
          <p:nvPr/>
        </p:nvSpPr>
        <p:spPr>
          <a:xfrm>
            <a:off x="7074222" y="2631233"/>
            <a:ext cx="353779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solidFill>
                  <a:schemeClr val="bg1"/>
                </a:solidFill>
              </a:rPr>
              <a:t>Les points faibles des API </a:t>
            </a:r>
            <a:r>
              <a:rPr lang="fr-FR" dirty="0" err="1" smtClean="0">
                <a:solidFill>
                  <a:schemeClr val="bg1"/>
                </a:solidFill>
              </a:rPr>
              <a:t>Rest</a:t>
            </a:r>
            <a:endParaRPr lang="fr-FR" dirty="0">
              <a:solidFill>
                <a:schemeClr val="bg1"/>
              </a:solidFill>
            </a:endParaRPr>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725395" y="1941144"/>
            <a:ext cx="3637043" cy="646331"/>
          </a:xfrm>
          <a:prstGeom prst="rect">
            <a:avLst/>
          </a:prstGeom>
          <a:noFill/>
        </p:spPr>
        <p:txBody>
          <a:bodyPr wrap="square" rtlCol="0">
            <a:spAutoFit/>
          </a:bodyPr>
          <a:lstStyle/>
          <a:p>
            <a:r>
              <a:rPr lang="fr-FR" altLang="ko-KR" sz="1200" dirty="0">
                <a:solidFill>
                  <a:schemeClr val="bg1"/>
                </a:solidFill>
                <a:cs typeface="Arial" pitchFamily="34" charset="0"/>
              </a:rPr>
              <a:t>Avec une API REST, le client ne peut pas récupérer une partie des champs d’un objet. Il reçoit tous les champs de l’objet.</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75632" y="3752189"/>
            <a:ext cx="3637043" cy="461665"/>
          </a:xfrm>
          <a:prstGeom prst="rect">
            <a:avLst/>
          </a:prstGeom>
          <a:noFill/>
        </p:spPr>
        <p:txBody>
          <a:bodyPr wrap="square" rtlCol="0">
            <a:spAutoFit/>
          </a:bodyPr>
          <a:lstStyle/>
          <a:p>
            <a:r>
              <a:rPr lang="fr-FR" altLang="ko-KR" sz="1200" dirty="0">
                <a:solidFill>
                  <a:schemeClr val="bg1"/>
                </a:solidFill>
                <a:cs typeface="Arial" pitchFamily="34" charset="0"/>
              </a:rPr>
              <a:t>La gestion des relations entre mes objets est un véritable casse-tête.</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3342701" y="5536824"/>
            <a:ext cx="3637043" cy="276999"/>
          </a:xfrm>
          <a:prstGeom prst="rect">
            <a:avLst/>
          </a:prstGeom>
          <a:noFill/>
        </p:spPr>
        <p:txBody>
          <a:bodyPr wrap="square" rtlCol="0">
            <a:spAutoFit/>
          </a:bodyPr>
          <a:lstStyle/>
          <a:p>
            <a:r>
              <a:rPr lang="fr-FR" sz="1200" dirty="0" smtClean="0">
                <a:solidFill>
                  <a:schemeClr val="bg1"/>
                </a:solidFill>
              </a:rPr>
              <a:t>Le typage des données.</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990266" y="2790945"/>
            <a:ext cx="3621750" cy="646331"/>
          </a:xfrm>
          <a:prstGeom prst="rect">
            <a:avLst/>
          </a:prstGeom>
          <a:noFill/>
        </p:spPr>
        <p:txBody>
          <a:bodyPr wrap="square" rtlCol="0">
            <a:spAutoFit/>
          </a:bodyPr>
          <a:lstStyle/>
          <a:p>
            <a:pPr algn="r"/>
            <a:r>
              <a:rPr lang="fr-FR" altLang="ko-KR" sz="1200" dirty="0">
                <a:solidFill>
                  <a:schemeClr val="bg1"/>
                </a:solidFill>
                <a:cs typeface="Arial" pitchFamily="34" charset="0"/>
              </a:rPr>
              <a:t>L’une des critiques qui revient sans cesse est qu’un client doit parfois enchaîner plusieurs requêtes afin de récupérer des données précises.</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79744" y="4564679"/>
            <a:ext cx="3621750" cy="461665"/>
          </a:xfrm>
          <a:prstGeom prst="rect">
            <a:avLst/>
          </a:prstGeom>
          <a:noFill/>
        </p:spPr>
        <p:txBody>
          <a:bodyPr wrap="square" rtlCol="0">
            <a:spAutoFit/>
          </a:bodyPr>
          <a:lstStyle/>
          <a:p>
            <a:pPr algn="r"/>
            <a:r>
              <a:rPr lang="fr-FR" altLang="ko-KR" sz="1200" dirty="0">
                <a:solidFill>
                  <a:schemeClr val="bg1"/>
                </a:solidFill>
                <a:cs typeface="Arial" pitchFamily="34" charset="0"/>
              </a:rPr>
              <a:t>Le client ne peut “requêter” que sur des “</a:t>
            </a:r>
            <a:r>
              <a:rPr lang="fr-FR" altLang="ko-KR" sz="1200" dirty="0" err="1">
                <a:solidFill>
                  <a:schemeClr val="bg1"/>
                </a:solidFill>
                <a:cs typeface="Arial" pitchFamily="34" charset="0"/>
              </a:rPr>
              <a:t>endpoints</a:t>
            </a:r>
            <a:r>
              <a:rPr lang="fr-FR" altLang="ko-KR" sz="1200" dirty="0">
                <a:solidFill>
                  <a:schemeClr val="bg1"/>
                </a:solidFill>
                <a:cs typeface="Arial" pitchFamily="34" charset="0"/>
              </a:rPr>
              <a:t>” définis au préalable par le développeur de l’API</a:t>
            </a:r>
            <a:r>
              <a:rPr lang="fr-FR" altLang="ko-KR" sz="1200" dirty="0" smtClean="0">
                <a:solidFill>
                  <a:schemeClr val="bg1"/>
                </a:solidFill>
                <a:cs typeface="Arial" pitchFamily="34" charset="0"/>
              </a:rPr>
              <a:t>.</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828952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0" y="792584"/>
            <a:ext cx="6410717"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Évoluera indéfiniment</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Haute performance (en particulier sur HTTP2)</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err="1">
                <a:solidFill>
                  <a:schemeClr val="bg1"/>
                </a:solidFill>
                <a:cs typeface="Arial" pitchFamily="34" charset="0"/>
              </a:rPr>
              <a:t>Éprouvé</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depuis</a:t>
            </a:r>
            <a:r>
              <a:rPr lang="en-US" altLang="ko-KR" sz="1200" dirty="0">
                <a:solidFill>
                  <a:schemeClr val="bg1"/>
                </a:solidFill>
                <a:cs typeface="Arial" pitchFamily="34" charset="0"/>
              </a:rPr>
              <a:t> des </a:t>
            </a:r>
            <a:r>
              <a:rPr lang="en-US" altLang="ko-KR" sz="1200" dirty="0" err="1" smtClean="0">
                <a:solidFill>
                  <a:schemeClr val="bg1"/>
                </a:solidFill>
                <a:cs typeface="Arial" pitchFamily="34" charset="0"/>
              </a:rPr>
              <a:t>décennies</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État de l'application pilotée par le serveur</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Découplage complet du client et du serveur permettant une évolution indépendante</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2961878" y="4020397"/>
            <a:ext cx="5297539"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3438413"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3309204" y="4621100"/>
            <a:ext cx="588449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Énorme barrière à l'entrée dans la formation et l'apprentissage</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3309204" y="4889737"/>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Nécessite que les clients jouent avec</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3309203"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Mauvais ou pas d'outillage pour les clients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3309204" y="5427011"/>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Pas de cadre ni de guide d'outillage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3309204" y="5695648"/>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Exige de la discipline de tous les côtés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3309204" y="5964287"/>
            <a:ext cx="4493013"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Difficile de garder la cohérence (à maintenir et à upgrader)</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7300282" y="1163645"/>
            <a:ext cx="4586900" cy="160804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7692343" y="1267225"/>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7567566" y="1827681"/>
            <a:ext cx="446319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Vous devez penser aux cas d'utilisation dès la conception.</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7563133" y="2067027"/>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API multiples pour les besoins spécifiques des clients</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7563132" y="2335664"/>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a:t>
            </a:r>
            <a:r>
              <a:rPr lang="fr-FR" altLang="ko-KR" sz="1200" dirty="0" smtClean="0">
                <a:solidFill>
                  <a:schemeClr val="bg1"/>
                </a:solidFill>
                <a:cs typeface="Arial" pitchFamily="34" charset="0"/>
              </a:rPr>
              <a:t>requise</a:t>
            </a:r>
            <a:endParaRPr lang="en-US" altLang="ko-KR" sz="1200" dirty="0">
              <a:solidFill>
                <a:schemeClr val="bg1"/>
              </a:solidFill>
              <a:ea typeface="FZShuTi" pitchFamily="2" charset="-122"/>
              <a:cs typeface="Arial" pitchFamily="34" charset="0"/>
            </a:endParaRPr>
          </a:p>
        </p:txBody>
      </p:sp>
    </p:spTree>
    <p:extLst>
      <p:ext uri="{BB962C8B-B14F-4D97-AF65-F5344CB8AC3E}">
        <p14:creationId xmlns:p14="http://schemas.microsoft.com/office/powerpoint/2010/main" val="1890695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58395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dirty="0" err="1" smtClean="0">
                <a:solidFill>
                  <a:schemeClr val="bg1"/>
                </a:solidFill>
                <a:latin typeface="+mj-lt"/>
                <a:cs typeface="Arial" pitchFamily="34" charset="0"/>
              </a:rPr>
              <a:t>GraphQl</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1667628"/>
            <a:ext cx="10233316" cy="121864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830997"/>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15161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4823C5-AAD3-4FB3-A25D-C238181A022C}"/>
              </a:ext>
            </a:extLst>
          </p:cNvPr>
          <p:cNvSpPr/>
          <p:nvPr/>
        </p:nvSpPr>
        <p:spPr>
          <a:xfrm>
            <a:off x="6920427" y="2725821"/>
            <a:ext cx="3600000" cy="110261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823C5-AAD3-4FB3-A25D-C238181A022C}"/>
              </a:ext>
            </a:extLst>
          </p:cNvPr>
          <p:cNvSpPr/>
          <p:nvPr/>
        </p:nvSpPr>
        <p:spPr>
          <a:xfrm>
            <a:off x="6920427" y="4368649"/>
            <a:ext cx="3750906" cy="894536"/>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4823C5-AAD3-4FB3-A25D-C238181A022C}"/>
              </a:ext>
            </a:extLst>
          </p:cNvPr>
          <p:cNvSpPr/>
          <p:nvPr/>
        </p:nvSpPr>
        <p:spPr>
          <a:xfrm>
            <a:off x="1619999" y="3557829"/>
            <a:ext cx="3600000" cy="72612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4823C5-AAD3-4FB3-A25D-C238181A022C}"/>
              </a:ext>
            </a:extLst>
          </p:cNvPr>
          <p:cNvSpPr/>
          <p:nvPr/>
        </p:nvSpPr>
        <p:spPr>
          <a:xfrm>
            <a:off x="1620000" y="1852976"/>
            <a:ext cx="3600000" cy="91916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4823C5-AAD3-4FB3-A25D-C238181A022C}"/>
              </a:ext>
            </a:extLst>
          </p:cNvPr>
          <p:cNvSpPr/>
          <p:nvPr/>
        </p:nvSpPr>
        <p:spPr>
          <a:xfrm>
            <a:off x="1620000" y="5212443"/>
            <a:ext cx="3600000" cy="89582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Les points faibles des API Rest</a:t>
            </a:r>
            <a:endParaRPr lang="fr-FR" dirty="0"/>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624888" y="1891604"/>
            <a:ext cx="3637043" cy="830997"/>
          </a:xfrm>
          <a:prstGeom prst="rect">
            <a:avLst/>
          </a:prstGeom>
          <a:noFill/>
        </p:spPr>
        <p:txBody>
          <a:bodyPr wrap="square" rtlCol="0">
            <a:spAutoFit/>
          </a:bodyPr>
          <a:lstStyle/>
          <a:p>
            <a:r>
              <a:rPr lang="fr-FR" altLang="ko-KR" sz="1200" dirty="0">
                <a:solidFill>
                  <a:schemeClr val="bg1"/>
                </a:solidFill>
                <a:cs typeface="Arial" pitchFamily="34" charset="0"/>
              </a:rPr>
              <a:t>Une accélération du développement </a:t>
            </a:r>
            <a:r>
              <a:rPr lang="fr-FR" altLang="ko-KR" sz="1200" dirty="0" err="1">
                <a:solidFill>
                  <a:schemeClr val="bg1"/>
                </a:solidFill>
                <a:cs typeface="Arial" pitchFamily="34" charset="0"/>
              </a:rPr>
              <a:t>frontend</a:t>
            </a:r>
            <a:r>
              <a:rPr lang="fr-FR" altLang="ko-KR" sz="1200" dirty="0">
                <a:solidFill>
                  <a:schemeClr val="bg1"/>
                </a:solidFill>
                <a:cs typeface="Arial" pitchFamily="34" charset="0"/>
              </a:rPr>
              <a:t> en utilisant un paradigme déclaratif. Les développeurs se concentrent plus sur le quoi plutôt que sur le comment.</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01477" y="3597723"/>
            <a:ext cx="3637043" cy="646331"/>
          </a:xfrm>
          <a:prstGeom prst="rect">
            <a:avLst/>
          </a:prstGeom>
          <a:noFill/>
        </p:spPr>
        <p:txBody>
          <a:bodyPr wrap="square" rtlCol="0">
            <a:spAutoFit/>
          </a:bodyPr>
          <a:lstStyle/>
          <a:p>
            <a:r>
              <a:rPr lang="fr-FR" altLang="ko-KR" sz="1200" dirty="0">
                <a:solidFill>
                  <a:schemeClr val="bg1"/>
                </a:solidFill>
                <a:cs typeface="Arial" pitchFamily="34" charset="0"/>
              </a:rPr>
              <a:t>Plus de prédictibilité. On sait à l'avance grâce au contrat d'interface ce qu'il est possible de requêter et de quels types de données vont être retournées.</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1601476" y="5236964"/>
            <a:ext cx="3637043" cy="830997"/>
          </a:xfrm>
          <a:prstGeom prst="rect">
            <a:avLst/>
          </a:prstGeom>
          <a:noFill/>
        </p:spPr>
        <p:txBody>
          <a:bodyPr wrap="square" rtlCol="0">
            <a:spAutoFit/>
          </a:bodyPr>
          <a:lstStyle/>
          <a:p>
            <a:r>
              <a:rPr lang="fr-FR" sz="1200" dirty="0">
                <a:solidFill>
                  <a:schemeClr val="bg1"/>
                </a:solidFill>
              </a:rPr>
              <a:t>Un langage de requête qui est : protocole, langage de programmation, client agnostique. </a:t>
            </a:r>
            <a:r>
              <a:rPr lang="fr-FR" sz="1200" dirty="0" err="1">
                <a:solidFill>
                  <a:schemeClr val="bg1"/>
                </a:solidFill>
              </a:rPr>
              <a:t>GraphQL</a:t>
            </a:r>
            <a:r>
              <a:rPr lang="fr-FR" sz="1200" dirty="0">
                <a:solidFill>
                  <a:schemeClr val="bg1"/>
                </a:solidFill>
              </a:rPr>
              <a:t> tourne sur toutes les configurations et pour tous les cas d'usage.</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878495" y="2745098"/>
            <a:ext cx="3621750" cy="1015663"/>
          </a:xfrm>
          <a:prstGeom prst="rect">
            <a:avLst/>
          </a:prstGeom>
          <a:noFill/>
        </p:spPr>
        <p:txBody>
          <a:bodyPr wrap="square" rtlCol="0">
            <a:spAutoFit/>
          </a:bodyPr>
          <a:lstStyle/>
          <a:p>
            <a:pPr algn="r"/>
            <a:r>
              <a:rPr lang="fr-FR" altLang="ko-KR" sz="1200" dirty="0">
                <a:solidFill>
                  <a:schemeClr val="bg1"/>
                </a:solidFill>
                <a:cs typeface="Arial" pitchFamily="34" charset="0"/>
              </a:rPr>
              <a:t>Une réduction de l’« over et </a:t>
            </a:r>
            <a:r>
              <a:rPr lang="fr-FR" altLang="ko-KR" sz="1200" dirty="0" err="1">
                <a:solidFill>
                  <a:schemeClr val="bg1"/>
                </a:solidFill>
                <a:cs typeface="Arial" pitchFamily="34" charset="0"/>
              </a:rPr>
              <a:t>under</a:t>
            </a:r>
            <a:r>
              <a:rPr lang="fr-FR" altLang="ko-KR" sz="1200" dirty="0">
                <a:solidFill>
                  <a:schemeClr val="bg1"/>
                </a:solidFill>
                <a:cs typeface="Arial" pitchFamily="34" charset="0"/>
              </a:rPr>
              <a:t> </a:t>
            </a:r>
            <a:r>
              <a:rPr lang="fr-FR" altLang="ko-KR" sz="1200" dirty="0" err="1">
                <a:solidFill>
                  <a:schemeClr val="bg1"/>
                </a:solidFill>
                <a:cs typeface="Arial" pitchFamily="34" charset="0"/>
              </a:rPr>
              <a:t>fetching</a:t>
            </a:r>
            <a:r>
              <a:rPr lang="fr-FR" altLang="ko-KR" sz="1200" dirty="0">
                <a:solidFill>
                  <a:schemeClr val="bg1"/>
                </a:solidFill>
                <a:cs typeface="Arial" pitchFamily="34" charset="0"/>
              </a:rPr>
              <a:t>». Le réseau est allégé car seulement les données nécessaires à la requête transitent. Il n'y a pas besoin de faire plusieurs « rounds trips » pour obtenir les données nécessaires à l'affichage.</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95880" y="4400418"/>
            <a:ext cx="3600000" cy="830997"/>
          </a:xfrm>
          <a:prstGeom prst="rect">
            <a:avLst/>
          </a:prstGeom>
          <a:noFill/>
        </p:spPr>
        <p:txBody>
          <a:bodyPr wrap="square" rtlCol="0">
            <a:spAutoFit/>
          </a:bodyPr>
          <a:lstStyle/>
          <a:p>
            <a:pPr algn="r"/>
            <a:r>
              <a:rPr lang="fr-FR" altLang="ko-KR" sz="1200" dirty="0">
                <a:solidFill>
                  <a:schemeClr val="bg1"/>
                </a:solidFill>
                <a:cs typeface="Arial" pitchFamily="34" charset="0"/>
              </a:rPr>
              <a:t>Plus d'</a:t>
            </a:r>
            <a:r>
              <a:rPr lang="fr-FR" altLang="ko-KR" sz="1200" dirty="0" err="1">
                <a:solidFill>
                  <a:schemeClr val="bg1"/>
                </a:solidFill>
                <a:cs typeface="Arial" pitchFamily="34" charset="0"/>
              </a:rPr>
              <a:t>éco-conception</a:t>
            </a:r>
            <a:r>
              <a:rPr lang="fr-FR" altLang="ko-KR" sz="1200" dirty="0">
                <a:solidFill>
                  <a:schemeClr val="bg1"/>
                </a:solidFill>
                <a:cs typeface="Arial" pitchFamily="34" charset="0"/>
              </a:rPr>
              <a:t>. Il n'y a pas d'excès de données et plusieurs requêtes peuvent être regroupées dans un seul appel HTTP par exemple, ce qui permet une réduction des charges réseaux.</a:t>
            </a:r>
            <a:endParaRPr lang="ko-KR" altLang="en-US" sz="1200" dirty="0">
              <a:solidFill>
                <a:schemeClr val="bg1"/>
              </a:solidFill>
              <a:cs typeface="Arial" pitchFamily="34" charset="0"/>
            </a:endParaRPr>
          </a:p>
        </p:txBody>
      </p:sp>
      <p:sp>
        <p:nvSpPr>
          <p:cNvPr id="24" name="TextBox 9">
            <a:extLst>
              <a:ext uri="{FF2B5EF4-FFF2-40B4-BE49-F238E27FC236}">
                <a16:creationId xmlns:a16="http://schemas.microsoft.com/office/drawing/2014/main" id="{22EACE2C-F0BB-4B26-BDA0-E1B66FC049A7}"/>
              </a:ext>
            </a:extLst>
          </p:cNvPr>
          <p:cNvSpPr txBox="1"/>
          <p:nvPr/>
        </p:nvSpPr>
        <p:spPr>
          <a:xfrm>
            <a:off x="382440" y="313023"/>
            <a:ext cx="11162637" cy="584775"/>
          </a:xfrm>
          <a:prstGeom prst="rect">
            <a:avLst/>
          </a:prstGeom>
          <a:noFill/>
        </p:spPr>
        <p:txBody>
          <a:bodyPr wrap="square" rtlCol="0" anchor="ctr">
            <a:spAutoFit/>
          </a:bodyPr>
          <a:lstStyle/>
          <a:p>
            <a:r>
              <a:rPr lang="fr-FR" altLang="ko-KR" sz="3200" b="1" dirty="0" smtClean="0">
                <a:solidFill>
                  <a:schemeClr val="bg1"/>
                </a:solidFill>
                <a:latin typeface="+mj-lt"/>
                <a:cs typeface="Arial" pitchFamily="34" charset="0"/>
              </a:rPr>
              <a:t>Mais </a:t>
            </a:r>
            <a:r>
              <a:rPr lang="fr-FR" altLang="ko-KR" sz="3200" b="1" dirty="0">
                <a:solidFill>
                  <a:schemeClr val="bg1"/>
                </a:solidFill>
                <a:latin typeface="+mj-lt"/>
                <a:cs typeface="Arial" pitchFamily="34" charset="0"/>
              </a:rPr>
              <a:t>alors qu'est-ce qu'on </a:t>
            </a:r>
            <a:r>
              <a:rPr lang="fr-FR" altLang="ko-KR" sz="3200" b="1" dirty="0" smtClean="0">
                <a:solidFill>
                  <a:schemeClr val="bg1"/>
                </a:solidFill>
                <a:latin typeface="+mj-lt"/>
                <a:cs typeface="Arial" pitchFamily="34" charset="0"/>
              </a:rPr>
              <a:t>gagne </a:t>
            </a:r>
            <a:r>
              <a:rPr lang="fr-FR" altLang="ko-KR" sz="3200" b="1" dirty="0">
                <a:solidFill>
                  <a:schemeClr val="bg1"/>
                </a:solidFill>
                <a:latin typeface="+mj-lt"/>
                <a:cs typeface="Arial" pitchFamily="34" charset="0"/>
              </a:rPr>
              <a:t>à utiliser </a:t>
            </a:r>
            <a:r>
              <a:rPr lang="fr-FR" altLang="ko-KR" sz="3200" b="1" dirty="0" err="1">
                <a:solidFill>
                  <a:schemeClr val="bg1"/>
                </a:solidFill>
                <a:latin typeface="+mj-lt"/>
                <a:cs typeface="Arial" pitchFamily="34" charset="0"/>
              </a:rPr>
              <a:t>GraphQL</a:t>
            </a:r>
            <a:r>
              <a:rPr lang="fr-FR" altLang="ko-KR" sz="3200" b="1" dirty="0">
                <a:solidFill>
                  <a:schemeClr val="bg1"/>
                </a:solidFill>
                <a:latin typeface="+mj-lt"/>
                <a:cs typeface="Arial" pitchFamily="34" charset="0"/>
              </a:rPr>
              <a:t> ?</a:t>
            </a:r>
            <a:endParaRPr lang="ko-KR" altLang="en-US" sz="3200" b="1" dirty="0">
              <a:solidFill>
                <a:schemeClr val="bg1"/>
              </a:solidFill>
              <a:latin typeface="+mj-lt"/>
              <a:cs typeface="Arial" pitchFamily="34" charset="0"/>
            </a:endParaRP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640" y="906655"/>
            <a:ext cx="1524815" cy="1715836"/>
          </a:xfrm>
          <a:prstGeom prst="rect">
            <a:avLst/>
          </a:prstGeom>
        </p:spPr>
      </p:pic>
    </p:spTree>
    <p:extLst>
      <p:ext uri="{BB962C8B-B14F-4D97-AF65-F5344CB8AC3E}">
        <p14:creationId xmlns:p14="http://schemas.microsoft.com/office/powerpoint/2010/main" val="1555174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27495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2364515"/>
            <a:ext cx="4661840" cy="461665"/>
          </a:xfrm>
          <a:prstGeom prst="rect">
            <a:avLst/>
          </a:prstGeom>
          <a:noFill/>
        </p:spPr>
        <p:txBody>
          <a:bodyPr wrap="square" rtlCol="0">
            <a:spAutoFit/>
          </a:bodyPr>
          <a:lstStyle/>
          <a:p>
            <a:r>
              <a:rPr lang="fr-FR" altLang="ko-KR" sz="1200" dirty="0">
                <a:solidFill>
                  <a:schemeClr val="bg1"/>
                </a:solidFill>
                <a:cs typeface="Arial" pitchFamily="34" charset="0"/>
              </a:rPr>
              <a:t>C’est quoi une API ? </a:t>
            </a:r>
            <a:endParaRPr lang="fr-FR" altLang="ko-KR" sz="1200" dirty="0" smtClean="0">
              <a:solidFill>
                <a:schemeClr val="bg1"/>
              </a:solidFill>
              <a:cs typeface="Arial" pitchFamily="34" charset="0"/>
            </a:endParaRPr>
          </a:p>
          <a:p>
            <a:r>
              <a:rPr lang="fr-FR" altLang="ko-KR" sz="1200" dirty="0" smtClean="0">
                <a:solidFill>
                  <a:schemeClr val="bg1"/>
                </a:solidFill>
                <a:cs typeface="Arial" pitchFamily="34" charset="0"/>
              </a:rPr>
              <a:t>Et </a:t>
            </a:r>
            <a:r>
              <a:rPr lang="fr-FR" altLang="ko-KR" sz="1200" dirty="0">
                <a:solidFill>
                  <a:schemeClr val="bg1"/>
                </a:solidFill>
                <a:cs typeface="Arial" pitchFamily="34" charset="0"/>
              </a:rPr>
              <a:t>à quoi ça sert ?</a:t>
            </a: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Présentation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7081344" y="3503507"/>
            <a:ext cx="4661840" cy="461665"/>
          </a:xfrm>
          <a:prstGeom prst="rect">
            <a:avLst/>
          </a:prstGeom>
          <a:noFill/>
        </p:spPr>
        <p:txBody>
          <a:bodyPr wrap="square" rtlCol="0">
            <a:spAutoFit/>
          </a:bodyPr>
          <a:lstStyle/>
          <a:p>
            <a:r>
              <a:rPr lang="fr-FR" altLang="ko-KR" sz="1200" dirty="0" smtClean="0">
                <a:solidFill>
                  <a:schemeClr val="bg1"/>
                </a:solidFill>
                <a:cs typeface="Arial" pitchFamily="34" charset="0"/>
              </a:rPr>
              <a:t>REST est </a:t>
            </a:r>
            <a:r>
              <a:rPr lang="fr-FR" altLang="ko-KR" sz="1200" dirty="0">
                <a:solidFill>
                  <a:schemeClr val="bg1"/>
                </a:solidFill>
                <a:cs typeface="Arial" pitchFamily="34" charset="0"/>
              </a:rPr>
              <a:t>un style d'architecture logicielle définissant un ensemble de contraintes à utiliser pour créer des services web</a:t>
            </a:r>
            <a:r>
              <a:rPr lang="fr-FR"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Rest</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7081344" y="4642499"/>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a:t>
              </a:r>
              <a:r>
                <a:rPr lang="en-US" altLang="ko-KR" sz="2700" b="1" dirty="0" err="1" smtClean="0">
                  <a:solidFill>
                    <a:schemeClr val="bg1"/>
                  </a:solidFill>
                  <a:cs typeface="Arial" pitchFamily="34" charset="0"/>
                </a:rPr>
                <a:t>GraphQl</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Utilisations</a:t>
              </a:r>
              <a:r>
                <a:rPr lang="en-US" altLang="ko-KR" sz="2700" b="1" dirty="0" smtClean="0">
                  <a:solidFill>
                    <a:schemeClr val="bg1"/>
                  </a:solidFill>
                  <a:cs typeface="Arial" pitchFamily="34" charset="0"/>
                </a:rPr>
                <a:t> pour nous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err="1" smtClean="0">
                <a:solidFill>
                  <a:schemeClr val="bg1"/>
                </a:solidFill>
                <a:latin typeface="+mj-lt"/>
                <a:cs typeface="Arial" pitchFamily="34" charset="0"/>
              </a:rPr>
              <a:t>Sommaire</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a:extLst>
              <a:ext uri="{FF2B5EF4-FFF2-40B4-BE49-F238E27FC236}">
                <a16:creationId xmlns:a16="http://schemas.microsoft.com/office/drawing/2014/main" id="{B04823C5-AAD3-4FB3-A25D-C238181A022C}"/>
              </a:ext>
            </a:extLst>
          </p:cNvPr>
          <p:cNvSpPr/>
          <p:nvPr/>
        </p:nvSpPr>
        <p:spPr>
          <a:xfrm>
            <a:off x="1021291" y="1818052"/>
            <a:ext cx="10418647" cy="330059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10969804"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Quelles </a:t>
            </a:r>
            <a:r>
              <a:rPr lang="fr-FR" altLang="ko-KR" sz="4800" b="1" dirty="0" smtClean="0">
                <a:solidFill>
                  <a:schemeClr val="bg1"/>
                </a:solidFill>
                <a:latin typeface="+mj-lt"/>
                <a:cs typeface="Arial" pitchFamily="34" charset="0"/>
              </a:rPr>
              <a:t>conséquences ?</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2677656"/>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Contrairement </a:t>
            </a:r>
            <a:r>
              <a:rPr lang="fr-FR" altLang="ko-KR" sz="1200" dirty="0">
                <a:solidFill>
                  <a:schemeClr val="bg1"/>
                </a:solidFill>
                <a:latin typeface="Arial" pitchFamily="34" charset="0"/>
                <a:cs typeface="Arial" pitchFamily="34" charset="0"/>
              </a:rPr>
              <a:t>à REST,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de centraliser les requêtes dans un seul point d’entrée, les opérations à effectuer sont passées dans la requête </a:t>
            </a:r>
            <a:r>
              <a:rPr lang="fr-FR" altLang="ko-KR" sz="1200" dirty="0" smtClean="0">
                <a:solidFill>
                  <a:schemeClr val="bg1"/>
                </a:solidFill>
                <a:latin typeface="Arial" pitchFamily="34" charset="0"/>
                <a:cs typeface="Arial" pitchFamily="34" charset="0"/>
              </a:rPr>
              <a:t>elle-même,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aussi de faire des requêtes imbriquées pour obtenir d’un seul coup </a:t>
            </a:r>
            <a:r>
              <a:rPr lang="fr-FR" altLang="ko-KR" sz="1200" dirty="0" smtClean="0">
                <a:solidFill>
                  <a:schemeClr val="bg1"/>
                </a:solidFill>
                <a:latin typeface="Arial" pitchFamily="34" charset="0"/>
                <a:cs typeface="Arial" pitchFamily="34" charset="0"/>
              </a:rPr>
              <a:t>toutes les données.</a:t>
            </a:r>
            <a:endParaRPr lang="fr-FR" altLang="ko-KR" sz="1200" dirty="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venu résoudre d’autre lacunes de REST, et notamment :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 </a:t>
            </a:r>
            <a:r>
              <a:rPr lang="fr-FR" altLang="ko-KR" sz="1200" dirty="0">
                <a:solidFill>
                  <a:schemeClr val="bg1"/>
                </a:solidFill>
                <a:latin typeface="Arial" pitchFamily="34" charset="0"/>
                <a:cs typeface="Arial" pitchFamily="34" charset="0"/>
              </a:rPr>
              <a:t>typage fort des données, c’est à dire que vous pouvez savoir avec exactitude la nature des paramètres en entrée et des données en sortie (entier, texte…).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Une </a:t>
            </a:r>
            <a:r>
              <a:rPr lang="fr-FR" altLang="ko-KR" sz="1200" dirty="0">
                <a:solidFill>
                  <a:schemeClr val="bg1"/>
                </a:solidFill>
                <a:latin typeface="Arial" pitchFamily="34" charset="0"/>
                <a:cs typeface="Arial" pitchFamily="34" charset="0"/>
              </a:rPr>
              <a:t>documentation automatique qui reflète la structure des données qu’il est possible d’obtenir</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952817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1" y="792584"/>
            <a:ext cx="4828750"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Facile à démarrer</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Facile à produire et à consommer</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Entraîné par contrat </a:t>
            </a:r>
            <a:r>
              <a:rPr lang="fr-FR" altLang="ko-KR" sz="1200" dirty="0" smtClean="0">
                <a:solidFill>
                  <a:schemeClr val="bg1"/>
                </a:solidFill>
                <a:cs typeface="Arial" pitchFamily="34" charset="0"/>
              </a:rPr>
              <a:t>de </a:t>
            </a:r>
            <a:r>
              <a:rPr lang="fr-FR" altLang="ko-KR" sz="1200" dirty="0" err="1" smtClean="0">
                <a:solidFill>
                  <a:schemeClr val="bg1"/>
                </a:solidFill>
                <a:cs typeface="Arial" pitchFamily="34" charset="0"/>
              </a:rPr>
              <a:t>facon</a:t>
            </a:r>
            <a:r>
              <a:rPr lang="fr-FR" altLang="ko-KR" sz="1200" dirty="0" smtClean="0">
                <a:solidFill>
                  <a:schemeClr val="bg1"/>
                </a:solidFill>
                <a:cs typeface="Arial" pitchFamily="34" charset="0"/>
              </a:rPr>
              <a:t> naturelle</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Introspection intégrée</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Facile </a:t>
            </a:r>
            <a:r>
              <a:rPr lang="fr-FR" altLang="ko-KR" sz="1200" dirty="0">
                <a:solidFill>
                  <a:schemeClr val="bg1"/>
                </a:solidFill>
                <a:cs typeface="Arial" pitchFamily="34" charset="0"/>
              </a:rPr>
              <a:t>de garder la cohérence (à maintenir et à upgrader)</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1639958" y="4022064"/>
            <a:ext cx="8547652" cy="236879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1887909"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1758700" y="4621100"/>
            <a:ext cx="588449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Néglige les problèmes du système distribué</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1758699" y="4889737"/>
            <a:ext cx="85382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Serveur et clients couplés au moment de la programmation client, l'état de l'application n'est pas piloté par le serveur</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1758699"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Optimisation des requêtes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1758700" y="5427011"/>
            <a:ext cx="782262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Négociation </a:t>
            </a:r>
            <a:r>
              <a:rPr lang="fr-FR" altLang="ko-KR" sz="1200" dirty="0">
                <a:solidFill>
                  <a:schemeClr val="bg1"/>
                </a:solidFill>
                <a:cs typeface="Arial" pitchFamily="34" charset="0"/>
              </a:rPr>
              <a:t>de contenu, erreurs réseau, mise en cache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1758700" y="5695648"/>
            <a:ext cx="49535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Vous êtes seul avec </a:t>
            </a:r>
            <a:r>
              <a:rPr lang="fr-FR" altLang="ko-KR" sz="1200" dirty="0" smtClean="0">
                <a:solidFill>
                  <a:schemeClr val="bg1"/>
                </a:solidFill>
                <a:ea typeface="FZShuTi" pitchFamily="2" charset="-122"/>
                <a:cs typeface="Arial" pitchFamily="34" charset="0"/>
              </a:rPr>
              <a:t>gérer l’évolutivité </a:t>
            </a:r>
            <a:r>
              <a:rPr lang="fr-FR" altLang="ko-KR" sz="1200" dirty="0">
                <a:solidFill>
                  <a:schemeClr val="bg1"/>
                </a:solidFill>
                <a:ea typeface="FZShuTi" pitchFamily="2" charset="-122"/>
                <a:cs typeface="Arial" pitchFamily="34" charset="0"/>
              </a:rPr>
              <a:t>et </a:t>
            </a:r>
            <a:r>
              <a:rPr lang="fr-FR" altLang="ko-KR" sz="1200" dirty="0" smtClean="0">
                <a:solidFill>
                  <a:schemeClr val="bg1"/>
                </a:solidFill>
                <a:ea typeface="FZShuTi" pitchFamily="2" charset="-122"/>
                <a:cs typeface="Arial" pitchFamily="34" charset="0"/>
              </a:rPr>
              <a:t>les performances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1758700" y="5964287"/>
            <a:ext cx="445325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Représentation JSON uniquement</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6440557" y="1163645"/>
            <a:ext cx="5446625" cy="1742090"/>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6712291" y="1229129"/>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6589644" y="1780667"/>
            <a:ext cx="5364895" cy="461665"/>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Concevez plus tard, créez un schéma, attendez et évaluez les requêtes que les utilisateurs feront, puis optimisez les requêtes.</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6589644" y="2543618"/>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requise</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6589644" y="2250146"/>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Une API pour tous les besoins des clients (y compris spécifiques)</a:t>
            </a:r>
            <a:endParaRPr lang="en-US" altLang="ko-KR" sz="1200" dirty="0">
              <a:solidFill>
                <a:schemeClr val="bg1"/>
              </a:solidFill>
              <a:ea typeface="FZShuTi" pitchFamily="2" charset="-122"/>
              <a:cs typeface="Arial" pitchFamily="34" charset="0"/>
            </a:endParaRPr>
          </a:p>
        </p:txBody>
      </p:sp>
      <p:pic>
        <p:nvPicPr>
          <p:cNvPr id="32" name="Imag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561" y="3050121"/>
            <a:ext cx="1524815" cy="1715836"/>
          </a:xfrm>
          <a:prstGeom prst="rect">
            <a:avLst/>
          </a:prstGeom>
        </p:spPr>
      </p:pic>
    </p:spTree>
    <p:extLst>
      <p:ext uri="{BB962C8B-B14F-4D97-AF65-F5344CB8AC3E}">
        <p14:creationId xmlns:p14="http://schemas.microsoft.com/office/powerpoint/2010/main" val="1659916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2485001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Merci</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Adam Mario INRAE 2020</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55" y="424406"/>
            <a:ext cx="8230796" cy="6063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49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527994"/>
            <a:ext cx="10233316" cy="72130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36283"/>
            <a:ext cx="2665586"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2605269" cy="369332"/>
          </a:xfrm>
          <a:prstGeom prst="rect">
            <a:avLst/>
          </a:prstGeom>
          <a:noFill/>
        </p:spPr>
        <p:txBody>
          <a:bodyPr wrap="square" rtlCol="0">
            <a:spAutoFit/>
          </a:bodyPr>
          <a:lstStyle/>
          <a:p>
            <a:pPr algn="ctr"/>
            <a:r>
              <a:rPr lang="fr-FR" altLang="ko-KR" b="1" dirty="0">
                <a:solidFill>
                  <a:schemeClr val="bg1"/>
                </a:solidFill>
                <a:cs typeface="Arial" pitchFamily="34" charset="0"/>
              </a:rPr>
              <a:t>C’est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584775"/>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En informatique, API est l'acronyme d'Application que </a:t>
            </a:r>
            <a:r>
              <a:rPr lang="fr-FR" altLang="ko-KR" sz="1600" dirty="0" err="1">
                <a:solidFill>
                  <a:schemeClr val="bg1"/>
                </a:solidFill>
                <a:latin typeface="Arial" pitchFamily="34" charset="0"/>
                <a:cs typeface="Arial" pitchFamily="34" charset="0"/>
              </a:rPr>
              <a:t>que</a:t>
            </a:r>
            <a:r>
              <a:rPr lang="fr-FR" altLang="ko-KR" sz="1600" dirty="0">
                <a:solidFill>
                  <a:schemeClr val="bg1"/>
                </a:solidFill>
                <a:latin typeface="Arial" pitchFamily="34" charset="0"/>
                <a:cs typeface="Arial" pitchFamily="34" charset="0"/>
              </a:rPr>
              <a:t> l'on traduit en français par interface de programmation applicative ou interface de programmation d'application</a:t>
            </a:r>
            <a:endParaRPr lang="en-US" altLang="ko-KR" sz="16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1127546" y="2239799"/>
            <a:ext cx="5909358" cy="1014395"/>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9">
            <a:extLst>
              <a:ext uri="{FF2B5EF4-FFF2-40B4-BE49-F238E27FC236}">
                <a16:creationId xmlns:a16="http://schemas.microsoft.com/office/drawing/2014/main" id="{79426DEA-E145-4CB5-A124-03449CFBB3D2}"/>
              </a:ext>
            </a:extLst>
          </p:cNvPr>
          <p:cNvSpPr/>
          <p:nvPr/>
        </p:nvSpPr>
        <p:spPr>
          <a:xfrm>
            <a:off x="891786" y="1914917"/>
            <a:ext cx="2264578"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0">
            <a:extLst>
              <a:ext uri="{FF2B5EF4-FFF2-40B4-BE49-F238E27FC236}">
                <a16:creationId xmlns:a16="http://schemas.microsoft.com/office/drawing/2014/main" id="{D5DFB5B5-FA64-4BEE-B753-0656AB389907}"/>
              </a:ext>
            </a:extLst>
          </p:cNvPr>
          <p:cNvSpPr txBox="1"/>
          <p:nvPr/>
        </p:nvSpPr>
        <p:spPr>
          <a:xfrm>
            <a:off x="985471" y="1952222"/>
            <a:ext cx="2204857" cy="369332"/>
          </a:xfrm>
          <a:prstGeom prst="rect">
            <a:avLst/>
          </a:prstGeom>
          <a:noFill/>
        </p:spPr>
        <p:txBody>
          <a:bodyPr wrap="square" rtlCol="0">
            <a:spAutoFit/>
          </a:bodyPr>
          <a:lstStyle/>
          <a:p>
            <a:pPr algn="ctr"/>
            <a:r>
              <a:rPr lang="fr-FR" altLang="ko-KR" b="1" dirty="0">
                <a:solidFill>
                  <a:schemeClr val="bg1"/>
                </a:solidFill>
                <a:cs typeface="Arial" pitchFamily="34" charset="0"/>
              </a:rPr>
              <a:t>Et à quoi ça sert ?</a:t>
            </a:r>
          </a:p>
        </p:txBody>
      </p:sp>
      <p:sp>
        <p:nvSpPr>
          <p:cNvPr id="13" name="TextBox 21">
            <a:extLst>
              <a:ext uri="{FF2B5EF4-FFF2-40B4-BE49-F238E27FC236}">
                <a16:creationId xmlns:a16="http://schemas.microsoft.com/office/drawing/2014/main" id="{D6C24BE7-F4B7-4B22-90D0-D58085FC6A1F}"/>
              </a:ext>
            </a:extLst>
          </p:cNvPr>
          <p:cNvSpPr txBox="1"/>
          <p:nvPr/>
        </p:nvSpPr>
        <p:spPr>
          <a:xfrm>
            <a:off x="1176416" y="2423197"/>
            <a:ext cx="5631888" cy="830997"/>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C’est une </a:t>
            </a:r>
            <a:r>
              <a:rPr lang="fr-FR" altLang="ko-KR" sz="1600" dirty="0">
                <a:solidFill>
                  <a:schemeClr val="bg1"/>
                </a:solidFill>
                <a:latin typeface="Arial" pitchFamily="34" charset="0"/>
                <a:cs typeface="Arial" pitchFamily="34" charset="0"/>
              </a:rPr>
              <a:t>solution informatique qui permet à des applications de communiquer entre elles et de s'échanger mutuellement des services ou des données</a:t>
            </a:r>
            <a:r>
              <a:rPr lang="fr-FR" altLang="ko-KR" sz="1600" dirty="0" smtClean="0">
                <a:solidFill>
                  <a:schemeClr val="bg1"/>
                </a:solidFill>
                <a:latin typeface="Arial" pitchFamily="34" charset="0"/>
                <a:cs typeface="Arial" pitchFamily="34" charset="0"/>
              </a:rPr>
              <a:t>.</a:t>
            </a:r>
            <a:endParaRPr lang="en-US" altLang="ko-KR" sz="1600" dirty="0">
              <a:solidFill>
                <a:schemeClr val="bg1"/>
              </a:solidFill>
              <a:latin typeface="Arial" pitchFamily="34" charset="0"/>
              <a:cs typeface="Arial" pitchFamily="34" charset="0"/>
            </a:endParaRPr>
          </a:p>
        </p:txBody>
      </p:sp>
      <p:pic>
        <p:nvPicPr>
          <p:cNvPr id="16" name="Image 15"/>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46030" y="2950259"/>
            <a:ext cx="4258479" cy="3038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Espace réservé pour une image  1">
            <a:hlinkClick r:id="rId4" action="ppaction://hlinksldjump"/>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233579" y="3606423"/>
            <a:ext cx="1298126" cy="956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6792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à coins arrondis 76">
            <a:extLst>
              <a:ext uri="{FF2B5EF4-FFF2-40B4-BE49-F238E27FC236}">
                <a16:creationId xmlns:a16="http://schemas.microsoft.com/office/drawing/2014/main" id="{B04823C5-AAD3-4FB3-A25D-C238181A022C}"/>
              </a:ext>
            </a:extLst>
          </p:cNvPr>
          <p:cNvSpPr/>
          <p:nvPr/>
        </p:nvSpPr>
        <p:spPr>
          <a:xfrm>
            <a:off x="529991" y="347864"/>
            <a:ext cx="7727184" cy="74527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à coins arrondis 75">
            <a:extLst>
              <a:ext uri="{FF2B5EF4-FFF2-40B4-BE49-F238E27FC236}">
                <a16:creationId xmlns:a16="http://schemas.microsoft.com/office/drawing/2014/main" id="{B04823C5-AAD3-4FB3-A25D-C238181A022C}"/>
              </a:ext>
            </a:extLst>
          </p:cNvPr>
          <p:cNvSpPr/>
          <p:nvPr/>
        </p:nvSpPr>
        <p:spPr>
          <a:xfrm>
            <a:off x="996895" y="1436961"/>
            <a:ext cx="5126952" cy="129995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à coins arrondis 74">
            <a:extLst>
              <a:ext uri="{FF2B5EF4-FFF2-40B4-BE49-F238E27FC236}">
                <a16:creationId xmlns:a16="http://schemas.microsoft.com/office/drawing/2014/main" id="{B04823C5-AAD3-4FB3-A25D-C238181A022C}"/>
              </a:ext>
            </a:extLst>
          </p:cNvPr>
          <p:cNvSpPr/>
          <p:nvPr/>
        </p:nvSpPr>
        <p:spPr>
          <a:xfrm>
            <a:off x="985074" y="2884826"/>
            <a:ext cx="5158675" cy="84694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à coins arrondis 72">
            <a:extLst>
              <a:ext uri="{FF2B5EF4-FFF2-40B4-BE49-F238E27FC236}">
                <a16:creationId xmlns:a16="http://schemas.microsoft.com/office/drawing/2014/main" id="{B04823C5-AAD3-4FB3-A25D-C238181A022C}"/>
              </a:ext>
            </a:extLst>
          </p:cNvPr>
          <p:cNvSpPr/>
          <p:nvPr/>
        </p:nvSpPr>
        <p:spPr>
          <a:xfrm>
            <a:off x="1023436" y="4057238"/>
            <a:ext cx="6060759" cy="163960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5772D2E-A035-4597-B06F-CAE62C680C47}"/>
              </a:ext>
            </a:extLst>
          </p:cNvPr>
          <p:cNvGrpSpPr/>
          <p:nvPr/>
        </p:nvGrpSpPr>
        <p:grpSpPr>
          <a:xfrm>
            <a:off x="8066381" y="1134009"/>
            <a:ext cx="2723258" cy="5082755"/>
            <a:chOff x="3501573" y="3178068"/>
            <a:chExt cx="1340594" cy="2737840"/>
          </a:xfrm>
        </p:grpSpPr>
        <p:sp>
          <p:nvSpPr>
            <p:cNvPr id="58" name="Freeform: Shape 57">
              <a:extLst>
                <a:ext uri="{FF2B5EF4-FFF2-40B4-BE49-F238E27FC236}">
                  <a16:creationId xmlns:a16="http://schemas.microsoft.com/office/drawing/2014/main" id="{5CFEE0C5-C3F6-4D01-BC14-46C760A1357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4857C0-DC30-4708-BB48-D625DC4D4E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ACC063E-86C2-4514-9C90-71A497FB705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69E72B9-54C6-4118-B1A0-5AC3D076DA08}"/>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D745595-1A22-4815-91E1-1F13AB9CD351}"/>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0E7DB9F-24C9-418E-A174-84087F5E93D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BFCCA02F-AFD4-4B3F-BBBF-990EF80A7D65}"/>
                </a:ext>
              </a:extLst>
            </p:cNvPr>
            <p:cNvGrpSpPr/>
            <p:nvPr/>
          </p:nvGrpSpPr>
          <p:grpSpPr>
            <a:xfrm>
              <a:off x="4092761" y="5635852"/>
              <a:ext cx="164520" cy="173080"/>
              <a:chOff x="6772303" y="6038214"/>
              <a:chExt cx="140650" cy="147968"/>
            </a:xfrm>
          </p:grpSpPr>
          <p:sp>
            <p:nvSpPr>
              <p:cNvPr id="68" name="Oval 67">
                <a:extLst>
                  <a:ext uri="{FF2B5EF4-FFF2-40B4-BE49-F238E27FC236}">
                    <a16:creationId xmlns:a16="http://schemas.microsoft.com/office/drawing/2014/main" id="{782F2B91-A7B4-417E-82CC-451EE7BEDB3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C60824C-D8D2-4F8D-A856-198B6D92382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84E71034-62D0-4843-B65C-46F27B5A7B7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6" name="Rectangle: Rounded Corners 65">
              <a:extLst>
                <a:ext uri="{FF2B5EF4-FFF2-40B4-BE49-F238E27FC236}">
                  <a16:creationId xmlns:a16="http://schemas.microsoft.com/office/drawing/2014/main" id="{6C2DE674-F641-43AD-907D-25730AED050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A022ADF-2062-41D0-8581-D1A88F88E7F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1">
            <a:extLst>
              <a:ext uri="{FF2B5EF4-FFF2-40B4-BE49-F238E27FC236}">
                <a16:creationId xmlns:a16="http://schemas.microsoft.com/office/drawing/2014/main" id="{1039ECA6-74B4-42DF-85CA-3000610DA71C}"/>
              </a:ext>
            </a:extLst>
          </p:cNvPr>
          <p:cNvSpPr txBox="1">
            <a:spLocks/>
          </p:cNvSpPr>
          <p:nvPr/>
        </p:nvSpPr>
        <p:spPr>
          <a:xfrm>
            <a:off x="536896" y="513534"/>
            <a:ext cx="10208003" cy="462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ko-KR" sz="2800" dirty="0" smtClean="0">
                <a:solidFill>
                  <a:schemeClr val="bg1"/>
                </a:solidFill>
              </a:rPr>
              <a:t>Une </a:t>
            </a:r>
            <a:r>
              <a:rPr lang="fr-FR" altLang="ko-KR" sz="2800" dirty="0">
                <a:solidFill>
                  <a:schemeClr val="bg1"/>
                </a:solidFill>
              </a:rPr>
              <a:t>API se décompose en trois </a:t>
            </a:r>
            <a:r>
              <a:rPr lang="fr-FR" altLang="ko-KR" sz="2800" dirty="0" smtClean="0">
                <a:solidFill>
                  <a:schemeClr val="bg1"/>
                </a:solidFill>
              </a:rPr>
              <a:t>mots-concepts</a:t>
            </a:r>
            <a:endParaRPr lang="ko-KR" altLang="en-US" sz="2800" dirty="0">
              <a:solidFill>
                <a:schemeClr val="bg1"/>
              </a:solidFill>
            </a:endParaRPr>
          </a:p>
        </p:txBody>
      </p:sp>
      <p:sp>
        <p:nvSpPr>
          <p:cNvPr id="5" name="Oval 4">
            <a:extLst>
              <a:ext uri="{FF2B5EF4-FFF2-40B4-BE49-F238E27FC236}">
                <a16:creationId xmlns:a16="http://schemas.microsoft.com/office/drawing/2014/main" id="{2B4830B5-AA37-4C15-931C-193524AC3DAF}"/>
              </a:ext>
            </a:extLst>
          </p:cNvPr>
          <p:cNvSpPr/>
          <p:nvPr/>
        </p:nvSpPr>
        <p:spPr>
          <a:xfrm>
            <a:off x="396000" y="1532836"/>
            <a:ext cx="556818" cy="6029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a:extLst>
              <a:ext uri="{FF2B5EF4-FFF2-40B4-BE49-F238E27FC236}">
                <a16:creationId xmlns:a16="http://schemas.microsoft.com/office/drawing/2014/main" id="{6CEB76D2-ECE9-411A-BDBF-40BFECDBC661}"/>
              </a:ext>
            </a:extLst>
          </p:cNvPr>
          <p:cNvSpPr/>
          <p:nvPr/>
        </p:nvSpPr>
        <p:spPr>
          <a:xfrm>
            <a:off x="396000" y="2859908"/>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5DD62FA5-43D0-47A7-9457-8EB1CE9E4B7E}"/>
              </a:ext>
            </a:extLst>
          </p:cNvPr>
          <p:cNvSpPr/>
          <p:nvPr/>
        </p:nvSpPr>
        <p:spPr>
          <a:xfrm>
            <a:off x="396000" y="4098518"/>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D811EFB-753A-4C8C-BC01-2B8A1AE8C65E}"/>
              </a:ext>
            </a:extLst>
          </p:cNvPr>
          <p:cNvSpPr txBox="1"/>
          <p:nvPr/>
        </p:nvSpPr>
        <p:spPr>
          <a:xfrm>
            <a:off x="448237" y="1653818"/>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88B2AF75-1BF1-4E18-A82C-2D24232E1060}"/>
              </a:ext>
            </a:extLst>
          </p:cNvPr>
          <p:cNvSpPr txBox="1"/>
          <p:nvPr/>
        </p:nvSpPr>
        <p:spPr>
          <a:xfrm>
            <a:off x="442733" y="297574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4E5239E8-7677-49EB-B4B8-8F452CACF990}"/>
              </a:ext>
            </a:extLst>
          </p:cNvPr>
          <p:cNvSpPr txBox="1"/>
          <p:nvPr/>
        </p:nvSpPr>
        <p:spPr>
          <a:xfrm>
            <a:off x="421247" y="4217145"/>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4" name="Group 13">
            <a:extLst>
              <a:ext uri="{FF2B5EF4-FFF2-40B4-BE49-F238E27FC236}">
                <a16:creationId xmlns:a16="http://schemas.microsoft.com/office/drawing/2014/main" id="{EB97F1DC-1D4B-4F85-B3CD-FF14DDE2BC18}"/>
              </a:ext>
            </a:extLst>
          </p:cNvPr>
          <p:cNvGrpSpPr/>
          <p:nvPr/>
        </p:nvGrpSpPr>
        <p:grpSpPr>
          <a:xfrm>
            <a:off x="1188000" y="1469220"/>
            <a:ext cx="4788000" cy="1231106"/>
            <a:chOff x="2551705" y="4283314"/>
            <a:chExt cx="2357003" cy="1231106"/>
          </a:xfrm>
        </p:grpSpPr>
        <p:sp>
          <p:nvSpPr>
            <p:cNvPr id="15" name="TextBox 14">
              <a:extLst>
                <a:ext uri="{FF2B5EF4-FFF2-40B4-BE49-F238E27FC236}">
                  <a16:creationId xmlns:a16="http://schemas.microsoft.com/office/drawing/2014/main" id="{E26BA1D6-FFDA-47D2-B620-602ECCDD039A}"/>
                </a:ext>
              </a:extLst>
            </p:cNvPr>
            <p:cNvSpPr txBox="1"/>
            <p:nvPr/>
          </p:nvSpPr>
          <p:spPr>
            <a:xfrm>
              <a:off x="2551707" y="4560313"/>
              <a:ext cx="2357001" cy="954107"/>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Par application s’entend tout service avec lequel un développeur ou une autre application souhaite interagir. Cela peut être un service météorologique, une application de partage d’images, un portail Open Data.</a:t>
              </a:r>
              <a:endParaRPr lang="ko-KR" altLang="en-US" sz="1400" dirty="0">
                <a:solidFill>
                  <a:schemeClr val="bg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fr-FR" altLang="ko-KR" sz="1600" b="1" dirty="0">
                  <a:solidFill>
                    <a:schemeClr val="bg1"/>
                  </a:solidFill>
                  <a:latin typeface="Arial" pitchFamily="34" charset="0"/>
                  <a:cs typeface="Arial" pitchFamily="34" charset="0"/>
                </a:rPr>
                <a:t>Application</a:t>
              </a:r>
              <a:endParaRPr lang="ko-KR" altLang="en-US" sz="1600" b="1" dirty="0">
                <a:solidFill>
                  <a:schemeClr val="bg1"/>
                </a:solidFill>
                <a:latin typeface="Arial" pitchFamily="34" charset="0"/>
                <a:cs typeface="Arial" pitchFamily="34" charset="0"/>
              </a:endParaRPr>
            </a:p>
          </p:txBody>
        </p:sp>
      </p:grpSp>
      <p:grpSp>
        <p:nvGrpSpPr>
          <p:cNvPr id="20" name="Group 19">
            <a:extLst>
              <a:ext uri="{FF2B5EF4-FFF2-40B4-BE49-F238E27FC236}">
                <a16:creationId xmlns:a16="http://schemas.microsoft.com/office/drawing/2014/main" id="{E1625600-D73F-43C3-BD4E-039419DB3313}"/>
              </a:ext>
            </a:extLst>
          </p:cNvPr>
          <p:cNvGrpSpPr/>
          <p:nvPr/>
        </p:nvGrpSpPr>
        <p:grpSpPr>
          <a:xfrm>
            <a:off x="1100161" y="4152504"/>
            <a:ext cx="5865290" cy="1461471"/>
            <a:chOff x="2551705" y="4283314"/>
            <a:chExt cx="2957216" cy="1386770"/>
          </a:xfrm>
        </p:grpSpPr>
        <p:sp>
          <p:nvSpPr>
            <p:cNvPr id="21" name="TextBox 20">
              <a:extLst>
                <a:ext uri="{FF2B5EF4-FFF2-40B4-BE49-F238E27FC236}">
                  <a16:creationId xmlns:a16="http://schemas.microsoft.com/office/drawing/2014/main" id="{262C3E6F-FED3-46AF-9A39-88E791D5D4AB}"/>
                </a:ext>
              </a:extLst>
            </p:cNvPr>
            <p:cNvSpPr txBox="1"/>
            <p:nvPr/>
          </p:nvSpPr>
          <p:spPr>
            <a:xfrm>
              <a:off x="2551707" y="4560313"/>
              <a:ext cx="2957214" cy="1109771"/>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Le programme est une fonction informatique à laquelle un développeur donne des instructions et qui va interagir avec l’application à notre place. Le programme peut par exemple récupérer des données à intervalles régulières ou soumettre une adresse postale (pour récupérer une coordonnée géographique)…</a:t>
              </a:r>
              <a:endParaRPr lang="ko-KR" altLang="en-US" sz="1400" dirty="0">
                <a:solidFill>
                  <a:schemeClr val="bg1"/>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9D0D914D-CAEF-4598-93BC-25B4B7A73E3D}"/>
                </a:ext>
              </a:extLst>
            </p:cNvPr>
            <p:cNvSpPr txBox="1"/>
            <p:nvPr/>
          </p:nvSpPr>
          <p:spPr>
            <a:xfrm>
              <a:off x="2551705" y="4283314"/>
              <a:ext cx="2336966" cy="338554"/>
            </a:xfrm>
            <a:prstGeom prst="rect">
              <a:avLst/>
            </a:prstGeom>
            <a:noFill/>
          </p:spPr>
          <p:txBody>
            <a:bodyPr wrap="square" rtlCol="0">
              <a:spAutoFit/>
            </a:bodyPr>
            <a:lstStyle/>
            <a:p>
              <a:r>
                <a:rPr lang="en-US" altLang="ko-KR" sz="1600" b="1" dirty="0" err="1">
                  <a:solidFill>
                    <a:schemeClr val="bg1"/>
                  </a:solidFill>
                  <a:latin typeface="Arial" pitchFamily="34" charset="0"/>
                  <a:cs typeface="Arial" pitchFamily="34" charset="0"/>
                </a:rPr>
                <a:t>Programme</a:t>
              </a:r>
              <a:endParaRPr lang="ko-KR" altLang="en-US" sz="1600" b="1" dirty="0">
                <a:solidFill>
                  <a:schemeClr val="bg1"/>
                </a:solidFill>
                <a:latin typeface="Arial" pitchFamily="34" charset="0"/>
                <a:cs typeface="Arial" pitchFamily="34" charset="0"/>
              </a:endParaRPr>
            </a:p>
          </p:txBody>
        </p:sp>
      </p:grpSp>
      <p:sp>
        <p:nvSpPr>
          <p:cNvPr id="41" name="Rectangle 40">
            <a:extLst>
              <a:ext uri="{FF2B5EF4-FFF2-40B4-BE49-F238E27FC236}">
                <a16:creationId xmlns:a16="http://schemas.microsoft.com/office/drawing/2014/main" id="{0A3DD7E5-C446-4D2D-BA89-7253C6653DAA}"/>
              </a:ext>
            </a:extLst>
          </p:cNvPr>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3">
            <a:extLst>
              <a:ext uri="{FF2B5EF4-FFF2-40B4-BE49-F238E27FC236}">
                <a16:creationId xmlns:a16="http://schemas.microsoft.com/office/drawing/2014/main" id="{15DBB695-92DD-4221-A37E-5CB8A89BC5C8}"/>
              </a:ext>
            </a:extLst>
          </p:cNvPr>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Freeform 15">
            <a:extLst>
              <a:ext uri="{FF2B5EF4-FFF2-40B4-BE49-F238E27FC236}">
                <a16:creationId xmlns:a16="http://schemas.microsoft.com/office/drawing/2014/main" id="{24091523-1F82-4274-B575-5DBDC745BD47}"/>
              </a:ext>
            </a:extLst>
          </p:cNvPr>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Freeform 16">
            <a:extLst>
              <a:ext uri="{FF2B5EF4-FFF2-40B4-BE49-F238E27FC236}">
                <a16:creationId xmlns:a16="http://schemas.microsoft.com/office/drawing/2014/main" id="{D1C505C9-9004-4DFD-9D1B-EAC37F8FFA33}"/>
              </a:ext>
            </a:extLst>
          </p:cNvPr>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Freeform 17">
            <a:extLst>
              <a:ext uri="{FF2B5EF4-FFF2-40B4-BE49-F238E27FC236}">
                <a16:creationId xmlns:a16="http://schemas.microsoft.com/office/drawing/2014/main" id="{4F1B7007-66D9-472A-851F-B2A0D3351F13}"/>
              </a:ext>
            </a:extLst>
          </p:cNvPr>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19">
            <a:extLst>
              <a:ext uri="{FF2B5EF4-FFF2-40B4-BE49-F238E27FC236}">
                <a16:creationId xmlns:a16="http://schemas.microsoft.com/office/drawing/2014/main" id="{E71EC0E3-E346-45AD-8239-F4D4613A06F6}"/>
              </a:ext>
            </a:extLst>
          </p:cNvPr>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Freeform 11">
            <a:extLst>
              <a:ext uri="{FF2B5EF4-FFF2-40B4-BE49-F238E27FC236}">
                <a16:creationId xmlns:a16="http://schemas.microsoft.com/office/drawing/2014/main" id="{1F1EFEAC-1261-4FA1-BC9A-5908E9B5CC41}"/>
              </a:ext>
            </a:extLst>
          </p:cNvPr>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9">
            <a:extLst>
              <a:ext uri="{FF2B5EF4-FFF2-40B4-BE49-F238E27FC236}">
                <a16:creationId xmlns:a16="http://schemas.microsoft.com/office/drawing/2014/main" id="{15250868-2C9D-4B71-90FE-A54F9765BB56}"/>
              </a:ext>
            </a:extLst>
          </p:cNvPr>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19">
            <a:extLst>
              <a:ext uri="{FF2B5EF4-FFF2-40B4-BE49-F238E27FC236}">
                <a16:creationId xmlns:a16="http://schemas.microsoft.com/office/drawing/2014/main" id="{67D430AF-9481-4FB7-80A1-4088DD64F43D}"/>
              </a:ext>
            </a:extLst>
          </p:cNvPr>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27">
            <a:extLst>
              <a:ext uri="{FF2B5EF4-FFF2-40B4-BE49-F238E27FC236}">
                <a16:creationId xmlns:a16="http://schemas.microsoft.com/office/drawing/2014/main" id="{63FD86D9-6459-4860-941A-08AD15C9328F}"/>
              </a:ext>
            </a:extLst>
          </p:cNvPr>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Freeform 28">
            <a:extLst>
              <a:ext uri="{FF2B5EF4-FFF2-40B4-BE49-F238E27FC236}">
                <a16:creationId xmlns:a16="http://schemas.microsoft.com/office/drawing/2014/main" id="{DCDB9A51-1997-4206-9B1B-F590B4953FEB}"/>
              </a:ext>
            </a:extLst>
          </p:cNvPr>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Rectangle 19">
            <a:extLst>
              <a:ext uri="{FF2B5EF4-FFF2-40B4-BE49-F238E27FC236}">
                <a16:creationId xmlns:a16="http://schemas.microsoft.com/office/drawing/2014/main" id="{4EEAB3AA-3AD4-4E41-8525-A7757F060707}"/>
              </a:ext>
            </a:extLst>
          </p:cNvPr>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5">
            <a:extLst>
              <a:ext uri="{FF2B5EF4-FFF2-40B4-BE49-F238E27FC236}">
                <a16:creationId xmlns:a16="http://schemas.microsoft.com/office/drawing/2014/main" id="{7FC60D33-FF38-4740-B84F-C047C8921835}"/>
              </a:ext>
            </a:extLst>
          </p:cNvPr>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Rounded Rectangle 30">
            <a:extLst>
              <a:ext uri="{FF2B5EF4-FFF2-40B4-BE49-F238E27FC236}">
                <a16:creationId xmlns:a16="http://schemas.microsoft.com/office/drawing/2014/main" id="{CF840D3F-0819-4515-982F-C956B0CDD942}"/>
              </a:ext>
            </a:extLst>
          </p:cNvPr>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31">
            <a:extLst>
              <a:ext uri="{FF2B5EF4-FFF2-40B4-BE49-F238E27FC236}">
                <a16:creationId xmlns:a16="http://schemas.microsoft.com/office/drawing/2014/main" id="{F6057A10-16AA-4A61-918C-59551D6B3501}"/>
              </a:ext>
            </a:extLst>
          </p:cNvPr>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2">
            <a:extLst>
              <a:ext uri="{FF2B5EF4-FFF2-40B4-BE49-F238E27FC236}">
                <a16:creationId xmlns:a16="http://schemas.microsoft.com/office/drawing/2014/main" id="{E1ECFA4F-D59B-44D5-8B07-74D6E41D431E}"/>
              </a:ext>
            </a:extLst>
          </p:cNvPr>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0" name="Group 13">
            <a:extLst>
              <a:ext uri="{FF2B5EF4-FFF2-40B4-BE49-F238E27FC236}">
                <a16:creationId xmlns:a16="http://schemas.microsoft.com/office/drawing/2014/main" id="{EB97F1DC-1D4B-4F85-B3CD-FF14DDE2BC18}"/>
              </a:ext>
            </a:extLst>
          </p:cNvPr>
          <p:cNvGrpSpPr/>
          <p:nvPr/>
        </p:nvGrpSpPr>
        <p:grpSpPr>
          <a:xfrm>
            <a:off x="1188000" y="2873637"/>
            <a:ext cx="4788000" cy="800219"/>
            <a:chOff x="2551705" y="4283314"/>
            <a:chExt cx="2357003" cy="800219"/>
          </a:xfrm>
        </p:grpSpPr>
        <p:sp>
          <p:nvSpPr>
            <p:cNvPr id="71" name="TextBox 14">
              <a:extLst>
                <a:ext uri="{FF2B5EF4-FFF2-40B4-BE49-F238E27FC236}">
                  <a16:creationId xmlns:a16="http://schemas.microsoft.com/office/drawing/2014/main" id="{E26BA1D6-FFDA-47D2-B620-602ECCDD039A}"/>
                </a:ext>
              </a:extLst>
            </p:cNvPr>
            <p:cNvSpPr txBox="1"/>
            <p:nvPr/>
          </p:nvSpPr>
          <p:spPr>
            <a:xfrm>
              <a:off x="2551707" y="4560313"/>
              <a:ext cx="2357001" cy="523220"/>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L’interface est la porte d’entrée par laquelle il sera possible d’interagir avec l’application.</a:t>
              </a:r>
              <a:endParaRPr lang="ko-KR" altLang="en-US" sz="1400" dirty="0">
                <a:solidFill>
                  <a:schemeClr val="bg1"/>
                </a:solidFill>
                <a:latin typeface="Arial" pitchFamily="34" charset="0"/>
                <a:cs typeface="Arial" pitchFamily="34" charset="0"/>
              </a:endParaRPr>
            </a:p>
          </p:txBody>
        </p:sp>
        <p:sp>
          <p:nvSpPr>
            <p:cNvPr id="72"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en-US" altLang="ko-KR" sz="1600" b="1" dirty="0">
                  <a:solidFill>
                    <a:schemeClr val="bg1"/>
                  </a:solidFill>
                  <a:latin typeface="Arial" pitchFamily="34" charset="0"/>
                  <a:cs typeface="Arial" pitchFamily="34" charset="0"/>
                </a:rPr>
                <a:t>Interface</a:t>
              </a:r>
              <a:endParaRPr lang="ko-KR" altLang="en-US" sz="16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343299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871885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a:extLst>
              <a:ext uri="{FF2B5EF4-FFF2-40B4-BE49-F238E27FC236}">
                <a16:creationId xmlns:a16="http://schemas.microsoft.com/office/drawing/2014/main" id="{B04823C5-AAD3-4FB3-A25D-C238181A022C}"/>
              </a:ext>
            </a:extLst>
          </p:cNvPr>
          <p:cNvSpPr/>
          <p:nvPr/>
        </p:nvSpPr>
        <p:spPr>
          <a:xfrm>
            <a:off x="933061" y="1679553"/>
            <a:ext cx="10566513" cy="4780882"/>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b="1" dirty="0" smtClean="0">
                <a:solidFill>
                  <a:schemeClr val="bg1"/>
                </a:solidFill>
                <a:latin typeface="+mj-lt"/>
                <a:cs typeface="Arial" pitchFamily="34" charset="0"/>
              </a:rPr>
              <a:t>Rest</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2872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1" y="1541054"/>
            <a:ext cx="2226906"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Rest</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3970318"/>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L’acronyme </a:t>
            </a:r>
            <a:r>
              <a:rPr lang="fr-FR" altLang="ko-KR" sz="1200" dirty="0">
                <a:solidFill>
                  <a:schemeClr val="bg1"/>
                </a:solidFill>
                <a:latin typeface="Arial" pitchFamily="34" charset="0"/>
                <a:cs typeface="Arial" pitchFamily="34" charset="0"/>
              </a:rPr>
              <a:t>REST (</a:t>
            </a:r>
            <a:r>
              <a:rPr lang="fr-FR" altLang="ko-KR" sz="1200" dirty="0" err="1">
                <a:solidFill>
                  <a:schemeClr val="bg1"/>
                </a:solidFill>
                <a:latin typeface="Arial" pitchFamily="34" charset="0"/>
                <a:cs typeface="Arial" pitchFamily="34" charset="0"/>
              </a:rPr>
              <a:t>REpresentational</a:t>
            </a:r>
            <a:r>
              <a:rPr lang="fr-FR" altLang="ko-KR" sz="1200" dirty="0">
                <a:solidFill>
                  <a:schemeClr val="bg1"/>
                </a:solidFill>
                <a:latin typeface="Arial" pitchFamily="34" charset="0"/>
                <a:cs typeface="Arial" pitchFamily="34" charset="0"/>
              </a:rPr>
              <a:t> State Transfer) a été inventé par Roy Fielding, un scientifique américain qui a beaucoup contribué dans les spécifications du protocole HTTP. Le terme est apparu la première fois dans sa thèse de doctorat sur les styles d’architecture des logiciels en réseaux «Architectural Styles and the Design of Network-</a:t>
            </a:r>
            <a:r>
              <a:rPr lang="fr-FR" altLang="ko-KR" sz="1200" dirty="0" err="1">
                <a:solidFill>
                  <a:schemeClr val="bg1"/>
                </a:solidFill>
                <a:latin typeface="Arial" pitchFamily="34" charset="0"/>
                <a:cs typeface="Arial" pitchFamily="34" charset="0"/>
              </a:rPr>
              <a:t>based</a:t>
            </a:r>
            <a:r>
              <a:rPr lang="fr-FR" altLang="ko-KR" sz="1200" dirty="0">
                <a:solidFill>
                  <a:schemeClr val="bg1"/>
                </a:solidFill>
                <a:latin typeface="Arial" pitchFamily="34" charset="0"/>
                <a:cs typeface="Arial" pitchFamily="34" charset="0"/>
              </a:rPr>
              <a:t> Software Architectures</a:t>
            </a:r>
            <a:r>
              <a:rPr lang="fr-FR" altLang="ko-KR" sz="1200" dirty="0" smtClean="0">
                <a:solidFill>
                  <a:schemeClr val="bg1"/>
                </a:solidFill>
                <a:latin typeface="Arial" pitchFamily="34" charset="0"/>
                <a:cs typeface="Arial" pitchFamily="34" charset="0"/>
              </a:rPr>
              <a:t>».</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REST est </a:t>
            </a:r>
            <a:r>
              <a:rPr lang="fr-FR" altLang="ko-KR" sz="1200" dirty="0">
                <a:solidFill>
                  <a:schemeClr val="bg1"/>
                </a:solidFill>
                <a:latin typeface="Arial" pitchFamily="34" charset="0"/>
                <a:cs typeface="Arial" pitchFamily="34" charset="0"/>
              </a:rPr>
              <a:t>un style d’architecture permettant de construire des applications (Web, Intranet, Web Service). Il s’agit d’un ensemble de conventions et de bonnes pratiques à respecter et non d’une technologie à part entière. L’architecture REST utilise les spécifications originelles du protocole </a:t>
            </a:r>
            <a:r>
              <a:rPr lang="fr-FR" altLang="ko-KR" sz="1200" dirty="0" smtClean="0">
                <a:solidFill>
                  <a:schemeClr val="bg1"/>
                </a:solidFill>
                <a:latin typeface="Arial" pitchFamily="34" charset="0"/>
                <a:cs typeface="Arial" pitchFamily="34" charset="0"/>
              </a:rPr>
              <a:t>HTTP.</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REST est une architecture sans état (</a:t>
            </a:r>
            <a:r>
              <a:rPr lang="fr-FR" altLang="ko-KR" sz="1200" dirty="0" err="1">
                <a:solidFill>
                  <a:schemeClr val="bg1"/>
                </a:solidFill>
                <a:latin typeface="Arial" pitchFamily="34" charset="0"/>
                <a:cs typeface="Arial" pitchFamily="34" charset="0"/>
              </a:rPr>
              <a:t>stateless</a:t>
            </a:r>
            <a:r>
              <a:rPr lang="fr-FR" altLang="ko-KR" sz="1200" dirty="0">
                <a:solidFill>
                  <a:schemeClr val="bg1"/>
                </a:solidFill>
                <a:latin typeface="Arial" pitchFamily="34" charset="0"/>
                <a:cs typeface="Arial" pitchFamily="34" charset="0"/>
              </a:rPr>
              <a:t>) du côté du serveur. Le fait d'être «sans état» signifie que le serveur ne mémorise pas l'état du client entre deux requêtes. Du point de vue du serveur, chaque requête est une entité distincte des autres.</a:t>
            </a:r>
            <a:endParaRPr lang="fr-FR" altLang="ko-KR" sz="1200" dirty="0" smtClean="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Il est bien évident que les réseaux relient des logiciels technologiquement hétérogènes, ce qui justifie l’utilisation d’un langage commun au niveau des échanges (souvent du </a:t>
            </a:r>
            <a:r>
              <a:rPr lang="fr-FR" altLang="ko-KR" sz="1200" dirty="0" smtClean="0">
                <a:solidFill>
                  <a:schemeClr val="bg1"/>
                </a:solidFill>
                <a:latin typeface="Arial" pitchFamily="34" charset="0"/>
                <a:cs typeface="Arial" pitchFamily="34" charset="0"/>
              </a:rPr>
              <a:t>JSON, du XML voire du CSV).</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5 règles à suivre pour implémenter REST</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    Règle n°1 : l’URI comme identifiant des ressources</a:t>
            </a:r>
          </a:p>
          <a:p>
            <a:pPr algn="just"/>
            <a:r>
              <a:rPr lang="fr-FR" altLang="ko-KR" sz="1200" dirty="0">
                <a:solidFill>
                  <a:schemeClr val="bg1"/>
                </a:solidFill>
                <a:latin typeface="Arial" pitchFamily="34" charset="0"/>
                <a:cs typeface="Arial" pitchFamily="34" charset="0"/>
              </a:rPr>
              <a:t>    Règle n°2 : les verbes HTTP comme identifiant des opérations</a:t>
            </a:r>
          </a:p>
          <a:p>
            <a:pPr algn="just"/>
            <a:r>
              <a:rPr lang="fr-FR" altLang="ko-KR" sz="1200" dirty="0">
                <a:solidFill>
                  <a:schemeClr val="bg1"/>
                </a:solidFill>
                <a:latin typeface="Arial" pitchFamily="34" charset="0"/>
                <a:cs typeface="Arial" pitchFamily="34" charset="0"/>
              </a:rPr>
              <a:t>    Règle n°3 : les réponses HTTP comme représentation des ressources</a:t>
            </a:r>
          </a:p>
          <a:p>
            <a:pPr algn="just"/>
            <a:r>
              <a:rPr lang="fr-FR" altLang="ko-KR" sz="1200" dirty="0">
                <a:solidFill>
                  <a:schemeClr val="bg1"/>
                </a:solidFill>
                <a:latin typeface="Arial" pitchFamily="34" charset="0"/>
                <a:cs typeface="Arial" pitchFamily="34" charset="0"/>
              </a:rPr>
              <a:t>    Règle n°4 : les liens comme relation entre ressources</a:t>
            </a:r>
          </a:p>
          <a:p>
            <a:pPr algn="just"/>
            <a:r>
              <a:rPr lang="fr-FR" altLang="ko-KR" sz="1200" dirty="0">
                <a:solidFill>
                  <a:schemeClr val="bg1"/>
                </a:solidFill>
                <a:latin typeface="Arial" pitchFamily="34" charset="0"/>
                <a:cs typeface="Arial" pitchFamily="34" charset="0"/>
              </a:rPr>
              <a:t>    Règle n°5 : un paramètre comme jeton d’authentification</a:t>
            </a:r>
            <a:endParaRPr lang="en-US" altLang="ko-KR" sz="1200" dirty="0">
              <a:solidFill>
                <a:schemeClr val="bg1"/>
              </a:solidFill>
              <a:latin typeface="Arial" pitchFamily="34" charset="0"/>
              <a:cs typeface="Arial" pitchFamily="34" charset="0"/>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176" y="4411320"/>
            <a:ext cx="3542881" cy="1630196"/>
          </a:xfrm>
          <a:prstGeom prst="rect">
            <a:avLst/>
          </a:prstGeom>
        </p:spPr>
      </p:pic>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en-US" dirty="0" smtClean="0"/>
              <a:t>Explication </a:t>
            </a:r>
            <a:r>
              <a:rPr lang="en-US" dirty="0" err="1" smtClean="0"/>
              <a:t>d’une</a:t>
            </a:r>
            <a:r>
              <a:rPr lang="en-US" dirty="0" smtClean="0"/>
              <a:t> URI</a:t>
            </a:r>
            <a:endParaRPr lang="en-US" dirty="0"/>
          </a:p>
        </p:txBody>
      </p:sp>
      <p:sp>
        <p:nvSpPr>
          <p:cNvPr id="3" name="Freeform: Shape 2">
            <a:extLst>
              <a:ext uri="{FF2B5EF4-FFF2-40B4-BE49-F238E27FC236}">
                <a16:creationId xmlns:a16="http://schemas.microsoft.com/office/drawing/2014/main" id="{E9647152-983C-49E8-9F34-F9883A63DBB6}"/>
              </a:ext>
            </a:extLst>
          </p:cNvPr>
          <p:cNvSpPr/>
          <p:nvPr/>
        </p:nvSpPr>
        <p:spPr>
          <a:xfrm>
            <a:off x="3262372" y="1887070"/>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4671494" y="2248948"/>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377442" y="188518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6744749" y="2240011"/>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FB48C7-9C68-47C0-8DB6-68A116A59A79}"/>
              </a:ext>
            </a:extLst>
          </p:cNvPr>
          <p:cNvSpPr/>
          <p:nvPr/>
        </p:nvSpPr>
        <p:spPr>
          <a:xfrm>
            <a:off x="7449187" y="1862439"/>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1955131" y="3515841"/>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A40BEA3-354E-47F1-858E-AC97BEEAE8D4}"/>
              </a:ext>
            </a:extLst>
          </p:cNvPr>
          <p:cNvGrpSpPr/>
          <p:nvPr/>
        </p:nvGrpSpPr>
        <p:grpSpPr>
          <a:xfrm>
            <a:off x="2079190" y="3671358"/>
            <a:ext cx="2045528" cy="542066"/>
            <a:chOff x="1418442" y="3789040"/>
            <a:chExt cx="2045528" cy="542066"/>
          </a:xfrm>
        </p:grpSpPr>
        <p:sp>
          <p:nvSpPr>
            <p:cNvPr id="15" name="TextBox 14">
              <a:extLst>
                <a:ext uri="{FF2B5EF4-FFF2-40B4-BE49-F238E27FC236}">
                  <a16:creationId xmlns:a16="http://schemas.microsoft.com/office/drawing/2014/main" id="{E49C3BDD-659C-46AE-A6E9-D7B283F5B862}"/>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Scheme </a:t>
              </a:r>
              <a:r>
                <a:rPr lang="en-US" altLang="ko-KR" sz="1200" b="1" dirty="0">
                  <a:solidFill>
                    <a:schemeClr val="tx1">
                      <a:lumMod val="75000"/>
                      <a:lumOff val="25000"/>
                    </a:schemeClr>
                  </a:solidFill>
                  <a:latin typeface="Calibri" pitchFamily="34" charset="0"/>
                  <a:cs typeface="Calibri" pitchFamily="34" charset="0"/>
                </a:rPr>
                <a:t>(le </a:t>
              </a:r>
              <a:r>
                <a:rPr lang="en-US" altLang="ko-KR" sz="1200" b="1" dirty="0" err="1">
                  <a:solidFill>
                    <a:schemeClr val="tx1">
                      <a:lumMod val="75000"/>
                      <a:lumOff val="25000"/>
                    </a:schemeClr>
                  </a:solidFill>
                  <a:latin typeface="Calibri" pitchFamily="34" charset="0"/>
                  <a:cs typeface="Calibri" pitchFamily="34" charset="0"/>
                </a:rPr>
                <a:t>schéma</a:t>
              </a:r>
              <a:r>
                <a:rPr lang="en-US" altLang="ko-KR" sz="1200" b="1" dirty="0" smtClean="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F4C6F4E4-6D0D-4B70-A06B-9B42EF9D5B5A}"/>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smtClean="0">
                  <a:solidFill>
                    <a:schemeClr val="tx1">
                      <a:lumMod val="75000"/>
                      <a:lumOff val="25000"/>
                    </a:schemeClr>
                  </a:solidFill>
                </a:rPr>
                <a:t>indique</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le </a:t>
              </a:r>
              <a:r>
                <a:rPr lang="en-US" altLang="ko-KR" sz="1200" dirty="0" err="1">
                  <a:solidFill>
                    <a:schemeClr val="tx1">
                      <a:lumMod val="75000"/>
                      <a:lumOff val="25000"/>
                    </a:schemeClr>
                  </a:solidFill>
                </a:rPr>
                <a:t>protocole</a:t>
              </a:r>
              <a:r>
                <a:rPr lang="en-US" altLang="ko-KR" sz="1200" dirty="0">
                  <a:solidFill>
                    <a:schemeClr val="tx1">
                      <a:lumMod val="75000"/>
                      <a:lumOff val="25000"/>
                    </a:schemeClr>
                  </a:solidFill>
                </a:rPr>
                <a:t> </a:t>
              </a:r>
              <a:r>
                <a:rPr lang="en-US" altLang="ko-KR" sz="1200" dirty="0" err="1" smtClean="0">
                  <a:solidFill>
                    <a:schemeClr val="tx1">
                      <a:lumMod val="75000"/>
                      <a:lumOff val="25000"/>
                    </a:schemeClr>
                  </a:solidFill>
                </a:rPr>
                <a:t>utilisé</a:t>
              </a:r>
              <a:r>
                <a:rPr lang="en-US" altLang="ko-KR" sz="1200" dirty="0" smtClean="0">
                  <a:solidFill>
                    <a:schemeClr val="tx1">
                      <a:lumMod val="75000"/>
                      <a:lumOff val="25000"/>
                    </a:schemeClr>
                  </a:solidFill>
                </a:rPr>
                <a:t>.</a:t>
              </a:r>
              <a:endParaRPr lang="ko-KR" altLang="en-US" sz="1200" dirty="0">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C6357DA9-19D4-4C6D-8893-570936FB8348}"/>
              </a:ext>
            </a:extLst>
          </p:cNvPr>
          <p:cNvGrpSpPr/>
          <p:nvPr/>
        </p:nvGrpSpPr>
        <p:grpSpPr>
          <a:xfrm>
            <a:off x="5010112" y="3789548"/>
            <a:ext cx="2045528" cy="726732"/>
            <a:chOff x="1418442" y="3789040"/>
            <a:chExt cx="2045528" cy="726732"/>
          </a:xfrm>
        </p:grpSpPr>
        <p:sp>
          <p:nvSpPr>
            <p:cNvPr id="18" name="TextBox 17">
              <a:extLst>
                <a:ext uri="{FF2B5EF4-FFF2-40B4-BE49-F238E27FC236}">
                  <a16:creationId xmlns:a16="http://schemas.microsoft.com/office/drawing/2014/main" id="{8111D17D-DF26-4136-B902-5B8F94F3BD04}"/>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Path (le </a:t>
              </a:r>
              <a:r>
                <a:rPr lang="en-US" altLang="ko-KR" sz="1200" b="1" dirty="0" err="1">
                  <a:solidFill>
                    <a:schemeClr val="tx1">
                      <a:lumMod val="75000"/>
                      <a:lumOff val="25000"/>
                    </a:schemeClr>
                  </a:solidFill>
                  <a:latin typeface="Calibri" pitchFamily="34" charset="0"/>
                  <a:cs typeface="Calibri" pitchFamily="34" charset="0"/>
                </a:rPr>
                <a:t>chemin</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D2658D43-7D26-42F2-868D-345B3544743B}"/>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indique le chemin d’accès à la ressource.</a:t>
              </a:r>
              <a:endParaRPr lang="ko-KR" altLang="en-US" sz="1200" dirty="0">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B9D1E1B4-0D67-4CCA-B66B-A00F83F7562A}"/>
              </a:ext>
            </a:extLst>
          </p:cNvPr>
          <p:cNvGrpSpPr/>
          <p:nvPr/>
        </p:nvGrpSpPr>
        <p:grpSpPr>
          <a:xfrm>
            <a:off x="9176726" y="3453634"/>
            <a:ext cx="2045528" cy="726732"/>
            <a:chOff x="1418442" y="3789040"/>
            <a:chExt cx="2045528" cy="726732"/>
          </a:xfrm>
        </p:grpSpPr>
        <p:sp>
          <p:nvSpPr>
            <p:cNvPr id="21" name="TextBox 20">
              <a:extLst>
                <a:ext uri="{FF2B5EF4-FFF2-40B4-BE49-F238E27FC236}">
                  <a16:creationId xmlns:a16="http://schemas.microsoft.com/office/drawing/2014/main" id="{4CA119EC-7441-4652-B307-04843BD04658}"/>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Fragment </a:t>
              </a:r>
              <a:r>
                <a:rPr lang="en-US" altLang="ko-KR" sz="1200" b="1" dirty="0">
                  <a:solidFill>
                    <a:schemeClr val="tx1">
                      <a:lumMod val="75000"/>
                      <a:lumOff val="25000"/>
                    </a:schemeClr>
                  </a:solidFill>
                  <a:latin typeface="Calibri" pitchFamily="34" charset="0"/>
                  <a:cs typeface="Calibri" pitchFamily="34" charset="0"/>
                </a:rPr>
                <a:t>(le fragment)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désigne un aspect partiel d’une ressource.</a:t>
              </a:r>
              <a:endParaRPr lang="ko-KR" altLang="en-US" sz="1200" dirty="0">
                <a:solidFill>
                  <a:schemeClr val="tx1">
                    <a:lumMod val="75000"/>
                    <a:lumOff val="25000"/>
                  </a:schemeClr>
                </a:solidFill>
              </a:endParaRPr>
            </a:p>
          </p:txBody>
        </p:sp>
      </p:grpSp>
      <p:cxnSp>
        <p:nvCxnSpPr>
          <p:cNvPr id="23" name="Elbow Connector 30">
            <a:extLst>
              <a:ext uri="{FF2B5EF4-FFF2-40B4-BE49-F238E27FC236}">
                <a16:creationId xmlns:a16="http://schemas.microsoft.com/office/drawing/2014/main" id="{2379F85C-BBD7-4D76-9E5B-2FB8FD6296BD}"/>
              </a:ext>
            </a:extLst>
          </p:cNvPr>
          <p:cNvCxnSpPr>
            <a:cxnSpLocks/>
          </p:cNvCxnSpPr>
          <p:nvPr/>
        </p:nvCxnSpPr>
        <p:spPr>
          <a:xfrm flipV="1">
            <a:off x="4815954" y="3795531"/>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9044049" y="3466061"/>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C132628-1B87-451C-BB7B-D89EBEBF31CE}"/>
              </a:ext>
            </a:extLst>
          </p:cNvPr>
          <p:cNvGrpSpPr/>
          <p:nvPr/>
        </p:nvGrpSpPr>
        <p:grpSpPr>
          <a:xfrm>
            <a:off x="2416222" y="1128331"/>
            <a:ext cx="2045528" cy="517186"/>
            <a:chOff x="1418442" y="3813920"/>
            <a:chExt cx="2045528" cy="517186"/>
          </a:xfrm>
        </p:grpSpPr>
        <p:sp>
          <p:nvSpPr>
            <p:cNvPr id="26" name="TextBox 25">
              <a:extLst>
                <a:ext uri="{FF2B5EF4-FFF2-40B4-BE49-F238E27FC236}">
                  <a16:creationId xmlns:a16="http://schemas.microsoft.com/office/drawing/2014/main" id="{633F21C9-B5BC-4095-A853-F20F24E4EF2D}"/>
                </a:ext>
              </a:extLst>
            </p:cNvPr>
            <p:cNvSpPr txBox="1"/>
            <p:nvPr/>
          </p:nvSpPr>
          <p:spPr>
            <a:xfrm>
              <a:off x="1418442" y="381392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Authority </a:t>
              </a:r>
              <a:r>
                <a:rPr lang="en-US" altLang="ko-KR" sz="1200" b="1" dirty="0">
                  <a:solidFill>
                    <a:schemeClr val="tx1">
                      <a:lumMod val="75000"/>
                      <a:lumOff val="25000"/>
                    </a:schemeClr>
                  </a:solidFill>
                  <a:latin typeface="Calibri" pitchFamily="34" charset="0"/>
                  <a:cs typeface="Calibri" pitchFamily="34" charset="0"/>
                </a:rPr>
                <a:t>(</a:t>
              </a:r>
              <a:r>
                <a:rPr lang="en-US" altLang="ko-KR" sz="1200" b="1" dirty="0" err="1">
                  <a:solidFill>
                    <a:schemeClr val="tx1">
                      <a:lumMod val="75000"/>
                      <a:lumOff val="25000"/>
                    </a:schemeClr>
                  </a:solidFill>
                  <a:latin typeface="Calibri" pitchFamily="34" charset="0"/>
                  <a:cs typeface="Calibri" pitchFamily="34" charset="0"/>
                </a:rPr>
                <a:t>l’autorité</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7DC5DDF2-DF42-4FC4-9B7E-D391F716EDE8}"/>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a:solidFill>
                    <a:schemeClr val="tx1">
                      <a:lumMod val="75000"/>
                      <a:lumOff val="25000"/>
                    </a:schemeClr>
                  </a:solidFill>
                </a:rPr>
                <a:t>identifie</a:t>
              </a:r>
              <a:r>
                <a:rPr lang="en-US" altLang="ko-KR" sz="1200" dirty="0">
                  <a:solidFill>
                    <a:schemeClr val="tx1">
                      <a:lumMod val="75000"/>
                      <a:lumOff val="25000"/>
                    </a:schemeClr>
                  </a:solidFill>
                </a:rPr>
                <a:t> le </a:t>
              </a:r>
              <a:r>
                <a:rPr lang="en-US" altLang="ko-KR" sz="1200" dirty="0" err="1">
                  <a:solidFill>
                    <a:schemeClr val="tx1">
                      <a:lumMod val="75000"/>
                      <a:lumOff val="25000"/>
                    </a:schemeClr>
                  </a:solidFill>
                </a:rPr>
                <a:t>domaine</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grpSp>
      <p:cxnSp>
        <p:nvCxnSpPr>
          <p:cNvPr id="28" name="Elbow Connector 43">
            <a:extLst>
              <a:ext uri="{FF2B5EF4-FFF2-40B4-BE49-F238E27FC236}">
                <a16:creationId xmlns:a16="http://schemas.microsoft.com/office/drawing/2014/main" id="{2085084D-9491-4B46-871F-18ECA41711FA}"/>
              </a:ext>
            </a:extLst>
          </p:cNvPr>
          <p:cNvCxnSpPr/>
          <p:nvPr/>
        </p:nvCxnSpPr>
        <p:spPr>
          <a:xfrm>
            <a:off x="2228690" y="958762"/>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1ECE028-58E4-4E68-A7C4-C6004DA2C01C}"/>
              </a:ext>
            </a:extLst>
          </p:cNvPr>
          <p:cNvGrpSpPr/>
          <p:nvPr/>
        </p:nvGrpSpPr>
        <p:grpSpPr>
          <a:xfrm>
            <a:off x="8125642" y="1018628"/>
            <a:ext cx="2045528" cy="726732"/>
            <a:chOff x="1418442" y="3789040"/>
            <a:chExt cx="2045528" cy="726732"/>
          </a:xfrm>
        </p:grpSpPr>
        <p:sp>
          <p:nvSpPr>
            <p:cNvPr id="30" name="TextBox 29">
              <a:extLst>
                <a:ext uri="{FF2B5EF4-FFF2-40B4-BE49-F238E27FC236}">
                  <a16:creationId xmlns:a16="http://schemas.microsoft.com/office/drawing/2014/main" id="{4E02B60F-59E8-4C04-87D4-80001D210DA9}"/>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Query (la </a:t>
              </a:r>
              <a:r>
                <a:rPr lang="en-US" altLang="ko-KR" sz="1200" b="1" dirty="0" err="1">
                  <a:solidFill>
                    <a:schemeClr val="tx1">
                      <a:lumMod val="75000"/>
                      <a:lumOff val="25000"/>
                    </a:schemeClr>
                  </a:solidFill>
                  <a:latin typeface="Calibri" pitchFamily="34" charset="0"/>
                  <a:cs typeface="Calibri" pitchFamily="34" charset="0"/>
                </a:rPr>
                <a:t>requête</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31" name="TextBox 30">
              <a:extLst>
                <a:ext uri="{FF2B5EF4-FFF2-40B4-BE49-F238E27FC236}">
                  <a16:creationId xmlns:a16="http://schemas.microsoft.com/office/drawing/2014/main" id="{5DDC783D-AC40-4A04-AC28-1A021DD8D256}"/>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représente une action de requête.</a:t>
              </a:r>
              <a:endParaRPr lang="ko-KR" altLang="en-US" sz="1200" dirty="0">
                <a:solidFill>
                  <a:schemeClr val="tx1">
                    <a:lumMod val="75000"/>
                    <a:lumOff val="25000"/>
                  </a:schemeClr>
                </a:solidFill>
              </a:endParaRPr>
            </a:p>
          </p:txBody>
        </p:sp>
      </p:grp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7509998" y="84906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3549227" y="3306017"/>
            <a:ext cx="1201157" cy="400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Scheme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5668138" y="3306017"/>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Path</a:t>
            </a:r>
            <a:endParaRPr lang="ko-KR" altLang="en-US"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736042" y="3261182"/>
            <a:ext cx="1233787" cy="369332"/>
          </a:xfrm>
          <a:prstGeom prst="rect">
            <a:avLst/>
          </a:prstGeom>
          <a:noFill/>
        </p:spPr>
        <p:txBody>
          <a:bodyPr wrap="square" rtlCol="0">
            <a:spAutoFit/>
          </a:bodyPr>
          <a:lstStyle/>
          <a:p>
            <a:pPr algn="ctr"/>
            <a:r>
              <a:rPr lang="en-US" altLang="ko-KR" b="1" dirty="0" smtClean="0">
                <a:solidFill>
                  <a:schemeClr val="accent5"/>
                </a:solidFill>
                <a:cs typeface="Arial" pitchFamily="34" charset="0"/>
              </a:rPr>
              <a:t>Fragment</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4606763" y="1841194"/>
            <a:ext cx="1201157" cy="369332"/>
          </a:xfrm>
          <a:prstGeom prst="rect">
            <a:avLst/>
          </a:prstGeom>
          <a:noFill/>
        </p:spPr>
        <p:txBody>
          <a:bodyPr wrap="square" rtlCol="0">
            <a:spAutoFit/>
          </a:bodyPr>
          <a:lstStyle/>
          <a:p>
            <a:pPr algn="ctr"/>
            <a:r>
              <a:rPr lang="en-US" altLang="ko-KR" b="1" dirty="0" smtClean="0">
                <a:solidFill>
                  <a:schemeClr val="accent2"/>
                </a:solidFill>
                <a:cs typeface="Arial" pitchFamily="34" charset="0"/>
              </a:rPr>
              <a:t>Authority</a:t>
            </a:r>
            <a:endParaRPr lang="ko-KR" altLang="en-US"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6658688" y="1841194"/>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Query</a:t>
            </a:r>
            <a:endParaRPr lang="ko-KR" altLang="en-US" b="1" dirty="0">
              <a:solidFill>
                <a:schemeClr val="accent4"/>
              </a:solidFill>
              <a:cs typeface="Arial" pitchFamily="34" charset="0"/>
            </a:endParaRPr>
          </a:p>
        </p:txBody>
      </p:sp>
      <p:sp>
        <p:nvSpPr>
          <p:cNvPr id="41" name="Rectangle 40">
            <a:extLst>
              <a:ext uri="{FF2B5EF4-FFF2-40B4-BE49-F238E27FC236}">
                <a16:creationId xmlns:a16="http://schemas.microsoft.com/office/drawing/2014/main" id="{063C60C7-31E3-451F-BBAC-B4FFEC011450}"/>
              </a:ext>
            </a:extLst>
          </p:cNvPr>
          <p:cNvSpPr/>
          <p:nvPr/>
        </p:nvSpPr>
        <p:spPr>
          <a:xfrm>
            <a:off x="961285" y="4608372"/>
            <a:ext cx="10468947" cy="516702"/>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
            <a:extLst>
              <a:ext uri="{FF2B5EF4-FFF2-40B4-BE49-F238E27FC236}">
                <a16:creationId xmlns:a16="http://schemas.microsoft.com/office/drawing/2014/main" id="{C7689921-2E17-4F00-BCB9-4EDB826B4B20}"/>
              </a:ext>
            </a:extLst>
          </p:cNvPr>
          <p:cNvSpPr/>
          <p:nvPr/>
        </p:nvSpPr>
        <p:spPr>
          <a:xfrm>
            <a:off x="7736042" y="4974243"/>
            <a:ext cx="4070533"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
            <a:extLst>
              <a:ext uri="{FF2B5EF4-FFF2-40B4-BE49-F238E27FC236}">
                <a16:creationId xmlns:a16="http://schemas.microsoft.com/office/drawing/2014/main" id="{C6529840-06F4-4205-9C67-82E92D557453}"/>
              </a:ext>
            </a:extLst>
          </p:cNvPr>
          <p:cNvSpPr txBox="1"/>
          <p:nvPr/>
        </p:nvSpPr>
        <p:spPr>
          <a:xfrm>
            <a:off x="7661724" y="5015995"/>
            <a:ext cx="428093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scheme </a:t>
            </a:r>
            <a:r>
              <a:rPr lang="en-US" altLang="ko-KR" sz="1400" b="1" dirty="0">
                <a:solidFill>
                  <a:schemeClr val="bg1"/>
                </a:solidFill>
                <a:cs typeface="Arial" pitchFamily="34" charset="0"/>
              </a:rPr>
              <a:t>:// authority path ? query # </a:t>
            </a:r>
            <a:r>
              <a:rPr lang="en-US" altLang="ko-KR" sz="1400" b="1" dirty="0" smtClean="0">
                <a:solidFill>
                  <a:schemeClr val="bg1"/>
                </a:solidFill>
                <a:cs typeface="Arial" pitchFamily="34" charset="0"/>
              </a:rPr>
              <a:t>fragment</a:t>
            </a:r>
            <a:endParaRPr lang="ko-KR" altLang="en-US" sz="1400" b="1" dirty="0">
              <a:solidFill>
                <a:schemeClr val="bg1"/>
              </a:solidFill>
              <a:cs typeface="Arial" pitchFamily="34" charset="0"/>
            </a:endParaRPr>
          </a:p>
        </p:txBody>
      </p:sp>
      <p:sp>
        <p:nvSpPr>
          <p:cNvPr id="44" name="TextBox 5">
            <a:extLst>
              <a:ext uri="{FF2B5EF4-FFF2-40B4-BE49-F238E27FC236}">
                <a16:creationId xmlns:a16="http://schemas.microsoft.com/office/drawing/2014/main" id="{5F7B91C6-F41D-4522-99E7-68D24954BA22}"/>
              </a:ext>
            </a:extLst>
          </p:cNvPr>
          <p:cNvSpPr txBox="1"/>
          <p:nvPr/>
        </p:nvSpPr>
        <p:spPr>
          <a:xfrm>
            <a:off x="1000046" y="4620455"/>
            <a:ext cx="1039142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Seuls </a:t>
            </a:r>
            <a:r>
              <a:rPr lang="fr-FR" altLang="ko-KR" sz="1200" dirty="0">
                <a:solidFill>
                  <a:schemeClr val="bg1"/>
                </a:solidFill>
                <a:latin typeface="Arial" pitchFamily="34" charset="0"/>
                <a:cs typeface="Arial" pitchFamily="34" charset="0"/>
              </a:rPr>
              <a:t>le schéma et le chemin doivent nécessairement apparaître dans chaque identifiant. Dans la syntaxe commune aux URI, toutes les parties apparaissent les unes derrière les autres et sont séparées par des signes bien précis</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8C04C95E-CE4D-4872-AD43-842FE593C991}"/>
              </a:ext>
            </a:extLst>
          </p:cNvPr>
          <p:cNvSpPr/>
          <p:nvPr/>
        </p:nvSpPr>
        <p:spPr>
          <a:xfrm>
            <a:off x="1308924" y="5359787"/>
            <a:ext cx="2815794" cy="1303648"/>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14">
            <a:extLst>
              <a:ext uri="{FF2B5EF4-FFF2-40B4-BE49-F238E27FC236}">
                <a16:creationId xmlns:a16="http://schemas.microsoft.com/office/drawing/2014/main" id="{1E925DAC-9DC7-4015-85D7-8EA0F3FD4AC5}"/>
              </a:ext>
            </a:extLst>
          </p:cNvPr>
          <p:cNvSpPr/>
          <p:nvPr/>
        </p:nvSpPr>
        <p:spPr>
          <a:xfrm>
            <a:off x="957231" y="5205896"/>
            <a:ext cx="5524434"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15">
            <a:extLst>
              <a:ext uri="{FF2B5EF4-FFF2-40B4-BE49-F238E27FC236}">
                <a16:creationId xmlns:a16="http://schemas.microsoft.com/office/drawing/2014/main" id="{0217EC30-FAF4-4BEF-8D30-052BAAE76070}"/>
              </a:ext>
            </a:extLst>
          </p:cNvPr>
          <p:cNvSpPr txBox="1"/>
          <p:nvPr/>
        </p:nvSpPr>
        <p:spPr>
          <a:xfrm>
            <a:off x="1016083" y="5247649"/>
            <a:ext cx="5465582" cy="307777"/>
          </a:xfrm>
          <a:prstGeom prst="rect">
            <a:avLst/>
          </a:prstGeom>
          <a:noFill/>
        </p:spPr>
        <p:txBody>
          <a:bodyPr wrap="square" rtlCol="0">
            <a:spAutoFit/>
          </a:bodyPr>
          <a:lstStyle/>
          <a:p>
            <a:pPr algn="ctr"/>
            <a:r>
              <a:rPr lang="en-US" altLang="ko-KR" sz="1400" dirty="0" err="1" smtClean="0">
                <a:solidFill>
                  <a:schemeClr val="bg1"/>
                </a:solidFill>
                <a:cs typeface="Arial" pitchFamily="34" charset="0"/>
              </a:rPr>
              <a:t>Exemple</a:t>
            </a:r>
            <a:r>
              <a:rPr lang="en-US" altLang="ko-KR" sz="1400" dirty="0" smtClean="0">
                <a:solidFill>
                  <a:schemeClr val="bg1"/>
                </a:solidFill>
                <a:cs typeface="Arial" pitchFamily="34" charset="0"/>
              </a:rPr>
              <a:t> </a:t>
            </a:r>
            <a:r>
              <a:rPr lang="en-US" altLang="ko-KR" sz="1400" dirty="0">
                <a:solidFill>
                  <a:schemeClr val="bg1"/>
                </a:solidFill>
                <a:cs typeface="Arial" pitchFamily="34" charset="0"/>
              </a:rPr>
              <a:t>: </a:t>
            </a:r>
            <a:r>
              <a:rPr lang="en-US" altLang="ko-KR" sz="1400" dirty="0">
                <a:cs typeface="Arial" pitchFamily="34" charset="0"/>
              </a:rPr>
              <a:t>http://</a:t>
            </a:r>
            <a:r>
              <a:rPr lang="en-US" altLang="ko-KR" sz="1400" dirty="0" smtClean="0">
                <a:cs typeface="Arial" pitchFamily="34" charset="0"/>
              </a:rPr>
              <a:t>example.org/test/test1?search=test-question#part2</a:t>
            </a:r>
            <a:endParaRPr lang="en-US" altLang="ko-KR" sz="1400" dirty="0">
              <a:cs typeface="Arial" pitchFamily="34" charset="0"/>
            </a:endParaRPr>
          </a:p>
        </p:txBody>
      </p:sp>
      <p:sp>
        <p:nvSpPr>
          <p:cNvPr id="58" name="TextBox 16">
            <a:extLst>
              <a:ext uri="{FF2B5EF4-FFF2-40B4-BE49-F238E27FC236}">
                <a16:creationId xmlns:a16="http://schemas.microsoft.com/office/drawing/2014/main" id="{F1424E76-DB0B-44E0-951A-219996937979}"/>
              </a:ext>
            </a:extLst>
          </p:cNvPr>
          <p:cNvSpPr txBox="1"/>
          <p:nvPr/>
        </p:nvSpPr>
        <p:spPr>
          <a:xfrm>
            <a:off x="1451643" y="5647771"/>
            <a:ext cx="2313029"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 Scheme : </a:t>
            </a:r>
            <a:r>
              <a:rPr lang="en-US" altLang="ko-KR" sz="1200" dirty="0">
                <a:latin typeface="Arial" pitchFamily="34" charset="0"/>
                <a:cs typeface="Arial" pitchFamily="34" charset="0"/>
              </a:rPr>
              <a:t>http</a:t>
            </a:r>
          </a:p>
          <a:p>
            <a:r>
              <a:rPr lang="en-US" altLang="ko-KR" sz="1200" dirty="0">
                <a:solidFill>
                  <a:schemeClr val="bg1"/>
                </a:solidFill>
                <a:latin typeface="Arial" pitchFamily="34" charset="0"/>
                <a:cs typeface="Arial" pitchFamily="34" charset="0"/>
              </a:rPr>
              <a:t>- Authority : </a:t>
            </a:r>
            <a:r>
              <a:rPr lang="en-US" altLang="ko-KR" sz="1200" dirty="0">
                <a:latin typeface="Arial" pitchFamily="34" charset="0"/>
                <a:cs typeface="Arial" pitchFamily="34" charset="0"/>
              </a:rPr>
              <a:t>example.org</a:t>
            </a:r>
          </a:p>
          <a:p>
            <a:r>
              <a:rPr lang="en-US" altLang="ko-KR" sz="1200" dirty="0">
                <a:solidFill>
                  <a:schemeClr val="bg1"/>
                </a:solidFill>
                <a:latin typeface="Arial" pitchFamily="34" charset="0"/>
                <a:cs typeface="Arial" pitchFamily="34" charset="0"/>
              </a:rPr>
              <a:t>- Path : </a:t>
            </a:r>
            <a:r>
              <a:rPr lang="en-US" altLang="ko-KR" sz="1200" dirty="0">
                <a:latin typeface="Arial" pitchFamily="34" charset="0"/>
                <a:cs typeface="Arial" pitchFamily="34" charset="0"/>
              </a:rPr>
              <a:t>test/test1</a:t>
            </a:r>
          </a:p>
          <a:p>
            <a:r>
              <a:rPr lang="en-US" altLang="ko-KR" sz="1200" dirty="0">
                <a:solidFill>
                  <a:schemeClr val="bg1"/>
                </a:solidFill>
                <a:latin typeface="Arial" pitchFamily="34" charset="0"/>
                <a:cs typeface="Arial" pitchFamily="34" charset="0"/>
              </a:rPr>
              <a:t>- Query : </a:t>
            </a:r>
            <a:r>
              <a:rPr lang="en-US" altLang="ko-KR" sz="1200" dirty="0">
                <a:latin typeface="Arial" pitchFamily="34" charset="0"/>
                <a:cs typeface="Arial" pitchFamily="34" charset="0"/>
              </a:rPr>
              <a:t>search=test-question</a:t>
            </a:r>
          </a:p>
          <a:p>
            <a:r>
              <a:rPr lang="en-US" altLang="ko-KR" sz="1200" dirty="0">
                <a:solidFill>
                  <a:schemeClr val="bg1"/>
                </a:solidFill>
                <a:latin typeface="Arial" pitchFamily="34" charset="0"/>
                <a:cs typeface="Arial" pitchFamily="34" charset="0"/>
              </a:rPr>
              <a:t>- Fragment : </a:t>
            </a:r>
            <a:r>
              <a:rPr lang="en-US" altLang="ko-KR" sz="1200" dirty="0">
                <a:latin typeface="Arial" pitchFamily="34" charset="0"/>
                <a:cs typeface="Arial" pitchFamily="34" charset="0"/>
              </a:rPr>
              <a:t>part2</a:t>
            </a:r>
          </a:p>
        </p:txBody>
      </p:sp>
    </p:spTree>
    <p:extLst>
      <p:ext uri="{BB962C8B-B14F-4D97-AF65-F5344CB8AC3E}">
        <p14:creationId xmlns:p14="http://schemas.microsoft.com/office/powerpoint/2010/main" val="272049129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89998" y="1244887"/>
            <a:ext cx="11129452" cy="82850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à coins arrondis 14">
            <a:extLst>
              <a:ext uri="{FF2B5EF4-FFF2-40B4-BE49-F238E27FC236}">
                <a16:creationId xmlns:a16="http://schemas.microsoft.com/office/drawing/2014/main" id="{B04823C5-AAD3-4FB3-A25D-C238181A022C}"/>
              </a:ext>
            </a:extLst>
          </p:cNvPr>
          <p:cNvSpPr/>
          <p:nvPr/>
        </p:nvSpPr>
        <p:spPr>
          <a:xfrm>
            <a:off x="1118929" y="2857379"/>
            <a:ext cx="9028923" cy="182825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Rounded Corners 19">
            <a:extLst>
              <a:ext uri="{FF2B5EF4-FFF2-40B4-BE49-F238E27FC236}">
                <a16:creationId xmlns:a16="http://schemas.microsoft.com/office/drawing/2014/main" id="{79426DEA-E145-4CB5-A124-03449CFBB3D2}"/>
              </a:ext>
            </a:extLst>
          </p:cNvPr>
          <p:cNvSpPr/>
          <p:nvPr/>
        </p:nvSpPr>
        <p:spPr>
          <a:xfrm>
            <a:off x="3619641" y="344429"/>
            <a:ext cx="4037682"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n°1</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36659"/>
            <a:ext cx="11041218" cy="1505210"/>
            <a:chOff x="2408971" y="749629"/>
            <a:chExt cx="24806830" cy="1505210"/>
          </a:xfrm>
        </p:grpSpPr>
        <p:sp>
          <p:nvSpPr>
            <p:cNvPr id="7" name="TextBox 6">
              <a:extLst>
                <a:ext uri="{FF2B5EF4-FFF2-40B4-BE49-F238E27FC236}">
                  <a16:creationId xmlns:a16="http://schemas.microsoft.com/office/drawing/2014/main" id="{502B802B-A3C6-4842-9DEA-3D334ED626F6}"/>
                </a:ext>
              </a:extLst>
            </p:cNvPr>
            <p:cNvSpPr txBox="1"/>
            <p:nvPr/>
          </p:nvSpPr>
          <p:spPr>
            <a:xfrm>
              <a:off x="2408971" y="1731619"/>
              <a:ext cx="24806830" cy="523220"/>
            </a:xfrm>
            <a:prstGeom prst="rect">
              <a:avLst/>
            </a:prstGeom>
            <a:noFill/>
          </p:spPr>
          <p:txBody>
            <a:bodyPr wrap="square" rtlCol="0">
              <a:spAutoFit/>
            </a:bodyPr>
            <a:lstStyle/>
            <a:p>
              <a:pPr algn="just"/>
              <a:r>
                <a:rPr lang="fr-FR" altLang="ko-KR" sz="1400" dirty="0">
                  <a:solidFill>
                    <a:schemeClr val="bg1"/>
                  </a:solidFill>
                  <a:cs typeface="Arial" pitchFamily="34" charset="0"/>
                </a:rPr>
                <a:t>REST se base sur les URI (Uniform Resource Identifier) afin d’identifier une ressource. Ainsi une application se doit de construire ses URI (et donc ses URL) de manière précise, en tenant compte des contraintes REST</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sp>
          <p:nvSpPr>
            <p:cNvPr id="6" name="TextBox 5">
              <a:extLst>
                <a:ext uri="{FF2B5EF4-FFF2-40B4-BE49-F238E27FC236}">
                  <a16:creationId xmlns:a16="http://schemas.microsoft.com/office/drawing/2014/main" id="{BD325B23-26AF-4420-BA42-BC7886C5C584}"/>
                </a:ext>
              </a:extLst>
            </p:cNvPr>
            <p:cNvSpPr txBox="1"/>
            <p:nvPr/>
          </p:nvSpPr>
          <p:spPr>
            <a:xfrm>
              <a:off x="8766462" y="749629"/>
              <a:ext cx="9353667" cy="338554"/>
            </a:xfrm>
            <a:prstGeom prst="rect">
              <a:avLst/>
            </a:prstGeom>
            <a:noFill/>
          </p:spPr>
          <p:txBody>
            <a:bodyPr wrap="square" rtlCol="0">
              <a:spAutoFit/>
            </a:bodyPr>
            <a:lstStyle/>
            <a:p>
              <a:r>
                <a:rPr lang="fr-FR" altLang="ko-KR" sz="1600" b="1" dirty="0">
                  <a:solidFill>
                    <a:schemeClr val="bg1"/>
                  </a:solidFill>
                  <a:cs typeface="Arial" pitchFamily="34" charset="0"/>
                </a:rPr>
                <a:t>l’URI comme identifiant des ressources</a:t>
              </a:r>
              <a:r>
                <a:rPr lang="en-US" altLang="ko-KR" sz="1600" b="1" dirty="0" smtClean="0">
                  <a:solidFill>
                    <a:schemeClr val="bg1"/>
                  </a:solidFill>
                  <a:cs typeface="Arial" pitchFamily="34" charset="0"/>
                </a:rPr>
                <a:t>.</a:t>
              </a:r>
              <a:endParaRPr lang="ko-KR" altLang="en-US" sz="1600" b="1"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http://mywebsite.com/books </a:t>
            </a:r>
            <a:r>
              <a:rPr lang="fr-FR" altLang="ko-KR" sz="1200" dirty="0">
                <a:cs typeface="Arial" pitchFamily="34" charset="0"/>
              </a:rPr>
              <a:t>=&gt; tous les livres</a:t>
            </a:r>
            <a:endParaRPr lang="ko-KR" altLang="en-US"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 </a:t>
            </a:r>
            <a:r>
              <a:rPr lang="fr-FR" altLang="ko-KR" sz="1200" dirty="0">
                <a:cs typeface="Arial" pitchFamily="34" charset="0"/>
              </a:rPr>
              <a:t>=&gt; un </a:t>
            </a:r>
            <a:r>
              <a:rPr lang="fr-FR" altLang="ko-KR" sz="1200" dirty="0" smtClean="0">
                <a:cs typeface="Arial" pitchFamily="34" charset="0"/>
              </a:rPr>
              <a:t>livre</a:t>
            </a:r>
          </a:p>
          <a:p>
            <a:r>
              <a:rPr lang="fr-FR" altLang="ko-KR" sz="1200" dirty="0">
                <a:solidFill>
                  <a:schemeClr val="bg1"/>
                </a:solidFill>
                <a:cs typeface="Arial" pitchFamily="34" charset="0"/>
              </a:rPr>
              <a:t>http://mywebsite.com/books/87/comments </a:t>
            </a:r>
            <a:r>
              <a:rPr lang="fr-FR" altLang="ko-KR" sz="1200" dirty="0">
                <a:cs typeface="Arial" pitchFamily="34" charset="0"/>
              </a:rPr>
              <a:t>=&gt; tous les commentaires pour un </a:t>
            </a:r>
            <a:r>
              <a:rPr lang="fr-FR" altLang="ko-KR" sz="1200" dirty="0" smtClean="0">
                <a:cs typeface="Arial" pitchFamily="34" charset="0"/>
              </a:rPr>
              <a:t>livre</a:t>
            </a:r>
            <a:endParaRPr lang="fr-FR" altLang="ko-KR"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://mywebsite.com/books/87/comments/1568 </a:t>
            </a:r>
            <a:r>
              <a:rPr lang="fr-FR" altLang="ko-KR" sz="1200" dirty="0">
                <a:cs typeface="Arial" pitchFamily="34" charset="0"/>
              </a:rPr>
              <a:t>=&gt; un commentaire pour un </a:t>
            </a:r>
            <a:r>
              <a:rPr lang="fr-FR" altLang="ko-KR" sz="1200" dirty="0" smtClean="0">
                <a:cs typeface="Arial" pitchFamily="34" charset="0"/>
              </a:rPr>
              <a:t>livre</a:t>
            </a:r>
            <a:endParaRPr lang="fr-FR" altLang="ko-KR" sz="1200" dirty="0">
              <a:cs typeface="Arial" pitchFamily="34" charset="0"/>
            </a:endParaRPr>
          </a:p>
        </p:txBody>
      </p:sp>
      <p:sp>
        <p:nvSpPr>
          <p:cNvPr id="2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869161" y="2667979"/>
            <a:ext cx="1898274"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894139" y="2718880"/>
            <a:ext cx="194439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que </a:t>
            </a:r>
            <a:r>
              <a:rPr lang="en-US" altLang="ko-KR" sz="1200" b="1" dirty="0" err="1" smtClean="0">
                <a:solidFill>
                  <a:schemeClr val="bg1"/>
                </a:solidFill>
                <a:cs typeface="Arial" pitchFamily="34" charset="0"/>
              </a:rPr>
              <a:t>l’URI</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118929" y="3161775"/>
            <a:ext cx="8908754" cy="1200329"/>
          </a:xfrm>
          <a:prstGeom prst="rect">
            <a:avLst/>
          </a:prstGeom>
          <a:noFill/>
        </p:spPr>
        <p:txBody>
          <a:bodyPr wrap="square" rtlCol="0">
            <a:spAutoFit/>
          </a:bodyPr>
          <a:lstStyle/>
          <a:p>
            <a:pPr algn="just"/>
            <a:r>
              <a:rPr lang="fr-FR" altLang="ko-KR" sz="1200" dirty="0">
                <a:solidFill>
                  <a:schemeClr val="bg1"/>
                </a:solidFill>
                <a:latin typeface="Arial" pitchFamily="34" charset="0"/>
                <a:cs typeface="Arial" pitchFamily="34" charset="0"/>
              </a:rPr>
              <a:t>Le « Uniform Resource Identifier » (URI) permet d’identifier les ressources abstraites ou physiques sur internet. Le type de ressource que l’URI représente peut varier en fonction de la situation. Les URI peuvent par exemple identifier des sites Web, tout comme ils peuvent identifier des expéditeurs ou des destinataires de courriels. Les applications utilisent un identifiant unique pour pouvoir interagir avec une ressource ou pour consulter les données d’une ressource.</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ressources (URI) doivent rester simple cf. KISS (</a:t>
            </a:r>
            <a:r>
              <a:rPr lang="fr-FR" altLang="ko-KR" sz="1200" dirty="0" err="1">
                <a:solidFill>
                  <a:schemeClr val="bg1"/>
                </a:solidFill>
                <a:latin typeface="Arial" pitchFamily="34" charset="0"/>
                <a:cs typeface="Arial" pitchFamily="34" charset="0"/>
              </a:rPr>
              <a:t>Keep</a:t>
            </a:r>
            <a:r>
              <a:rPr lang="fr-FR" altLang="ko-KR" sz="1200" dirty="0">
                <a:solidFill>
                  <a:schemeClr val="bg1"/>
                </a:solidFill>
                <a:latin typeface="Arial" pitchFamily="34" charset="0"/>
                <a:cs typeface="Arial" pitchFamily="34" charset="0"/>
              </a:rPr>
              <a:t> It Simple, </a:t>
            </a:r>
            <a:r>
              <a:rPr lang="fr-FR" altLang="ko-KR" sz="1200" dirty="0" err="1">
                <a:solidFill>
                  <a:schemeClr val="bg1"/>
                </a:solidFill>
                <a:latin typeface="Arial" pitchFamily="34" charset="0"/>
                <a:cs typeface="Arial" pitchFamily="34" charset="0"/>
              </a:rPr>
              <a:t>Stupid</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85242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3821</TotalTime>
  <Words>2260</Words>
  <Application>Microsoft Office PowerPoint</Application>
  <PresentationFormat>Grand écran</PresentationFormat>
  <Paragraphs>270</Paragraphs>
  <Slides>23</Slides>
  <Notes>1</Notes>
  <HiddenSlides>3</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23</vt:i4>
      </vt:variant>
    </vt:vector>
  </HeadingPairs>
  <TitlesOfParts>
    <vt:vector size="30" baseType="lpstr">
      <vt:lpstr>Arial</vt:lpstr>
      <vt:lpstr>Arial Unicode MS</vt:lpstr>
      <vt:lpstr>Calibri</vt:lpstr>
      <vt:lpstr>FZShuTi</vt:lpstr>
      <vt:lpstr>Wingdings</vt:lpstr>
      <vt:lpstr>Cover and End Slide Master</vt:lpstr>
      <vt:lpstr>Contents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Mario.Adam@inrae.fr</dc:creator>
  <cp:lastModifiedBy>Mario Adam</cp:lastModifiedBy>
  <cp:revision>214</cp:revision>
  <dcterms:created xsi:type="dcterms:W3CDTF">2019-01-14T06:35:35Z</dcterms:created>
  <dcterms:modified xsi:type="dcterms:W3CDTF">2020-05-26T16:57:06Z</dcterms:modified>
</cp:coreProperties>
</file>