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64" r:id="rId9"/>
    <p:sldId id="265"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C27D1-D45E-2BD2-8D06-DB8BB4CBB7B1}" v="22" dt="2021-06-28T09:16:28.767"/>
    <p1510:client id="{B152C8C4-329D-4A1A-A1DB-48B1EEDA208C}" v="2799" dt="2021-06-15T16:54:45.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6/28/2021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‹Nº›</a:t>
            </a:fld>
            <a:endParaRPr lang="en-US" dirty="0"/>
          </a:p>
        </p:txBody>
      </p:sp>
    </p:spTree>
    <p:extLst>
      <p:ext uri="{BB962C8B-B14F-4D97-AF65-F5344CB8AC3E}">
        <p14:creationId xmlns:p14="http://schemas.microsoft.com/office/powerpoint/2010/main" val="273391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6/28/2021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1625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6/28/2021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413211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6/28/2021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69079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6/28/2021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17391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6/28/2021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08444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6/28/2021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385401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6/28/2021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27667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6/28/2021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9722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6/28/2021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87894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6/28/2021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‹Nº›</a:t>
            </a:fld>
            <a:endParaRPr lang="en-US"/>
          </a:p>
        </p:txBody>
      </p:sp>
    </p:spTree>
    <p:extLst>
      <p:ext uri="{BB962C8B-B14F-4D97-AF65-F5344CB8AC3E}">
        <p14:creationId xmlns:p14="http://schemas.microsoft.com/office/powerpoint/2010/main" val="241359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6/28/2021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74399543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h5_e0AAAAA:u5sH8BxrI3NKvxywpOX5LR9K8GlNqrOiS19q98PffOOpL5qlB93atn68oF1vfuYZRJgJHDw6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637552" y="1371599"/>
            <a:ext cx="5020236" cy="2360429"/>
          </a:xfrm>
        </p:spPr>
        <p:txBody>
          <a:bodyPr>
            <a:normAutofit/>
          </a:bodyPr>
          <a:lstStyle/>
          <a:p>
            <a:r>
              <a:rPr lang="es-ES">
                <a:solidFill>
                  <a:schemeClr val="bg2"/>
                </a:solidFill>
                <a:cs typeface="Calibri Light"/>
              </a:rPr>
              <a:t>The Ant Lion Optimizer</a:t>
            </a:r>
            <a:endParaRPr lang="es-ES">
              <a:solidFill>
                <a:schemeClr val="bg2"/>
              </a:solidFill>
            </a:endParaRPr>
          </a:p>
        </p:txBody>
      </p:sp>
      <p:sp>
        <p:nvSpPr>
          <p:cNvPr id="3" name="Subtítulo 2"/>
          <p:cNvSpPr>
            <a:spLocks noGrp="1"/>
          </p:cNvSpPr>
          <p:nvPr>
            <p:ph type="subTitle" idx="1"/>
          </p:nvPr>
        </p:nvSpPr>
        <p:spPr>
          <a:xfrm>
            <a:off x="1371600" y="4114800"/>
            <a:ext cx="5410200" cy="1371601"/>
          </a:xfrm>
        </p:spPr>
        <p:txBody>
          <a:bodyPr vert="horz" lIns="91440" tIns="45720" rIns="91440" bIns="45720" rtlCol="0" anchor="t">
            <a:normAutofit/>
          </a:bodyPr>
          <a:lstStyle/>
          <a:p>
            <a:r>
              <a:rPr lang="es-ES" dirty="0">
                <a:solidFill>
                  <a:schemeClr val="bg1"/>
                </a:solidFill>
              </a:rPr>
              <a:t>Mario Carmona Segovia</a:t>
            </a:r>
          </a:p>
        </p:txBody>
      </p:sp>
      <p:pic>
        <p:nvPicPr>
          <p:cNvPr id="4" name="Picture 3">
            <a:extLst>
              <a:ext uri="{FF2B5EF4-FFF2-40B4-BE49-F238E27FC236}">
                <a16:creationId xmlns:a16="http://schemas.microsoft.com/office/drawing/2014/main" id="{B76B6B15-EA5D-4ED4-995A-A7411123C123}"/>
              </a:ext>
            </a:extLst>
          </p:cNvPr>
          <p:cNvPicPr>
            <a:picLocks noChangeAspect="1"/>
          </p:cNvPicPr>
          <p:nvPr/>
        </p:nvPicPr>
        <p:blipFill rotWithShape="1">
          <a:blip r:embed="rId2"/>
          <a:srcRect l="33057" r="27692" b="-3"/>
          <a:stretch/>
        </p:blipFill>
        <p:spPr>
          <a:xfrm>
            <a:off x="8153401" y="10"/>
            <a:ext cx="4038600" cy="6857990"/>
          </a:xfrm>
          <a:prstGeom prst="rect">
            <a:avLst/>
          </a:prstGeom>
        </p:spPr>
      </p:pic>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ECC634-D4B9-4382-91C0-CFAF369C3567}"/>
              </a:ext>
            </a:extLst>
          </p:cNvPr>
          <p:cNvSpPr>
            <a:spLocks noGrp="1"/>
          </p:cNvSpPr>
          <p:nvPr>
            <p:ph type="title"/>
          </p:nvPr>
        </p:nvSpPr>
        <p:spPr>
          <a:xfrm>
            <a:off x="698528" y="239150"/>
            <a:ext cx="5397472" cy="1303606"/>
          </a:xfrm>
        </p:spPr>
        <p:txBody>
          <a:bodyPr>
            <a:normAutofit/>
          </a:bodyPr>
          <a:lstStyle/>
          <a:p>
            <a:pPr algn="ctr"/>
            <a:r>
              <a:rPr lang="es-ES" b="1" dirty="0"/>
              <a:t>Inspiración</a:t>
            </a:r>
            <a:endParaRPr lang="es-ES" b="1"/>
          </a:p>
        </p:txBody>
      </p:sp>
      <p:sp>
        <p:nvSpPr>
          <p:cNvPr id="9" name="Content Placeholder 7">
            <a:extLst>
              <a:ext uri="{FF2B5EF4-FFF2-40B4-BE49-F238E27FC236}">
                <a16:creationId xmlns:a16="http://schemas.microsoft.com/office/drawing/2014/main" id="{048EA3CE-8EC3-4058-B742-2A82D36429DA}"/>
              </a:ext>
            </a:extLst>
          </p:cNvPr>
          <p:cNvSpPr>
            <a:spLocks noGrp="1"/>
          </p:cNvSpPr>
          <p:nvPr>
            <p:ph idx="1"/>
          </p:nvPr>
        </p:nvSpPr>
        <p:spPr>
          <a:xfrm>
            <a:off x="685801" y="1817152"/>
            <a:ext cx="5485227" cy="4499241"/>
          </a:xfrm>
        </p:spPr>
        <p:txBody>
          <a:bodyPr vert="horz" lIns="91440" tIns="45720" rIns="91440" bIns="45720" rtlCol="0" anchor="t">
            <a:normAutofit/>
          </a:bodyPr>
          <a:lstStyle/>
          <a:p>
            <a:r>
              <a:rPr lang="en-US" dirty="0" err="1">
                <a:ea typeface="+mj-lt"/>
                <a:cs typeface="+mj-lt"/>
              </a:rPr>
              <a:t>Esta</a:t>
            </a:r>
            <a:r>
              <a:rPr lang="en-US" dirty="0">
                <a:ea typeface="+mj-lt"/>
                <a:cs typeface="+mj-lt"/>
              </a:rPr>
              <a:t> </a:t>
            </a:r>
            <a:r>
              <a:rPr lang="en-US" dirty="0" err="1">
                <a:ea typeface="+mj-lt"/>
                <a:cs typeface="+mj-lt"/>
              </a:rPr>
              <a:t>metaheurística</a:t>
            </a:r>
            <a:r>
              <a:rPr lang="en-US" dirty="0">
                <a:ea typeface="+mj-lt"/>
                <a:cs typeface="+mj-lt"/>
              </a:rPr>
              <a:t> </a:t>
            </a:r>
            <a:r>
              <a:rPr lang="en-US" dirty="0" err="1">
                <a:ea typeface="+mj-lt"/>
                <a:cs typeface="+mj-lt"/>
              </a:rPr>
              <a:t>está</a:t>
            </a:r>
            <a:r>
              <a:rPr lang="en-US" dirty="0">
                <a:ea typeface="+mj-lt"/>
                <a:cs typeface="+mj-lt"/>
              </a:rPr>
              <a:t> </a:t>
            </a:r>
            <a:r>
              <a:rPr lang="en-US" dirty="0" err="1">
                <a:ea typeface="+mj-lt"/>
                <a:cs typeface="+mj-lt"/>
              </a:rPr>
              <a:t>inspira</a:t>
            </a:r>
            <a:r>
              <a:rPr lang="en-US" dirty="0">
                <a:ea typeface="+mj-lt"/>
                <a:cs typeface="+mj-lt"/>
              </a:rPr>
              <a:t> </a:t>
            </a:r>
            <a:r>
              <a:rPr lang="en-US" dirty="0" err="1">
                <a:ea typeface="+mj-lt"/>
                <a:cs typeface="+mj-lt"/>
              </a:rPr>
              <a:t>en</a:t>
            </a:r>
            <a:r>
              <a:rPr lang="en-US" dirty="0">
                <a:ea typeface="+mj-lt"/>
                <a:cs typeface="+mj-lt"/>
              </a:rPr>
              <a:t> la </a:t>
            </a:r>
            <a:r>
              <a:rPr lang="en-US" u="sng" dirty="0" err="1">
                <a:ea typeface="+mj-lt"/>
                <a:cs typeface="+mj-lt"/>
              </a:rPr>
              <a:t>interacción</a:t>
            </a:r>
            <a:r>
              <a:rPr lang="en-US" dirty="0">
                <a:ea typeface="+mj-lt"/>
                <a:cs typeface="+mj-lt"/>
              </a:rPr>
              <a:t> entre las </a:t>
            </a:r>
            <a:r>
              <a:rPr lang="en-US" dirty="0" err="1">
                <a:ea typeface="+mj-lt"/>
                <a:cs typeface="+mj-lt"/>
              </a:rPr>
              <a:t>hormigas</a:t>
            </a:r>
            <a:r>
              <a:rPr lang="en-US" dirty="0">
                <a:ea typeface="+mj-lt"/>
                <a:cs typeface="+mj-lt"/>
              </a:rPr>
              <a:t> y las </a:t>
            </a:r>
            <a:r>
              <a:rPr lang="en-US" dirty="0" err="1">
                <a:ea typeface="+mj-lt"/>
                <a:cs typeface="+mj-lt"/>
              </a:rPr>
              <a:t>hormigas</a:t>
            </a:r>
            <a:r>
              <a:rPr lang="en-US" dirty="0">
                <a:ea typeface="+mj-lt"/>
                <a:cs typeface="+mj-lt"/>
              </a:rPr>
              <a:t> </a:t>
            </a:r>
            <a:r>
              <a:rPr lang="en-US" dirty="0" err="1">
                <a:ea typeface="+mj-lt"/>
                <a:cs typeface="+mj-lt"/>
              </a:rPr>
              <a:t>león</a:t>
            </a:r>
            <a:r>
              <a:rPr lang="en-US" dirty="0">
                <a:ea typeface="+mj-lt"/>
                <a:cs typeface="+mj-lt"/>
              </a:rPr>
              <a:t>, que son </a:t>
            </a:r>
            <a:r>
              <a:rPr lang="en-US" dirty="0" err="1">
                <a:ea typeface="+mj-lt"/>
                <a:cs typeface="+mj-lt"/>
              </a:rPr>
              <a:t>depredadoras</a:t>
            </a:r>
            <a:r>
              <a:rPr lang="en-US" dirty="0">
                <a:ea typeface="+mj-lt"/>
                <a:cs typeface="+mj-lt"/>
              </a:rPr>
              <a:t> de las </a:t>
            </a:r>
            <a:r>
              <a:rPr lang="en-US" dirty="0" err="1">
                <a:ea typeface="+mj-lt"/>
                <a:cs typeface="+mj-lt"/>
              </a:rPr>
              <a:t>hormigas</a:t>
            </a:r>
            <a:r>
              <a:rPr lang="en-US" dirty="0">
                <a:ea typeface="+mj-lt"/>
                <a:cs typeface="+mj-lt"/>
              </a:rPr>
              <a:t>, que </a:t>
            </a:r>
            <a:r>
              <a:rPr lang="en-US" dirty="0" err="1">
                <a:ea typeface="+mj-lt"/>
                <a:cs typeface="+mj-lt"/>
              </a:rPr>
              <a:t>contruyen</a:t>
            </a:r>
            <a:r>
              <a:rPr lang="en-US" dirty="0">
                <a:ea typeface="+mj-lt"/>
                <a:cs typeface="+mj-lt"/>
              </a:rPr>
              <a:t> </a:t>
            </a:r>
            <a:r>
              <a:rPr lang="en-US" dirty="0" err="1">
                <a:ea typeface="+mj-lt"/>
                <a:cs typeface="+mj-lt"/>
              </a:rPr>
              <a:t>trampas</a:t>
            </a:r>
            <a:r>
              <a:rPr lang="en-US" dirty="0">
                <a:ea typeface="+mj-lt"/>
                <a:cs typeface="+mj-lt"/>
              </a:rPr>
              <a:t> </a:t>
            </a:r>
            <a:r>
              <a:rPr lang="en-US" u="sng" dirty="0" err="1">
                <a:ea typeface="+mj-lt"/>
                <a:cs typeface="+mj-lt"/>
              </a:rPr>
              <a:t>excavando</a:t>
            </a:r>
            <a:r>
              <a:rPr lang="en-US" dirty="0">
                <a:ea typeface="+mj-lt"/>
                <a:cs typeface="+mj-lt"/>
              </a:rPr>
              <a:t> </a:t>
            </a:r>
            <a:r>
              <a:rPr lang="en-US" dirty="0" err="1">
                <a:ea typeface="+mj-lt"/>
                <a:cs typeface="+mj-lt"/>
              </a:rPr>
              <a:t>agujeros</a:t>
            </a:r>
            <a:r>
              <a:rPr lang="en-US" dirty="0">
                <a:ea typeface="+mj-lt"/>
                <a:cs typeface="+mj-lt"/>
              </a:rPr>
              <a:t> </a:t>
            </a:r>
            <a:r>
              <a:rPr lang="en-US" dirty="0" err="1">
                <a:ea typeface="+mj-lt"/>
                <a:cs typeface="+mj-lt"/>
              </a:rPr>
              <a:t>en</a:t>
            </a:r>
            <a:r>
              <a:rPr lang="en-US" dirty="0">
                <a:ea typeface="+mj-lt"/>
                <a:cs typeface="+mj-lt"/>
              </a:rPr>
              <a:t> la tierra.</a:t>
            </a:r>
            <a:endParaRPr lang="en-US" dirty="0"/>
          </a:p>
        </p:txBody>
      </p:sp>
      <p:pic>
        <p:nvPicPr>
          <p:cNvPr id="4" name="Imagen 4">
            <a:extLst>
              <a:ext uri="{FF2B5EF4-FFF2-40B4-BE49-F238E27FC236}">
                <a16:creationId xmlns:a16="http://schemas.microsoft.com/office/drawing/2014/main" id="{C476935B-DADB-4ABC-9EDA-BDDCB6CCF59E}"/>
              </a:ext>
            </a:extLst>
          </p:cNvPr>
          <p:cNvPicPr>
            <a:picLocks noChangeAspect="1"/>
          </p:cNvPicPr>
          <p:nvPr/>
        </p:nvPicPr>
        <p:blipFill>
          <a:blip r:embed="rId2"/>
          <a:stretch>
            <a:fillRect/>
          </a:stretch>
        </p:blipFill>
        <p:spPr>
          <a:xfrm>
            <a:off x="7480328" y="2061433"/>
            <a:ext cx="4025872" cy="2735134"/>
          </a:xfrm>
          <a:prstGeom prst="rect">
            <a:avLst/>
          </a:prstGeom>
        </p:spPr>
      </p:pic>
    </p:spTree>
    <p:extLst>
      <p:ext uri="{BB962C8B-B14F-4D97-AF65-F5344CB8AC3E}">
        <p14:creationId xmlns:p14="http://schemas.microsoft.com/office/powerpoint/2010/main" val="350455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3E5064B-BAF4-48C7-8C2C-8219FF24A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23E33EB3-397E-4C5F-B561-7FEE7C781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7566D4-4943-41A2-B894-D439C7A83DF7}"/>
              </a:ext>
            </a:extLst>
          </p:cNvPr>
          <p:cNvSpPr>
            <a:spLocks noGrp="1"/>
          </p:cNvSpPr>
          <p:nvPr>
            <p:ph type="title"/>
          </p:nvPr>
        </p:nvSpPr>
        <p:spPr>
          <a:xfrm>
            <a:off x="1284850" y="1065791"/>
            <a:ext cx="6393688" cy="813498"/>
          </a:xfrm>
        </p:spPr>
        <p:txBody>
          <a:bodyPr>
            <a:normAutofit/>
          </a:bodyPr>
          <a:lstStyle/>
          <a:p>
            <a:pPr algn="ctr"/>
            <a:r>
              <a:rPr lang="es-ES" sz="2500" b="1" dirty="0"/>
              <a:t>Movimiento Aleatorio Dentro de una Trampa</a:t>
            </a:r>
          </a:p>
        </p:txBody>
      </p:sp>
      <p:sp>
        <p:nvSpPr>
          <p:cNvPr id="8" name="Content Placeholder 7">
            <a:extLst>
              <a:ext uri="{FF2B5EF4-FFF2-40B4-BE49-F238E27FC236}">
                <a16:creationId xmlns:a16="http://schemas.microsoft.com/office/drawing/2014/main" id="{9AAD4EBA-444C-4C33-BC56-C4FC642EB46E}"/>
              </a:ext>
            </a:extLst>
          </p:cNvPr>
          <p:cNvSpPr>
            <a:spLocks noGrp="1"/>
          </p:cNvSpPr>
          <p:nvPr>
            <p:ph idx="1"/>
          </p:nvPr>
        </p:nvSpPr>
        <p:spPr>
          <a:xfrm>
            <a:off x="1284850" y="2135938"/>
            <a:ext cx="6339840" cy="3439557"/>
          </a:xfrm>
        </p:spPr>
        <p:txBody>
          <a:bodyPr vert="horz" lIns="91440" tIns="45720" rIns="91440" bIns="45720" rtlCol="0" anchor="t">
            <a:normAutofit/>
          </a:bodyPr>
          <a:lstStyle/>
          <a:p>
            <a:r>
              <a:rPr lang="en-US" dirty="0"/>
              <a:t>El </a:t>
            </a:r>
            <a:r>
              <a:rPr lang="en-US" dirty="0" err="1"/>
              <a:t>movimiento</a:t>
            </a:r>
            <a:r>
              <a:rPr lang="en-US" dirty="0"/>
              <a:t> </a:t>
            </a:r>
            <a:r>
              <a:rPr lang="en-US" dirty="0" err="1"/>
              <a:t>está</a:t>
            </a:r>
            <a:r>
              <a:rPr lang="en-US" dirty="0"/>
              <a:t> </a:t>
            </a:r>
            <a:r>
              <a:rPr lang="en-US" dirty="0" err="1"/>
              <a:t>acotado</a:t>
            </a:r>
            <a:r>
              <a:rPr lang="en-US" dirty="0"/>
              <a:t> por </a:t>
            </a:r>
            <a:r>
              <a:rPr lang="en-US" dirty="0" err="1"/>
              <a:t>el</a:t>
            </a:r>
            <a:r>
              <a:rPr lang="en-US" dirty="0"/>
              <a:t> </a:t>
            </a:r>
            <a:r>
              <a:rPr lang="en-US" dirty="0" err="1"/>
              <a:t>mínimo</a:t>
            </a:r>
            <a:r>
              <a:rPr lang="en-US" dirty="0"/>
              <a:t> (a) y </a:t>
            </a:r>
            <a:r>
              <a:rPr lang="en-US" dirty="0" err="1"/>
              <a:t>el</a:t>
            </a:r>
            <a:r>
              <a:rPr lang="en-US" dirty="0"/>
              <a:t> </a:t>
            </a:r>
            <a:r>
              <a:rPr lang="en-US" dirty="0" err="1"/>
              <a:t>máximo</a:t>
            </a:r>
            <a:r>
              <a:rPr lang="en-US" dirty="0"/>
              <a:t> (b) valor que </a:t>
            </a:r>
            <a:r>
              <a:rPr lang="en-US" dirty="0" err="1"/>
              <a:t>pueden</a:t>
            </a:r>
            <a:r>
              <a:rPr lang="en-US" dirty="0"/>
              <a:t> </a:t>
            </a:r>
            <a:r>
              <a:rPr lang="en-US" dirty="0" err="1"/>
              <a:t>tomar</a:t>
            </a:r>
            <a:r>
              <a:rPr lang="en-US" dirty="0"/>
              <a:t> las variables</a:t>
            </a:r>
            <a:endParaRPr lang="es-ES" dirty="0"/>
          </a:p>
          <a:p>
            <a:r>
              <a:rPr lang="en-US" dirty="0"/>
              <a:t>Este </a:t>
            </a:r>
            <a:r>
              <a:rPr lang="en-US" dirty="0" err="1"/>
              <a:t>movimiento</a:t>
            </a:r>
            <a:r>
              <a:rPr lang="en-US" dirty="0"/>
              <a:t> </a:t>
            </a:r>
            <a:r>
              <a:rPr lang="en-US" dirty="0" err="1"/>
              <a:t>incluye</a:t>
            </a:r>
            <a:r>
              <a:rPr lang="en-US" dirty="0"/>
              <a:t> una </a:t>
            </a:r>
            <a:r>
              <a:rPr lang="en-US" dirty="0" err="1"/>
              <a:t>componente</a:t>
            </a:r>
            <a:r>
              <a:rPr lang="en-US" dirty="0"/>
              <a:t> de </a:t>
            </a:r>
            <a:r>
              <a:rPr lang="en-US" dirty="0" err="1"/>
              <a:t>diversidad</a:t>
            </a:r>
            <a:r>
              <a:rPr lang="en-US" dirty="0"/>
              <a:t> </a:t>
            </a:r>
            <a:r>
              <a:rPr lang="en-US" dirty="0" err="1"/>
              <a:t>en</a:t>
            </a:r>
            <a:r>
              <a:rPr lang="en-US" dirty="0"/>
              <a:t> </a:t>
            </a:r>
            <a:r>
              <a:rPr lang="en-US" dirty="0" err="1"/>
              <a:t>el</a:t>
            </a:r>
            <a:r>
              <a:rPr lang="en-US" dirty="0"/>
              <a:t> </a:t>
            </a:r>
            <a:r>
              <a:rPr lang="en-US" dirty="0" err="1"/>
              <a:t>algoritmo</a:t>
            </a:r>
          </a:p>
          <a:p>
            <a:r>
              <a:rPr lang="en-US" dirty="0"/>
              <a:t>La </a:t>
            </a:r>
            <a:r>
              <a:rPr lang="en-US" dirty="0" err="1"/>
              <a:t>fórmula</a:t>
            </a:r>
            <a:r>
              <a:rPr lang="en-US" dirty="0"/>
              <a:t> del </a:t>
            </a:r>
            <a:r>
              <a:rPr lang="en-US" dirty="0" err="1"/>
              <a:t>movimiento</a:t>
            </a:r>
            <a:r>
              <a:rPr lang="en-US" dirty="0"/>
              <a:t> es la </a:t>
            </a:r>
            <a:r>
              <a:rPr lang="en-US" dirty="0" err="1"/>
              <a:t>siguiente</a:t>
            </a:r>
            <a:r>
              <a:rPr lang="en-US" dirty="0"/>
              <a:t>:</a:t>
            </a:r>
          </a:p>
          <a:p>
            <a:pPr lvl="1"/>
            <a:endParaRPr lang="en-US" dirty="0"/>
          </a:p>
          <a:p>
            <a:pPr lvl="1"/>
            <a:endParaRPr lang="en-US" dirty="0"/>
          </a:p>
        </p:txBody>
      </p:sp>
      <p:pic>
        <p:nvPicPr>
          <p:cNvPr id="4" name="Imagen 4" descr="Diagrama&#10;&#10;Descripción generada automáticamente">
            <a:extLst>
              <a:ext uri="{FF2B5EF4-FFF2-40B4-BE49-F238E27FC236}">
                <a16:creationId xmlns:a16="http://schemas.microsoft.com/office/drawing/2014/main" id="{577BC60A-179E-438C-A1EA-760FD54381E4}"/>
              </a:ext>
            </a:extLst>
          </p:cNvPr>
          <p:cNvPicPr>
            <a:picLocks noChangeAspect="1"/>
          </p:cNvPicPr>
          <p:nvPr/>
        </p:nvPicPr>
        <p:blipFill>
          <a:blip r:embed="rId2"/>
          <a:stretch>
            <a:fillRect/>
          </a:stretch>
        </p:blipFill>
        <p:spPr>
          <a:xfrm>
            <a:off x="8153400" y="2768468"/>
            <a:ext cx="2705100" cy="2161218"/>
          </a:xfrm>
          <a:prstGeom prst="rect">
            <a:avLst/>
          </a:prstGeom>
        </p:spPr>
      </p:pic>
      <p:pic>
        <p:nvPicPr>
          <p:cNvPr id="7" name="Imagen 8" descr="Imagen que contiene Diagrama&#10;&#10;Descripción generada automáticamente">
            <a:extLst>
              <a:ext uri="{FF2B5EF4-FFF2-40B4-BE49-F238E27FC236}">
                <a16:creationId xmlns:a16="http://schemas.microsoft.com/office/drawing/2014/main" id="{244A9BC6-2B85-46C4-AC17-BAAD7A5E5F13}"/>
              </a:ext>
            </a:extLst>
          </p:cNvPr>
          <p:cNvPicPr>
            <a:picLocks noChangeAspect="1"/>
          </p:cNvPicPr>
          <p:nvPr/>
        </p:nvPicPr>
        <p:blipFill>
          <a:blip r:embed="rId3"/>
          <a:stretch>
            <a:fillRect/>
          </a:stretch>
        </p:blipFill>
        <p:spPr>
          <a:xfrm>
            <a:off x="2739439" y="4937633"/>
            <a:ext cx="2743200" cy="583731"/>
          </a:xfrm>
          <a:prstGeom prst="rect">
            <a:avLst/>
          </a:prstGeom>
        </p:spPr>
      </p:pic>
    </p:spTree>
    <p:extLst>
      <p:ext uri="{BB962C8B-B14F-4D97-AF65-F5344CB8AC3E}">
        <p14:creationId xmlns:p14="http://schemas.microsoft.com/office/powerpoint/2010/main" val="396208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E6A899-3E95-42C3-8DC2-BE36418C9842}"/>
              </a:ext>
            </a:extLst>
          </p:cNvPr>
          <p:cNvSpPr>
            <a:spLocks noGrp="1"/>
          </p:cNvSpPr>
          <p:nvPr>
            <p:ph type="title"/>
          </p:nvPr>
        </p:nvSpPr>
        <p:spPr>
          <a:xfrm>
            <a:off x="698528" y="239150"/>
            <a:ext cx="5397472" cy="1303606"/>
          </a:xfrm>
        </p:spPr>
        <p:txBody>
          <a:bodyPr>
            <a:normAutofit/>
          </a:bodyPr>
          <a:lstStyle/>
          <a:p>
            <a:pPr algn="ctr"/>
            <a:r>
              <a:rPr lang="es-ES" sz="2700" b="1"/>
              <a:t>Actualización del rango del movimiento aleatorio</a:t>
            </a:r>
            <a:endParaRPr lang="es-ES" sz="2700"/>
          </a:p>
        </p:txBody>
      </p:sp>
      <p:sp>
        <p:nvSpPr>
          <p:cNvPr id="16" name="Content Placeholder 15">
            <a:extLst>
              <a:ext uri="{FF2B5EF4-FFF2-40B4-BE49-F238E27FC236}">
                <a16:creationId xmlns:a16="http://schemas.microsoft.com/office/drawing/2014/main" id="{7BCEDD08-30C2-482D-A6F8-A6850B9DA06D}"/>
              </a:ext>
            </a:extLst>
          </p:cNvPr>
          <p:cNvSpPr>
            <a:spLocks noGrp="1"/>
          </p:cNvSpPr>
          <p:nvPr>
            <p:ph idx="1"/>
          </p:nvPr>
        </p:nvSpPr>
        <p:spPr>
          <a:xfrm>
            <a:off x="685801" y="1817152"/>
            <a:ext cx="5485227" cy="4499241"/>
          </a:xfrm>
        </p:spPr>
        <p:txBody>
          <a:bodyPr vert="horz" lIns="91440" tIns="45720" rIns="91440" bIns="45720" rtlCol="0" anchor="t">
            <a:normAutofit/>
          </a:bodyPr>
          <a:lstStyle/>
          <a:p>
            <a:r>
              <a:rPr lang="en-US" dirty="0"/>
              <a:t>El </a:t>
            </a:r>
            <a:r>
              <a:rPr lang="en-US" dirty="0" err="1"/>
              <a:t>rango</a:t>
            </a:r>
            <a:r>
              <a:rPr lang="en-US" dirty="0"/>
              <a:t> del </a:t>
            </a:r>
            <a:r>
              <a:rPr lang="en-US" dirty="0" err="1"/>
              <a:t>movimiento</a:t>
            </a:r>
            <a:r>
              <a:rPr lang="en-US" dirty="0"/>
              <a:t>, que es </a:t>
            </a:r>
            <a:r>
              <a:rPr lang="en-US" dirty="0" err="1"/>
              <a:t>guiado</a:t>
            </a:r>
            <a:r>
              <a:rPr lang="en-US" dirty="0"/>
              <a:t> por las variables c y d, </a:t>
            </a:r>
            <a:r>
              <a:rPr lang="en-US" dirty="0" err="1"/>
              <a:t>va</a:t>
            </a:r>
            <a:r>
              <a:rPr lang="en-US" dirty="0"/>
              <a:t> </a:t>
            </a:r>
            <a:r>
              <a:rPr lang="en-US" dirty="0" err="1"/>
              <a:t>decreciendo</a:t>
            </a:r>
            <a:r>
              <a:rPr lang="en-US" dirty="0"/>
              <a:t> </a:t>
            </a:r>
            <a:r>
              <a:rPr lang="en-US" dirty="0" err="1"/>
              <a:t>conforme</a:t>
            </a:r>
            <a:r>
              <a:rPr lang="en-US" dirty="0"/>
              <a:t> </a:t>
            </a:r>
            <a:r>
              <a:rPr lang="en-US" dirty="0" err="1"/>
              <a:t>avanzan</a:t>
            </a:r>
            <a:r>
              <a:rPr lang="en-US" dirty="0"/>
              <a:t> las </a:t>
            </a:r>
            <a:r>
              <a:rPr lang="en-US" dirty="0" err="1"/>
              <a:t>iteraciones</a:t>
            </a:r>
            <a:r>
              <a:rPr lang="en-US" dirty="0"/>
              <a:t> del </a:t>
            </a:r>
            <a:r>
              <a:rPr lang="en-US" dirty="0" err="1"/>
              <a:t>algoritmo</a:t>
            </a:r>
            <a:endParaRPr lang="en-US" dirty="0"/>
          </a:p>
          <a:p>
            <a:r>
              <a:rPr lang="en-US" dirty="0"/>
              <a:t>Este </a:t>
            </a:r>
            <a:r>
              <a:rPr lang="en-US" dirty="0" err="1"/>
              <a:t>decrecimiento</a:t>
            </a:r>
            <a:r>
              <a:rPr lang="en-US" dirty="0"/>
              <a:t> del </a:t>
            </a:r>
            <a:r>
              <a:rPr lang="en-US" dirty="0" err="1"/>
              <a:t>rango</a:t>
            </a:r>
            <a:r>
              <a:rPr lang="en-US" dirty="0"/>
              <a:t> </a:t>
            </a:r>
            <a:r>
              <a:rPr lang="en-US" dirty="0" err="1"/>
              <a:t>provoca</a:t>
            </a:r>
            <a:r>
              <a:rPr lang="en-US" dirty="0"/>
              <a:t> </a:t>
            </a:r>
            <a:r>
              <a:rPr lang="en-US" dirty="0" err="1"/>
              <a:t>el</a:t>
            </a:r>
            <a:r>
              <a:rPr lang="en-US" dirty="0"/>
              <a:t> paso de mayor </a:t>
            </a:r>
            <a:r>
              <a:rPr lang="en-US" dirty="0" err="1"/>
              <a:t>diversidad</a:t>
            </a:r>
            <a:r>
              <a:rPr lang="en-US" dirty="0"/>
              <a:t> al principio del </a:t>
            </a:r>
            <a:r>
              <a:rPr lang="en-US" dirty="0" err="1"/>
              <a:t>algoritmo</a:t>
            </a:r>
            <a:r>
              <a:rPr lang="en-US" dirty="0"/>
              <a:t> a </a:t>
            </a:r>
            <a:r>
              <a:rPr lang="en-US" dirty="0" err="1"/>
              <a:t>menor</a:t>
            </a:r>
            <a:r>
              <a:rPr lang="en-US" dirty="0"/>
              <a:t> </a:t>
            </a:r>
            <a:r>
              <a:rPr lang="en-US" dirty="0" err="1"/>
              <a:t>diversidad</a:t>
            </a:r>
            <a:r>
              <a:rPr lang="en-US" dirty="0"/>
              <a:t> al final del </a:t>
            </a:r>
            <a:r>
              <a:rPr lang="en-US" dirty="0" err="1"/>
              <a:t>algoritmo</a:t>
            </a:r>
            <a:endParaRPr lang="en-US" dirty="0"/>
          </a:p>
        </p:txBody>
      </p:sp>
      <p:pic>
        <p:nvPicPr>
          <p:cNvPr id="4" name="Imagen 4" descr="Gráfico&#10;&#10;Descripción generada automáticamente">
            <a:extLst>
              <a:ext uri="{FF2B5EF4-FFF2-40B4-BE49-F238E27FC236}">
                <a16:creationId xmlns:a16="http://schemas.microsoft.com/office/drawing/2014/main" id="{210D619E-6237-4BD4-BBF8-EE812B88D737}"/>
              </a:ext>
            </a:extLst>
          </p:cNvPr>
          <p:cNvPicPr>
            <a:picLocks noChangeAspect="1"/>
          </p:cNvPicPr>
          <p:nvPr/>
        </p:nvPicPr>
        <p:blipFill>
          <a:blip r:embed="rId2"/>
          <a:stretch>
            <a:fillRect/>
          </a:stretch>
        </p:blipFill>
        <p:spPr>
          <a:xfrm>
            <a:off x="7480328" y="2104030"/>
            <a:ext cx="4025872" cy="2649940"/>
          </a:xfrm>
          <a:prstGeom prst="rect">
            <a:avLst/>
          </a:prstGeom>
        </p:spPr>
      </p:pic>
    </p:spTree>
    <p:extLst>
      <p:ext uri="{BB962C8B-B14F-4D97-AF65-F5344CB8AC3E}">
        <p14:creationId xmlns:p14="http://schemas.microsoft.com/office/powerpoint/2010/main" val="125760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8EBD63AD-33A9-4D22-9A5B-438B663EC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2BAD9CC4-644A-42E5-A6A6-082517FA6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8" y="0"/>
            <a:ext cx="6096001"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6C35B2-E08C-441E-86FA-D76B48F537BE}"/>
              </a:ext>
            </a:extLst>
          </p:cNvPr>
          <p:cNvSpPr>
            <a:spLocks noGrp="1"/>
          </p:cNvSpPr>
          <p:nvPr>
            <p:ph type="title"/>
          </p:nvPr>
        </p:nvSpPr>
        <p:spPr>
          <a:xfrm>
            <a:off x="6781800" y="510494"/>
            <a:ext cx="4741045" cy="1022884"/>
          </a:xfrm>
        </p:spPr>
        <p:txBody>
          <a:bodyPr>
            <a:normAutofit/>
          </a:bodyPr>
          <a:lstStyle/>
          <a:p>
            <a:pPr algn="ctr"/>
            <a:r>
              <a:rPr lang="es-ES" b="1" dirty="0"/>
              <a:t>Construcción de las trampas</a:t>
            </a:r>
            <a:endParaRPr lang="es-ES" b="1"/>
          </a:p>
        </p:txBody>
      </p:sp>
      <p:pic>
        <p:nvPicPr>
          <p:cNvPr id="4" name="Imagen 4" descr="Gráfico, Diagrama, Gráfico circular&#10;&#10;Descripción generada automáticamente">
            <a:extLst>
              <a:ext uri="{FF2B5EF4-FFF2-40B4-BE49-F238E27FC236}">
                <a16:creationId xmlns:a16="http://schemas.microsoft.com/office/drawing/2014/main" id="{3B379805-1D6F-41E0-AD65-AD7F1BD47CD8}"/>
              </a:ext>
            </a:extLst>
          </p:cNvPr>
          <p:cNvPicPr>
            <a:picLocks noChangeAspect="1"/>
          </p:cNvPicPr>
          <p:nvPr/>
        </p:nvPicPr>
        <p:blipFill rotWithShape="1">
          <a:blip r:embed="rId2"/>
          <a:srcRect l="4439" r="9451"/>
          <a:stretch/>
        </p:blipFill>
        <p:spPr>
          <a:xfrm>
            <a:off x="685801" y="685800"/>
            <a:ext cx="4724400" cy="5486400"/>
          </a:xfrm>
          <a:prstGeom prst="rect">
            <a:avLst/>
          </a:prstGeom>
        </p:spPr>
      </p:pic>
      <p:sp>
        <p:nvSpPr>
          <p:cNvPr id="3" name="Marcador de contenido 2">
            <a:extLst>
              <a:ext uri="{FF2B5EF4-FFF2-40B4-BE49-F238E27FC236}">
                <a16:creationId xmlns:a16="http://schemas.microsoft.com/office/drawing/2014/main" id="{40453523-74F4-4FBE-9827-4A764DF2B44E}"/>
              </a:ext>
            </a:extLst>
          </p:cNvPr>
          <p:cNvSpPr>
            <a:spLocks noGrp="1"/>
          </p:cNvSpPr>
          <p:nvPr>
            <p:ph idx="1"/>
          </p:nvPr>
        </p:nvSpPr>
        <p:spPr>
          <a:xfrm>
            <a:off x="6701170" y="1817153"/>
            <a:ext cx="4821675" cy="4471452"/>
          </a:xfrm>
        </p:spPr>
        <p:txBody>
          <a:bodyPr vert="horz" lIns="91440" tIns="45720" rIns="91440" bIns="45720" rtlCol="0" anchor="t">
            <a:normAutofit/>
          </a:bodyPr>
          <a:lstStyle/>
          <a:p>
            <a:r>
              <a:rPr lang="es-ES" dirty="0"/>
              <a:t>En cada iteración del algoritmo se selecciona una hormiga león para cada hormiga, para generar el movimiento aleatorio por la trampa creada por la hormiga león</a:t>
            </a:r>
          </a:p>
          <a:p>
            <a:r>
              <a:rPr lang="es-ES" dirty="0"/>
              <a:t>La hormiga león se selecciona mediante el método de la ruleta, que se basa en el peso que tiene cada hormiga león respecto del total del conjunto de las hormigas león</a:t>
            </a:r>
          </a:p>
        </p:txBody>
      </p:sp>
    </p:spTree>
    <p:extLst>
      <p:ext uri="{BB962C8B-B14F-4D97-AF65-F5344CB8AC3E}">
        <p14:creationId xmlns:p14="http://schemas.microsoft.com/office/powerpoint/2010/main" val="13027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210CC8-3F7C-4E24-831A-02CCEA750241}"/>
              </a:ext>
            </a:extLst>
          </p:cNvPr>
          <p:cNvSpPr>
            <a:spLocks noGrp="1"/>
          </p:cNvSpPr>
          <p:nvPr>
            <p:ph type="title"/>
          </p:nvPr>
        </p:nvSpPr>
        <p:spPr>
          <a:xfrm>
            <a:off x="1371600" y="1020728"/>
            <a:ext cx="9486900" cy="996061"/>
          </a:xfrm>
        </p:spPr>
        <p:txBody>
          <a:bodyPr anchor="b">
            <a:normAutofit/>
          </a:bodyPr>
          <a:lstStyle/>
          <a:p>
            <a:pPr algn="ctr"/>
            <a:r>
              <a:rPr lang="es-ES" b="1" dirty="0"/>
              <a:t>Caída de la hormiga en las trampas</a:t>
            </a:r>
            <a:endParaRPr lang="es-ES"/>
          </a:p>
        </p:txBody>
      </p:sp>
      <p:sp>
        <p:nvSpPr>
          <p:cNvPr id="3" name="Marcador de contenido 2">
            <a:extLst>
              <a:ext uri="{FF2B5EF4-FFF2-40B4-BE49-F238E27FC236}">
                <a16:creationId xmlns:a16="http://schemas.microsoft.com/office/drawing/2014/main" id="{0B33EB9D-6E2F-4869-BB00-501271C902A7}"/>
              </a:ext>
            </a:extLst>
          </p:cNvPr>
          <p:cNvSpPr>
            <a:spLocks noGrp="1"/>
          </p:cNvSpPr>
          <p:nvPr>
            <p:ph idx="1"/>
          </p:nvPr>
        </p:nvSpPr>
        <p:spPr>
          <a:xfrm>
            <a:off x="1371600" y="2200940"/>
            <a:ext cx="9486901" cy="3577854"/>
          </a:xfrm>
        </p:spPr>
        <p:txBody>
          <a:bodyPr vert="horz" lIns="91440" tIns="45720" rIns="91440" bIns="45720" rtlCol="0">
            <a:normAutofit/>
          </a:bodyPr>
          <a:lstStyle/>
          <a:p>
            <a:r>
              <a:rPr lang="es-ES" dirty="0"/>
              <a:t>La caída en las trampas mantiene el elitismo haciendo la media entre dos movimientos aleatorios; un movimiento aleatorio generado por la trampa de la hormiga león seleccionada por el método de la ruleta, y un movimiento aleatorio generado por la trampa de la mejor hormiga león</a:t>
            </a:r>
          </a:p>
          <a:p>
            <a:r>
              <a:rPr lang="es-ES" dirty="0"/>
              <a:t>La fórmula de la caída es la siguiente:</a:t>
            </a:r>
          </a:p>
          <a:p>
            <a:pPr lvl="1"/>
            <a:endParaRPr lang="es-ES" dirty="0"/>
          </a:p>
        </p:txBody>
      </p:sp>
      <p:pic>
        <p:nvPicPr>
          <p:cNvPr id="6" name="Imagen 6" descr="Texto&#10;&#10;Descripción generada automáticamente">
            <a:extLst>
              <a:ext uri="{FF2B5EF4-FFF2-40B4-BE49-F238E27FC236}">
                <a16:creationId xmlns:a16="http://schemas.microsoft.com/office/drawing/2014/main" id="{A6FF4E20-ADF5-4514-95BE-5540D564984A}"/>
              </a:ext>
            </a:extLst>
          </p:cNvPr>
          <p:cNvPicPr>
            <a:picLocks noChangeAspect="1"/>
          </p:cNvPicPr>
          <p:nvPr/>
        </p:nvPicPr>
        <p:blipFill>
          <a:blip r:embed="rId2"/>
          <a:stretch>
            <a:fillRect/>
          </a:stretch>
        </p:blipFill>
        <p:spPr>
          <a:xfrm>
            <a:off x="4753708" y="4439257"/>
            <a:ext cx="2743200" cy="949332"/>
          </a:xfrm>
          <a:prstGeom prst="rect">
            <a:avLst/>
          </a:prstGeom>
        </p:spPr>
      </p:pic>
    </p:spTree>
    <p:extLst>
      <p:ext uri="{BB962C8B-B14F-4D97-AF65-F5344CB8AC3E}">
        <p14:creationId xmlns:p14="http://schemas.microsoft.com/office/powerpoint/2010/main" val="423958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82599F-2CD6-4D42-B688-01DC25C16373}"/>
              </a:ext>
            </a:extLst>
          </p:cNvPr>
          <p:cNvSpPr>
            <a:spLocks noGrp="1"/>
          </p:cNvSpPr>
          <p:nvPr>
            <p:ph type="title"/>
          </p:nvPr>
        </p:nvSpPr>
        <p:spPr>
          <a:xfrm>
            <a:off x="1371600" y="1020728"/>
            <a:ext cx="9486900" cy="996061"/>
          </a:xfrm>
        </p:spPr>
        <p:txBody>
          <a:bodyPr anchor="b">
            <a:normAutofit/>
          </a:bodyPr>
          <a:lstStyle/>
          <a:p>
            <a:pPr algn="ctr"/>
            <a:r>
              <a:rPr lang="es-ES" b="1" dirty="0"/>
              <a:t>Captura de las hormigas</a:t>
            </a:r>
          </a:p>
        </p:txBody>
      </p:sp>
      <p:sp>
        <p:nvSpPr>
          <p:cNvPr id="3" name="Marcador de contenido 2">
            <a:extLst>
              <a:ext uri="{FF2B5EF4-FFF2-40B4-BE49-F238E27FC236}">
                <a16:creationId xmlns:a16="http://schemas.microsoft.com/office/drawing/2014/main" id="{EF17A316-DDC6-490D-8AD3-6CC1E56FA766}"/>
              </a:ext>
            </a:extLst>
          </p:cNvPr>
          <p:cNvSpPr>
            <a:spLocks noGrp="1"/>
          </p:cNvSpPr>
          <p:nvPr>
            <p:ph idx="1"/>
          </p:nvPr>
        </p:nvSpPr>
        <p:spPr>
          <a:xfrm>
            <a:off x="1371600" y="2200940"/>
            <a:ext cx="9486901" cy="3577854"/>
          </a:xfrm>
        </p:spPr>
        <p:txBody>
          <a:bodyPr vert="horz" lIns="91440" tIns="45720" rIns="91440" bIns="45720" rtlCol="0" anchor="t">
            <a:normAutofit/>
          </a:bodyPr>
          <a:lstStyle/>
          <a:p>
            <a:r>
              <a:rPr lang="es-ES" dirty="0"/>
              <a:t>Una hormiga es capturada por una hormiga león cuando tiene mejor fitness que ella. La hormiga león con la que se compara es la hormiga león seleccionada mediante el método de la ruleta</a:t>
            </a:r>
          </a:p>
        </p:txBody>
      </p:sp>
      <p:pic>
        <p:nvPicPr>
          <p:cNvPr id="4" name="Imagen 4">
            <a:extLst>
              <a:ext uri="{FF2B5EF4-FFF2-40B4-BE49-F238E27FC236}">
                <a16:creationId xmlns:a16="http://schemas.microsoft.com/office/drawing/2014/main" id="{486A7B4D-28AD-4305-80B7-13AFA5315E63}"/>
              </a:ext>
            </a:extLst>
          </p:cNvPr>
          <p:cNvPicPr>
            <a:picLocks noChangeAspect="1"/>
          </p:cNvPicPr>
          <p:nvPr/>
        </p:nvPicPr>
        <p:blipFill>
          <a:blip r:embed="rId2"/>
          <a:stretch>
            <a:fillRect/>
          </a:stretch>
        </p:blipFill>
        <p:spPr>
          <a:xfrm>
            <a:off x="3073400" y="3948808"/>
            <a:ext cx="6103815" cy="562538"/>
          </a:xfrm>
          <a:prstGeom prst="rect">
            <a:avLst/>
          </a:prstGeom>
        </p:spPr>
      </p:pic>
    </p:spTree>
    <p:extLst>
      <p:ext uri="{BB962C8B-B14F-4D97-AF65-F5344CB8AC3E}">
        <p14:creationId xmlns:p14="http://schemas.microsoft.com/office/powerpoint/2010/main" val="378583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CC8547-5BFA-49E5-8803-A273869E4E1E}"/>
              </a:ext>
            </a:extLst>
          </p:cNvPr>
          <p:cNvSpPr>
            <a:spLocks noGrp="1"/>
          </p:cNvSpPr>
          <p:nvPr>
            <p:ph type="title"/>
          </p:nvPr>
        </p:nvSpPr>
        <p:spPr>
          <a:xfrm>
            <a:off x="1371600" y="1020728"/>
            <a:ext cx="9486900" cy="996061"/>
          </a:xfrm>
        </p:spPr>
        <p:txBody>
          <a:bodyPr anchor="b">
            <a:normAutofit/>
          </a:bodyPr>
          <a:lstStyle/>
          <a:p>
            <a:pPr algn="ctr"/>
            <a:r>
              <a:rPr lang="es-ES" b="1" dirty="0"/>
              <a:t>Reconstrucción de las Trampas</a:t>
            </a:r>
            <a:endParaRPr lang="es-ES"/>
          </a:p>
        </p:txBody>
      </p:sp>
      <p:sp>
        <p:nvSpPr>
          <p:cNvPr id="3" name="Marcador de contenido 2">
            <a:extLst>
              <a:ext uri="{FF2B5EF4-FFF2-40B4-BE49-F238E27FC236}">
                <a16:creationId xmlns:a16="http://schemas.microsoft.com/office/drawing/2014/main" id="{C8D13427-A891-4EE4-9F37-8D6B74D192DB}"/>
              </a:ext>
            </a:extLst>
          </p:cNvPr>
          <p:cNvSpPr>
            <a:spLocks noGrp="1"/>
          </p:cNvSpPr>
          <p:nvPr>
            <p:ph idx="1"/>
          </p:nvPr>
        </p:nvSpPr>
        <p:spPr>
          <a:xfrm>
            <a:off x="1371600" y="2200940"/>
            <a:ext cx="9486901" cy="3577854"/>
          </a:xfrm>
        </p:spPr>
        <p:txBody>
          <a:bodyPr vert="horz" lIns="91440" tIns="45720" rIns="91440" bIns="45720" rtlCol="0">
            <a:normAutofit/>
          </a:bodyPr>
          <a:lstStyle/>
          <a:p>
            <a:r>
              <a:rPr lang="es-ES" dirty="0"/>
              <a:t>La reconstrucción de la trampa consiste en el movimiento de una hormiga león, que acaba de captura a una hormiga, a otra posición; donde excavará su nueva trampa.</a:t>
            </a:r>
          </a:p>
          <a:p>
            <a:r>
              <a:rPr lang="es-ES" dirty="0"/>
              <a:t>La posición a la que debe moverse la hormiga león es la posición de la hormiga que acaba de capturar.</a:t>
            </a:r>
          </a:p>
        </p:txBody>
      </p:sp>
    </p:spTree>
    <p:extLst>
      <p:ext uri="{BB962C8B-B14F-4D97-AF65-F5344CB8AC3E}">
        <p14:creationId xmlns:p14="http://schemas.microsoft.com/office/powerpoint/2010/main" val="21548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852F6D-F55C-4C5F-82F0-7EC1963C3759}"/>
              </a:ext>
            </a:extLst>
          </p:cNvPr>
          <p:cNvSpPr>
            <a:spLocks noGrp="1"/>
          </p:cNvSpPr>
          <p:nvPr>
            <p:ph type="title"/>
          </p:nvPr>
        </p:nvSpPr>
        <p:spPr>
          <a:xfrm>
            <a:off x="1371599" y="1010097"/>
            <a:ext cx="9486901" cy="1010088"/>
          </a:xfrm>
        </p:spPr>
        <p:txBody>
          <a:bodyPr anchor="b">
            <a:normAutofit/>
          </a:bodyPr>
          <a:lstStyle/>
          <a:p>
            <a:pPr algn="ctr"/>
            <a:r>
              <a:rPr lang="es-ES" dirty="0"/>
              <a:t>Referencias</a:t>
            </a:r>
            <a:endParaRPr lang="es-ES"/>
          </a:p>
        </p:txBody>
      </p:sp>
      <p:sp>
        <p:nvSpPr>
          <p:cNvPr id="3" name="Marcador de contenido 2">
            <a:extLst>
              <a:ext uri="{FF2B5EF4-FFF2-40B4-BE49-F238E27FC236}">
                <a16:creationId xmlns:a16="http://schemas.microsoft.com/office/drawing/2014/main" id="{A200F2F2-8D95-4964-AB5D-4AACC2DFD433}"/>
              </a:ext>
            </a:extLst>
          </p:cNvPr>
          <p:cNvSpPr>
            <a:spLocks noGrp="1"/>
          </p:cNvSpPr>
          <p:nvPr>
            <p:ph idx="1"/>
          </p:nvPr>
        </p:nvSpPr>
        <p:spPr>
          <a:xfrm>
            <a:off x="1371600" y="2436294"/>
            <a:ext cx="9486901" cy="3310605"/>
          </a:xfrm>
        </p:spPr>
        <p:txBody>
          <a:bodyPr vert="horz" lIns="91440" tIns="45720" rIns="91440" bIns="45720" rtlCol="0" anchor="t">
            <a:normAutofit/>
          </a:bodyPr>
          <a:lstStyle/>
          <a:p>
            <a:r>
              <a:rPr lang="es-ES" dirty="0">
                <a:hlinkClick r:id="rId2"/>
              </a:rPr>
              <a:t>Paper: The Ant Lion Optimizer</a:t>
            </a:r>
            <a:endParaRPr lang="es-ES" dirty="0"/>
          </a:p>
        </p:txBody>
      </p:sp>
    </p:spTree>
    <p:extLst>
      <p:ext uri="{BB962C8B-B14F-4D97-AF65-F5344CB8AC3E}">
        <p14:creationId xmlns:p14="http://schemas.microsoft.com/office/powerpoint/2010/main" val="1525629719"/>
      </p:ext>
    </p:extLst>
  </p:cSld>
  <p:clrMapOvr>
    <a:masterClrMapping/>
  </p:clrMapOvr>
</p:sld>
</file>

<file path=ppt/theme/theme1.xml><?xml version="1.0" encoding="utf-8"?>
<a:theme xmlns:a="http://schemas.openxmlformats.org/drawingml/2006/main" name="ClassicFrameVTI">
  <a:themeElements>
    <a:clrScheme name="AnalogousFromRegularSeedLeftStep">
      <a:dk1>
        <a:srgbClr val="000000"/>
      </a:dk1>
      <a:lt1>
        <a:srgbClr val="FFFFFF"/>
      </a:lt1>
      <a:dk2>
        <a:srgbClr val="221B36"/>
      </a:dk2>
      <a:lt2>
        <a:srgbClr val="E2E8E3"/>
      </a:lt2>
      <a:accent1>
        <a:srgbClr val="DF31D0"/>
      </a:accent1>
      <a:accent2>
        <a:srgbClr val="941FCD"/>
      </a:accent2>
      <a:accent3>
        <a:srgbClr val="5D31DF"/>
      </a:accent3>
      <a:accent4>
        <a:srgbClr val="1F3BCD"/>
      </a:accent4>
      <a:accent5>
        <a:srgbClr val="3196DF"/>
      </a:accent5>
      <a:accent6>
        <a:srgbClr val="1BB4B4"/>
      </a:accent6>
      <a:hlink>
        <a:srgbClr val="32963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ClassicFrameVTI</vt:lpstr>
      <vt:lpstr>The Ant Lion Optimizer</vt:lpstr>
      <vt:lpstr>Inspiración</vt:lpstr>
      <vt:lpstr>Movimiento Aleatorio Dentro de una Trampa</vt:lpstr>
      <vt:lpstr>Actualización del rango del movimiento aleatorio</vt:lpstr>
      <vt:lpstr>Construcción de las trampas</vt:lpstr>
      <vt:lpstr>Caída de la hormiga en las trampas</vt:lpstr>
      <vt:lpstr>Captura de las hormigas</vt:lpstr>
      <vt:lpstr>Reconstrucción de las Trampas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226</cp:revision>
  <dcterms:created xsi:type="dcterms:W3CDTF">2021-06-15T15:20:40Z</dcterms:created>
  <dcterms:modified xsi:type="dcterms:W3CDTF">2021-06-28T09:18:12Z</dcterms:modified>
</cp:coreProperties>
</file>