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43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B05211-7281-6BB1-32D7-A126A3594E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669ABA4-202B-7485-5379-D80610FFCC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DB6109A-89B8-3296-B4B5-56908CCDC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764AE-7598-4101-9D63-6EC8D69CE664}" type="datetimeFigureOut">
              <a:rPr lang="pt-BR" smtClean="0"/>
              <a:t>24/01/2024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EEC16C0-EC91-1A6A-CAA4-557093375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97BE89B-A1D8-22B0-6CA2-BAEFADB7C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AA556-297A-4E44-9FC9-9ADE912AD7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2965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371462-67CF-064B-BC5B-97EFBDB29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5D918D6-2514-7E06-797F-46811F09C3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1E15502-6387-25F6-3504-F0B0F3E1E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764AE-7598-4101-9D63-6EC8D69CE664}" type="datetimeFigureOut">
              <a:rPr lang="pt-BR" smtClean="0"/>
              <a:t>24/01/2024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B252788-D239-6DBB-CBDC-07783CE51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28EA3EE-2775-1736-C774-CC48015CF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AA556-297A-4E44-9FC9-9ADE912AD7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1430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F72A7EB-C76E-CEDD-959B-F7939EFEE7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036D0CA-E516-C2BD-C175-0880B455D6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26D4CA0-43FB-AC60-6624-92DC32B02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764AE-7598-4101-9D63-6EC8D69CE664}" type="datetimeFigureOut">
              <a:rPr lang="pt-BR" smtClean="0"/>
              <a:t>24/01/2024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5C72ABC-C00B-4902-597D-D2BF84CFF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9E04C83-D3B7-1364-E69E-5814BBD76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AA556-297A-4E44-9FC9-9ADE912AD7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5603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C592A0-DE2D-E77A-021E-C14CBA977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961576B-1F2E-150D-02BD-FF2833B3B8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4C49BED-C366-83AA-B037-627D0D6B8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764AE-7598-4101-9D63-6EC8D69CE664}" type="datetimeFigureOut">
              <a:rPr lang="pt-BR" smtClean="0"/>
              <a:t>24/01/2024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2B4AE0A-0236-4B53-F2EC-FCD56F252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822B783-4376-5A2D-4074-315652F9D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AA556-297A-4E44-9FC9-9ADE912AD7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5741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FB76B7-E6FD-09E9-1790-8747A3D07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9E4CEDD-233A-EA0A-74C1-09D383290A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EC03113-5A79-4485-B29D-B217A0F25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764AE-7598-4101-9D63-6EC8D69CE664}" type="datetimeFigureOut">
              <a:rPr lang="pt-BR" smtClean="0"/>
              <a:t>24/01/2024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9A68206-DA39-29CA-3E43-5B6C80D0A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4C4A3F7-BD6A-5BAA-09BB-D4827C72A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AA556-297A-4E44-9FC9-9ADE912AD7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034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502386-D165-6AFB-97EE-0D73E5E10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B43AC91-78AC-4637-FCA9-169600D7B7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5148302-F134-9971-4FD3-1B50D4C923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3C09710-9781-FCF7-BC2A-4C11C64A4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764AE-7598-4101-9D63-6EC8D69CE664}" type="datetimeFigureOut">
              <a:rPr lang="pt-BR" smtClean="0"/>
              <a:t>24/01/2024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E3CA3C3-D017-FD92-2490-D75299F3A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8455C23-1DDF-5934-AAED-636C1FBCE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AA556-297A-4E44-9FC9-9ADE912AD7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410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17F0D7-C06C-E2EF-FE9E-D792DE0C7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0394356-95F6-00FC-DB98-D96F00BE6A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2D4766A-00F5-2090-A621-6FB6F2654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D07265A-892C-08C6-CB78-0A3B03E728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BE97ADF-D67D-12DD-97C0-E47DF68554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8DF3DBB-5B0F-A8A2-30B1-BB66C8DBA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764AE-7598-4101-9D63-6EC8D69CE664}" type="datetimeFigureOut">
              <a:rPr lang="pt-BR" smtClean="0"/>
              <a:t>24/01/2024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47E1220E-B816-87D3-1AE8-4AD60942B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F1EC8BA-D2C5-D8E7-6CB1-F30DCA758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AA556-297A-4E44-9FC9-9ADE912AD7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5032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FF7027-5AC3-0D33-DEFE-A16A32FEC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8581B13-ED44-4466-ABC1-C3B74A257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764AE-7598-4101-9D63-6EC8D69CE664}" type="datetimeFigureOut">
              <a:rPr lang="pt-BR" smtClean="0"/>
              <a:t>24/01/2024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D9905B5-E3B5-C9DC-D5FF-A14DEDD66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2CA1CDC-7D10-64A1-3F01-DCABD3852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AA556-297A-4E44-9FC9-9ADE912AD7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5541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FDFBB21-AA8B-1347-4822-84B111C48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764AE-7598-4101-9D63-6EC8D69CE664}" type="datetimeFigureOut">
              <a:rPr lang="pt-BR" smtClean="0"/>
              <a:t>24/01/2024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7869940-132C-1297-7F48-04F6C4E9F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B2A80AF-223B-9180-2B8B-510B5994C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AA556-297A-4E44-9FC9-9ADE912AD7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5870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E4D81C-D970-2C20-5213-8F958B99E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84D3C3C-BFA2-273A-F13C-FA36E25528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6E4EAA5-304C-1E98-B7D5-0A48793C9F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6A81DE2-F187-B55C-1EA8-700746B78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764AE-7598-4101-9D63-6EC8D69CE664}" type="datetimeFigureOut">
              <a:rPr lang="pt-BR" smtClean="0"/>
              <a:t>24/01/2024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1AFA529-AA65-1A52-6F57-A825A250F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E0B6899-7466-12B8-15ED-F74997CFA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AA556-297A-4E44-9FC9-9ADE912AD7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7735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888E68-36BD-37A5-BBD3-BDD2149CB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73D2E735-6695-28BF-3668-9AC94C5A56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6AF9BE7-4E81-C55B-D975-70AD46F475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CB61098-2E02-A6FB-B524-6D33B4C21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764AE-7598-4101-9D63-6EC8D69CE664}" type="datetimeFigureOut">
              <a:rPr lang="pt-BR" smtClean="0"/>
              <a:t>24/01/2024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F8F8A4E-DE4D-371B-CADE-3038BCD6A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50B15D7-FEAC-0CD3-E7AB-A0BFACC86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AA556-297A-4E44-9FC9-9ADE912AD7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3101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1F826B7B-E30E-597C-AB50-D23724B6E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02C3EBF-8F01-F029-0870-E1685535A4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5AF944E-22A7-7B26-D84B-C76859E3EC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1764AE-7598-4101-9D63-6EC8D69CE664}" type="datetimeFigureOut">
              <a:rPr lang="pt-BR" smtClean="0"/>
              <a:t>24/01/2024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86796B1-43E4-0AAC-7BD2-6A8DB509B4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5D514A5-1270-FA9A-B8F8-1AA12AD506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EAA556-297A-4E44-9FC9-9ADE912AD7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8735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DD1BBC-D3E3-76D6-1A97-E4693D9F58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Sistema Almoxarifado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56E3EDA-BF19-A418-9EED-5F2B789117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90566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262306" cy="1325563"/>
          </a:xfrm>
        </p:spPr>
        <p:txBody>
          <a:bodyPr>
            <a:normAutofit/>
          </a:bodyPr>
          <a:lstStyle/>
          <a:p>
            <a:r>
              <a:rPr lang="pt-BR" sz="2100" dirty="0" smtClean="0"/>
              <a:t>Caso de teste – Tela de requisição : Motivos </a:t>
            </a:r>
            <a:endParaRPr lang="pt-BR" sz="21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199" y="1825625"/>
            <a:ext cx="10260435" cy="4351338"/>
          </a:xfrm>
        </p:spPr>
        <p:txBody>
          <a:bodyPr>
            <a:normAutofit/>
          </a:bodyPr>
          <a:lstStyle/>
          <a:p>
            <a:r>
              <a:rPr lang="pt-BR" sz="1600" dirty="0" smtClean="0"/>
              <a:t>Pré-condição: Estar com a tela aberta</a:t>
            </a:r>
          </a:p>
          <a:p>
            <a:r>
              <a:rPr lang="pt-BR" sz="1600" dirty="0"/>
              <a:t>RN: </a:t>
            </a:r>
            <a:r>
              <a:rPr lang="pt-BR" sz="1600" dirty="0" smtClean="0"/>
              <a:t>RN04, RN05</a:t>
            </a:r>
          </a:p>
          <a:p>
            <a:endParaRPr lang="pt-BR" sz="1600" dirty="0" smtClean="0"/>
          </a:p>
          <a:p>
            <a:r>
              <a:rPr lang="pt-BR" sz="1600" dirty="0"/>
              <a:t>Resultado esperado </a:t>
            </a:r>
            <a:r>
              <a:rPr lang="pt-BR" sz="1600" dirty="0" smtClean="0"/>
              <a:t>: os dados devem ser carregados da API, campo motivo deve exibir motivos da categoria selecionada</a:t>
            </a:r>
            <a:endParaRPr lang="pt-BR" sz="1600" dirty="0"/>
          </a:p>
          <a:p>
            <a:pPr marL="0" indent="0">
              <a:buNone/>
            </a:pPr>
            <a:endParaRPr lang="pt-BR" sz="1600" dirty="0" smtClean="0"/>
          </a:p>
          <a:p>
            <a:r>
              <a:rPr lang="pt-BR" sz="1600" dirty="0" smtClean="0"/>
              <a:t>Ações</a:t>
            </a:r>
          </a:p>
          <a:p>
            <a:pPr marL="342900" indent="-342900">
              <a:buAutoNum type="arabicPeriod"/>
            </a:pPr>
            <a:r>
              <a:rPr lang="pt-BR" sz="1600" dirty="0" smtClean="0"/>
              <a:t>Carregar </a:t>
            </a:r>
            <a:r>
              <a:rPr lang="pt-BR" sz="1600" dirty="0"/>
              <a:t>a tela | Resultado esperado : </a:t>
            </a:r>
            <a:r>
              <a:rPr lang="pt-BR" sz="1600" dirty="0" smtClean="0"/>
              <a:t>Os </a:t>
            </a:r>
            <a:r>
              <a:rPr lang="pt-BR" sz="1600" dirty="0"/>
              <a:t>dados da Categoria Motivo devem ser carregados da API</a:t>
            </a:r>
            <a:r>
              <a:rPr lang="pt-BR" sz="1600" dirty="0" smtClean="0"/>
              <a:t>.</a:t>
            </a:r>
          </a:p>
          <a:p>
            <a:pPr marL="342900" indent="-342900">
              <a:buAutoNum type="arabicPeriod"/>
            </a:pPr>
            <a:r>
              <a:rPr lang="pt-BR" sz="1600" dirty="0" smtClean="0"/>
              <a:t>Alterar dados   | Resultado esperado : </a:t>
            </a:r>
            <a:r>
              <a:rPr lang="pt-BR" sz="1600" dirty="0"/>
              <a:t>o campo motivo deve exibir somente os motivos da categoria selecionada.</a:t>
            </a:r>
            <a:endParaRPr lang="pt-BR" sz="1600" dirty="0" smtClean="0"/>
          </a:p>
          <a:p>
            <a:pPr marL="342900" indent="-342900">
              <a:buAutoNum type="arabicPeriod"/>
            </a:pPr>
            <a:endParaRPr lang="pt-BR" sz="1600" dirty="0"/>
          </a:p>
          <a:p>
            <a:pPr marL="342900" indent="-342900">
              <a:buAutoNum type="arabicPeriod"/>
            </a:pPr>
            <a:endParaRPr lang="pt-BR" sz="1200" dirty="0" smtClean="0"/>
          </a:p>
          <a:p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36545192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262306" cy="1325563"/>
          </a:xfrm>
        </p:spPr>
        <p:txBody>
          <a:bodyPr>
            <a:normAutofit/>
          </a:bodyPr>
          <a:lstStyle/>
          <a:p>
            <a:r>
              <a:rPr lang="pt-BR" sz="2100" dirty="0" smtClean="0"/>
              <a:t>Caso de teste – Tela de requisição : Departamento </a:t>
            </a:r>
            <a:endParaRPr lang="pt-BR" sz="21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199" y="1825625"/>
            <a:ext cx="10260435" cy="4351338"/>
          </a:xfrm>
        </p:spPr>
        <p:txBody>
          <a:bodyPr>
            <a:normAutofit/>
          </a:bodyPr>
          <a:lstStyle/>
          <a:p>
            <a:r>
              <a:rPr lang="pt-BR" sz="1600" dirty="0" smtClean="0"/>
              <a:t>Pré-condição: Estar com a tela aberta</a:t>
            </a:r>
          </a:p>
          <a:p>
            <a:r>
              <a:rPr lang="pt-BR" sz="1600" dirty="0"/>
              <a:t>RN: </a:t>
            </a:r>
            <a:r>
              <a:rPr lang="pt-BR" sz="1600" dirty="0" smtClean="0"/>
              <a:t>RN06</a:t>
            </a:r>
          </a:p>
          <a:p>
            <a:endParaRPr lang="pt-BR" sz="1600" dirty="0" smtClean="0"/>
          </a:p>
          <a:p>
            <a:r>
              <a:rPr lang="pt-BR" sz="1600" dirty="0"/>
              <a:t>Resultado esperado : </a:t>
            </a:r>
            <a:r>
              <a:rPr lang="pt-BR" sz="1600" dirty="0" smtClean="0"/>
              <a:t>De acordo com o ID digitado, deve-se mostrar o departamento a que pertence aquele ID, caso o mesmo exista</a:t>
            </a:r>
            <a:endParaRPr lang="pt-BR" sz="1600" dirty="0"/>
          </a:p>
          <a:p>
            <a:pPr marL="0" indent="0">
              <a:buNone/>
            </a:pPr>
            <a:endParaRPr lang="pt-BR" sz="1600" dirty="0" smtClean="0"/>
          </a:p>
          <a:p>
            <a:r>
              <a:rPr lang="pt-BR" sz="1600" dirty="0" smtClean="0"/>
              <a:t>Ações</a:t>
            </a:r>
          </a:p>
          <a:p>
            <a:pPr marL="342900" indent="-342900">
              <a:buAutoNum type="arabicPeriod"/>
            </a:pPr>
            <a:r>
              <a:rPr lang="pt-BR" sz="1600" dirty="0" smtClean="0"/>
              <a:t>Digitar o ID no campo “ID </a:t>
            </a:r>
            <a:r>
              <a:rPr lang="pt-BR" sz="1600" dirty="0" err="1" smtClean="0"/>
              <a:t>Fun</a:t>
            </a:r>
            <a:r>
              <a:rPr lang="pt-BR" sz="1600" dirty="0" smtClean="0"/>
              <a:t>.” e o mesmo existe | Resultado Esperado : Campo departamento deve exibir o departamento que pertence ao ID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pt-BR" sz="1600" dirty="0"/>
              <a:t>Digitar o ID no campo “ID </a:t>
            </a:r>
            <a:r>
              <a:rPr lang="pt-BR" sz="1600" dirty="0" err="1"/>
              <a:t>Fun</a:t>
            </a:r>
            <a:r>
              <a:rPr lang="pt-BR" sz="1600" dirty="0"/>
              <a:t>.” e </a:t>
            </a:r>
            <a:r>
              <a:rPr lang="pt-BR" sz="1600" dirty="0" smtClean="0"/>
              <a:t>o mesmo não existe </a:t>
            </a:r>
            <a:r>
              <a:rPr lang="pt-BR" sz="1600" dirty="0"/>
              <a:t>| Resultado Esperado : Campo departamento deve </a:t>
            </a:r>
            <a:r>
              <a:rPr lang="pt-BR" sz="1600" dirty="0" smtClean="0"/>
              <a:t>permanecer com a descrição vazia</a:t>
            </a:r>
            <a:endParaRPr lang="pt-BR" sz="1600" dirty="0"/>
          </a:p>
          <a:p>
            <a:pPr marL="342900" indent="-342900">
              <a:buAutoNum type="arabicPeriod"/>
            </a:pPr>
            <a:endParaRPr lang="pt-BR" sz="1600" dirty="0" smtClean="0"/>
          </a:p>
          <a:p>
            <a:pPr marL="342900" indent="-342900">
              <a:buAutoNum type="arabicPeriod"/>
            </a:pPr>
            <a:endParaRPr lang="pt-BR" sz="1600" dirty="0" smtClean="0"/>
          </a:p>
          <a:p>
            <a:pPr marL="342900" indent="-342900">
              <a:buAutoNum type="arabicPeriod"/>
            </a:pPr>
            <a:endParaRPr lang="pt-BR" sz="1600" dirty="0"/>
          </a:p>
          <a:p>
            <a:pPr marL="342900" indent="-342900">
              <a:buAutoNum type="arabicPeriod"/>
            </a:pPr>
            <a:endParaRPr lang="pt-BR" sz="1200" dirty="0" smtClean="0"/>
          </a:p>
          <a:p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6546548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262306" cy="1325563"/>
          </a:xfrm>
        </p:spPr>
        <p:txBody>
          <a:bodyPr>
            <a:normAutofit/>
          </a:bodyPr>
          <a:lstStyle/>
          <a:p>
            <a:r>
              <a:rPr lang="pt-BR" sz="2100" dirty="0" smtClean="0"/>
              <a:t>Caso de teste – Tela de requisição : Nome Funcionário</a:t>
            </a:r>
            <a:endParaRPr lang="pt-BR" sz="21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199" y="1825625"/>
            <a:ext cx="10260435" cy="4351338"/>
          </a:xfrm>
        </p:spPr>
        <p:txBody>
          <a:bodyPr>
            <a:normAutofit/>
          </a:bodyPr>
          <a:lstStyle/>
          <a:p>
            <a:r>
              <a:rPr lang="pt-BR" sz="1600" dirty="0" smtClean="0"/>
              <a:t>Pré-condição: Estar com a tela aberta</a:t>
            </a:r>
          </a:p>
          <a:p>
            <a:r>
              <a:rPr lang="pt-BR" sz="1600" dirty="0"/>
              <a:t>RN: </a:t>
            </a:r>
            <a:r>
              <a:rPr lang="pt-BR" sz="1600" dirty="0" smtClean="0"/>
              <a:t>RN07</a:t>
            </a:r>
          </a:p>
          <a:p>
            <a:endParaRPr lang="pt-BR" sz="1600" dirty="0" smtClean="0"/>
          </a:p>
          <a:p>
            <a:r>
              <a:rPr lang="pt-BR" sz="1600" dirty="0"/>
              <a:t>Resultado esperado : </a:t>
            </a:r>
            <a:r>
              <a:rPr lang="pt-BR" sz="1600" dirty="0" smtClean="0"/>
              <a:t>De acordo com o ID digitado, deve-se mostrar o funcionário a que pertence aquele ID, caso o mesmo exista</a:t>
            </a:r>
            <a:endParaRPr lang="pt-BR" sz="1600" dirty="0"/>
          </a:p>
          <a:p>
            <a:pPr marL="0" indent="0">
              <a:buNone/>
            </a:pPr>
            <a:endParaRPr lang="pt-BR" sz="1600" dirty="0" smtClean="0"/>
          </a:p>
          <a:p>
            <a:r>
              <a:rPr lang="pt-BR" sz="1600" dirty="0" smtClean="0"/>
              <a:t>Ações</a:t>
            </a:r>
          </a:p>
          <a:p>
            <a:pPr marL="342900" indent="-342900">
              <a:buAutoNum type="arabicPeriod"/>
            </a:pPr>
            <a:r>
              <a:rPr lang="pt-BR" sz="1600" dirty="0" smtClean="0"/>
              <a:t>Digitar o ID no campo “ID </a:t>
            </a:r>
            <a:r>
              <a:rPr lang="pt-BR" sz="1600" dirty="0" err="1" smtClean="0"/>
              <a:t>Fun</a:t>
            </a:r>
            <a:r>
              <a:rPr lang="pt-BR" sz="1600" dirty="0" smtClean="0"/>
              <a:t>.” e o mesmo existe | Resultado Esperado : Campo “Nome Funcionário” deve exibir o funcionário pertencente àquele ID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pt-BR" sz="1600" dirty="0"/>
              <a:t>Digitar o ID no campo “ID </a:t>
            </a:r>
            <a:r>
              <a:rPr lang="pt-BR" sz="1600" dirty="0" err="1"/>
              <a:t>Fun</a:t>
            </a:r>
            <a:r>
              <a:rPr lang="pt-BR" sz="1600" dirty="0"/>
              <a:t>.” e </a:t>
            </a:r>
            <a:r>
              <a:rPr lang="pt-BR" sz="1600" dirty="0" smtClean="0"/>
              <a:t>o mesmo não existe </a:t>
            </a:r>
            <a:r>
              <a:rPr lang="pt-BR" sz="1600" dirty="0"/>
              <a:t>| Resultado Esperado : Campo </a:t>
            </a:r>
            <a:r>
              <a:rPr lang="pt-BR" sz="1600" dirty="0" smtClean="0"/>
              <a:t>“Nome Funcionário” deve permanecer vazio                                            </a:t>
            </a:r>
            <a:endParaRPr lang="pt-BR" sz="1600" dirty="0"/>
          </a:p>
          <a:p>
            <a:pPr marL="342900" indent="-342900">
              <a:buAutoNum type="arabicPeriod"/>
            </a:pPr>
            <a:endParaRPr lang="pt-BR" sz="1600" dirty="0" smtClean="0"/>
          </a:p>
          <a:p>
            <a:pPr marL="342900" indent="-342900">
              <a:buAutoNum type="arabicPeriod"/>
            </a:pPr>
            <a:endParaRPr lang="pt-BR" sz="1600" dirty="0" smtClean="0"/>
          </a:p>
          <a:p>
            <a:pPr marL="342900" indent="-342900">
              <a:buAutoNum type="arabicPeriod"/>
            </a:pPr>
            <a:endParaRPr lang="pt-BR" sz="1600" dirty="0"/>
          </a:p>
          <a:p>
            <a:pPr marL="342900" indent="-342900">
              <a:buAutoNum type="arabicPeriod"/>
            </a:pPr>
            <a:endParaRPr lang="pt-BR" sz="1200" dirty="0" smtClean="0"/>
          </a:p>
          <a:p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12924237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262306" cy="1325563"/>
          </a:xfrm>
        </p:spPr>
        <p:txBody>
          <a:bodyPr>
            <a:normAutofit/>
          </a:bodyPr>
          <a:lstStyle/>
          <a:p>
            <a:r>
              <a:rPr lang="pt-BR" sz="2100" dirty="0" smtClean="0"/>
              <a:t>Caso de teste – Tela de requisição : Descrição de Produto</a:t>
            </a:r>
            <a:endParaRPr lang="pt-BR" sz="21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199" y="1825625"/>
            <a:ext cx="10260435" cy="4351338"/>
          </a:xfrm>
        </p:spPr>
        <p:txBody>
          <a:bodyPr>
            <a:normAutofit/>
          </a:bodyPr>
          <a:lstStyle/>
          <a:p>
            <a:r>
              <a:rPr lang="pt-BR" sz="1600" dirty="0" smtClean="0"/>
              <a:t>Pré-condição: Estar com a tela aberta</a:t>
            </a:r>
          </a:p>
          <a:p>
            <a:r>
              <a:rPr lang="pt-BR" sz="1600" dirty="0"/>
              <a:t>RN: </a:t>
            </a:r>
            <a:r>
              <a:rPr lang="pt-BR" sz="1600" dirty="0" smtClean="0"/>
              <a:t>RN08</a:t>
            </a:r>
          </a:p>
          <a:p>
            <a:endParaRPr lang="pt-BR" sz="1600" dirty="0" smtClean="0"/>
          </a:p>
          <a:p>
            <a:r>
              <a:rPr lang="pt-BR" sz="1600" dirty="0"/>
              <a:t>Resultado esperado : </a:t>
            </a:r>
            <a:r>
              <a:rPr lang="pt-BR" sz="1600" dirty="0" smtClean="0"/>
              <a:t>De acordo com o ID digitado no campo “</a:t>
            </a:r>
            <a:r>
              <a:rPr lang="pt-BR" sz="1600" dirty="0" err="1"/>
              <a:t>Cod</a:t>
            </a:r>
            <a:r>
              <a:rPr lang="pt-BR" sz="1600" dirty="0"/>
              <a:t> </a:t>
            </a:r>
            <a:r>
              <a:rPr lang="pt-BR" sz="1600" dirty="0" smtClean="0"/>
              <a:t>Produto”, deve-se exibir o nome do produto, e no campo “Estoque” deve-se exibir a quantidade disponível no estoque</a:t>
            </a:r>
            <a:endParaRPr lang="pt-BR" sz="1600" dirty="0"/>
          </a:p>
          <a:p>
            <a:pPr marL="0" indent="0">
              <a:buNone/>
            </a:pPr>
            <a:endParaRPr lang="pt-BR" sz="1600" dirty="0" smtClean="0"/>
          </a:p>
          <a:p>
            <a:r>
              <a:rPr lang="pt-BR" sz="1600" dirty="0" smtClean="0"/>
              <a:t>Ações</a:t>
            </a:r>
          </a:p>
          <a:p>
            <a:pPr marL="342900" indent="-342900">
              <a:buAutoNum type="arabicPeriod"/>
            </a:pPr>
            <a:r>
              <a:rPr lang="pt-BR" sz="1600" dirty="0" smtClean="0"/>
              <a:t>Digitar o ID no campo “</a:t>
            </a:r>
            <a:r>
              <a:rPr lang="pt-BR" sz="1600" dirty="0" err="1" smtClean="0"/>
              <a:t>Cod</a:t>
            </a:r>
            <a:r>
              <a:rPr lang="pt-BR" sz="1600" dirty="0" smtClean="0"/>
              <a:t> Produto” e o mesmo existe | Resultado esperado : Nome do produto é exibido e no campo estoque será exibido a quantidade disponível.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pt-BR" sz="1600" dirty="0"/>
              <a:t>Digitar o ID no campo “</a:t>
            </a:r>
            <a:r>
              <a:rPr lang="pt-BR" sz="1600" dirty="0" err="1"/>
              <a:t>Cod</a:t>
            </a:r>
            <a:r>
              <a:rPr lang="pt-BR" sz="1600" dirty="0"/>
              <a:t> Produto</a:t>
            </a:r>
            <a:r>
              <a:rPr lang="pt-BR" sz="1600" dirty="0" smtClean="0"/>
              <a:t>” e o mesmo não existe </a:t>
            </a:r>
            <a:r>
              <a:rPr lang="pt-BR" sz="1600" dirty="0"/>
              <a:t>| Resultado esperado : </a:t>
            </a:r>
            <a:r>
              <a:rPr lang="pt-BR" sz="1600" dirty="0" smtClean="0"/>
              <a:t>Nome do produto e Estoque ficam em branco</a:t>
            </a:r>
            <a:endParaRPr lang="pt-BR" sz="1600" dirty="0"/>
          </a:p>
          <a:p>
            <a:pPr marL="342900" indent="-342900">
              <a:buAutoNum type="arabicPeriod"/>
            </a:pPr>
            <a:endParaRPr lang="pt-BR" sz="1600" dirty="0"/>
          </a:p>
          <a:p>
            <a:pPr marL="342900" indent="-342900">
              <a:buAutoNum type="arabicPeriod"/>
            </a:pPr>
            <a:endParaRPr lang="pt-BR" sz="1600" dirty="0" smtClean="0"/>
          </a:p>
          <a:p>
            <a:pPr marL="342900" indent="-342900">
              <a:buAutoNum type="arabicPeriod"/>
            </a:pPr>
            <a:endParaRPr lang="pt-BR" sz="1600" dirty="0" smtClean="0"/>
          </a:p>
          <a:p>
            <a:pPr marL="342900" indent="-342900">
              <a:buAutoNum type="arabicPeriod"/>
            </a:pPr>
            <a:endParaRPr lang="pt-BR" sz="1600" dirty="0"/>
          </a:p>
          <a:p>
            <a:pPr marL="342900" indent="-342900">
              <a:buAutoNum type="arabicPeriod"/>
            </a:pPr>
            <a:endParaRPr lang="pt-BR" sz="1200" dirty="0" smtClean="0"/>
          </a:p>
          <a:p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1367124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262306" cy="1325563"/>
          </a:xfrm>
        </p:spPr>
        <p:txBody>
          <a:bodyPr>
            <a:normAutofit/>
          </a:bodyPr>
          <a:lstStyle/>
          <a:p>
            <a:r>
              <a:rPr lang="pt-BR" sz="2100" dirty="0" smtClean="0"/>
              <a:t>Caso de teste – Tela de requisição : Quantidade</a:t>
            </a:r>
            <a:endParaRPr lang="pt-BR" sz="21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199" y="1825625"/>
            <a:ext cx="10260435" cy="4351338"/>
          </a:xfrm>
        </p:spPr>
        <p:txBody>
          <a:bodyPr>
            <a:normAutofit/>
          </a:bodyPr>
          <a:lstStyle/>
          <a:p>
            <a:r>
              <a:rPr lang="pt-BR" sz="1600" dirty="0" smtClean="0"/>
              <a:t>Pré-condição: Estar com a tela aberta</a:t>
            </a:r>
          </a:p>
          <a:p>
            <a:r>
              <a:rPr lang="pt-BR" sz="1600" dirty="0"/>
              <a:t>RN: </a:t>
            </a:r>
            <a:r>
              <a:rPr lang="pt-BR" sz="1600" dirty="0" smtClean="0"/>
              <a:t>RN09, RN10</a:t>
            </a:r>
          </a:p>
          <a:p>
            <a:endParaRPr lang="pt-BR" sz="1600" dirty="0" smtClean="0"/>
          </a:p>
          <a:p>
            <a:r>
              <a:rPr lang="pt-BR" sz="1600" dirty="0"/>
              <a:t>Resultado esperado : </a:t>
            </a:r>
            <a:r>
              <a:rPr lang="pt-BR" sz="1600" dirty="0" smtClean="0"/>
              <a:t>Campo só deve ser ativado quando o campo estoque for maior do que zero, o campo só deve aceitar valores acima de zero</a:t>
            </a:r>
            <a:endParaRPr lang="pt-BR" sz="1600" dirty="0"/>
          </a:p>
          <a:p>
            <a:pPr marL="0" indent="0">
              <a:buNone/>
            </a:pPr>
            <a:endParaRPr lang="pt-BR" sz="1600" dirty="0" smtClean="0"/>
          </a:p>
          <a:p>
            <a:r>
              <a:rPr lang="pt-BR" sz="1600" dirty="0" smtClean="0"/>
              <a:t>Ações</a:t>
            </a:r>
          </a:p>
          <a:p>
            <a:pPr marL="342900" indent="-342900">
              <a:buAutoNum type="arabicPeriod"/>
            </a:pPr>
            <a:r>
              <a:rPr lang="pt-BR" sz="1600" dirty="0" smtClean="0"/>
              <a:t>Campo estoque exibi um valor acima de zero | Resultado esperado : Campo quantidade deve exibir o valor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pt-BR" sz="1600" dirty="0" smtClean="0"/>
              <a:t>Campo estoque exibi um valor igual a 0           | Resultado esperado : Campo quantidade não deve exibir o valor </a:t>
            </a:r>
            <a:endParaRPr lang="pt-BR" sz="1600" dirty="0"/>
          </a:p>
          <a:p>
            <a:pPr marL="342900" indent="-342900">
              <a:buAutoNum type="arabicPeriod"/>
            </a:pPr>
            <a:endParaRPr lang="pt-BR" sz="1600" dirty="0"/>
          </a:p>
          <a:p>
            <a:pPr marL="342900" indent="-342900">
              <a:buAutoNum type="arabicPeriod"/>
            </a:pPr>
            <a:endParaRPr lang="pt-BR" sz="1600" dirty="0" smtClean="0"/>
          </a:p>
          <a:p>
            <a:pPr marL="342900" indent="-342900">
              <a:buAutoNum type="arabicPeriod"/>
            </a:pPr>
            <a:endParaRPr lang="pt-BR" sz="1600" dirty="0" smtClean="0"/>
          </a:p>
          <a:p>
            <a:pPr marL="342900" indent="-342900">
              <a:buAutoNum type="arabicPeriod"/>
            </a:pPr>
            <a:endParaRPr lang="pt-BR" sz="1600" dirty="0"/>
          </a:p>
          <a:p>
            <a:pPr marL="342900" indent="-342900">
              <a:buAutoNum type="arabicPeriod"/>
            </a:pPr>
            <a:endParaRPr lang="pt-BR" sz="1200" dirty="0" smtClean="0"/>
          </a:p>
          <a:p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23199471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262306" cy="1325563"/>
          </a:xfrm>
        </p:spPr>
        <p:txBody>
          <a:bodyPr>
            <a:normAutofit/>
          </a:bodyPr>
          <a:lstStyle/>
          <a:p>
            <a:r>
              <a:rPr lang="pt-BR" sz="2100" dirty="0" smtClean="0"/>
              <a:t>Caso de teste – Tela de requisição : Botão Gravar</a:t>
            </a:r>
            <a:endParaRPr lang="pt-BR" sz="21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199" y="1825625"/>
            <a:ext cx="10260435" cy="4351338"/>
          </a:xfrm>
        </p:spPr>
        <p:txBody>
          <a:bodyPr>
            <a:normAutofit/>
          </a:bodyPr>
          <a:lstStyle/>
          <a:p>
            <a:r>
              <a:rPr lang="pt-BR" sz="1600" dirty="0" smtClean="0"/>
              <a:t>Pré-condição: Estar com a tela aberta</a:t>
            </a:r>
          </a:p>
          <a:p>
            <a:r>
              <a:rPr lang="pt-BR" sz="1600" dirty="0"/>
              <a:t>RN: </a:t>
            </a:r>
            <a:r>
              <a:rPr lang="pt-BR" sz="1600" dirty="0" smtClean="0"/>
              <a:t>RN11</a:t>
            </a:r>
          </a:p>
          <a:p>
            <a:endParaRPr lang="pt-BR" sz="1600" dirty="0" smtClean="0"/>
          </a:p>
          <a:p>
            <a:r>
              <a:rPr lang="pt-BR" sz="1600" dirty="0"/>
              <a:t>Resultado esperado : </a:t>
            </a:r>
            <a:r>
              <a:rPr lang="pt-BR" sz="1600" dirty="0" smtClean="0"/>
              <a:t>O botão gravar deve ser ativado caso o valor no campo quantidade for maior que zero e se a quantidade for igual ou inferior ao valor exibido no estoque </a:t>
            </a:r>
            <a:endParaRPr lang="pt-BR" sz="1600" dirty="0"/>
          </a:p>
          <a:p>
            <a:pPr marL="0" indent="0">
              <a:buNone/>
            </a:pPr>
            <a:endParaRPr lang="pt-BR" sz="1600" dirty="0" smtClean="0"/>
          </a:p>
          <a:p>
            <a:r>
              <a:rPr lang="pt-BR" sz="1600" dirty="0" smtClean="0"/>
              <a:t>Ações</a:t>
            </a:r>
          </a:p>
          <a:p>
            <a:pPr marL="342900" indent="-342900">
              <a:buAutoNum type="arabicPeriod"/>
            </a:pPr>
            <a:r>
              <a:rPr lang="pt-BR" sz="1600" dirty="0" smtClean="0"/>
              <a:t>Campo quantidade exibi um valor maior que zero | Resultado esperado : botão gravar deve ser ativado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pt-BR" sz="1600" dirty="0" smtClean="0"/>
              <a:t>Campo quantidade exibi um valor igual ou menor ao do campo estoque | Resultado esperado : botão gravar deve ser ativado</a:t>
            </a:r>
            <a:endParaRPr lang="pt-BR" sz="1600" dirty="0"/>
          </a:p>
          <a:p>
            <a:pPr marL="342900" indent="-342900">
              <a:buAutoNum type="arabicPeriod"/>
            </a:pPr>
            <a:endParaRPr lang="pt-BR" sz="1600" dirty="0"/>
          </a:p>
          <a:p>
            <a:pPr marL="342900" indent="-342900">
              <a:buAutoNum type="arabicPeriod"/>
            </a:pPr>
            <a:endParaRPr lang="pt-BR" sz="1600" dirty="0" smtClean="0"/>
          </a:p>
          <a:p>
            <a:pPr marL="342900" indent="-342900">
              <a:buAutoNum type="arabicPeriod"/>
            </a:pPr>
            <a:endParaRPr lang="pt-BR" sz="1600" dirty="0" smtClean="0"/>
          </a:p>
          <a:p>
            <a:pPr marL="342900" indent="-342900">
              <a:buAutoNum type="arabicPeriod"/>
            </a:pPr>
            <a:endParaRPr lang="pt-BR" sz="1600" dirty="0"/>
          </a:p>
          <a:p>
            <a:pPr marL="342900" indent="-342900">
              <a:buAutoNum type="arabicPeriod"/>
            </a:pPr>
            <a:endParaRPr lang="pt-BR" sz="1200" dirty="0" smtClean="0"/>
          </a:p>
          <a:p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18769518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262306" cy="1325563"/>
          </a:xfrm>
        </p:spPr>
        <p:txBody>
          <a:bodyPr>
            <a:normAutofit/>
          </a:bodyPr>
          <a:lstStyle/>
          <a:p>
            <a:r>
              <a:rPr lang="pt-BR" sz="2100" dirty="0" smtClean="0"/>
              <a:t>Caso de teste – Tela de requisição : Nível de Prioridade</a:t>
            </a:r>
            <a:endParaRPr lang="pt-BR" sz="21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199" y="1825625"/>
            <a:ext cx="10260435" cy="4351338"/>
          </a:xfrm>
        </p:spPr>
        <p:txBody>
          <a:bodyPr>
            <a:normAutofit/>
          </a:bodyPr>
          <a:lstStyle/>
          <a:p>
            <a:r>
              <a:rPr lang="pt-BR" sz="1600" dirty="0" smtClean="0"/>
              <a:t>Pré-condição: Estar com a tela aberta</a:t>
            </a:r>
          </a:p>
          <a:p>
            <a:r>
              <a:rPr lang="pt-BR" sz="1600" dirty="0"/>
              <a:t>RN: </a:t>
            </a:r>
            <a:r>
              <a:rPr lang="pt-BR" sz="1600" dirty="0" smtClean="0"/>
              <a:t>RN12</a:t>
            </a:r>
          </a:p>
          <a:p>
            <a:endParaRPr lang="pt-BR" sz="1600" dirty="0" smtClean="0"/>
          </a:p>
          <a:p>
            <a:r>
              <a:rPr lang="pt-BR" sz="1600" dirty="0"/>
              <a:t>Resultado esperado : </a:t>
            </a:r>
            <a:r>
              <a:rPr lang="pt-BR" sz="1600" dirty="0" smtClean="0"/>
              <a:t>Ao marcar um nível de prioridade a cor do botão deve ser alterado : Urgente = cor vermelha, Médio = cor amarela, Baixo = cor verde</a:t>
            </a:r>
            <a:endParaRPr lang="pt-BR" sz="1600" dirty="0"/>
          </a:p>
          <a:p>
            <a:pPr marL="0" indent="0">
              <a:buNone/>
            </a:pPr>
            <a:endParaRPr lang="pt-BR" sz="1600" dirty="0" smtClean="0"/>
          </a:p>
          <a:p>
            <a:r>
              <a:rPr lang="pt-BR" sz="1600" dirty="0" smtClean="0"/>
              <a:t>Ações</a:t>
            </a:r>
          </a:p>
          <a:p>
            <a:pPr marL="342900" indent="-342900">
              <a:buAutoNum type="arabicPeriod"/>
            </a:pPr>
            <a:r>
              <a:rPr lang="pt-BR" sz="1600" dirty="0" smtClean="0"/>
              <a:t>Marcou o nível de prioridade Urgente | Resultado espera : botão deve ficar na cor vermelha 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pt-BR" sz="1600" dirty="0"/>
              <a:t>Marcou o nível de prioridade </a:t>
            </a:r>
            <a:r>
              <a:rPr lang="pt-BR" sz="1600" dirty="0" smtClean="0"/>
              <a:t>Médio </a:t>
            </a:r>
            <a:r>
              <a:rPr lang="pt-BR" sz="1600" dirty="0"/>
              <a:t>| Resultado espera : botão deve ficar na cor </a:t>
            </a:r>
            <a:r>
              <a:rPr lang="pt-BR" sz="1600" dirty="0" smtClean="0"/>
              <a:t>amarela </a:t>
            </a:r>
            <a:endParaRPr lang="pt-BR" sz="1600" dirty="0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pt-BR" sz="1600" dirty="0"/>
              <a:t>Marcou o nível de prioridade Urgente | Resultado espera : botão deve ficar na cor vermelha </a:t>
            </a:r>
          </a:p>
          <a:p>
            <a:pPr marL="342900" indent="-342900">
              <a:buAutoNum type="arabicPeriod"/>
            </a:pPr>
            <a:endParaRPr lang="pt-BR" sz="1600" dirty="0" smtClean="0"/>
          </a:p>
          <a:p>
            <a:pPr marL="342900" indent="-342900">
              <a:buAutoNum type="arabicPeriod"/>
            </a:pPr>
            <a:endParaRPr lang="pt-BR" sz="1600" dirty="0"/>
          </a:p>
          <a:p>
            <a:pPr marL="342900" indent="-342900">
              <a:buAutoNum type="arabicPeriod"/>
            </a:pPr>
            <a:endParaRPr lang="pt-BR" sz="1600" dirty="0" smtClean="0"/>
          </a:p>
          <a:p>
            <a:pPr marL="342900" indent="-342900">
              <a:buAutoNum type="arabicPeriod"/>
            </a:pPr>
            <a:endParaRPr lang="pt-BR" sz="1600" dirty="0" smtClean="0"/>
          </a:p>
          <a:p>
            <a:pPr marL="342900" indent="-342900">
              <a:buAutoNum type="arabicPeriod"/>
            </a:pPr>
            <a:endParaRPr lang="pt-BR" sz="1600" dirty="0"/>
          </a:p>
          <a:p>
            <a:pPr marL="342900" indent="-342900">
              <a:buAutoNum type="arabicPeriod"/>
            </a:pPr>
            <a:endParaRPr lang="pt-BR" sz="1200" dirty="0" smtClean="0"/>
          </a:p>
          <a:p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22127569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262306" cy="1325563"/>
          </a:xfrm>
        </p:spPr>
        <p:txBody>
          <a:bodyPr>
            <a:normAutofit/>
          </a:bodyPr>
          <a:lstStyle/>
          <a:p>
            <a:r>
              <a:rPr lang="pt-BR" sz="2100" dirty="0" smtClean="0"/>
              <a:t>Caso de teste – Tela de requisição : Elemento de status ( estoque )</a:t>
            </a:r>
            <a:endParaRPr lang="pt-BR" sz="21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199" y="1825625"/>
            <a:ext cx="10260435" cy="4351338"/>
          </a:xfrm>
        </p:spPr>
        <p:txBody>
          <a:bodyPr>
            <a:normAutofit/>
          </a:bodyPr>
          <a:lstStyle/>
          <a:p>
            <a:r>
              <a:rPr lang="pt-BR" sz="1600" dirty="0" smtClean="0"/>
              <a:t>Pré-condição: Estar com a tela aberta</a:t>
            </a:r>
          </a:p>
          <a:p>
            <a:r>
              <a:rPr lang="pt-BR" sz="1600" dirty="0"/>
              <a:t>RN: </a:t>
            </a:r>
            <a:r>
              <a:rPr lang="pt-BR" sz="1600" dirty="0" smtClean="0"/>
              <a:t>RN13</a:t>
            </a:r>
          </a:p>
          <a:p>
            <a:endParaRPr lang="pt-BR" sz="1600" dirty="0" smtClean="0"/>
          </a:p>
          <a:p>
            <a:r>
              <a:rPr lang="pt-BR" sz="1600" dirty="0"/>
              <a:t>Resultado esperado : </a:t>
            </a:r>
            <a:r>
              <a:rPr lang="pt-BR" sz="1600" dirty="0" smtClean="0"/>
              <a:t>retângulo exibido ao lado do campo quantidade deve se adaptar ao valor do campo estoque : Estoque acima dos 10% mínimos = cor verde, Estoque abaixo dos 10% mínimos = cor amarela, estoque abaixo do mínimo = vermelho</a:t>
            </a:r>
            <a:endParaRPr lang="pt-BR" sz="1600" dirty="0"/>
          </a:p>
          <a:p>
            <a:pPr marL="0" indent="0">
              <a:buNone/>
            </a:pPr>
            <a:endParaRPr lang="pt-BR" sz="1600" dirty="0" smtClean="0"/>
          </a:p>
          <a:p>
            <a:r>
              <a:rPr lang="pt-BR" sz="1600" dirty="0" smtClean="0"/>
              <a:t>Ações</a:t>
            </a:r>
          </a:p>
          <a:p>
            <a:pPr marL="342900" indent="-342900">
              <a:buAutoNum type="arabicPeriod"/>
            </a:pPr>
            <a:r>
              <a:rPr lang="pt-BR" sz="1600" dirty="0" smtClean="0"/>
              <a:t>Quantidade do estoque está acima dos 10% mínimos | Resultado espera : Quadrado deve ficar verde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pt-BR" sz="1600" dirty="0"/>
              <a:t>Quantidade do estoque está </a:t>
            </a:r>
            <a:r>
              <a:rPr lang="pt-BR" sz="1600" dirty="0" smtClean="0"/>
              <a:t>abaixo </a:t>
            </a:r>
            <a:r>
              <a:rPr lang="pt-BR" sz="1600" dirty="0"/>
              <a:t>dos 10% mínimos| Resultado espera : Quadrado deve ficar </a:t>
            </a:r>
            <a:r>
              <a:rPr lang="pt-BR" sz="1600" dirty="0" smtClean="0"/>
              <a:t>amarelo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pt-BR" sz="1600" dirty="0"/>
              <a:t>Quantidade do estoque está </a:t>
            </a:r>
            <a:r>
              <a:rPr lang="pt-BR" sz="1600" dirty="0" smtClean="0"/>
              <a:t>abaixo do mínimo            | </a:t>
            </a:r>
            <a:r>
              <a:rPr lang="pt-BR" sz="1600" dirty="0"/>
              <a:t>Resultado espera : Quadrado deve ficar </a:t>
            </a:r>
            <a:r>
              <a:rPr lang="pt-BR" sz="1600" dirty="0" smtClean="0"/>
              <a:t>vermelho</a:t>
            </a:r>
            <a:endParaRPr lang="pt-BR" sz="1600" dirty="0"/>
          </a:p>
          <a:p>
            <a:pPr marL="342900" indent="-342900">
              <a:buFont typeface="Arial" panose="020B0604020202020204" pitchFamily="34" charset="0"/>
              <a:buAutoNum type="arabicPeriod"/>
            </a:pPr>
            <a:endParaRPr lang="pt-BR" sz="1600" dirty="0" smtClean="0"/>
          </a:p>
          <a:p>
            <a:pPr marL="342900" indent="-342900">
              <a:buAutoNum type="arabicPeriod"/>
            </a:pPr>
            <a:endParaRPr lang="pt-BR" sz="1600" dirty="0" smtClean="0"/>
          </a:p>
          <a:p>
            <a:pPr marL="342900" indent="-342900">
              <a:buAutoNum type="arabicPeriod"/>
            </a:pPr>
            <a:endParaRPr lang="pt-BR" sz="1600" dirty="0"/>
          </a:p>
          <a:p>
            <a:pPr marL="342900" indent="-342900">
              <a:buAutoNum type="arabicPeriod"/>
            </a:pPr>
            <a:endParaRPr lang="pt-BR" sz="1600" dirty="0" smtClean="0"/>
          </a:p>
          <a:p>
            <a:pPr marL="342900" indent="-342900">
              <a:buAutoNum type="arabicPeriod"/>
            </a:pPr>
            <a:endParaRPr lang="pt-BR" sz="1600" dirty="0" smtClean="0"/>
          </a:p>
          <a:p>
            <a:pPr marL="342900" indent="-342900">
              <a:buAutoNum type="arabicPeriod"/>
            </a:pPr>
            <a:endParaRPr lang="pt-BR" sz="1600" dirty="0"/>
          </a:p>
          <a:p>
            <a:pPr marL="342900" indent="-342900">
              <a:buAutoNum type="arabicPeriod"/>
            </a:pPr>
            <a:endParaRPr lang="pt-BR" sz="1200" dirty="0" smtClean="0"/>
          </a:p>
          <a:p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16598640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262306" cy="1325563"/>
          </a:xfrm>
        </p:spPr>
        <p:txBody>
          <a:bodyPr>
            <a:normAutofit/>
          </a:bodyPr>
          <a:lstStyle/>
          <a:p>
            <a:r>
              <a:rPr lang="pt-BR" sz="2100" dirty="0" smtClean="0"/>
              <a:t>Caso de teste – Tela de requisição : Elemento de status ( </a:t>
            </a:r>
            <a:r>
              <a:rPr lang="pt-BR" sz="2100" dirty="0" err="1" smtClean="0"/>
              <a:t>ToolTip</a:t>
            </a:r>
            <a:r>
              <a:rPr lang="pt-BR" sz="2100" dirty="0" smtClean="0"/>
              <a:t> )</a:t>
            </a:r>
            <a:endParaRPr lang="pt-BR" sz="21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199" y="1825625"/>
            <a:ext cx="10260435" cy="4351338"/>
          </a:xfrm>
        </p:spPr>
        <p:txBody>
          <a:bodyPr>
            <a:normAutofit/>
          </a:bodyPr>
          <a:lstStyle/>
          <a:p>
            <a:r>
              <a:rPr lang="pt-BR" sz="1600" dirty="0" smtClean="0"/>
              <a:t>Pré-condição: Estar com a tela aberta</a:t>
            </a:r>
          </a:p>
          <a:p>
            <a:r>
              <a:rPr lang="pt-BR" sz="1600" dirty="0" smtClean="0"/>
              <a:t>RN: RN14</a:t>
            </a:r>
          </a:p>
          <a:p>
            <a:endParaRPr lang="pt-BR" sz="1600" dirty="0" smtClean="0"/>
          </a:p>
          <a:p>
            <a:r>
              <a:rPr lang="pt-BR" sz="1600" dirty="0"/>
              <a:t>Resultado esperado : </a:t>
            </a:r>
            <a:r>
              <a:rPr lang="pt-BR" sz="1600" dirty="0" smtClean="0"/>
              <a:t>ao colocar o mouse sobre o status estoque ( retângulo ) deve-se exibir a legenda com as informações sobre o significado das cores do quadrado</a:t>
            </a:r>
          </a:p>
          <a:p>
            <a:endParaRPr lang="pt-BR" sz="1600" dirty="0" smtClean="0"/>
          </a:p>
          <a:p>
            <a:r>
              <a:rPr lang="pt-BR" sz="1600" dirty="0" smtClean="0"/>
              <a:t>Ações</a:t>
            </a:r>
          </a:p>
          <a:p>
            <a:pPr marL="342900" indent="-342900">
              <a:buAutoNum type="arabicPeriod"/>
            </a:pPr>
            <a:r>
              <a:rPr lang="pt-BR" sz="1600" dirty="0" smtClean="0"/>
              <a:t>Mouse colocado sobre o status estoque (retângulo) : Resultado exibido : é mostrado uma legenda sobre o significado das cores do quadrado</a:t>
            </a:r>
            <a:endParaRPr lang="pt-BR" sz="1600" dirty="0"/>
          </a:p>
          <a:p>
            <a:pPr marL="342900" indent="-342900">
              <a:buFont typeface="Arial" panose="020B0604020202020204" pitchFamily="34" charset="0"/>
              <a:buAutoNum type="arabicPeriod"/>
            </a:pPr>
            <a:endParaRPr lang="pt-BR" sz="1600" dirty="0" smtClean="0"/>
          </a:p>
          <a:p>
            <a:pPr marL="342900" indent="-342900">
              <a:buAutoNum type="arabicPeriod"/>
            </a:pPr>
            <a:endParaRPr lang="pt-BR" sz="1600" dirty="0" smtClean="0"/>
          </a:p>
          <a:p>
            <a:pPr marL="342900" indent="-342900">
              <a:buAutoNum type="arabicPeriod"/>
            </a:pPr>
            <a:endParaRPr lang="pt-BR" sz="1600" dirty="0"/>
          </a:p>
          <a:p>
            <a:pPr marL="342900" indent="-342900">
              <a:buAutoNum type="arabicPeriod"/>
            </a:pPr>
            <a:endParaRPr lang="pt-BR" sz="1600" dirty="0" smtClean="0"/>
          </a:p>
          <a:p>
            <a:pPr marL="342900" indent="-342900">
              <a:buAutoNum type="arabicPeriod"/>
            </a:pPr>
            <a:endParaRPr lang="pt-BR" sz="1600" dirty="0" smtClean="0"/>
          </a:p>
          <a:p>
            <a:pPr marL="342900" indent="-342900">
              <a:buAutoNum type="arabicPeriod"/>
            </a:pPr>
            <a:endParaRPr lang="pt-BR" sz="1600" dirty="0"/>
          </a:p>
          <a:p>
            <a:pPr marL="342900" indent="-342900">
              <a:buAutoNum type="arabicPeriod"/>
            </a:pPr>
            <a:endParaRPr lang="pt-BR" sz="1200" dirty="0" smtClean="0"/>
          </a:p>
          <a:p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3735047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900655-8A5A-26AD-DB1A-7875212CD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Requisição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08EA377-7DDE-636E-679A-6B9F4C2A5C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2528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>
            <a:extLst>
              <a:ext uri="{FF2B5EF4-FFF2-40B4-BE49-F238E27FC236}">
                <a16:creationId xmlns:a16="http://schemas.microsoft.com/office/drawing/2014/main" id="{B1387010-3D59-D652-A29C-C353113D94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784" y="806749"/>
            <a:ext cx="6535062" cy="5649113"/>
          </a:xfrm>
          <a:prstGeom prst="rect">
            <a:avLst/>
          </a:prstGeom>
        </p:spPr>
      </p:pic>
      <p:sp>
        <p:nvSpPr>
          <p:cNvPr id="4" name="Título 3">
            <a:extLst>
              <a:ext uri="{FF2B5EF4-FFF2-40B4-BE49-F238E27FC236}">
                <a16:creationId xmlns:a16="http://schemas.microsoft.com/office/drawing/2014/main" id="{D9304602-DA18-FF79-71A4-C5F27D2DC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891" y="178130"/>
            <a:ext cx="10515600" cy="510639"/>
          </a:xfrm>
        </p:spPr>
        <p:txBody>
          <a:bodyPr>
            <a:normAutofit fontScale="90000"/>
          </a:bodyPr>
          <a:lstStyle/>
          <a:p>
            <a:r>
              <a:rPr lang="pt-BR" dirty="0" err="1"/>
              <a:t>Wireframe</a:t>
            </a:r>
            <a:endParaRPr lang="pt-BR" dirty="0"/>
          </a:p>
        </p:txBody>
      </p:sp>
      <p:pic>
        <p:nvPicPr>
          <p:cNvPr id="8" name="Espaço Reservado para Conteúdo 6">
            <a:extLst>
              <a:ext uri="{FF2B5EF4-FFF2-40B4-BE49-F238E27FC236}">
                <a16:creationId xmlns:a16="http://schemas.microsoft.com/office/drawing/2014/main" id="{A31EC4B7-2FFB-80BA-6050-9957256F5EF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523" t="83261" r="28456" b="4138"/>
          <a:stretch/>
        </p:blipFill>
        <p:spPr>
          <a:xfrm>
            <a:off x="8279283" y="1401289"/>
            <a:ext cx="3530730" cy="1898792"/>
          </a:xfrm>
          <a:prstGeom prst="rect">
            <a:avLst/>
          </a:prstGeom>
        </p:spPr>
      </p:pic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E8289D1B-4F39-A8D7-FA12-A95431B6D264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6096000" y="2350685"/>
            <a:ext cx="2183283" cy="16619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56D0B30D-F598-F0E5-E20E-DF70EEDBD72E}"/>
              </a:ext>
            </a:extLst>
          </p:cNvPr>
          <p:cNvSpPr txBox="1"/>
          <p:nvPr/>
        </p:nvSpPr>
        <p:spPr>
          <a:xfrm>
            <a:off x="8896597" y="3631306"/>
            <a:ext cx="26066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Ao colocar o mouse sobre a imagem do status deve ser exibido o </a:t>
            </a:r>
            <a:r>
              <a:rPr lang="pt-BR" dirty="0" err="1"/>
              <a:t>Tooltip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00289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D9304602-DA18-FF79-71A4-C5F27D2DC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891" y="178130"/>
            <a:ext cx="10515600" cy="510639"/>
          </a:xfrm>
        </p:spPr>
        <p:txBody>
          <a:bodyPr>
            <a:normAutofit fontScale="90000"/>
          </a:bodyPr>
          <a:lstStyle/>
          <a:p>
            <a:r>
              <a:rPr lang="pt-BR" dirty="0"/>
              <a:t>Regras Requisição</a:t>
            </a:r>
          </a:p>
        </p:txBody>
      </p:sp>
      <p:graphicFrame>
        <p:nvGraphicFramePr>
          <p:cNvPr id="5" name="Espaço Reservado para Conteúdo 4">
            <a:extLst>
              <a:ext uri="{FF2B5EF4-FFF2-40B4-BE49-F238E27FC236}">
                <a16:creationId xmlns:a16="http://schemas.microsoft.com/office/drawing/2014/main" id="{C9B707B6-AC27-6EC3-C992-67D9615B64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9999367"/>
              </p:ext>
            </p:extLst>
          </p:nvPr>
        </p:nvGraphicFramePr>
        <p:xfrm>
          <a:off x="581891" y="982475"/>
          <a:ext cx="11329060" cy="54010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0281">
                  <a:extLst>
                    <a:ext uri="{9D8B030D-6E8A-4147-A177-3AD203B41FA5}">
                      <a16:colId xmlns:a16="http://schemas.microsoft.com/office/drawing/2014/main" val="1575778594"/>
                    </a:ext>
                  </a:extLst>
                </a:gridCol>
                <a:gridCol w="2379189">
                  <a:extLst>
                    <a:ext uri="{9D8B030D-6E8A-4147-A177-3AD203B41FA5}">
                      <a16:colId xmlns:a16="http://schemas.microsoft.com/office/drawing/2014/main" val="3092702117"/>
                    </a:ext>
                  </a:extLst>
                </a:gridCol>
                <a:gridCol w="7849590">
                  <a:extLst>
                    <a:ext uri="{9D8B030D-6E8A-4147-A177-3AD203B41FA5}">
                      <a16:colId xmlns:a16="http://schemas.microsoft.com/office/drawing/2014/main" val="1994429329"/>
                    </a:ext>
                  </a:extLst>
                </a:gridCol>
              </a:tblGrid>
              <a:tr h="426491">
                <a:tc>
                  <a:txBody>
                    <a:bodyPr/>
                    <a:lstStyle/>
                    <a:p>
                      <a:r>
                        <a:rPr lang="pt-BR" dirty="0"/>
                        <a:t>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Localização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Especificação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1926938"/>
                  </a:ext>
                </a:extLst>
              </a:tr>
              <a:tr h="2313565">
                <a:tc>
                  <a:txBody>
                    <a:bodyPr/>
                    <a:lstStyle/>
                    <a:p>
                      <a:r>
                        <a:rPr lang="pt-BR" dirty="0"/>
                        <a:t>RN01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Tela Requisição &gt; Campos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Todos os campos são obrigatórios, com exceção dos campos: [Nome </a:t>
                      </a:r>
                      <a:r>
                        <a:rPr lang="pt-BR" dirty="0" smtClean="0"/>
                        <a:t>Funcionário</a:t>
                      </a:r>
                      <a:r>
                        <a:rPr lang="pt-BR" dirty="0"/>
                        <a:t>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Ao clicar no botão gravar (final da página)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Sistema deve verificar se existe campos obrigatórios e não preenchidos.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Se existir, esses campos devem ficar com a cor de fundo vermelha.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9175315"/>
                  </a:ext>
                </a:extLst>
              </a:tr>
              <a:tr h="736134">
                <a:tc>
                  <a:txBody>
                    <a:bodyPr/>
                    <a:lstStyle/>
                    <a:p>
                      <a:r>
                        <a:rPr lang="pt-BR" dirty="0"/>
                        <a:t>RN02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Tela Requisição &gt; Campos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Ao entrar dentro de um campo o fundo deve ficar com a cor verde.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4139621"/>
                  </a:ext>
                </a:extLst>
              </a:tr>
              <a:tr h="736134">
                <a:tc>
                  <a:txBody>
                    <a:bodyPr/>
                    <a:lstStyle/>
                    <a:p>
                      <a:r>
                        <a:rPr lang="pt-BR" dirty="0"/>
                        <a:t>RN03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Tela Requisição &gt; Campos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Os campos ID, [Quantidade] só devem aceitar valores inteiros.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2031093"/>
                  </a:ext>
                </a:extLst>
              </a:tr>
              <a:tr h="736134">
                <a:tc>
                  <a:txBody>
                    <a:bodyPr/>
                    <a:lstStyle/>
                    <a:p>
                      <a:r>
                        <a:rPr lang="pt-BR" dirty="0"/>
                        <a:t>RN04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Tela Requisição &gt; Categoria Motivo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Ao carregar a tela os dados da Categoria Motivo devem ser carregados da API.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Atenção: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Para simular crie dados fakes em um arquivo dados.js dentro da pastas scripts.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01205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6775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D9304602-DA18-FF79-71A4-C5F27D2DC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891" y="178130"/>
            <a:ext cx="10515600" cy="510639"/>
          </a:xfrm>
        </p:spPr>
        <p:txBody>
          <a:bodyPr>
            <a:normAutofit fontScale="90000"/>
          </a:bodyPr>
          <a:lstStyle/>
          <a:p>
            <a:r>
              <a:rPr lang="pt-BR" dirty="0"/>
              <a:t>Regras Requisição</a:t>
            </a:r>
          </a:p>
        </p:txBody>
      </p:sp>
      <p:graphicFrame>
        <p:nvGraphicFramePr>
          <p:cNvPr id="5" name="Espaço Reservado para Conteúdo 4">
            <a:extLst>
              <a:ext uri="{FF2B5EF4-FFF2-40B4-BE49-F238E27FC236}">
                <a16:creationId xmlns:a16="http://schemas.microsoft.com/office/drawing/2014/main" id="{C9B707B6-AC27-6EC3-C992-67D9615B64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1638033"/>
              </p:ext>
            </p:extLst>
          </p:nvPr>
        </p:nvGraphicFramePr>
        <p:xfrm>
          <a:off x="663953" y="688769"/>
          <a:ext cx="11329060" cy="46985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0281">
                  <a:extLst>
                    <a:ext uri="{9D8B030D-6E8A-4147-A177-3AD203B41FA5}">
                      <a16:colId xmlns:a16="http://schemas.microsoft.com/office/drawing/2014/main" val="1575778594"/>
                    </a:ext>
                  </a:extLst>
                </a:gridCol>
                <a:gridCol w="2379189">
                  <a:extLst>
                    <a:ext uri="{9D8B030D-6E8A-4147-A177-3AD203B41FA5}">
                      <a16:colId xmlns:a16="http://schemas.microsoft.com/office/drawing/2014/main" val="3092702117"/>
                    </a:ext>
                  </a:extLst>
                </a:gridCol>
                <a:gridCol w="7849590">
                  <a:extLst>
                    <a:ext uri="{9D8B030D-6E8A-4147-A177-3AD203B41FA5}">
                      <a16:colId xmlns:a16="http://schemas.microsoft.com/office/drawing/2014/main" val="1994429329"/>
                    </a:ext>
                  </a:extLst>
                </a:gridCol>
              </a:tblGrid>
              <a:tr h="366103">
                <a:tc>
                  <a:txBody>
                    <a:bodyPr/>
                    <a:lstStyle/>
                    <a:p>
                      <a:r>
                        <a:rPr lang="pt-BR" dirty="0"/>
                        <a:t>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Localização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Especificação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1926938"/>
                  </a:ext>
                </a:extLst>
              </a:tr>
              <a:tr h="1670058">
                <a:tc>
                  <a:txBody>
                    <a:bodyPr/>
                    <a:lstStyle/>
                    <a:p>
                      <a:r>
                        <a:rPr lang="pt-BR" dirty="0"/>
                        <a:t>RN05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Tela Requisição &gt; Motivo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Todo motivo está atrelado a uma Categoria de Motivo. Ao alterar os dados de uma categoria do motivo o campo motivo deve exibir somente os motivos da categoria selecionada.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Se  a categoria não estiver nenhum motivo correspondente o campo [MOTIVO] deve ficar desabilitado e com a cor de fundo cinza.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4139621"/>
                  </a:ext>
                </a:extLst>
              </a:tr>
              <a:tr h="1142672">
                <a:tc>
                  <a:txBody>
                    <a:bodyPr/>
                    <a:lstStyle/>
                    <a:p>
                      <a:r>
                        <a:rPr lang="pt-BR" dirty="0"/>
                        <a:t>RN06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Tela Requisição &gt; [ ID] [Departamento]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Ao digitar um código no campo [ID] e esse existe na base de dados ou API o sistema deve exibir a descrição do departamento no campo Departamento. Se ao digitar um código, o mesmo não existir, logo a descrição deverá está vazia do campo Departamento.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2031093"/>
                  </a:ext>
                </a:extLst>
              </a:tr>
              <a:tr h="1406365">
                <a:tc>
                  <a:txBody>
                    <a:bodyPr/>
                    <a:lstStyle/>
                    <a:p>
                      <a:r>
                        <a:rPr lang="pt-BR" dirty="0"/>
                        <a:t>RN07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Tela Requisição &gt; [ ID </a:t>
                      </a:r>
                      <a:r>
                        <a:rPr lang="pt-BR" dirty="0" err="1"/>
                        <a:t>Fun</a:t>
                      </a:r>
                      <a:r>
                        <a:rPr lang="pt-BR" dirty="0"/>
                        <a:t>] [Nome </a:t>
                      </a:r>
                      <a:r>
                        <a:rPr lang="pt-BR" dirty="0" err="1"/>
                        <a:t>Funcionario</a:t>
                      </a:r>
                      <a:r>
                        <a:rPr lang="pt-BR" dirty="0"/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Ao digitar um código no campo ID </a:t>
                      </a:r>
                      <a:r>
                        <a:rPr lang="pt-BR" dirty="0" err="1"/>
                        <a:t>Func</a:t>
                      </a:r>
                      <a:r>
                        <a:rPr lang="pt-BR" dirty="0"/>
                        <a:t> e esse existe na base de dados ou API o sistema deve exibir o nome do funcionário no campo [Nome  </a:t>
                      </a:r>
                      <a:r>
                        <a:rPr lang="pt-BR" dirty="0" err="1"/>
                        <a:t>Funcionario</a:t>
                      </a:r>
                      <a:r>
                        <a:rPr lang="pt-BR" dirty="0"/>
                        <a:t>]. Se ao digitar um código, o mesmo não existir, logo o campo [Nome </a:t>
                      </a:r>
                      <a:r>
                        <a:rPr lang="pt-BR" dirty="0" err="1"/>
                        <a:t>Funcionario</a:t>
                      </a:r>
                      <a:r>
                        <a:rPr lang="pt-BR" dirty="0"/>
                        <a:t>] fica vazio.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62373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88352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D9304602-DA18-FF79-71A4-C5F27D2DC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891" y="178130"/>
            <a:ext cx="10515600" cy="510639"/>
          </a:xfrm>
        </p:spPr>
        <p:txBody>
          <a:bodyPr>
            <a:normAutofit fontScale="90000"/>
          </a:bodyPr>
          <a:lstStyle/>
          <a:p>
            <a:r>
              <a:rPr lang="pt-BR" dirty="0"/>
              <a:t>Regras Requisição</a:t>
            </a:r>
          </a:p>
        </p:txBody>
      </p:sp>
      <p:graphicFrame>
        <p:nvGraphicFramePr>
          <p:cNvPr id="5" name="Espaço Reservado para Conteúdo 4">
            <a:extLst>
              <a:ext uri="{FF2B5EF4-FFF2-40B4-BE49-F238E27FC236}">
                <a16:creationId xmlns:a16="http://schemas.microsoft.com/office/drawing/2014/main" id="{C9B707B6-AC27-6EC3-C992-67D9615B64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6322543"/>
              </p:ext>
            </p:extLst>
          </p:nvPr>
        </p:nvGraphicFramePr>
        <p:xfrm>
          <a:off x="581891" y="982475"/>
          <a:ext cx="11329060" cy="5126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0281">
                  <a:extLst>
                    <a:ext uri="{9D8B030D-6E8A-4147-A177-3AD203B41FA5}">
                      <a16:colId xmlns:a16="http://schemas.microsoft.com/office/drawing/2014/main" val="1575778594"/>
                    </a:ext>
                  </a:extLst>
                </a:gridCol>
                <a:gridCol w="2379189">
                  <a:extLst>
                    <a:ext uri="{9D8B030D-6E8A-4147-A177-3AD203B41FA5}">
                      <a16:colId xmlns:a16="http://schemas.microsoft.com/office/drawing/2014/main" val="3092702117"/>
                    </a:ext>
                  </a:extLst>
                </a:gridCol>
                <a:gridCol w="7849590">
                  <a:extLst>
                    <a:ext uri="{9D8B030D-6E8A-4147-A177-3AD203B41FA5}">
                      <a16:colId xmlns:a16="http://schemas.microsoft.com/office/drawing/2014/main" val="1994429329"/>
                    </a:ext>
                  </a:extLst>
                </a:gridCol>
              </a:tblGrid>
              <a:tr h="426491">
                <a:tc>
                  <a:txBody>
                    <a:bodyPr/>
                    <a:lstStyle/>
                    <a:p>
                      <a:r>
                        <a:rPr lang="pt-BR" dirty="0"/>
                        <a:t>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Localização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Especificação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1926938"/>
                  </a:ext>
                </a:extLst>
              </a:tr>
              <a:tr h="2313565">
                <a:tc>
                  <a:txBody>
                    <a:bodyPr/>
                    <a:lstStyle/>
                    <a:p>
                      <a:r>
                        <a:rPr lang="pt-BR" dirty="0"/>
                        <a:t>RN08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Tela Requisição &gt; [ ID] [</a:t>
                      </a:r>
                      <a:r>
                        <a:rPr lang="pt-BR" dirty="0" err="1"/>
                        <a:t>Descricao</a:t>
                      </a:r>
                      <a:r>
                        <a:rPr lang="pt-BR" dirty="0"/>
                        <a:t> Produto] [Estoque]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Ao digitar um código no campo </a:t>
                      </a:r>
                      <a:r>
                        <a:rPr lang="pt-BR" dirty="0" err="1"/>
                        <a:t>Cod</a:t>
                      </a:r>
                      <a:r>
                        <a:rPr lang="pt-BR" dirty="0"/>
                        <a:t> Produto e esse existe na base de dados ou API o sistema deve exibir o nome do Produto e no campo [Estoque] a quantidade de itens em seu estoque. Se o código não existir, os campos Descrição do Produto e Estoque devem ficar em brancos.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9175315"/>
                  </a:ext>
                </a:extLst>
              </a:tr>
              <a:tr h="736134">
                <a:tc>
                  <a:txBody>
                    <a:bodyPr/>
                    <a:lstStyle/>
                    <a:p>
                      <a:r>
                        <a:rPr lang="pt-BR" dirty="0"/>
                        <a:t>RN09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Tela Requisição &gt; Campo [Quantidade]</a:t>
                      </a:r>
                    </a:p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Campo quantidade só é habilitado, depois que um produto for localizado e quantidade em estoque for maior que zero.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2031093"/>
                  </a:ext>
                </a:extLst>
              </a:tr>
              <a:tr h="736134">
                <a:tc>
                  <a:txBody>
                    <a:bodyPr/>
                    <a:lstStyle/>
                    <a:p>
                      <a:r>
                        <a:rPr lang="pt-BR" dirty="0"/>
                        <a:t>RN10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Tela Requisição &gt; Campo [Quantidade]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O campo Quantidade só deve aceitar valores inteiros maior que zero.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4478064"/>
                  </a:ext>
                </a:extLst>
              </a:tr>
              <a:tr h="736134">
                <a:tc>
                  <a:txBody>
                    <a:bodyPr/>
                    <a:lstStyle/>
                    <a:p>
                      <a:r>
                        <a:rPr lang="pt-BR" dirty="0"/>
                        <a:t>RN11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Tela Requisição &gt; Botão Gravar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O botão gravar só deve ficar ativo depois que o valor da quantidade informada for maior que zero  e se a quantidade for menor ou igual ao valor exibido no estoque.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93299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09460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D9304602-DA18-FF79-71A4-C5F27D2DC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891" y="178130"/>
            <a:ext cx="10515600" cy="510639"/>
          </a:xfrm>
        </p:spPr>
        <p:txBody>
          <a:bodyPr>
            <a:normAutofit fontScale="90000"/>
          </a:bodyPr>
          <a:lstStyle/>
          <a:p>
            <a:r>
              <a:rPr lang="pt-BR" dirty="0"/>
              <a:t>Regras Requisição</a:t>
            </a:r>
          </a:p>
        </p:txBody>
      </p:sp>
      <p:graphicFrame>
        <p:nvGraphicFramePr>
          <p:cNvPr id="5" name="Espaço Reservado para Conteúdo 4">
            <a:extLst>
              <a:ext uri="{FF2B5EF4-FFF2-40B4-BE49-F238E27FC236}">
                <a16:creationId xmlns:a16="http://schemas.microsoft.com/office/drawing/2014/main" id="{C9B707B6-AC27-6EC3-C992-67D9615B64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9274692"/>
              </p:ext>
            </p:extLst>
          </p:nvPr>
        </p:nvGraphicFramePr>
        <p:xfrm>
          <a:off x="581891" y="982473"/>
          <a:ext cx="11329060" cy="53597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0281">
                  <a:extLst>
                    <a:ext uri="{9D8B030D-6E8A-4147-A177-3AD203B41FA5}">
                      <a16:colId xmlns:a16="http://schemas.microsoft.com/office/drawing/2014/main" val="1575778594"/>
                    </a:ext>
                  </a:extLst>
                </a:gridCol>
                <a:gridCol w="2379189">
                  <a:extLst>
                    <a:ext uri="{9D8B030D-6E8A-4147-A177-3AD203B41FA5}">
                      <a16:colId xmlns:a16="http://schemas.microsoft.com/office/drawing/2014/main" val="3092702117"/>
                    </a:ext>
                  </a:extLst>
                </a:gridCol>
                <a:gridCol w="7849590">
                  <a:extLst>
                    <a:ext uri="{9D8B030D-6E8A-4147-A177-3AD203B41FA5}">
                      <a16:colId xmlns:a16="http://schemas.microsoft.com/office/drawing/2014/main" val="1994429329"/>
                    </a:ext>
                  </a:extLst>
                </a:gridCol>
              </a:tblGrid>
              <a:tr h="807174">
                <a:tc>
                  <a:txBody>
                    <a:bodyPr/>
                    <a:lstStyle/>
                    <a:p>
                      <a:r>
                        <a:rPr lang="pt-BR" dirty="0"/>
                        <a:t>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Localização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Especificação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1926938"/>
                  </a:ext>
                </a:extLst>
              </a:tr>
              <a:tr h="2159560">
                <a:tc>
                  <a:txBody>
                    <a:bodyPr/>
                    <a:lstStyle/>
                    <a:p>
                      <a:r>
                        <a:rPr lang="pt-BR" dirty="0"/>
                        <a:t>RN12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Tela Requisição &gt; </a:t>
                      </a:r>
                      <a:r>
                        <a:rPr lang="pt-BR" dirty="0" err="1"/>
                        <a:t>Nivel</a:t>
                      </a:r>
                      <a:r>
                        <a:rPr lang="pt-BR" dirty="0"/>
                        <a:t> Prioridade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Ao marcar um nível de prioridade esse deve mudar a cor conforme exemplo abaixo: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9175315"/>
                  </a:ext>
                </a:extLst>
              </a:tr>
              <a:tr h="2392977">
                <a:tc>
                  <a:txBody>
                    <a:bodyPr/>
                    <a:lstStyle/>
                    <a:p>
                      <a:r>
                        <a:rPr lang="pt-BR" dirty="0"/>
                        <a:t>RN13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Tela Requisição &gt; Elemento Status Estoque</a:t>
                      </a:r>
                    </a:p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O elemento Status Estoque é o retângulo exibido ao lado do campo quantidade e deve ficar com as cores a seguir e conforme legenda.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4139621"/>
                  </a:ext>
                </a:extLst>
              </a:tr>
            </a:tbl>
          </a:graphicData>
        </a:graphic>
      </p:graphicFrame>
      <p:pic>
        <p:nvPicPr>
          <p:cNvPr id="2" name="Imagem 1">
            <a:extLst>
              <a:ext uri="{FF2B5EF4-FFF2-40B4-BE49-F238E27FC236}">
                <a16:creationId xmlns:a16="http://schemas.microsoft.com/office/drawing/2014/main" id="{2AD4EBDE-583B-B559-5C11-31B8D41CE2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8327" y="2179007"/>
            <a:ext cx="2018551" cy="683599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4D864E99-8FFE-3197-2C17-8954048B7D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6326" y="2179007"/>
            <a:ext cx="2018551" cy="714904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14CC290B-128E-E93B-055B-5B4178B43E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4417" y="2188747"/>
            <a:ext cx="2563521" cy="725337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7FB24CB0-D72A-3F5A-1F1D-7E04FA297C8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3144" t="40108" r="18309" b="43754"/>
          <a:stretch/>
        </p:blipFill>
        <p:spPr>
          <a:xfrm>
            <a:off x="5439676" y="4597621"/>
            <a:ext cx="3344741" cy="1614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2443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D9304602-DA18-FF79-71A4-C5F27D2DC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891" y="178130"/>
            <a:ext cx="10515600" cy="510639"/>
          </a:xfrm>
        </p:spPr>
        <p:txBody>
          <a:bodyPr>
            <a:normAutofit fontScale="90000"/>
          </a:bodyPr>
          <a:lstStyle/>
          <a:p>
            <a:r>
              <a:rPr lang="pt-BR" dirty="0"/>
              <a:t>Regras Requisição</a:t>
            </a:r>
          </a:p>
        </p:txBody>
      </p:sp>
      <p:graphicFrame>
        <p:nvGraphicFramePr>
          <p:cNvPr id="5" name="Espaço Reservado para Conteúdo 4">
            <a:extLst>
              <a:ext uri="{FF2B5EF4-FFF2-40B4-BE49-F238E27FC236}">
                <a16:creationId xmlns:a16="http://schemas.microsoft.com/office/drawing/2014/main" id="{C9B707B6-AC27-6EC3-C992-67D9615B64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8696576"/>
              </p:ext>
            </p:extLst>
          </p:nvPr>
        </p:nvGraphicFramePr>
        <p:xfrm>
          <a:off x="581891" y="982472"/>
          <a:ext cx="11329060" cy="39646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0281">
                  <a:extLst>
                    <a:ext uri="{9D8B030D-6E8A-4147-A177-3AD203B41FA5}">
                      <a16:colId xmlns:a16="http://schemas.microsoft.com/office/drawing/2014/main" val="1575778594"/>
                    </a:ext>
                  </a:extLst>
                </a:gridCol>
                <a:gridCol w="2379189">
                  <a:extLst>
                    <a:ext uri="{9D8B030D-6E8A-4147-A177-3AD203B41FA5}">
                      <a16:colId xmlns:a16="http://schemas.microsoft.com/office/drawing/2014/main" val="3092702117"/>
                    </a:ext>
                  </a:extLst>
                </a:gridCol>
                <a:gridCol w="7849590">
                  <a:extLst>
                    <a:ext uri="{9D8B030D-6E8A-4147-A177-3AD203B41FA5}">
                      <a16:colId xmlns:a16="http://schemas.microsoft.com/office/drawing/2014/main" val="1994429329"/>
                    </a:ext>
                  </a:extLst>
                </a:gridCol>
              </a:tblGrid>
              <a:tr h="1078686">
                <a:tc>
                  <a:txBody>
                    <a:bodyPr/>
                    <a:lstStyle/>
                    <a:p>
                      <a:r>
                        <a:rPr lang="pt-BR" dirty="0"/>
                        <a:t>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Localização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Especificação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1926938"/>
                  </a:ext>
                </a:extLst>
              </a:tr>
              <a:tr h="2885979">
                <a:tc>
                  <a:txBody>
                    <a:bodyPr/>
                    <a:lstStyle/>
                    <a:p>
                      <a:r>
                        <a:rPr lang="pt-BR" dirty="0"/>
                        <a:t>RN14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Tela Requisição &gt; Status Estoque &gt; </a:t>
                      </a:r>
                      <a:r>
                        <a:rPr lang="pt-BR" dirty="0" err="1"/>
                        <a:t>ToolTip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Ao colocar o mouse sobre o elemento Status Estoque (retângulo) deve ser exibido a legenda a seguir.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9175315"/>
                  </a:ext>
                </a:extLst>
              </a:tr>
            </a:tbl>
          </a:graphicData>
        </a:graphic>
      </p:graphicFrame>
      <p:pic>
        <p:nvPicPr>
          <p:cNvPr id="8" name="Imagem 7">
            <a:extLst>
              <a:ext uri="{FF2B5EF4-FFF2-40B4-BE49-F238E27FC236}">
                <a16:creationId xmlns:a16="http://schemas.microsoft.com/office/drawing/2014/main" id="{FC5439BC-59D0-5F6D-BE51-A82DE0AC90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76" t="36998" r="5251" b="33926"/>
          <a:stretch/>
        </p:blipFill>
        <p:spPr>
          <a:xfrm>
            <a:off x="4783016" y="2964804"/>
            <a:ext cx="5967046" cy="1664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9712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262306" cy="1325563"/>
          </a:xfrm>
        </p:spPr>
        <p:txBody>
          <a:bodyPr>
            <a:normAutofit/>
          </a:bodyPr>
          <a:lstStyle/>
          <a:p>
            <a:r>
              <a:rPr lang="pt-BR" sz="2100" dirty="0" smtClean="0"/>
              <a:t>Caso de teste – Tela de requisição : Campos</a:t>
            </a:r>
            <a:endParaRPr lang="pt-BR" sz="21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199" y="1825625"/>
            <a:ext cx="10260435" cy="4351338"/>
          </a:xfrm>
        </p:spPr>
        <p:txBody>
          <a:bodyPr>
            <a:normAutofit/>
          </a:bodyPr>
          <a:lstStyle/>
          <a:p>
            <a:r>
              <a:rPr lang="pt-BR" sz="1600" dirty="0" smtClean="0"/>
              <a:t>Pré-condição: Estar com a tela aberta</a:t>
            </a:r>
          </a:p>
          <a:p>
            <a:r>
              <a:rPr lang="pt-BR" sz="1600" dirty="0"/>
              <a:t>RN: </a:t>
            </a:r>
            <a:r>
              <a:rPr lang="pt-BR" sz="1600" dirty="0" smtClean="0"/>
              <a:t>RN01, RN02, RN03</a:t>
            </a:r>
          </a:p>
          <a:p>
            <a:endParaRPr lang="pt-BR" sz="1600" dirty="0"/>
          </a:p>
          <a:p>
            <a:r>
              <a:rPr lang="pt-BR" sz="1600" dirty="0" smtClean="0"/>
              <a:t>Resultado esperado : os campos não preenchidos devem ficar vermelhos, os campos selecionados devem ficar verdes, os campos ID só podem aceitar números inteiros</a:t>
            </a:r>
          </a:p>
          <a:p>
            <a:endParaRPr lang="pt-BR" sz="1600" dirty="0" smtClean="0"/>
          </a:p>
          <a:p>
            <a:r>
              <a:rPr lang="pt-BR" sz="1600" dirty="0" smtClean="0"/>
              <a:t>Ações</a:t>
            </a:r>
          </a:p>
          <a:p>
            <a:pPr marL="342900" indent="-342900">
              <a:buAutoNum type="arabicPeriod"/>
            </a:pPr>
            <a:r>
              <a:rPr lang="pt-BR" sz="1600" dirty="0" smtClean="0"/>
              <a:t>Clicar no botão gravar sem os campos necessários preenchidos | Resultado esperado : campos devem ficar na cor vermelha</a:t>
            </a:r>
          </a:p>
          <a:p>
            <a:pPr marL="342900" indent="-342900">
              <a:buAutoNum type="arabicPeriod"/>
            </a:pPr>
            <a:r>
              <a:rPr lang="pt-BR" sz="1600" dirty="0" smtClean="0"/>
              <a:t>Clicar em um campo | Resultado esperado : campo deve ficar na cor verde</a:t>
            </a:r>
          </a:p>
          <a:p>
            <a:pPr marL="342900" indent="-342900">
              <a:buAutoNum type="arabicPeriod"/>
            </a:pPr>
            <a:r>
              <a:rPr lang="pt-BR" sz="1600" dirty="0" smtClean="0"/>
              <a:t>Colocar número nos campos ID | Resultado esperado : campo só deve aceitar números inteiros </a:t>
            </a:r>
          </a:p>
          <a:p>
            <a:pPr marL="0" indent="0">
              <a:buNone/>
            </a:pPr>
            <a:endParaRPr lang="pt-BR" sz="1200" dirty="0" smtClean="0"/>
          </a:p>
          <a:p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359569255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</TotalTime>
  <Words>1558</Words>
  <Application>Microsoft Office PowerPoint</Application>
  <PresentationFormat>Widescreen</PresentationFormat>
  <Paragraphs>205</Paragraphs>
  <Slides>18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Tema do Office</vt:lpstr>
      <vt:lpstr>Sistema Almoxarifado</vt:lpstr>
      <vt:lpstr>Requisição</vt:lpstr>
      <vt:lpstr>Wireframe</vt:lpstr>
      <vt:lpstr>Regras Requisição</vt:lpstr>
      <vt:lpstr>Regras Requisição</vt:lpstr>
      <vt:lpstr>Regras Requisição</vt:lpstr>
      <vt:lpstr>Regras Requisição</vt:lpstr>
      <vt:lpstr>Regras Requisição</vt:lpstr>
      <vt:lpstr>Caso de teste – Tela de requisição : Campos</vt:lpstr>
      <vt:lpstr>Caso de teste – Tela de requisição : Motivos </vt:lpstr>
      <vt:lpstr>Caso de teste – Tela de requisição : Departamento </vt:lpstr>
      <vt:lpstr>Caso de teste – Tela de requisição : Nome Funcionário</vt:lpstr>
      <vt:lpstr>Caso de teste – Tela de requisição : Descrição de Produto</vt:lpstr>
      <vt:lpstr>Caso de teste – Tela de requisição : Quantidade</vt:lpstr>
      <vt:lpstr>Caso de teste – Tela de requisição : Botão Gravar</vt:lpstr>
      <vt:lpstr>Caso de teste – Tela de requisição : Nível de Prioridade</vt:lpstr>
      <vt:lpstr>Caso de teste – Tela de requisição : Elemento de status ( estoque )</vt:lpstr>
      <vt:lpstr>Caso de teste – Tela de requisição : Elemento de status ( ToolTip 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Almoxarifado</dc:title>
  <dc:creator>Reginaldo Reis</dc:creator>
  <cp:lastModifiedBy>Tarde Cetafest</cp:lastModifiedBy>
  <cp:revision>12</cp:revision>
  <dcterms:created xsi:type="dcterms:W3CDTF">2023-12-11T13:39:18Z</dcterms:created>
  <dcterms:modified xsi:type="dcterms:W3CDTF">2024-01-24T19:59:52Z</dcterms:modified>
</cp:coreProperties>
</file>