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4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5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6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7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8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9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0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7" r:id="rId2"/>
    <p:sldId id="288" r:id="rId3"/>
    <p:sldId id="259" r:id="rId4"/>
    <p:sldId id="283" r:id="rId5"/>
    <p:sldId id="306" r:id="rId6"/>
    <p:sldId id="284" r:id="rId7"/>
    <p:sldId id="285" r:id="rId8"/>
    <p:sldId id="286" r:id="rId9"/>
    <p:sldId id="307" r:id="rId10"/>
    <p:sldId id="310" r:id="rId11"/>
    <p:sldId id="287" r:id="rId12"/>
    <p:sldId id="311" r:id="rId13"/>
    <p:sldId id="312" r:id="rId14"/>
    <p:sldId id="308" r:id="rId15"/>
    <p:sldId id="267" r:id="rId16"/>
    <p:sldId id="289" r:id="rId17"/>
    <p:sldId id="290" r:id="rId18"/>
    <p:sldId id="276" r:id="rId19"/>
    <p:sldId id="303" r:id="rId20"/>
    <p:sldId id="277" r:id="rId21"/>
    <p:sldId id="280" r:id="rId22"/>
    <p:sldId id="304" r:id="rId23"/>
    <p:sldId id="305" r:id="rId24"/>
    <p:sldId id="278" r:id="rId25"/>
    <p:sldId id="309" r:id="rId26"/>
    <p:sldId id="299" r:id="rId27"/>
    <p:sldId id="300" r:id="rId28"/>
    <p:sldId id="302" r:id="rId29"/>
    <p:sldId id="301" r:id="rId30"/>
    <p:sldId id="296" r:id="rId31"/>
    <p:sldId id="269" r:id="rId32"/>
    <p:sldId id="291" r:id="rId33"/>
    <p:sldId id="315" r:id="rId34"/>
    <p:sldId id="298" r:id="rId35"/>
    <p:sldId id="292" r:id="rId36"/>
    <p:sldId id="294" r:id="rId37"/>
    <p:sldId id="313" r:id="rId38"/>
    <p:sldId id="314" r:id="rId39"/>
    <p:sldId id="27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2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7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8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3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4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12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9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5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6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10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%20-%20&#21103;&#26412;%20(11)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&#25972;&#29702;\0&#35780;&#20998;&#21345;&#24320;&#21457;\&#29616;&#37329;&#36151;&#30003;&#35831;&#35780;&#20998;&#21345;\&#29616;&#37329;&#36151;&#30003;&#35831;&#35780;&#20998;&#21345;&#24314;&#27169;&#36807;&#31243;%20(20170706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&#25972;&#29702;\0&#35780;&#20998;&#21345;&#24320;&#21457;\&#29616;&#37329;&#36151;&#30003;&#35831;&#35780;&#20998;&#21345;\&#29616;&#37329;&#36151;&#30003;&#35831;&#35780;&#20998;&#21345;&#24314;&#27169;&#36807;&#31243;%20(20170706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&#25972;&#29702;\0&#35780;&#20998;&#21345;&#24320;&#21457;\&#29616;&#37329;&#36151;&#30003;&#35831;&#35780;&#20998;&#21345;\&#29616;&#37329;&#36151;&#30003;&#35831;&#35780;&#20998;&#21345;&#24314;&#27169;&#36807;&#31243;%20(20170706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&#25972;&#29702;\0&#35780;&#20998;&#21345;&#24320;&#21457;\&#29616;&#37329;&#36151;&#30003;&#35831;&#35780;&#20998;&#21345;\&#29616;&#37329;&#36151;&#30003;&#35831;&#35780;&#20998;&#21345;&#24314;&#27169;&#36807;&#31243;%20(20170706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&#25972;&#29702;\0&#35780;&#20998;&#21345;&#24320;&#21457;\&#29616;&#37329;&#36151;&#30003;&#35831;&#35780;&#20998;&#21345;\&#29616;&#37329;&#36151;&#30003;&#35831;&#35780;&#20998;&#21345;&#24314;&#27169;&#36807;&#31243;%20(20170706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6032;&#24314;&#25991;&#20214;&#22841;%20(3)\20170801_&#21464;&#37327;&#34920;&#29616;_DZ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vintage</a:t>
            </a:r>
            <a:r>
              <a:rPr lang="zh-CN" altLang="en-US"/>
              <a:t>分析</a:t>
            </a:r>
            <a:r>
              <a:rPr lang="en-US" altLang="zh-CN"/>
              <a:t>30+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9"/>
          <c:order val="9"/>
          <c:tx>
            <c:strRef>
              <c:f>'Y值分析30+'!$K$74</c:f>
              <c:strCache>
                <c:ptCount val="1"/>
                <c:pt idx="0">
                  <c:v>201510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'Y值分析30+'!$K$75:$K$92</c:f>
              <c:numCache>
                <c:formatCode>General</c:formatCode>
                <c:ptCount val="18"/>
                <c:pt idx="0">
                  <c:v>3.4254689042448175E-2</c:v>
                </c:pt>
                <c:pt idx="1">
                  <c:v>6.0447515630141495E-2</c:v>
                </c:pt>
                <c:pt idx="2">
                  <c:v>8.6706153339914452E-2</c:v>
                </c:pt>
                <c:pt idx="3">
                  <c:v>0.10220467258966766</c:v>
                </c:pt>
                <c:pt idx="4">
                  <c:v>0.11635406383678842</c:v>
                </c:pt>
                <c:pt idx="5">
                  <c:v>0.13040473840078973</c:v>
                </c:pt>
                <c:pt idx="6">
                  <c:v>0.145179335307667</c:v>
                </c:pt>
                <c:pt idx="7">
                  <c:v>0.15649884830536362</c:v>
                </c:pt>
                <c:pt idx="8">
                  <c:v>0.16130306021717669</c:v>
                </c:pt>
                <c:pt idx="9">
                  <c:v>0.16801579466929911</c:v>
                </c:pt>
                <c:pt idx="10">
                  <c:v>0.1732477788746298</c:v>
                </c:pt>
                <c:pt idx="11">
                  <c:v>0.17393879565646594</c:v>
                </c:pt>
                <c:pt idx="12">
                  <c:v>0.17462981243830208</c:v>
                </c:pt>
                <c:pt idx="13">
                  <c:v>0.17788746298124383</c:v>
                </c:pt>
                <c:pt idx="14">
                  <c:v>0.18397499177360974</c:v>
                </c:pt>
                <c:pt idx="15">
                  <c:v>0.18542283645936164</c:v>
                </c:pt>
                <c:pt idx="16">
                  <c:v>0.18687068114511352</c:v>
                </c:pt>
                <c:pt idx="17">
                  <c:v>0.18858177031918394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E2-4F08-BBC6-9735947091EA}"/>
            </c:ext>
          </c:extLst>
        </c:ser>
        <c:ser>
          <c:idx val="10"/>
          <c:order val="10"/>
          <c:tx>
            <c:strRef>
              <c:f>'Y值分析30+'!$L$74</c:f>
              <c:strCache>
                <c:ptCount val="1"/>
                <c:pt idx="0">
                  <c:v>201511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'Y值分析30+'!$L$75:$L$92</c:f>
              <c:numCache>
                <c:formatCode>General</c:formatCode>
                <c:ptCount val="18"/>
                <c:pt idx="0">
                  <c:v>4.5594236485465262E-2</c:v>
                </c:pt>
                <c:pt idx="1">
                  <c:v>7.5872839941558773E-2</c:v>
                </c:pt>
                <c:pt idx="2">
                  <c:v>9.1440374829966239E-2</c:v>
                </c:pt>
                <c:pt idx="3">
                  <c:v>0.10889717366114161</c:v>
                </c:pt>
                <c:pt idx="4">
                  <c:v>0.12451508892135624</c:v>
                </c:pt>
                <c:pt idx="5">
                  <c:v>0.14139251347674947</c:v>
                </c:pt>
                <c:pt idx="6">
                  <c:v>0.15202277192805683</c:v>
                </c:pt>
                <c:pt idx="7">
                  <c:v>0.15723714041009623</c:v>
                </c:pt>
                <c:pt idx="8">
                  <c:v>0.16507128822610712</c:v>
                </c:pt>
                <c:pt idx="9">
                  <c:v>0.17041160763766436</c:v>
                </c:pt>
                <c:pt idx="10">
                  <c:v>0.17426570608091088</c:v>
                </c:pt>
                <c:pt idx="11">
                  <c:v>0.17663358355584663</c:v>
                </c:pt>
                <c:pt idx="12">
                  <c:v>0.1796312156783717</c:v>
                </c:pt>
                <c:pt idx="13">
                  <c:v>0.18545014862209683</c:v>
                </c:pt>
                <c:pt idx="14">
                  <c:v>0.18698674996221473</c:v>
                </c:pt>
                <c:pt idx="15">
                  <c:v>0.18867449241775405</c:v>
                </c:pt>
                <c:pt idx="16">
                  <c:v>0.19192402639931483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FE2-4F08-BBC6-9735947091EA}"/>
            </c:ext>
          </c:extLst>
        </c:ser>
        <c:ser>
          <c:idx val="11"/>
          <c:order val="11"/>
          <c:tx>
            <c:strRef>
              <c:f>'Y值分析30+'!$M$74</c:f>
              <c:strCache>
                <c:ptCount val="1"/>
                <c:pt idx="0">
                  <c:v>201512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'Y值分析30+'!$M$75:$M$92</c:f>
              <c:numCache>
                <c:formatCode>General</c:formatCode>
                <c:ptCount val="18"/>
                <c:pt idx="0">
                  <c:v>4.7937743190661478E-2</c:v>
                </c:pt>
                <c:pt idx="1">
                  <c:v>6.9038354641467486E-2</c:v>
                </c:pt>
                <c:pt idx="2">
                  <c:v>8.6759310728182326E-2</c:v>
                </c:pt>
                <c:pt idx="3">
                  <c:v>0.10514730405780989</c:v>
                </c:pt>
                <c:pt idx="4">
                  <c:v>0.12422456920511395</c:v>
                </c:pt>
                <c:pt idx="5">
                  <c:v>0.13780989438576988</c:v>
                </c:pt>
                <c:pt idx="6">
                  <c:v>0.14516953863257365</c:v>
                </c:pt>
                <c:pt idx="7">
                  <c:v>0.15448582545858811</c:v>
                </c:pt>
                <c:pt idx="8">
                  <c:v>0.16253474152306838</c:v>
                </c:pt>
                <c:pt idx="9">
                  <c:v>0.16513618677042802</c:v>
                </c:pt>
                <c:pt idx="10">
                  <c:v>0.16907170650361311</c:v>
                </c:pt>
                <c:pt idx="11">
                  <c:v>0.1742301278488049</c:v>
                </c:pt>
                <c:pt idx="12">
                  <c:v>0.18163424124513619</c:v>
                </c:pt>
                <c:pt idx="13">
                  <c:v>0.18343524180100054</c:v>
                </c:pt>
                <c:pt idx="14">
                  <c:v>0.18579210672595886</c:v>
                </c:pt>
                <c:pt idx="15">
                  <c:v>0.18966092273485269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FE2-4F08-BBC6-9735947091EA}"/>
            </c:ext>
          </c:extLst>
        </c:ser>
        <c:ser>
          <c:idx val="12"/>
          <c:order val="12"/>
          <c:tx>
            <c:strRef>
              <c:f>'Y值分析30+'!$N$74</c:f>
              <c:strCache>
                <c:ptCount val="1"/>
                <c:pt idx="0">
                  <c:v>201601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'Y值分析30+'!$N$75:$N$92</c:f>
              <c:numCache>
                <c:formatCode>General</c:formatCode>
                <c:ptCount val="18"/>
                <c:pt idx="0">
                  <c:v>4.4352516102005551E-2</c:v>
                </c:pt>
                <c:pt idx="1">
                  <c:v>6.7846607669616518E-2</c:v>
                </c:pt>
                <c:pt idx="2">
                  <c:v>8.776247578153637E-2</c:v>
                </c:pt>
                <c:pt idx="3">
                  <c:v>0.10664851372815974</c:v>
                </c:pt>
                <c:pt idx="4">
                  <c:v>0.12319561536716063</c:v>
                </c:pt>
                <c:pt idx="5">
                  <c:v>0.13134698294671066</c:v>
                </c:pt>
                <c:pt idx="6">
                  <c:v>0.14127873487982406</c:v>
                </c:pt>
                <c:pt idx="7">
                  <c:v>0.15096612033303661</c:v>
                </c:pt>
                <c:pt idx="8">
                  <c:v>0.15522507898273724</c:v>
                </c:pt>
                <c:pt idx="9">
                  <c:v>0.16121205774030825</c:v>
                </c:pt>
                <c:pt idx="10">
                  <c:v>0.16789722644045313</c:v>
                </c:pt>
                <c:pt idx="11">
                  <c:v>0.17459984988916236</c:v>
                </c:pt>
                <c:pt idx="12">
                  <c:v>0.17339547223822241</c:v>
                </c:pt>
                <c:pt idx="13">
                  <c:v>0.17730533591663611</c:v>
                </c:pt>
                <c:pt idx="14">
                  <c:v>0.18070901188668378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FE2-4F08-BBC6-9735947091EA}"/>
            </c:ext>
          </c:extLst>
        </c:ser>
        <c:ser>
          <c:idx val="13"/>
          <c:order val="13"/>
          <c:tx>
            <c:strRef>
              <c:f>'Y值分析30+'!$O$74</c:f>
              <c:strCache>
                <c:ptCount val="1"/>
                <c:pt idx="0">
                  <c:v>201602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'Y值分析30+'!$O$75:$O$92</c:f>
              <c:numCache>
                <c:formatCode>General</c:formatCode>
                <c:ptCount val="18"/>
                <c:pt idx="0">
                  <c:v>4.5108198719902466E-2</c:v>
                </c:pt>
                <c:pt idx="1">
                  <c:v>7.2043584273087477E-2</c:v>
                </c:pt>
                <c:pt idx="2">
                  <c:v>9.5931118561414203E-2</c:v>
                </c:pt>
                <c:pt idx="3">
                  <c:v>0.11330387077110637</c:v>
                </c:pt>
                <c:pt idx="4">
                  <c:v>0.12602864980188966</c:v>
                </c:pt>
                <c:pt idx="5">
                  <c:v>0.14241085035050288</c:v>
                </c:pt>
                <c:pt idx="6">
                  <c:v>0.15052575434318805</c:v>
                </c:pt>
                <c:pt idx="7">
                  <c:v>0.15845016763181957</c:v>
                </c:pt>
                <c:pt idx="8">
                  <c:v>0.16424108503505028</c:v>
                </c:pt>
                <c:pt idx="9">
                  <c:v>0.16934623590368791</c:v>
                </c:pt>
                <c:pt idx="10">
                  <c:v>0.18096616885096006</c:v>
                </c:pt>
                <c:pt idx="11">
                  <c:v>0.18241389820176776</c:v>
                </c:pt>
                <c:pt idx="12">
                  <c:v>0.18294727217311796</c:v>
                </c:pt>
                <c:pt idx="13">
                  <c:v>0.18439500152392563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FE2-4F08-BBC6-9735947091EA}"/>
            </c:ext>
          </c:extLst>
        </c:ser>
        <c:ser>
          <c:idx val="14"/>
          <c:order val="14"/>
          <c:tx>
            <c:strRef>
              <c:f>'Y值分析30+'!$P$74</c:f>
              <c:strCache>
                <c:ptCount val="1"/>
                <c:pt idx="0">
                  <c:v>201603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'Y值分析30+'!$P$75:$P$92</c:f>
              <c:numCache>
                <c:formatCode>General</c:formatCode>
                <c:ptCount val="18"/>
                <c:pt idx="0">
                  <c:v>4.7861593575442708E-2</c:v>
                </c:pt>
                <c:pt idx="1">
                  <c:v>7.4432503098524588E-2</c:v>
                </c:pt>
                <c:pt idx="2">
                  <c:v>9.5111971340769791E-2</c:v>
                </c:pt>
                <c:pt idx="3">
                  <c:v>0.11144501604441502</c:v>
                </c:pt>
                <c:pt idx="4">
                  <c:v>0.12502758960253993</c:v>
                </c:pt>
                <c:pt idx="5">
                  <c:v>0.13879692354708908</c:v>
                </c:pt>
                <c:pt idx="6">
                  <c:v>0.14674272907859218</c:v>
                </c:pt>
                <c:pt idx="7">
                  <c:v>0.15409429701692728</c:v>
                </c:pt>
                <c:pt idx="8">
                  <c:v>0.16285505696191785</c:v>
                </c:pt>
                <c:pt idx="9">
                  <c:v>0.17209120698144281</c:v>
                </c:pt>
                <c:pt idx="10">
                  <c:v>0.17650554338783342</c:v>
                </c:pt>
                <c:pt idx="11">
                  <c:v>0.17708280276405372</c:v>
                </c:pt>
                <c:pt idx="12">
                  <c:v>0.1793748620519873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FE2-4F08-BBC6-9735947091EA}"/>
            </c:ext>
          </c:extLst>
        </c:ser>
        <c:ser>
          <c:idx val="15"/>
          <c:order val="15"/>
          <c:tx>
            <c:strRef>
              <c:f>'Y值分析30+'!$Q$74</c:f>
              <c:strCache>
                <c:ptCount val="1"/>
                <c:pt idx="0">
                  <c:v>201604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'Y值分析30+'!$Q$75:$Q$92</c:f>
              <c:numCache>
                <c:formatCode>General</c:formatCode>
                <c:ptCount val="18"/>
                <c:pt idx="0">
                  <c:v>5.5095706156233833E-2</c:v>
                </c:pt>
                <c:pt idx="1">
                  <c:v>8.2029229177444388E-2</c:v>
                </c:pt>
                <c:pt idx="2">
                  <c:v>9.9650801862390073E-2</c:v>
                </c:pt>
                <c:pt idx="3">
                  <c:v>0.11903453181583032</c:v>
                </c:pt>
                <c:pt idx="4">
                  <c:v>0.13379461976202794</c:v>
                </c:pt>
                <c:pt idx="5">
                  <c:v>0.14448072943610968</c:v>
                </c:pt>
                <c:pt idx="6">
                  <c:v>0.15329151577858252</c:v>
                </c:pt>
                <c:pt idx="7">
                  <c:v>0.16460812209001552</c:v>
                </c:pt>
                <c:pt idx="8">
                  <c:v>0.17413023797206414</c:v>
                </c:pt>
                <c:pt idx="9">
                  <c:v>0.17771921883083291</c:v>
                </c:pt>
                <c:pt idx="10">
                  <c:v>0.18323202276254527</c:v>
                </c:pt>
                <c:pt idx="11">
                  <c:v>0.18606117434040351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FE2-4F08-BBC6-9735947091EA}"/>
            </c:ext>
          </c:extLst>
        </c:ser>
        <c:ser>
          <c:idx val="16"/>
          <c:order val="16"/>
          <c:tx>
            <c:strRef>
              <c:f>'Y值分析30+'!$R$74</c:f>
              <c:strCache>
                <c:ptCount val="1"/>
                <c:pt idx="0">
                  <c:v>201605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'Y值分析30+'!$R$75:$R$92</c:f>
              <c:numCache>
                <c:formatCode>General</c:formatCode>
                <c:ptCount val="18"/>
                <c:pt idx="0">
                  <c:v>4.7910118370895476E-2</c:v>
                </c:pt>
                <c:pt idx="1">
                  <c:v>6.733097037383802E-2</c:v>
                </c:pt>
                <c:pt idx="2">
                  <c:v>8.705945295258477E-2</c:v>
                </c:pt>
                <c:pt idx="3">
                  <c:v>0.10281548853072962</c:v>
                </c:pt>
                <c:pt idx="4">
                  <c:v>0.11304754898682538</c:v>
                </c:pt>
                <c:pt idx="5">
                  <c:v>0.12245034441249247</c:v>
                </c:pt>
                <c:pt idx="6">
                  <c:v>0.13241490002006287</c:v>
                </c:pt>
                <c:pt idx="7">
                  <c:v>0.14419848859760584</c:v>
                </c:pt>
                <c:pt idx="8">
                  <c:v>0.14754229920417308</c:v>
                </c:pt>
                <c:pt idx="9">
                  <c:v>0.15195612920484183</c:v>
                </c:pt>
                <c:pt idx="10">
                  <c:v>0.15746672908446466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FE2-4F08-BBC6-9735947091EA}"/>
            </c:ext>
          </c:extLst>
        </c:ser>
        <c:ser>
          <c:idx val="17"/>
          <c:order val="17"/>
          <c:tx>
            <c:strRef>
              <c:f>'Y值分析30+'!$S$74</c:f>
              <c:strCache>
                <c:ptCount val="1"/>
                <c:pt idx="0">
                  <c:v>201606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'Y值分析30+'!$S$75:$S$92</c:f>
              <c:numCache>
                <c:formatCode>General</c:formatCode>
                <c:ptCount val="18"/>
                <c:pt idx="0">
                  <c:v>4.8964555699100784E-2</c:v>
                </c:pt>
                <c:pt idx="1">
                  <c:v>7.6324844267642203E-2</c:v>
                </c:pt>
                <c:pt idx="2">
                  <c:v>9.676511595185408E-2</c:v>
                </c:pt>
                <c:pt idx="3">
                  <c:v>0.11132145461057318</c:v>
                </c:pt>
                <c:pt idx="4">
                  <c:v>0.12494403868046407</c:v>
                </c:pt>
                <c:pt idx="5">
                  <c:v>0.13903989562414459</c:v>
                </c:pt>
                <c:pt idx="6">
                  <c:v>0.15290551171030584</c:v>
                </c:pt>
                <c:pt idx="7">
                  <c:v>0.16069532738970824</c:v>
                </c:pt>
                <c:pt idx="8">
                  <c:v>0.16700136865398638</c:v>
                </c:pt>
                <c:pt idx="9">
                  <c:v>0.17284692820322592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AFE2-4F08-BBC6-9735947091EA}"/>
            </c:ext>
          </c:extLst>
        </c:ser>
        <c:ser>
          <c:idx val="18"/>
          <c:order val="18"/>
          <c:tx>
            <c:strRef>
              <c:f>'Y值分析30+'!$T$74</c:f>
              <c:strCache>
                <c:ptCount val="1"/>
                <c:pt idx="0">
                  <c:v>201607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'Y值分析30+'!$T$75:$T$92</c:f>
              <c:numCache>
                <c:formatCode>General</c:formatCode>
                <c:ptCount val="18"/>
                <c:pt idx="0">
                  <c:v>4.5597036192647475E-2</c:v>
                </c:pt>
                <c:pt idx="1">
                  <c:v>7.03310534815237E-2</c:v>
                </c:pt>
                <c:pt idx="2">
                  <c:v>8.6515626484278518E-2</c:v>
                </c:pt>
                <c:pt idx="3">
                  <c:v>0.10175026123301985</c:v>
                </c:pt>
                <c:pt idx="4">
                  <c:v>0.11616557423767455</c:v>
                </c:pt>
                <c:pt idx="5">
                  <c:v>0.13212453690510118</c:v>
                </c:pt>
                <c:pt idx="6">
                  <c:v>0.13897596656217345</c:v>
                </c:pt>
                <c:pt idx="7">
                  <c:v>0.14794100883442576</c:v>
                </c:pt>
                <c:pt idx="8">
                  <c:v>0.15396124251923626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AFE2-4F08-BBC6-9735947091EA}"/>
            </c:ext>
          </c:extLst>
        </c:ser>
        <c:ser>
          <c:idx val="19"/>
          <c:order val="19"/>
          <c:tx>
            <c:strRef>
              <c:f>'Y值分析30+'!$U$74</c:f>
              <c:strCache>
                <c:ptCount val="1"/>
                <c:pt idx="0">
                  <c:v>201608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'Y值分析30+'!$U$75:$U$92</c:f>
              <c:numCache>
                <c:formatCode>General</c:formatCode>
                <c:ptCount val="18"/>
                <c:pt idx="0">
                  <c:v>3.8835596291973848E-2</c:v>
                </c:pt>
                <c:pt idx="1">
                  <c:v>5.7679352518668223E-2</c:v>
                </c:pt>
                <c:pt idx="2">
                  <c:v>7.3135787006727196E-2</c:v>
                </c:pt>
                <c:pt idx="3">
                  <c:v>8.9664398963878053E-2</c:v>
                </c:pt>
                <c:pt idx="4">
                  <c:v>0.10623096410577552</c:v>
                </c:pt>
                <c:pt idx="5">
                  <c:v>0.11520689229834999</c:v>
                </c:pt>
                <c:pt idx="6">
                  <c:v>0.12375584716252502</c:v>
                </c:pt>
                <c:pt idx="7">
                  <c:v>0.13135597240803468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AFE2-4F08-BBC6-9735947091EA}"/>
            </c:ext>
          </c:extLst>
        </c:ser>
        <c:ser>
          <c:idx val="20"/>
          <c:order val="20"/>
          <c:tx>
            <c:strRef>
              <c:f>'Y值分析30+'!$V$74</c:f>
              <c:strCache>
                <c:ptCount val="1"/>
                <c:pt idx="0">
                  <c:v>201609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'Y值分析30+'!$V$75:$V$92</c:f>
              <c:numCache>
                <c:formatCode>General</c:formatCode>
                <c:ptCount val="18"/>
                <c:pt idx="0">
                  <c:v>3.7140214258056192E-2</c:v>
                </c:pt>
                <c:pt idx="1">
                  <c:v>5.5134879318504498E-2</c:v>
                </c:pt>
                <c:pt idx="2">
                  <c:v>7.2613259906208316E-2</c:v>
                </c:pt>
                <c:pt idx="3">
                  <c:v>9.2081486899281501E-2</c:v>
                </c:pt>
                <c:pt idx="4">
                  <c:v>0.10243944413371768</c:v>
                </c:pt>
                <c:pt idx="5">
                  <c:v>0.11132383943552898</c:v>
                </c:pt>
                <c:pt idx="6">
                  <c:v>0.12159574925784107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AFE2-4F08-BBC6-9735947091EA}"/>
            </c:ext>
          </c:extLst>
        </c:ser>
        <c:ser>
          <c:idx val="21"/>
          <c:order val="21"/>
          <c:tx>
            <c:strRef>
              <c:f>'Y值分析30+'!$W$74</c:f>
              <c:strCache>
                <c:ptCount val="1"/>
                <c:pt idx="0">
                  <c:v>201610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'Y值分析30+'!$W$75:$W$92</c:f>
              <c:numCache>
                <c:formatCode>General</c:formatCode>
                <c:ptCount val="18"/>
                <c:pt idx="0">
                  <c:v>3.3949331222134255E-2</c:v>
                </c:pt>
                <c:pt idx="1">
                  <c:v>5.3595983165965248E-2</c:v>
                </c:pt>
                <c:pt idx="2">
                  <c:v>7.3732238843285142E-2</c:v>
                </c:pt>
                <c:pt idx="3">
                  <c:v>8.5878578274094758E-2</c:v>
                </c:pt>
                <c:pt idx="4">
                  <c:v>9.7879078294928951E-2</c:v>
                </c:pt>
                <c:pt idx="5">
                  <c:v>0.10960873369723738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AFE2-4F08-BBC6-9735947091EA}"/>
            </c:ext>
          </c:extLst>
        </c:ser>
        <c:ser>
          <c:idx val="22"/>
          <c:order val="22"/>
          <c:tx>
            <c:strRef>
              <c:f>'Y值分析30+'!$X$74</c:f>
              <c:strCache>
                <c:ptCount val="1"/>
                <c:pt idx="0">
                  <c:v>201611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'Y值分析30+'!$X$75:$X$92</c:f>
              <c:numCache>
                <c:formatCode>General</c:formatCode>
                <c:ptCount val="18"/>
                <c:pt idx="0">
                  <c:v>4.155759669150106E-2</c:v>
                </c:pt>
                <c:pt idx="1">
                  <c:v>6.7223246232245473E-2</c:v>
                </c:pt>
                <c:pt idx="2">
                  <c:v>8.2681495020213436E-2</c:v>
                </c:pt>
                <c:pt idx="3">
                  <c:v>9.7682811604529046E-2</c:v>
                </c:pt>
                <c:pt idx="4">
                  <c:v>0.1110577593283871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AFE2-4F08-BBC6-9735947091EA}"/>
            </c:ext>
          </c:extLst>
        </c:ser>
        <c:ser>
          <c:idx val="23"/>
          <c:order val="23"/>
          <c:tx>
            <c:strRef>
              <c:f>'Y值分析30+'!$Y$74</c:f>
              <c:strCache>
                <c:ptCount val="1"/>
                <c:pt idx="0">
                  <c:v>201612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'Y值分析30+'!$Y$75:$Y$92</c:f>
              <c:numCache>
                <c:formatCode>General</c:formatCode>
                <c:ptCount val="18"/>
                <c:pt idx="0">
                  <c:v>4.084725244025296E-2</c:v>
                </c:pt>
                <c:pt idx="1">
                  <c:v>5.9184070841411071E-2</c:v>
                </c:pt>
                <c:pt idx="2">
                  <c:v>7.4388561076166371E-2</c:v>
                </c:pt>
                <c:pt idx="3">
                  <c:v>8.8331654292559444E-2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AFE2-4F08-BBC6-9735947091EA}"/>
            </c:ext>
          </c:extLst>
        </c:ser>
        <c:ser>
          <c:idx val="24"/>
          <c:order val="24"/>
          <c:tx>
            <c:strRef>
              <c:f>'Y值分析30+'!$Z$74</c:f>
              <c:strCache>
                <c:ptCount val="1"/>
                <c:pt idx="0">
                  <c:v>201701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'Y值分析30+'!$Z$75:$Z$92</c:f>
              <c:numCache>
                <c:formatCode>General</c:formatCode>
                <c:ptCount val="18"/>
                <c:pt idx="0">
                  <c:v>3.5906004820758071E-2</c:v>
                </c:pt>
                <c:pt idx="1">
                  <c:v>5.3076354277702555E-2</c:v>
                </c:pt>
                <c:pt idx="2">
                  <c:v>6.8633382309162327E-2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AFE2-4F08-BBC6-9735947091EA}"/>
            </c:ext>
          </c:extLst>
        </c:ser>
        <c:ser>
          <c:idx val="25"/>
          <c:order val="25"/>
          <c:tx>
            <c:strRef>
              <c:f>'Y值分析30+'!$AA$74</c:f>
              <c:strCache>
                <c:ptCount val="1"/>
                <c:pt idx="0">
                  <c:v>201702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'Y值分析30+'!$AA$75:$AA$92</c:f>
              <c:numCache>
                <c:formatCode>General</c:formatCode>
                <c:ptCount val="18"/>
                <c:pt idx="0">
                  <c:v>3.7793113870488379E-2</c:v>
                </c:pt>
                <c:pt idx="1">
                  <c:v>5.8333123441553537E-2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AFE2-4F08-BBC6-9735947091EA}"/>
            </c:ext>
          </c:extLst>
        </c:ser>
        <c:ser>
          <c:idx val="26"/>
          <c:order val="26"/>
          <c:tx>
            <c:strRef>
              <c:f>'Y值分析30+'!$AB$74</c:f>
              <c:strCache>
                <c:ptCount val="1"/>
                <c:pt idx="0">
                  <c:v>201703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'Y值分析30+'!$A$75:$A$92</c:f>
              <c:numCache>
                <c:formatCode>@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</c:numCache>
              <c:extLst xmlns:c16r2="http://schemas.microsoft.com/office/drawing/2015/06/chart"/>
            </c:numRef>
          </c:cat>
          <c:val>
            <c:numRef>
              <c:f>'Y值分析30+'!$AB$75:$AB$92</c:f>
              <c:numCache>
                <c:formatCode>General</c:formatCode>
                <c:ptCount val="18"/>
                <c:pt idx="0">
                  <c:v>3.113402704866056E-2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AFE2-4F08-BBC6-973594709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46520"/>
        <c:axId val="72604691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'Y值分析30+'!$B$74</c15:sqref>
                        </c15:formulaRef>
                      </c:ext>
                    </c:extLst>
                    <c:strCache>
                      <c:ptCount val="1"/>
                      <c:pt idx="0">
                        <c:v>201501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'Y值分析30+'!$B$75:$B$92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5.0847457627118647E-2</c:v>
                      </c:pt>
                      <c:pt idx="1">
                        <c:v>6.2953995157384993E-2</c:v>
                      </c:pt>
                      <c:pt idx="2">
                        <c:v>0.11138014527845036</c:v>
                      </c:pt>
                      <c:pt idx="3">
                        <c:v>0.13559322033898305</c:v>
                      </c:pt>
                      <c:pt idx="4">
                        <c:v>0.16464891041162227</c:v>
                      </c:pt>
                      <c:pt idx="5">
                        <c:v>0.1791767554479419</c:v>
                      </c:pt>
                      <c:pt idx="6">
                        <c:v>0.19128329297820823</c:v>
                      </c:pt>
                      <c:pt idx="7">
                        <c:v>0.19612590799031476</c:v>
                      </c:pt>
                      <c:pt idx="8">
                        <c:v>0.21065375302663439</c:v>
                      </c:pt>
                      <c:pt idx="9">
                        <c:v>0.22760290556900725</c:v>
                      </c:pt>
                      <c:pt idx="10">
                        <c:v>0.23970944309927361</c:v>
                      </c:pt>
                      <c:pt idx="11">
                        <c:v>0.26876513317191281</c:v>
                      </c:pt>
                      <c:pt idx="12">
                        <c:v>0.26150121065375304</c:v>
                      </c:pt>
                      <c:pt idx="13">
                        <c:v>0.2711864406779661</c:v>
                      </c:pt>
                      <c:pt idx="14">
                        <c:v>0.28813559322033899</c:v>
                      </c:pt>
                      <c:pt idx="15">
                        <c:v>0.30750605326876512</c:v>
                      </c:pt>
                      <c:pt idx="16">
                        <c:v>0.30508474576271188</c:v>
                      </c:pt>
                      <c:pt idx="17">
                        <c:v>0.30750605326876512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12-AFE2-4F08-BBC6-9735947091E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'Y值分析30+'!$C$74</c15:sqref>
                        </c15:formulaRef>
                      </c:ext>
                    </c:extLst>
                    <c:strCache>
                      <c:ptCount val="1"/>
                      <c:pt idx="0">
                        <c:v>201502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'Y值分析30+'!$C$75:$C$92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5.3811659192825115E-2</c:v>
                      </c:pt>
                      <c:pt idx="1">
                        <c:v>8.2212257100149483E-2</c:v>
                      </c:pt>
                      <c:pt idx="2">
                        <c:v>0.13751868460388639</c:v>
                      </c:pt>
                      <c:pt idx="3">
                        <c:v>0.16143497757847533</c:v>
                      </c:pt>
                      <c:pt idx="4">
                        <c:v>0.17937219730941703</c:v>
                      </c:pt>
                      <c:pt idx="5">
                        <c:v>0.20328849028400597</c:v>
                      </c:pt>
                      <c:pt idx="6">
                        <c:v>0.21973094170403587</c:v>
                      </c:pt>
                      <c:pt idx="7">
                        <c:v>0.24514200298953662</c:v>
                      </c:pt>
                      <c:pt idx="8">
                        <c:v>0.25710014947683107</c:v>
                      </c:pt>
                      <c:pt idx="9">
                        <c:v>0.27952167414050821</c:v>
                      </c:pt>
                      <c:pt idx="10">
                        <c:v>0.29446935724962631</c:v>
                      </c:pt>
                      <c:pt idx="11">
                        <c:v>0.29297458893871448</c:v>
                      </c:pt>
                      <c:pt idx="12">
                        <c:v>0.28998505231689087</c:v>
                      </c:pt>
                      <c:pt idx="13">
                        <c:v>0.31390134529147984</c:v>
                      </c:pt>
                      <c:pt idx="14">
                        <c:v>0.31838565022421522</c:v>
                      </c:pt>
                      <c:pt idx="15">
                        <c:v>0.32436472346786249</c:v>
                      </c:pt>
                      <c:pt idx="16">
                        <c:v>0.31988041853512705</c:v>
                      </c:pt>
                      <c:pt idx="17">
                        <c:v>0.33183856502242154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3-AFE2-4F08-BBC6-9735947091E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'Y值分析30+'!$D$74</c15:sqref>
                        </c15:formulaRef>
                      </c:ext>
                    </c:extLst>
                    <c:strCache>
                      <c:ptCount val="1"/>
                      <c:pt idx="0">
                        <c:v>201503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'Y值分析30+'!$D$75:$D$92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5.8616130453944468E-2</c:v>
                      </c:pt>
                      <c:pt idx="1">
                        <c:v>9.4755398854120765E-2</c:v>
                      </c:pt>
                      <c:pt idx="2">
                        <c:v>0.1366240634640811</c:v>
                      </c:pt>
                      <c:pt idx="3">
                        <c:v>0.1736447774349934</c:v>
                      </c:pt>
                      <c:pt idx="4">
                        <c:v>0.19215513442044954</c:v>
                      </c:pt>
                      <c:pt idx="5">
                        <c:v>0.2124283825473777</c:v>
                      </c:pt>
                      <c:pt idx="6">
                        <c:v>0.22785368003525783</c:v>
                      </c:pt>
                      <c:pt idx="7">
                        <c:v>0.23578669017188189</c:v>
                      </c:pt>
                      <c:pt idx="8">
                        <c:v>0.25738210665491407</c:v>
                      </c:pt>
                      <c:pt idx="9">
                        <c:v>0.27985896870868227</c:v>
                      </c:pt>
                      <c:pt idx="10">
                        <c:v>0.28294402820625825</c:v>
                      </c:pt>
                      <c:pt idx="11">
                        <c:v>0.29219920669898636</c:v>
                      </c:pt>
                      <c:pt idx="12">
                        <c:v>0.29175848391361836</c:v>
                      </c:pt>
                      <c:pt idx="13">
                        <c:v>0.29704715733803438</c:v>
                      </c:pt>
                      <c:pt idx="14">
                        <c:v>0.30013221683561042</c:v>
                      </c:pt>
                      <c:pt idx="15">
                        <c:v>0.29528426619656234</c:v>
                      </c:pt>
                      <c:pt idx="16">
                        <c:v>0.30189510797708241</c:v>
                      </c:pt>
                      <c:pt idx="17">
                        <c:v>0.29969149405024242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4-AFE2-4F08-BBC6-9735947091E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'Y值分析30+'!$E$74</c15:sqref>
                        </c15:formulaRef>
                      </c:ext>
                    </c:extLst>
                    <c:strCache>
                      <c:ptCount val="1"/>
                      <c:pt idx="0">
                        <c:v>201504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'Y值分析30+'!$E$75:$E$92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5.4456378368192955E-2</c:v>
                      </c:pt>
                      <c:pt idx="1">
                        <c:v>9.1954022988505746E-2</c:v>
                      </c:pt>
                      <c:pt idx="2">
                        <c:v>0.12850951573393632</c:v>
                      </c:pt>
                      <c:pt idx="3">
                        <c:v>0.15658564160542679</c:v>
                      </c:pt>
                      <c:pt idx="4">
                        <c:v>0.18541548897682306</c:v>
                      </c:pt>
                      <c:pt idx="5">
                        <c:v>0.19672131147540983</c:v>
                      </c:pt>
                      <c:pt idx="6">
                        <c:v>0.21104201997361974</c:v>
                      </c:pt>
                      <c:pt idx="7">
                        <c:v>0.22592801959675901</c:v>
                      </c:pt>
                      <c:pt idx="8">
                        <c:v>0.252119841718485</c:v>
                      </c:pt>
                      <c:pt idx="9">
                        <c:v>0.25720746184284909</c:v>
                      </c:pt>
                      <c:pt idx="10">
                        <c:v>0.26964386659129452</c:v>
                      </c:pt>
                      <c:pt idx="11">
                        <c:v>0.27586206896551724</c:v>
                      </c:pt>
                      <c:pt idx="12">
                        <c:v>0.28038439796495196</c:v>
                      </c:pt>
                      <c:pt idx="13">
                        <c:v>0.28848690408893912</c:v>
                      </c:pt>
                      <c:pt idx="14">
                        <c:v>0.29074806858865648</c:v>
                      </c:pt>
                      <c:pt idx="15">
                        <c:v>0.29866214433766725</c:v>
                      </c:pt>
                      <c:pt idx="16">
                        <c:v>0.2990390050876201</c:v>
                      </c:pt>
                      <c:pt idx="17">
                        <c:v>0.29451667608818544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5-AFE2-4F08-BBC6-9735947091EA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'Y值分析30+'!$F$74</c15:sqref>
                        </c15:formulaRef>
                      </c:ext>
                    </c:extLst>
                    <c:strCache>
                      <c:ptCount val="1"/>
                      <c:pt idx="0">
                        <c:v>201505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'Y值分析30+'!$F$75:$F$92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5.8732612055641419E-2</c:v>
                      </c:pt>
                      <c:pt idx="1">
                        <c:v>9.7372488408037097E-2</c:v>
                      </c:pt>
                      <c:pt idx="2">
                        <c:v>0.12102009273570324</c:v>
                      </c:pt>
                      <c:pt idx="3">
                        <c:v>0.1465224111282844</c:v>
                      </c:pt>
                      <c:pt idx="4">
                        <c:v>0.16213292117465225</c:v>
                      </c:pt>
                      <c:pt idx="5">
                        <c:v>0.18145285935085007</c:v>
                      </c:pt>
                      <c:pt idx="6">
                        <c:v>0.20046367851622876</c:v>
                      </c:pt>
                      <c:pt idx="7">
                        <c:v>0.21916537867078825</c:v>
                      </c:pt>
                      <c:pt idx="8">
                        <c:v>0.22998454404945903</c:v>
                      </c:pt>
                      <c:pt idx="9">
                        <c:v>0.23539412673879442</c:v>
                      </c:pt>
                      <c:pt idx="10">
                        <c:v>0.24667697063369398</c:v>
                      </c:pt>
                      <c:pt idx="11">
                        <c:v>0.25007727975270477</c:v>
                      </c:pt>
                      <c:pt idx="12">
                        <c:v>0.25440494590417312</c:v>
                      </c:pt>
                      <c:pt idx="13">
                        <c:v>0.25672333848531687</c:v>
                      </c:pt>
                      <c:pt idx="14">
                        <c:v>0.25703245749613601</c:v>
                      </c:pt>
                      <c:pt idx="15">
                        <c:v>0.26074188562596601</c:v>
                      </c:pt>
                      <c:pt idx="16">
                        <c:v>0.25950540958268936</c:v>
                      </c:pt>
                      <c:pt idx="17">
                        <c:v>0.26197836166924265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6-AFE2-4F08-BBC6-9735947091E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'Y值分析30+'!$G$74</c15:sqref>
                        </c15:formulaRef>
                      </c:ext>
                    </c:extLst>
                    <c:strCache>
                      <c:ptCount val="1"/>
                      <c:pt idx="0">
                        <c:v>201506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'Y值分析30+'!$G$75:$G$92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5.1962616822429905E-2</c:v>
                      </c:pt>
                      <c:pt idx="1">
                        <c:v>7.9501557632398759E-2</c:v>
                      </c:pt>
                      <c:pt idx="2">
                        <c:v>0.10554517133956386</c:v>
                      </c:pt>
                      <c:pt idx="3">
                        <c:v>0.1232398753894081</c:v>
                      </c:pt>
                      <c:pt idx="4">
                        <c:v>0.14342679127725858</c:v>
                      </c:pt>
                      <c:pt idx="5">
                        <c:v>0.1633644859813084</c:v>
                      </c:pt>
                      <c:pt idx="6">
                        <c:v>0.18766355140186916</c:v>
                      </c:pt>
                      <c:pt idx="7">
                        <c:v>0.20012461059190031</c:v>
                      </c:pt>
                      <c:pt idx="8">
                        <c:v>0.20224299065420562</c:v>
                      </c:pt>
                      <c:pt idx="9">
                        <c:v>0.21657320872274144</c:v>
                      </c:pt>
                      <c:pt idx="10">
                        <c:v>0.21993769470404984</c:v>
                      </c:pt>
                      <c:pt idx="11">
                        <c:v>0.22230529595015577</c:v>
                      </c:pt>
                      <c:pt idx="12">
                        <c:v>0.22392523364485981</c:v>
                      </c:pt>
                      <c:pt idx="13">
                        <c:v>0.22803738317757008</c:v>
                      </c:pt>
                      <c:pt idx="14">
                        <c:v>0.23352024922118381</c:v>
                      </c:pt>
                      <c:pt idx="15">
                        <c:v>0.23376947040498441</c:v>
                      </c:pt>
                      <c:pt idx="16">
                        <c:v>0.23264797507788162</c:v>
                      </c:pt>
                      <c:pt idx="17">
                        <c:v>0.23015576323987538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7-AFE2-4F08-BBC6-9735947091EA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'Y值分析30+'!$H$74</c15:sqref>
                        </c15:formulaRef>
                      </c:ext>
                    </c:extLst>
                    <c:strCache>
                      <c:ptCount val="1"/>
                      <c:pt idx="0">
                        <c:v>201507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'Y值分析30+'!$H$75:$H$92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4.1619332851389031E-2</c:v>
                      </c:pt>
                      <c:pt idx="1">
                        <c:v>6.6611587317979962E-2</c:v>
                      </c:pt>
                      <c:pt idx="2">
                        <c:v>8.7163069296705573E-2</c:v>
                      </c:pt>
                      <c:pt idx="3">
                        <c:v>0.10502943302695446</c:v>
                      </c:pt>
                      <c:pt idx="4">
                        <c:v>0.13022823505112052</c:v>
                      </c:pt>
                      <c:pt idx="5">
                        <c:v>0.15191572859650934</c:v>
                      </c:pt>
                      <c:pt idx="6">
                        <c:v>0.16461840338737996</c:v>
                      </c:pt>
                      <c:pt idx="7">
                        <c:v>0.1753588763812868</c:v>
                      </c:pt>
                      <c:pt idx="8">
                        <c:v>0.1862026231539812</c:v>
                      </c:pt>
                      <c:pt idx="9">
                        <c:v>0.1946710730145616</c:v>
                      </c:pt>
                      <c:pt idx="10">
                        <c:v>0.20179696375090364</c:v>
                      </c:pt>
                      <c:pt idx="11">
                        <c:v>0.20417226066301766</c:v>
                      </c:pt>
                      <c:pt idx="12">
                        <c:v>0.20417226066301766</c:v>
                      </c:pt>
                      <c:pt idx="13">
                        <c:v>0.20603118868119386</c:v>
                      </c:pt>
                      <c:pt idx="14">
                        <c:v>0.20840648559330785</c:v>
                      </c:pt>
                      <c:pt idx="15">
                        <c:v>0.20840648559330785</c:v>
                      </c:pt>
                      <c:pt idx="16">
                        <c:v>0.21150469895693483</c:v>
                      </c:pt>
                      <c:pt idx="17">
                        <c:v>0.21491273365692451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8-AFE2-4F08-BBC6-9735947091EA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'Y值分析30+'!$I$74</c15:sqref>
                        </c15:formulaRef>
                      </c:ext>
                    </c:extLst>
                    <c:strCache>
                      <c:ptCount val="1"/>
                      <c:pt idx="0">
                        <c:v>201508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'Y值分析30+'!$I$75:$I$92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3.7069882937211779E-2</c:v>
                      </c:pt>
                      <c:pt idx="1">
                        <c:v>5.6521225020692914E-2</c:v>
                      </c:pt>
                      <c:pt idx="2">
                        <c:v>7.6800283788577506E-2</c:v>
                      </c:pt>
                      <c:pt idx="3">
                        <c:v>0.10630247132552914</c:v>
                      </c:pt>
                      <c:pt idx="4">
                        <c:v>0.13349887667021401</c:v>
                      </c:pt>
                      <c:pt idx="5">
                        <c:v>0.14822040912853257</c:v>
                      </c:pt>
                      <c:pt idx="6">
                        <c:v>0.15844862244294666</c:v>
                      </c:pt>
                      <c:pt idx="7">
                        <c:v>0.16903157147924797</c:v>
                      </c:pt>
                      <c:pt idx="8">
                        <c:v>0.17807733238737142</c:v>
                      </c:pt>
                      <c:pt idx="9">
                        <c:v>0.18919238500650348</c:v>
                      </c:pt>
                      <c:pt idx="10">
                        <c:v>0.19569587324110205</c:v>
                      </c:pt>
                      <c:pt idx="11">
                        <c:v>0.20214023885538607</c:v>
                      </c:pt>
                      <c:pt idx="12">
                        <c:v>0.20752039730400851</c:v>
                      </c:pt>
                      <c:pt idx="13">
                        <c:v>0.20728390682275039</c:v>
                      </c:pt>
                      <c:pt idx="14">
                        <c:v>0.21029916045879155</c:v>
                      </c:pt>
                      <c:pt idx="15">
                        <c:v>0.21372827243703441</c:v>
                      </c:pt>
                      <c:pt idx="16">
                        <c:v>0.21922667612628591</c:v>
                      </c:pt>
                      <c:pt idx="17">
                        <c:v>0.22005439281068936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9-AFE2-4F08-BBC6-9735947091E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'Y值分析30+'!$J$74</c15:sqref>
                        </c15:formulaRef>
                      </c:ext>
                    </c:extLst>
                    <c:strCache>
                      <c:ptCount val="1"/>
                      <c:pt idx="0">
                        <c:v>201509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'Y值分析30+'!$J$75:$J$92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3.3141605039715145E-2</c:v>
                      </c:pt>
                      <c:pt idx="1">
                        <c:v>5.4186067743997077E-2</c:v>
                      </c:pt>
                      <c:pt idx="2">
                        <c:v>7.9658541038984759E-2</c:v>
                      </c:pt>
                      <c:pt idx="3">
                        <c:v>0.11147630786086003</c:v>
                      </c:pt>
                      <c:pt idx="4">
                        <c:v>0.12384734775860495</c:v>
                      </c:pt>
                      <c:pt idx="5">
                        <c:v>0.13694878115584772</c:v>
                      </c:pt>
                      <c:pt idx="6">
                        <c:v>0.15137405277093033</c:v>
                      </c:pt>
                      <c:pt idx="7">
                        <c:v>0.16520587966767095</c:v>
                      </c:pt>
                      <c:pt idx="8">
                        <c:v>0.1756139870355154</c:v>
                      </c:pt>
                      <c:pt idx="9">
                        <c:v>0.1765726285036063</c:v>
                      </c:pt>
                      <c:pt idx="10">
                        <c:v>0.18629599196567151</c:v>
                      </c:pt>
                      <c:pt idx="11">
                        <c:v>0.18981101068200493</c:v>
                      </c:pt>
                      <c:pt idx="12">
                        <c:v>0.1903131562129097</c:v>
                      </c:pt>
                      <c:pt idx="13">
                        <c:v>0.19323473021090112</c:v>
                      </c:pt>
                      <c:pt idx="14">
                        <c:v>0.19716059527070209</c:v>
                      </c:pt>
                      <c:pt idx="15">
                        <c:v>0.2029580936729663</c:v>
                      </c:pt>
                      <c:pt idx="16">
                        <c:v>0.20464712864055509</c:v>
                      </c:pt>
                      <c:pt idx="17">
                        <c:v>0.20560577010864603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A-AFE2-4F08-BBC6-9735947091EA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'Y值分析30+'!$A$75:$A$92</c15:sqref>
                        </c15:formulaRef>
                      </c:ext>
                    </c:extLst>
                    <c:numCache>
                      <c:formatCode>@</c:formatCode>
                      <c:ptCount val="18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B-AFE2-4F08-BBC6-9735947091EA}"/>
                  </c:ext>
                </c:extLst>
              </c15:ser>
            </c15:filteredLineSeries>
          </c:ext>
        </c:extLst>
      </c:lineChart>
      <c:catAx>
        <c:axId val="726046520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046912"/>
        <c:crosses val="autoZero"/>
        <c:auto val="1"/>
        <c:lblAlgn val="ctr"/>
        <c:lblOffset val="100"/>
        <c:noMultiLvlLbl val="0"/>
      </c:catAx>
      <c:valAx>
        <c:axId val="7260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046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</a:t>
            </a:r>
            <a:r>
              <a:rPr lang="en-US"/>
              <a:t>ptp_ratio</a:t>
            </a:r>
            <a:endParaRPr lang="zh-CN"/>
          </a:p>
        </c:rich>
      </c:tx>
      <c:layout>
        <c:manualLayout>
          <c:xMode val="edge"/>
          <c:yMode val="edge"/>
          <c:x val="0.396800943727337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'12变量表现'!$I$8:$I$12</c:f>
              <c:strCache>
                <c:ptCount val="5"/>
                <c:pt idx="0">
                  <c:v>(0.00,0.20]</c:v>
                </c:pt>
                <c:pt idx="1">
                  <c:v>(0.20,0.40]</c:v>
                </c:pt>
                <c:pt idx="2">
                  <c:v>(0.40,0.60]</c:v>
                </c:pt>
                <c:pt idx="3">
                  <c:v>(0.60,0.70]</c:v>
                </c:pt>
                <c:pt idx="4">
                  <c:v>(0.70,1.00]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0.60562791109251946</c:v>
                </c:pt>
                <c:pt idx="1">
                  <c:v>0.16000986788299051</c:v>
                </c:pt>
                <c:pt idx="2">
                  <c:v>0.13557076854183259</c:v>
                </c:pt>
                <c:pt idx="3">
                  <c:v>5.1047524046261061E-2</c:v>
                </c:pt>
                <c:pt idx="4">
                  <c:v>4.7743928436396396E-2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3F-43D7-B725-8D47F55B3E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769770736"/>
        <c:axId val="769771128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16293</c:v>
                </c:pt>
                <c:pt idx="1">
                  <c:v>6857</c:v>
                </c:pt>
                <c:pt idx="2">
                  <c:v>8296</c:v>
                </c:pt>
                <c:pt idx="3">
                  <c:v>4580</c:v>
                </c:pt>
                <c:pt idx="4">
                  <c:v>5907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7.2139204356777578E-2</c:v>
                </c:pt>
                <c:pt idx="1">
                  <c:v>0.11491151628904679</c:v>
                </c:pt>
                <c:pt idx="2">
                  <c:v>0.16408876933423</c:v>
                </c:pt>
                <c:pt idx="3">
                  <c:v>0.24058412565004991</c:v>
                </c:pt>
                <c:pt idx="4">
                  <c:v>0.33176074136478517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C3F-43D7-B725-8D47F55B3E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9771912"/>
        <c:axId val="769771520"/>
      </c:lineChart>
      <c:catAx>
        <c:axId val="7697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771128"/>
        <c:crosses val="autoZero"/>
        <c:auto val="1"/>
        <c:lblAlgn val="ctr"/>
        <c:lblOffset val="100"/>
        <c:noMultiLvlLbl val="0"/>
      </c:catAx>
      <c:valAx>
        <c:axId val="76977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770736"/>
        <c:crosses val="autoZero"/>
        <c:crossBetween val="between"/>
      </c:valAx>
      <c:valAx>
        <c:axId val="76977152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771912"/>
        <c:crosses val="max"/>
        <c:crossBetween val="between"/>
      </c:valAx>
      <c:catAx>
        <c:axId val="769771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97715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pay_delay_num</a:t>
            </a:r>
            <a:endParaRPr lang="zh-CN" dirty="0"/>
          </a:p>
        </c:rich>
      </c:tx>
      <c:layout>
        <c:manualLayout>
          <c:xMode val="edge"/>
          <c:yMode val="edge"/>
          <c:x val="0.337192171276915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'12变量表现'!$I$73:$I$77</c:f>
              <c:strCache>
                <c:ptCount val="5"/>
                <c:pt idx="0">
                  <c:v>(0.00,2.00]</c:v>
                </c:pt>
                <c:pt idx="1">
                  <c:v>(2.00,4.00]</c:v>
                </c:pt>
                <c:pt idx="2">
                  <c:v>(4.00,6.00]</c:v>
                </c:pt>
                <c:pt idx="3">
                  <c:v>(6.00,18.00]</c:v>
                </c:pt>
                <c:pt idx="4">
                  <c:v>(18.00,40.00]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0.65013259967768489</c:v>
                </c:pt>
                <c:pt idx="1">
                  <c:v>0.14942334558774237</c:v>
                </c:pt>
                <c:pt idx="2">
                  <c:v>7.7310036548707925E-2</c:v>
                </c:pt>
                <c:pt idx="3">
                  <c:v>0.11765305274222569</c:v>
                </c:pt>
                <c:pt idx="4">
                  <c:v>5.4809654436391037E-3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E4-4AC5-9DC5-193B6A93C5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769772696"/>
        <c:axId val="769773088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17061</c:v>
                </c:pt>
                <c:pt idx="1">
                  <c:v>8361</c:v>
                </c:pt>
                <c:pt idx="2">
                  <c:v>5638</c:v>
                </c:pt>
                <c:pt idx="3">
                  <c:v>10266</c:v>
                </c:pt>
                <c:pt idx="4">
                  <c:v>607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7.0368567798987022E-2</c:v>
                </c:pt>
                <c:pt idx="1">
                  <c:v>0.15004306941353815</c:v>
                </c:pt>
                <c:pt idx="2">
                  <c:v>0.19555339738475946</c:v>
                </c:pt>
                <c:pt idx="3">
                  <c:v>0.23397757316072568</c:v>
                </c:pt>
                <c:pt idx="4">
                  <c:v>0.29696673189823874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2E4-4AC5-9DC5-193B6A93C5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2201056"/>
        <c:axId val="682200664"/>
      </c:lineChart>
      <c:catAx>
        <c:axId val="76977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773088"/>
        <c:crosses val="autoZero"/>
        <c:auto val="1"/>
        <c:lblAlgn val="ctr"/>
        <c:lblOffset val="100"/>
        <c:noMultiLvlLbl val="0"/>
      </c:catAx>
      <c:valAx>
        <c:axId val="76977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772696"/>
        <c:crosses val="autoZero"/>
        <c:crossBetween val="between"/>
      </c:valAx>
      <c:valAx>
        <c:axId val="68220066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201056"/>
        <c:crosses val="max"/>
        <c:crossBetween val="between"/>
      </c:valAx>
      <c:catAx>
        <c:axId val="68220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22006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cs_times</a:t>
            </a:r>
            <a:endParaRPr lang="zh-CN"/>
          </a:p>
        </c:rich>
      </c:tx>
      <c:layout>
        <c:manualLayout>
          <c:xMode val="edge"/>
          <c:yMode val="edge"/>
          <c:x val="0.429917040108459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'12变量表现'!$I$28:$I$32</c:f>
              <c:strCache>
                <c:ptCount val="5"/>
                <c:pt idx="0">
                  <c:v>(0.00,15.50]</c:v>
                </c:pt>
                <c:pt idx="1">
                  <c:v>(15.50,31.00]</c:v>
                </c:pt>
                <c:pt idx="2">
                  <c:v>(31.00,46.50]</c:v>
                </c:pt>
                <c:pt idx="3">
                  <c:v>(46.50,62.00]</c:v>
                </c:pt>
                <c:pt idx="4">
                  <c:v>(62.00,310.00]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0.70622132481692124</c:v>
                </c:pt>
                <c:pt idx="1">
                  <c:v>0.14900235166668008</c:v>
                </c:pt>
                <c:pt idx="2">
                  <c:v>6.9043003054217039E-2</c:v>
                </c:pt>
                <c:pt idx="3">
                  <c:v>3.412464101553387E-2</c:v>
                </c:pt>
                <c:pt idx="4">
                  <c:v>4.1608679446647735E-2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C9-4C11-86F4-471C598F16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726162920"/>
        <c:axId val="727081696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20619</c:v>
                </c:pt>
                <c:pt idx="1">
                  <c:v>7972</c:v>
                </c:pt>
                <c:pt idx="2">
                  <c:v>5416</c:v>
                </c:pt>
                <c:pt idx="3">
                  <c:v>3294</c:v>
                </c:pt>
                <c:pt idx="4">
                  <c:v>4632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7.8289396246331189E-2</c:v>
                </c:pt>
                <c:pt idx="1">
                  <c:v>0.14346644591214211</c:v>
                </c:pt>
                <c:pt idx="2">
                  <c:v>0.21034643467453784</c:v>
                </c:pt>
                <c:pt idx="3">
                  <c:v>0.25884016973125884</c:v>
                </c:pt>
                <c:pt idx="4">
                  <c:v>0.29851131017593607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8C9-4C11-86F4-471C598F16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7082480"/>
        <c:axId val="727082088"/>
      </c:lineChart>
      <c:catAx>
        <c:axId val="726162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7081696"/>
        <c:crosses val="autoZero"/>
        <c:auto val="1"/>
        <c:lblAlgn val="ctr"/>
        <c:lblOffset val="100"/>
        <c:noMultiLvlLbl val="0"/>
      </c:catAx>
      <c:valAx>
        <c:axId val="72708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162920"/>
        <c:crosses val="autoZero"/>
        <c:crossBetween val="between"/>
      </c:valAx>
      <c:valAx>
        <c:axId val="72708208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7082480"/>
        <c:crosses val="max"/>
        <c:crossBetween val="between"/>
      </c:valAx>
      <c:catAx>
        <c:axId val="727082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7082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con10_due_times</a:t>
            </a:r>
            <a:endParaRPr lang="zh-CN"/>
          </a:p>
        </c:rich>
      </c:tx>
      <c:layout>
        <c:manualLayout>
          <c:xMode val="edge"/>
          <c:yMode val="edge"/>
          <c:x val="0.330568974337980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'12变量表现'!$I$18:$I$22</c:f>
              <c:strCache>
                <c:ptCount val="5"/>
                <c:pt idx="0">
                  <c:v>(0.00,0.45]</c:v>
                </c:pt>
                <c:pt idx="1">
                  <c:v>(0.45,1.35]</c:v>
                </c:pt>
                <c:pt idx="2">
                  <c:v>(1.35,2.25]</c:v>
                </c:pt>
                <c:pt idx="3">
                  <c:v>(2.25,3.15]</c:v>
                </c:pt>
                <c:pt idx="4">
                  <c:v>(3.15,9.00]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0.79214698855271948</c:v>
                </c:pt>
                <c:pt idx="1">
                  <c:v>8.615359038095928E-2</c:v>
                </c:pt>
                <c:pt idx="2">
                  <c:v>9.0325988732379264E-2</c:v>
                </c:pt>
                <c:pt idx="3">
                  <c:v>1.8625629144577893E-2</c:v>
                </c:pt>
                <c:pt idx="4">
                  <c:v>1.2747803189364137E-2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27-44D6-8DFC-43DDAD04A77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727083264"/>
        <c:axId val="727083656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25495</c:v>
                </c:pt>
                <c:pt idx="1">
                  <c:v>5576</c:v>
                </c:pt>
                <c:pt idx="2">
                  <c:v>8159</c:v>
                </c:pt>
                <c:pt idx="3">
                  <c:v>1521</c:v>
                </c:pt>
                <c:pt idx="4">
                  <c:v>1182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8.6302904746913642E-2</c:v>
                </c:pt>
                <c:pt idx="1">
                  <c:v>0.17355037505057735</c:v>
                </c:pt>
                <c:pt idx="2">
                  <c:v>0.24221463559447826</c:v>
                </c:pt>
                <c:pt idx="3">
                  <c:v>0.21897494961128708</c:v>
                </c:pt>
                <c:pt idx="4">
                  <c:v>0.2486327303323517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427-44D6-8DFC-43DDAD04A77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7084440"/>
        <c:axId val="727084048"/>
      </c:lineChart>
      <c:catAx>
        <c:axId val="72708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7083656"/>
        <c:crosses val="autoZero"/>
        <c:auto val="1"/>
        <c:lblAlgn val="ctr"/>
        <c:lblOffset val="100"/>
        <c:noMultiLvlLbl val="0"/>
      </c:catAx>
      <c:valAx>
        <c:axId val="7270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7083264"/>
        <c:crosses val="autoZero"/>
        <c:crossBetween val="between"/>
      </c:valAx>
      <c:valAx>
        <c:axId val="72708404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7084440"/>
        <c:crosses val="max"/>
        <c:crossBetween val="between"/>
      </c:valAx>
      <c:catAx>
        <c:axId val="727084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7084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roll_seq</a:t>
            </a:r>
            <a:endParaRPr lang="zh-CN"/>
          </a:p>
        </c:rich>
      </c:tx>
      <c:layout>
        <c:manualLayout>
          <c:xMode val="edge"/>
          <c:yMode val="edge"/>
          <c:x val="0.429917040108459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'12变量表现'!$I$85:$I$89</c:f>
              <c:strCache>
                <c:ptCount val="5"/>
                <c:pt idx="0">
                  <c:v>(0.00,0.30]</c:v>
                </c:pt>
                <c:pt idx="1">
                  <c:v>(0.30,1.20]</c:v>
                </c:pt>
                <c:pt idx="2">
                  <c:v>(1.20,2.10]</c:v>
                </c:pt>
                <c:pt idx="3">
                  <c:v>(2.10,3.30]</c:v>
                </c:pt>
                <c:pt idx="4">
                  <c:v>(3.30,6.00]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0.96624540459661001</c:v>
                </c:pt>
                <c:pt idx="1">
                  <c:v>1.7362647381390997E-2</c:v>
                </c:pt>
                <c:pt idx="2">
                  <c:v>1.3630013380634815E-2</c:v>
                </c:pt>
                <c:pt idx="3">
                  <c:v>9.4656594990440493E-4</c:v>
                </c:pt>
                <c:pt idx="4">
                  <c:v>1.8153686914597227E-3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2B-4F00-A94A-4051B017BDD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682201840"/>
        <c:axId val="682202232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36418</c:v>
                </c:pt>
                <c:pt idx="1">
                  <c:v>2404</c:v>
                </c:pt>
                <c:pt idx="2">
                  <c:v>2524</c:v>
                </c:pt>
                <c:pt idx="3">
                  <c:v>190</c:v>
                </c:pt>
                <c:pt idx="4">
                  <c:v>397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0.10106594068363402</c:v>
                </c:pt>
                <c:pt idx="1">
                  <c:v>0.37127413127413128</c:v>
                </c:pt>
                <c:pt idx="2">
                  <c:v>0.49655715128860911</c:v>
                </c:pt>
                <c:pt idx="3">
                  <c:v>0.5382436260623229</c:v>
                </c:pt>
                <c:pt idx="4">
                  <c:v>0.58641063515509606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D2B-4F00-A94A-4051B017BDD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2203016"/>
        <c:axId val="682202624"/>
      </c:lineChart>
      <c:catAx>
        <c:axId val="68220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202232"/>
        <c:crosses val="autoZero"/>
        <c:auto val="1"/>
        <c:lblAlgn val="ctr"/>
        <c:lblOffset val="100"/>
        <c:noMultiLvlLbl val="0"/>
      </c:catAx>
      <c:valAx>
        <c:axId val="68220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201840"/>
        <c:crosses val="autoZero"/>
        <c:crossBetween val="between"/>
      </c:valAx>
      <c:valAx>
        <c:axId val="68220262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203016"/>
        <c:crosses val="max"/>
        <c:crossBetween val="between"/>
      </c:valAx>
      <c:catAx>
        <c:axId val="682203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2202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ptp_ratio</a:t>
            </a:r>
            <a:endParaRPr lang="zh-CN"/>
          </a:p>
        </c:rich>
      </c:tx>
      <c:layout>
        <c:manualLayout>
          <c:xMode val="edge"/>
          <c:yMode val="edge"/>
          <c:x val="0.429917040108459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'12变量表现'!$I$80:$I$84</c:f>
              <c:strCache>
                <c:ptCount val="5"/>
                <c:pt idx="0">
                  <c:v>(0.00,0.05]</c:v>
                </c:pt>
                <c:pt idx="1">
                  <c:v>(0.05,0.25]</c:v>
                </c:pt>
                <c:pt idx="2">
                  <c:v>(0.25,0.50]</c:v>
                </c:pt>
                <c:pt idx="3">
                  <c:v>(0.50,0.65]</c:v>
                </c:pt>
                <c:pt idx="4">
                  <c:v>(0.65,1.00]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0.16451208949740834</c:v>
                </c:pt>
                <c:pt idx="1">
                  <c:v>6.8522794005261081E-2</c:v>
                </c:pt>
                <c:pt idx="2">
                  <c:v>0.2376845870639562</c:v>
                </c:pt>
                <c:pt idx="3">
                  <c:v>0.24005502417363184</c:v>
                </c:pt>
                <c:pt idx="4">
                  <c:v>0.2892255052597425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9C-47C1-9084-ECD17E5DAA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682203800"/>
        <c:axId val="682204192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5167</c:v>
                </c:pt>
                <c:pt idx="1">
                  <c:v>6375</c:v>
                </c:pt>
                <c:pt idx="2">
                  <c:v>14038</c:v>
                </c:pt>
                <c:pt idx="3">
                  <c:v>8798</c:v>
                </c:pt>
                <c:pt idx="4">
                  <c:v>7555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8.4220306107479909E-2</c:v>
                </c:pt>
                <c:pt idx="1">
                  <c:v>0.24947170697346796</c:v>
                </c:pt>
                <c:pt idx="2">
                  <c:v>0.15837272532406729</c:v>
                </c:pt>
                <c:pt idx="3">
                  <c:v>9.8276420584654217E-2</c:v>
                </c:pt>
                <c:pt idx="4">
                  <c:v>7.004450213239384E-2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9C-47C1-9084-ECD17E5DAA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5086440"/>
        <c:axId val="695086048"/>
      </c:lineChart>
      <c:catAx>
        <c:axId val="68220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204192"/>
        <c:crosses val="autoZero"/>
        <c:auto val="1"/>
        <c:lblAlgn val="ctr"/>
        <c:lblOffset val="100"/>
        <c:noMultiLvlLbl val="0"/>
      </c:catAx>
      <c:valAx>
        <c:axId val="68220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203800"/>
        <c:crosses val="autoZero"/>
        <c:crossBetween val="between"/>
      </c:valAx>
      <c:valAx>
        <c:axId val="69508604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5086440"/>
        <c:crosses val="max"/>
        <c:crossBetween val="between"/>
      </c:valAx>
      <c:catAx>
        <c:axId val="695086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5086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max_cpd</a:t>
            </a:r>
            <a:endParaRPr lang="zh-CN"/>
          </a:p>
        </c:rich>
      </c:tx>
      <c:layout>
        <c:manualLayout>
          <c:xMode val="edge"/>
          <c:yMode val="edge"/>
          <c:x val="0.429917040108459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694841676910022"/>
          <c:y val="0.11437798263534038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'12变量表现'!$I$63:$I$67</c:f>
              <c:strCache>
                <c:ptCount val="5"/>
                <c:pt idx="0">
                  <c:v>(1.00,42.30]</c:v>
                </c:pt>
                <c:pt idx="1">
                  <c:v>(42.30,83.60]</c:v>
                </c:pt>
                <c:pt idx="2">
                  <c:v>(83.60,124.90]</c:v>
                </c:pt>
                <c:pt idx="3">
                  <c:v>(124.90,331.40]</c:v>
                </c:pt>
                <c:pt idx="4">
                  <c:v>(331.40,827.00]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0.94777262037878729</c:v>
                </c:pt>
                <c:pt idx="1">
                  <c:v>4.7459690502430769E-2</c:v>
                </c:pt>
                <c:pt idx="2">
                  <c:v>4.0919536531278241E-3</c:v>
                </c:pt>
                <c:pt idx="3">
                  <c:v>6.2746864667884063E-4</c:v>
                </c:pt>
                <c:pt idx="4">
                  <c:v>4.8266818975295432E-5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BF-4902-B876-D26FD66B44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721271856"/>
        <c:axId val="721272248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35337</c:v>
                </c:pt>
                <c:pt idx="1">
                  <c:v>6001</c:v>
                </c:pt>
                <c:pt idx="2">
                  <c:v>569</c:v>
                </c:pt>
                <c:pt idx="3">
                  <c:v>25</c:v>
                </c:pt>
                <c:pt idx="4">
                  <c:v>1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9.9977365964068463E-2</c:v>
                </c:pt>
                <c:pt idx="1">
                  <c:v>0.33905870388157522</c:v>
                </c:pt>
                <c:pt idx="2">
                  <c:v>0.37287024901703802</c:v>
                </c:pt>
                <c:pt idx="3">
                  <c:v>0.10683760683760683</c:v>
                </c:pt>
                <c:pt idx="4">
                  <c:v>5.5555555555555552E-2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EBF-4902-B876-D26FD66B44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1273032"/>
        <c:axId val="721272640"/>
      </c:lineChart>
      <c:catAx>
        <c:axId val="7212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1272248"/>
        <c:crosses val="autoZero"/>
        <c:auto val="1"/>
        <c:lblAlgn val="ctr"/>
        <c:lblOffset val="100"/>
        <c:noMultiLvlLbl val="0"/>
      </c:catAx>
      <c:valAx>
        <c:axId val="72127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1271856"/>
        <c:crosses val="autoZero"/>
        <c:crossBetween val="between"/>
      </c:valAx>
      <c:valAx>
        <c:axId val="72127264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1273032"/>
        <c:crosses val="max"/>
        <c:crossBetween val="between"/>
      </c:valAx>
      <c:catAx>
        <c:axId val="721273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12726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max_overdue</a:t>
            </a:r>
            <a:endParaRPr lang="zh-CN"/>
          </a:p>
        </c:rich>
      </c:tx>
      <c:layout>
        <c:manualLayout>
          <c:xMode val="edge"/>
          <c:yMode val="edge"/>
          <c:x val="0.380242951379997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'12变量表现'!$I$68:$I$72</c:f>
              <c:strCache>
                <c:ptCount val="5"/>
                <c:pt idx="0">
                  <c:v>(51.20,1800.56]</c:v>
                </c:pt>
                <c:pt idx="1">
                  <c:v>(1800.56,5299.27]</c:v>
                </c:pt>
                <c:pt idx="2">
                  <c:v>(5299.27,7048.62]</c:v>
                </c:pt>
                <c:pt idx="3">
                  <c:v>(7048.62,10547.33]</c:v>
                </c:pt>
                <c:pt idx="4">
                  <c:v>(10547.33,35038.30]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0.97643238489034045</c:v>
                </c:pt>
                <c:pt idx="1">
                  <c:v>2.2840931335087029E-2</c:v>
                </c:pt>
                <c:pt idx="2">
                  <c:v>3.4859369259935592E-4</c:v>
                </c:pt>
                <c:pt idx="3">
                  <c:v>2.708304842502688E-4</c:v>
                </c:pt>
                <c:pt idx="4">
                  <c:v>1.0725959772287874E-4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B6-47D1-A9DA-84F3D44CC2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727085224"/>
        <c:axId val="685029664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39029</c:v>
                </c:pt>
                <c:pt idx="1">
                  <c:v>2853</c:v>
                </c:pt>
                <c:pt idx="2">
                  <c:v>9</c:v>
                </c:pt>
                <c:pt idx="3">
                  <c:v>22</c:v>
                </c:pt>
                <c:pt idx="4">
                  <c:v>20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0.107181892579187</c:v>
                </c:pt>
                <c:pt idx="1">
                  <c:v>0.33493777882131953</c:v>
                </c:pt>
                <c:pt idx="2">
                  <c:v>6.9230769230769235E-2</c:v>
                </c:pt>
                <c:pt idx="3">
                  <c:v>0.21782178217821782</c:v>
                </c:pt>
                <c:pt idx="4">
                  <c:v>0.5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1B6-47D1-A9DA-84F3D44CC2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5030448"/>
        <c:axId val="685030056"/>
      </c:lineChart>
      <c:catAx>
        <c:axId val="727085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5029664"/>
        <c:crosses val="autoZero"/>
        <c:auto val="1"/>
        <c:lblAlgn val="ctr"/>
        <c:lblOffset val="100"/>
        <c:noMultiLvlLbl val="0"/>
      </c:catAx>
      <c:valAx>
        <c:axId val="68502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7085224"/>
        <c:crosses val="autoZero"/>
        <c:crossBetween val="between"/>
      </c:valAx>
      <c:valAx>
        <c:axId val="68503005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5030448"/>
        <c:crosses val="max"/>
        <c:crossBetween val="between"/>
      </c:valAx>
      <c:catAx>
        <c:axId val="685030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5030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person_sex</a:t>
            </a:r>
            <a:endParaRPr lang="zh-CN"/>
          </a:p>
        </c:rich>
      </c:tx>
      <c:layout>
        <c:manualLayout>
          <c:xMode val="edge"/>
          <c:yMode val="edge"/>
          <c:x val="0.373619754441062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'12变量表现'!$I$78:$I$79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0.70488862431521448</c:v>
                </c:pt>
                <c:pt idx="1">
                  <c:v>0.29511137568478552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18-4E46-92F0-42A7ED214B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695087224"/>
        <c:axId val="695087616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32177</c:v>
                </c:pt>
                <c:pt idx="1">
                  <c:v>9756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0.12240558142365866</c:v>
                </c:pt>
                <c:pt idx="1">
                  <c:v>8.8646585798010089E-2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118-4E46-92F0-42A7ED214B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5088400"/>
        <c:axId val="695088008"/>
      </c:lineChart>
      <c:catAx>
        <c:axId val="69508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5087616"/>
        <c:crosses val="autoZero"/>
        <c:auto val="1"/>
        <c:lblAlgn val="ctr"/>
        <c:lblOffset val="100"/>
        <c:noMultiLvlLbl val="0"/>
      </c:catAx>
      <c:valAx>
        <c:axId val="69508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5087224"/>
        <c:crosses val="autoZero"/>
        <c:crossBetween val="between"/>
      </c:valAx>
      <c:valAx>
        <c:axId val="69508800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5088400"/>
        <c:crosses val="max"/>
        <c:crossBetween val="between"/>
      </c:valAx>
      <c:catAx>
        <c:axId val="69508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5088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city</a:t>
            </a:r>
            <a:endParaRPr lang="zh-CN"/>
          </a:p>
        </c:rich>
      </c:tx>
      <c:layout>
        <c:manualLayout>
          <c:xMode val="edge"/>
          <c:yMode val="edge"/>
          <c:x val="0.4729677085250975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'12变量表现'!$I$13:$I$17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2.9413263185556423E-2</c:v>
                </c:pt>
                <c:pt idx="1">
                  <c:v>0.47634255497724753</c:v>
                </c:pt>
                <c:pt idx="2">
                  <c:v>0.14614924636725149</c:v>
                </c:pt>
                <c:pt idx="3">
                  <c:v>0.29861072006049444</c:v>
                </c:pt>
                <c:pt idx="4">
                  <c:v>4.9484215409450104E-2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6D-4856-82CF-5E37D1B7B6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726160960"/>
        <c:axId val="726161352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1736</c:v>
                </c:pt>
                <c:pt idx="1">
                  <c:v>19423</c:v>
                </c:pt>
                <c:pt idx="2">
                  <c:v>5309</c:v>
                </c:pt>
                <c:pt idx="3">
                  <c:v>13890</c:v>
                </c:pt>
                <c:pt idx="4">
                  <c:v>1575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0.15826419910657308</c:v>
                </c:pt>
                <c:pt idx="1">
                  <c:v>0.10933849730636508</c:v>
                </c:pt>
                <c:pt idx="2">
                  <c:v>9.7407482156945488E-2</c:v>
                </c:pt>
                <c:pt idx="3">
                  <c:v>0.12473060344827586</c:v>
                </c:pt>
                <c:pt idx="4">
                  <c:v>8.5347350167985267E-2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96D-4856-82CF-5E37D1B7B6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6162136"/>
        <c:axId val="726161744"/>
      </c:lineChart>
      <c:catAx>
        <c:axId val="72616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161352"/>
        <c:crosses val="autoZero"/>
        <c:auto val="1"/>
        <c:lblAlgn val="ctr"/>
        <c:lblOffset val="100"/>
        <c:noMultiLvlLbl val="0"/>
      </c:catAx>
      <c:valAx>
        <c:axId val="72616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160960"/>
        <c:crosses val="autoZero"/>
        <c:crossBetween val="between"/>
      </c:valAx>
      <c:valAx>
        <c:axId val="72616174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162136"/>
        <c:crosses val="max"/>
        <c:crossBetween val="between"/>
      </c:valAx>
      <c:catAx>
        <c:axId val="726162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6161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vintage30+</a:t>
            </a:r>
            <a:r>
              <a:rPr lang="zh-CN" altLang="en-US"/>
              <a:t>增速图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9"/>
          <c:order val="9"/>
          <c:tx>
            <c:strRef>
              <c:f>'Y值分析30+'!$K$105</c:f>
              <c:strCache>
                <c:ptCount val="1"/>
                <c:pt idx="0">
                  <c:v>201510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'[1]Y值分析30+'!$K$106:$K$132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35C-43AC-9DFA-D7AD121787CF}"/>
            </c:ext>
          </c:extLst>
        </c:ser>
        <c:ser>
          <c:idx val="10"/>
          <c:order val="10"/>
          <c:tx>
            <c:strRef>
              <c:f>'Y值分析30+'!$L$105</c:f>
              <c:strCache>
                <c:ptCount val="1"/>
                <c:pt idx="0">
                  <c:v>201511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'[1]Y值分析30+'!$L$106:$L$132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35C-43AC-9DFA-D7AD121787CF}"/>
            </c:ext>
          </c:extLst>
        </c:ser>
        <c:ser>
          <c:idx val="11"/>
          <c:order val="11"/>
          <c:tx>
            <c:strRef>
              <c:f>'Y值分析30+'!$M$105</c:f>
              <c:strCache>
                <c:ptCount val="1"/>
                <c:pt idx="0">
                  <c:v>201512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'[1]Y值分析30+'!$M$106:$M$132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35C-43AC-9DFA-D7AD121787CF}"/>
            </c:ext>
          </c:extLst>
        </c:ser>
        <c:ser>
          <c:idx val="12"/>
          <c:order val="12"/>
          <c:tx>
            <c:strRef>
              <c:f>'Y值分析30+'!$N$105</c:f>
              <c:strCache>
                <c:ptCount val="1"/>
                <c:pt idx="0">
                  <c:v>201601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'[1]Y值分析30+'!$N$106:$N$132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35C-43AC-9DFA-D7AD121787CF}"/>
            </c:ext>
          </c:extLst>
        </c:ser>
        <c:ser>
          <c:idx val="13"/>
          <c:order val="13"/>
          <c:tx>
            <c:strRef>
              <c:f>'Y值分析30+'!$O$105</c:f>
              <c:strCache>
                <c:ptCount val="1"/>
                <c:pt idx="0">
                  <c:v>201602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'[1]Y值分析30+'!$O$106:$O$132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535C-43AC-9DFA-D7AD121787CF}"/>
            </c:ext>
          </c:extLst>
        </c:ser>
        <c:ser>
          <c:idx val="14"/>
          <c:order val="14"/>
          <c:tx>
            <c:strRef>
              <c:f>'Y值分析30+'!$P$105</c:f>
              <c:strCache>
                <c:ptCount val="1"/>
                <c:pt idx="0">
                  <c:v>201603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'[1]Y值分析30+'!$P$106:$P$132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535C-43AC-9DFA-D7AD121787CF}"/>
            </c:ext>
          </c:extLst>
        </c:ser>
        <c:ser>
          <c:idx val="15"/>
          <c:order val="15"/>
          <c:tx>
            <c:strRef>
              <c:f>'Y值分析30+'!$Q$105</c:f>
              <c:strCache>
                <c:ptCount val="1"/>
                <c:pt idx="0">
                  <c:v>201604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'[1]Y值分析30+'!$Q$106:$Q$132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535C-43AC-9DFA-D7AD121787CF}"/>
            </c:ext>
          </c:extLst>
        </c:ser>
        <c:ser>
          <c:idx val="16"/>
          <c:order val="16"/>
          <c:tx>
            <c:strRef>
              <c:f>'Y值分析30+'!$R$105</c:f>
              <c:strCache>
                <c:ptCount val="1"/>
                <c:pt idx="0">
                  <c:v>201605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'[1]Y值分析30+'!$R$106:$R$132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535C-43AC-9DFA-D7AD121787CF}"/>
            </c:ext>
          </c:extLst>
        </c:ser>
        <c:ser>
          <c:idx val="17"/>
          <c:order val="17"/>
          <c:tx>
            <c:strRef>
              <c:f>'Y值分析30+'!$S$105</c:f>
              <c:strCache>
                <c:ptCount val="1"/>
                <c:pt idx="0">
                  <c:v>201606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'[1]Y值分析30+'!$S$106:$S$132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535C-43AC-9DFA-D7AD121787CF}"/>
            </c:ext>
          </c:extLst>
        </c:ser>
        <c:ser>
          <c:idx val="18"/>
          <c:order val="18"/>
          <c:tx>
            <c:strRef>
              <c:f>'Y值分析30+'!$T$105</c:f>
              <c:strCache>
                <c:ptCount val="1"/>
                <c:pt idx="0">
                  <c:v>201607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'[1]Y值分析30+'!$T$106:$T$132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535C-43AC-9DFA-D7AD121787CF}"/>
            </c:ext>
          </c:extLst>
        </c:ser>
        <c:ser>
          <c:idx val="19"/>
          <c:order val="19"/>
          <c:tx>
            <c:strRef>
              <c:f>'Y值分析30+'!$U$105</c:f>
              <c:strCache>
                <c:ptCount val="1"/>
                <c:pt idx="0">
                  <c:v>201608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'[1]Y值分析30+'!$U$106:$U$132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535C-43AC-9DFA-D7AD121787CF}"/>
            </c:ext>
          </c:extLst>
        </c:ser>
        <c:ser>
          <c:idx val="20"/>
          <c:order val="20"/>
          <c:tx>
            <c:strRef>
              <c:f>'Y值分析30+'!$V$105</c:f>
              <c:strCache>
                <c:ptCount val="1"/>
                <c:pt idx="0">
                  <c:v>201609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'[1]Y值分析30+'!$V$106:$V$132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535C-43AC-9DFA-D7AD121787CF}"/>
            </c:ext>
          </c:extLst>
        </c:ser>
        <c:ser>
          <c:idx val="21"/>
          <c:order val="21"/>
          <c:tx>
            <c:strRef>
              <c:f>'Y值分析30+'!$W$105</c:f>
              <c:strCache>
                <c:ptCount val="1"/>
                <c:pt idx="0">
                  <c:v>201610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'[1]Y值分析30+'!$W$106:$W$132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535C-43AC-9DFA-D7AD121787CF}"/>
            </c:ext>
          </c:extLst>
        </c:ser>
        <c:ser>
          <c:idx val="22"/>
          <c:order val="22"/>
          <c:tx>
            <c:strRef>
              <c:f>'Y值分析30+'!$X$105</c:f>
              <c:strCache>
                <c:ptCount val="1"/>
                <c:pt idx="0">
                  <c:v>201611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6431593089644808E-2"/>
                  <c:y val="-0.13114437576501889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535C-43AC-9DFA-D7AD121787C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8.3518757772674354E-2"/>
                  <c:y val="-9.454594531896709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535C-43AC-9DFA-D7AD121787CF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317855969156175"/>
                  <c:y val="-6.404725328059060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535C-43AC-9DFA-D7AD121787CF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20541099884630709"/>
                  <c:y val="-3.6598430446051773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535C-43AC-9DFA-D7AD121787C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'[1]Y值分析30+'!$X$106:$X$132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535C-43AC-9DFA-D7AD121787CF}"/>
            </c:ext>
          </c:extLst>
        </c:ser>
        <c:ser>
          <c:idx val="23"/>
          <c:order val="23"/>
          <c:tx>
            <c:strRef>
              <c:f>'Y值分析30+'!$Y$105</c:f>
              <c:strCache>
                <c:ptCount val="1"/>
                <c:pt idx="0">
                  <c:v>201612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'[1]Y值分析30+'!$Y$106:$Y$132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535C-43AC-9DFA-D7AD121787CF}"/>
            </c:ext>
          </c:extLst>
        </c:ser>
        <c:ser>
          <c:idx val="24"/>
          <c:order val="24"/>
          <c:tx>
            <c:strRef>
              <c:f>'Y值分析30+'!$Z$105</c:f>
              <c:strCache>
                <c:ptCount val="1"/>
                <c:pt idx="0">
                  <c:v>201701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'[1]Y值分析30+'!$Z$106:$Z$132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535C-43AC-9DFA-D7AD121787CF}"/>
            </c:ext>
          </c:extLst>
        </c:ser>
        <c:ser>
          <c:idx val="25"/>
          <c:order val="25"/>
          <c:tx>
            <c:strRef>
              <c:f>'Y值分析30+'!$AA$105</c:f>
              <c:strCache>
                <c:ptCount val="1"/>
                <c:pt idx="0">
                  <c:v>201702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'[1]Y值分析30+'!$A$106:$A$132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cat>
          <c:val>
            <c:numRef>
              <c:f>'[1]Y值分析30+'!$AA$106:$AA$132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535C-43AC-9DFA-D7AD12178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47696"/>
        <c:axId val="72604808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'Y值分析30+'!$B$105</c15:sqref>
                        </c15:formulaRef>
                      </c:ext>
                    </c:extLst>
                    <c:strCache>
                      <c:ptCount val="1"/>
                      <c:pt idx="0">
                        <c:v>201501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'[1]Y值分析30+'!$B$106:$B$132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15-535C-43AC-9DFA-D7AD121787C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'Y值分析30+'!$C$105</c15:sqref>
                        </c15:formulaRef>
                      </c:ext>
                    </c:extLst>
                    <c:strCache>
                      <c:ptCount val="1"/>
                      <c:pt idx="0">
                        <c:v>201502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'[1]Y值分析30+'!$C$106:$C$132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6-535C-43AC-9DFA-D7AD121787C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'Y值分析30+'!$D$105</c15:sqref>
                        </c15:formulaRef>
                      </c:ext>
                    </c:extLst>
                    <c:strCache>
                      <c:ptCount val="1"/>
                      <c:pt idx="0">
                        <c:v>201503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'[1]Y值分析30+'!$D$106:$D$132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7-535C-43AC-9DFA-D7AD121787C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'Y值分析30+'!$E$105</c15:sqref>
                        </c15:formulaRef>
                      </c:ext>
                    </c:extLst>
                    <c:strCache>
                      <c:ptCount val="1"/>
                      <c:pt idx="0">
                        <c:v>201504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'[1]Y值分析30+'!$E$106:$E$132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8-535C-43AC-9DFA-D7AD121787CF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'Y值分析30+'!$F$105</c15:sqref>
                        </c15:formulaRef>
                      </c:ext>
                    </c:extLst>
                    <c:strCache>
                      <c:ptCount val="1"/>
                      <c:pt idx="0">
                        <c:v>201505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'[1]Y值分析30+'!$F$106:$F$132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9-535C-43AC-9DFA-D7AD121787C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'Y值分析30+'!$G$105</c15:sqref>
                        </c15:formulaRef>
                      </c:ext>
                    </c:extLst>
                    <c:strCache>
                      <c:ptCount val="1"/>
                      <c:pt idx="0">
                        <c:v>201506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'[1]Y值分析30+'!$G$106:$G$132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A-535C-43AC-9DFA-D7AD121787CF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'Y值分析30+'!$H$105</c15:sqref>
                        </c15:formulaRef>
                      </c:ext>
                    </c:extLst>
                    <c:strCache>
                      <c:ptCount val="1"/>
                      <c:pt idx="0">
                        <c:v>201507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'[1]Y值分析30+'!$H$106:$H$132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B-535C-43AC-9DFA-D7AD121787C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'Y值分析30+'!$I$105</c15:sqref>
                        </c15:formulaRef>
                      </c:ext>
                    </c:extLst>
                    <c:strCache>
                      <c:ptCount val="1"/>
                      <c:pt idx="0">
                        <c:v>201508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'[1]Y值分析30+'!$I$106:$I$132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C-535C-43AC-9DFA-D7AD121787CF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'Y值分析30+'!$J$105</c15:sqref>
                        </c15:formulaRef>
                      </c:ext>
                    </c:extLst>
                    <c:strCache>
                      <c:ptCount val="1"/>
                      <c:pt idx="0">
                        <c:v>201509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'[1]Y值分析30+'!$A$106:$A$132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'[1]Y值分析30+'!$J$106:$J$132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D-535C-43AC-9DFA-D7AD121787CF}"/>
                  </c:ext>
                </c:extLst>
              </c15:ser>
            </c15:filteredLineSeries>
          </c:ext>
        </c:extLst>
      </c:lineChart>
      <c:catAx>
        <c:axId val="72604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048088"/>
        <c:crosses val="autoZero"/>
        <c:auto val="1"/>
        <c:lblAlgn val="ctr"/>
        <c:lblOffset val="100"/>
        <c:noMultiLvlLbl val="0"/>
      </c:catAx>
      <c:valAx>
        <c:axId val="72604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04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education</a:t>
            </a:r>
            <a:endParaRPr lang="zh-CN"/>
          </a:p>
        </c:rich>
      </c:tx>
      <c:layout>
        <c:manualLayout>
          <c:xMode val="edge"/>
          <c:yMode val="edge"/>
          <c:x val="0.39680094372733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'12变量表现'!$I$43:$I$47</c:f>
              <c:strCache>
                <c:ptCount val="5"/>
                <c:pt idx="0">
                  <c:v>小学，初中</c:v>
                </c:pt>
                <c:pt idx="1">
                  <c:v>专科</c:v>
                </c:pt>
                <c:pt idx="2">
                  <c:v>高中</c:v>
                </c:pt>
                <c:pt idx="3">
                  <c:v>本科，硕士及以上</c:v>
                </c:pt>
                <c:pt idx="4">
                  <c:v>中专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0.26511622918158245</c:v>
                </c:pt>
                <c:pt idx="1">
                  <c:v>0.1455459111300603</c:v>
                </c:pt>
                <c:pt idx="2">
                  <c:v>0.31297814317547401</c:v>
                </c:pt>
                <c:pt idx="3">
                  <c:v>3.6647923051964591E-2</c:v>
                </c:pt>
                <c:pt idx="4">
                  <c:v>0.23971179346091862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2A-456B-AC73-BC6098604A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685030840"/>
        <c:axId val="685031232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12487</c:v>
                </c:pt>
                <c:pt idx="1">
                  <c:v>5142</c:v>
                </c:pt>
                <c:pt idx="2">
                  <c:v>13364</c:v>
                </c:pt>
                <c:pt idx="3">
                  <c:v>1103</c:v>
                </c:pt>
                <c:pt idx="4">
                  <c:v>9837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0.12629843530328011</c:v>
                </c:pt>
                <c:pt idx="1">
                  <c:v>9.4734514904749628E-2</c:v>
                </c:pt>
                <c:pt idx="2">
                  <c:v>0.11449819222399288</c:v>
                </c:pt>
                <c:pt idx="3">
                  <c:v>8.0705348650032926E-2</c:v>
                </c:pt>
                <c:pt idx="4">
                  <c:v>0.11003971139325465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2A-456B-AC73-BC6098604A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5032016"/>
        <c:axId val="685031624"/>
      </c:lineChart>
      <c:catAx>
        <c:axId val="68503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5031232"/>
        <c:crosses val="autoZero"/>
        <c:auto val="1"/>
        <c:lblAlgn val="ctr"/>
        <c:lblOffset val="100"/>
        <c:noMultiLvlLbl val="0"/>
      </c:catAx>
      <c:valAx>
        <c:axId val="68503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5030840"/>
        <c:crosses val="autoZero"/>
        <c:crossBetween val="between"/>
      </c:valAx>
      <c:valAx>
        <c:axId val="68503162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5032016"/>
        <c:crosses val="max"/>
        <c:crossBetween val="between"/>
      </c:valAx>
      <c:catAx>
        <c:axId val="68503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5031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finish_periods_ratio</a:t>
            </a:r>
            <a:endParaRPr lang="zh-CN"/>
          </a:p>
        </c:rich>
      </c:tx>
      <c:layout>
        <c:manualLayout>
          <c:xMode val="edge"/>
          <c:yMode val="edge"/>
          <c:x val="0.314010981990640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'12变量表现'!$I$48:$I$52</c:f>
              <c:strCache>
                <c:ptCount val="5"/>
                <c:pt idx="0">
                  <c:v>(0.03,0.07]</c:v>
                </c:pt>
                <c:pt idx="1">
                  <c:v>(0.07,0.22]</c:v>
                </c:pt>
                <c:pt idx="2">
                  <c:v>(0.22,0.41]</c:v>
                </c:pt>
                <c:pt idx="3">
                  <c:v>(0.41,0.60]</c:v>
                </c:pt>
                <c:pt idx="4">
                  <c:v>(0.60,0.98]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1.2549372933576813E-3</c:v>
                </c:pt>
                <c:pt idx="1">
                  <c:v>0.1472674276735125</c:v>
                </c:pt>
                <c:pt idx="2">
                  <c:v>0.40239778830709494</c:v>
                </c:pt>
                <c:pt idx="3">
                  <c:v>0.2832189677872613</c:v>
                </c:pt>
                <c:pt idx="4">
                  <c:v>0.16586087893877355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F48-4AD5-BFF6-6302E1F443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685032800"/>
        <c:axId val="685033192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21</c:v>
                </c:pt>
                <c:pt idx="1">
                  <c:v>7148</c:v>
                </c:pt>
                <c:pt idx="2">
                  <c:v>17639</c:v>
                </c:pt>
                <c:pt idx="3">
                  <c:v>11092</c:v>
                </c:pt>
                <c:pt idx="4">
                  <c:v>6033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4.4871794871794872E-2</c:v>
                </c:pt>
                <c:pt idx="1">
                  <c:v>0.13015294974508376</c:v>
                </c:pt>
                <c:pt idx="2">
                  <c:v>0.11754239829407256</c:v>
                </c:pt>
                <c:pt idx="3">
                  <c:v>0.10501798901723158</c:v>
                </c:pt>
                <c:pt idx="4">
                  <c:v>9.7536133475603845E-2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F48-4AD5-BFF6-6302E1F443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1271072"/>
        <c:axId val="721270680"/>
      </c:lineChart>
      <c:catAx>
        <c:axId val="68503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5033192"/>
        <c:crosses val="autoZero"/>
        <c:auto val="1"/>
        <c:lblAlgn val="ctr"/>
        <c:lblOffset val="100"/>
        <c:noMultiLvlLbl val="0"/>
      </c:catAx>
      <c:valAx>
        <c:axId val="685033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5032800"/>
        <c:crosses val="autoZero"/>
        <c:crossBetween val="between"/>
      </c:valAx>
      <c:valAx>
        <c:axId val="72127068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1271072"/>
        <c:crosses val="max"/>
        <c:crossBetween val="between"/>
      </c:valAx>
      <c:catAx>
        <c:axId val="721271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1270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模型评分稳定性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变量稳定性查看!$D$33</c:f>
              <c:strCache>
                <c:ptCount val="1"/>
                <c:pt idx="0">
                  <c:v>模型1PSI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变量稳定性查看!$A$34:$A$38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42645</c:v>
                </c:pt>
                <c:pt idx="3">
                  <c:v>42677</c:v>
                </c:pt>
                <c:pt idx="4">
                  <c:v>42708</c:v>
                </c:pt>
              </c:numCache>
            </c:numRef>
          </c:cat>
          <c:val>
            <c:numRef>
              <c:f>变量稳定性查看!$D$34:$D$38</c:f>
              <c:numCache>
                <c:formatCode>General</c:formatCode>
                <c:ptCount val="5"/>
                <c:pt idx="0">
                  <c:v>3.1300000000000001E-2</c:v>
                </c:pt>
                <c:pt idx="1">
                  <c:v>3.3787560000000001E-3</c:v>
                </c:pt>
                <c:pt idx="2">
                  <c:v>4.710349E-3</c:v>
                </c:pt>
                <c:pt idx="3">
                  <c:v>7.2059300000000001E-3</c:v>
                </c:pt>
                <c:pt idx="4">
                  <c:v>2.3121349999999999E-3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05-4D2C-85EF-29124A9194F2}"/>
            </c:ext>
          </c:extLst>
        </c:ser>
        <c:ser>
          <c:idx val="1"/>
          <c:order val="1"/>
          <c:tx>
            <c:strRef>
              <c:f>变量稳定性查看!$E$33</c:f>
              <c:strCache>
                <c:ptCount val="1"/>
                <c:pt idx="0">
                  <c:v>模型2PSI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变量稳定性查看!$A$34:$A$38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42645</c:v>
                </c:pt>
                <c:pt idx="3">
                  <c:v>42677</c:v>
                </c:pt>
                <c:pt idx="4">
                  <c:v>42708</c:v>
                </c:pt>
              </c:numCache>
            </c:numRef>
          </c:cat>
          <c:val>
            <c:numRef>
              <c:f>变量稳定性查看!$E$34:$E$38</c:f>
              <c:numCache>
                <c:formatCode>General</c:formatCode>
                <c:ptCount val="5"/>
                <c:pt idx="0">
                  <c:v>3.1154000000000001E-2</c:v>
                </c:pt>
                <c:pt idx="1">
                  <c:v>4.0382930000000001E-3</c:v>
                </c:pt>
                <c:pt idx="2">
                  <c:v>5.2310270000000001E-3</c:v>
                </c:pt>
                <c:pt idx="3">
                  <c:v>6.4942990000000003E-3</c:v>
                </c:pt>
                <c:pt idx="4">
                  <c:v>2.7192520000000001E-3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C05-4D2C-85EF-29124A9194F2}"/>
            </c:ext>
          </c:extLst>
        </c:ser>
        <c:ser>
          <c:idx val="2"/>
          <c:order val="2"/>
          <c:tx>
            <c:strRef>
              <c:f>变量稳定性查看!$F$33</c:f>
              <c:strCache>
                <c:ptCount val="1"/>
                <c:pt idx="0">
                  <c:v>模型3PSI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变量稳定性查看!$A$34:$A$38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42645</c:v>
                </c:pt>
                <c:pt idx="3">
                  <c:v>42677</c:v>
                </c:pt>
                <c:pt idx="4">
                  <c:v>42708</c:v>
                </c:pt>
              </c:numCache>
            </c:numRef>
          </c:cat>
          <c:val>
            <c:numRef>
              <c:f>变量稳定性查看!$F$34:$F$38</c:f>
              <c:numCache>
                <c:formatCode>General</c:formatCode>
                <c:ptCount val="5"/>
                <c:pt idx="0">
                  <c:v>3.2145E-2</c:v>
                </c:pt>
                <c:pt idx="1">
                  <c:v>5.1444510000000004E-3</c:v>
                </c:pt>
                <c:pt idx="2">
                  <c:v>5.9102190000000004E-3</c:v>
                </c:pt>
                <c:pt idx="3">
                  <c:v>7.3958510000000002E-3</c:v>
                </c:pt>
                <c:pt idx="4">
                  <c:v>1.6504880000000001E-3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C05-4D2C-85EF-29124A919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668848"/>
        <c:axId val="712737640"/>
      </c:lineChart>
      <c:dateAx>
        <c:axId val="457668848"/>
        <c:scaling>
          <c:orientation val="minMax"/>
        </c:scaling>
        <c:delete val="0"/>
        <c:axPos val="b"/>
        <c:numFmt formatCode="yyyy&quot;年&quot;m&quot;月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2737640"/>
        <c:crosses val="autoZero"/>
        <c:auto val="1"/>
        <c:lblOffset val="100"/>
        <c:baseTimeUnit val="months"/>
      </c:dateAx>
      <c:valAx>
        <c:axId val="71273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7668848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6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6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模型KS稳定性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6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变量稳定性查看!$G$33</c:f>
              <c:strCache>
                <c:ptCount val="1"/>
                <c:pt idx="0">
                  <c:v>模型1KS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变量稳定性查看!$A$34:$A$38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42645</c:v>
                </c:pt>
                <c:pt idx="3">
                  <c:v>42677</c:v>
                </c:pt>
                <c:pt idx="4">
                  <c:v>42708</c:v>
                </c:pt>
              </c:numCache>
            </c:numRef>
          </c:cat>
          <c:val>
            <c:numRef>
              <c:f>变量稳定性查看!$G$34:$G$38</c:f>
              <c:numCache>
                <c:formatCode>0.0000</c:formatCode>
                <c:ptCount val="5"/>
                <c:pt idx="0">
                  <c:v>0.33613999999999999</c:v>
                </c:pt>
                <c:pt idx="1">
                  <c:v>0.31603999999999999</c:v>
                </c:pt>
                <c:pt idx="2">
                  <c:v>0.33209</c:v>
                </c:pt>
                <c:pt idx="3">
                  <c:v>0.34322999999999998</c:v>
                </c:pt>
                <c:pt idx="4">
                  <c:v>0.3523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A8A-42D7-9494-E00AC0FC25F6}"/>
            </c:ext>
          </c:extLst>
        </c:ser>
        <c:ser>
          <c:idx val="1"/>
          <c:order val="1"/>
          <c:tx>
            <c:strRef>
              <c:f>变量稳定性查看!$H$33</c:f>
              <c:strCache>
                <c:ptCount val="1"/>
                <c:pt idx="0">
                  <c:v>模型2KS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变量稳定性查看!$A$34:$A$38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42645</c:v>
                </c:pt>
                <c:pt idx="3">
                  <c:v>42677</c:v>
                </c:pt>
                <c:pt idx="4">
                  <c:v>42708</c:v>
                </c:pt>
              </c:numCache>
            </c:numRef>
          </c:cat>
          <c:val>
            <c:numRef>
              <c:f>变量稳定性查看!$H$34:$H$38</c:f>
              <c:numCache>
                <c:formatCode>0.0000</c:formatCode>
                <c:ptCount val="5"/>
                <c:pt idx="0">
                  <c:v>0.33527000000000001</c:v>
                </c:pt>
                <c:pt idx="1">
                  <c:v>0.31697999999999998</c:v>
                </c:pt>
                <c:pt idx="2">
                  <c:v>0.33189000000000002</c:v>
                </c:pt>
                <c:pt idx="3">
                  <c:v>0.34079999999999999</c:v>
                </c:pt>
                <c:pt idx="4">
                  <c:v>0.35127000000000003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8A-42D7-9494-E00AC0FC25F6}"/>
            </c:ext>
          </c:extLst>
        </c:ser>
        <c:ser>
          <c:idx val="2"/>
          <c:order val="2"/>
          <c:tx>
            <c:strRef>
              <c:f>变量稳定性查看!$I$33</c:f>
              <c:strCache>
                <c:ptCount val="1"/>
                <c:pt idx="0">
                  <c:v>模型3KS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变量稳定性查看!$A$34:$A$38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42645</c:v>
                </c:pt>
                <c:pt idx="3">
                  <c:v>42677</c:v>
                </c:pt>
                <c:pt idx="4">
                  <c:v>42708</c:v>
                </c:pt>
              </c:numCache>
            </c:numRef>
          </c:cat>
          <c:val>
            <c:numRef>
              <c:f>变量稳定性查看!$I$34:$I$38</c:f>
              <c:numCache>
                <c:formatCode>0.0000</c:formatCode>
                <c:ptCount val="5"/>
                <c:pt idx="0">
                  <c:v>0.32933000000000001</c:v>
                </c:pt>
                <c:pt idx="1">
                  <c:v>0.31681999999999999</c:v>
                </c:pt>
                <c:pt idx="2">
                  <c:v>0.33044000000000001</c:v>
                </c:pt>
                <c:pt idx="3">
                  <c:v>0.34516999999999998</c:v>
                </c:pt>
                <c:pt idx="4">
                  <c:v>0.35275000000000001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8A-42D7-9494-E00AC0FC2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273200"/>
        <c:axId val="725272416"/>
      </c:lineChart>
      <c:dateAx>
        <c:axId val="725273200"/>
        <c:scaling>
          <c:orientation val="minMax"/>
        </c:scaling>
        <c:delete val="0"/>
        <c:axPos val="b"/>
        <c:numFmt formatCode="yyyy&quot;年&quot;m&quot;月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5272416"/>
        <c:crosses val="autoZero"/>
        <c:auto val="1"/>
        <c:lblOffset val="100"/>
        <c:baseTimeUnit val="months"/>
      </c:dateAx>
      <c:valAx>
        <c:axId val="725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52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变量稳定性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变量稳定性查看!$A$43</c:f>
              <c:strCache>
                <c:ptCount val="1"/>
                <c:pt idx="0">
                  <c:v>CUS_AGE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变量稳定性查看!$B$43:$F$43</c:f>
              <c:numCache>
                <c:formatCode>General</c:formatCode>
                <c:ptCount val="5"/>
                <c:pt idx="0">
                  <c:v>2.14E-3</c:v>
                </c:pt>
                <c:pt idx="1">
                  <c:v>4.9600000000000002E-4</c:v>
                </c:pt>
                <c:pt idx="2">
                  <c:v>2.4717000000000001E-5</c:v>
                </c:pt>
                <c:pt idx="3">
                  <c:v>2.0900000000000001E-4</c:v>
                </c:pt>
                <c:pt idx="4">
                  <c:v>1.1299999999999999E-3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19C-400B-B26C-E2EEB8A6E7DB}"/>
            </c:ext>
          </c:extLst>
        </c:ser>
        <c:ser>
          <c:idx val="1"/>
          <c:order val="1"/>
          <c:tx>
            <c:strRef>
              <c:f>变量稳定性查看!$A$44</c:f>
              <c:strCache>
                <c:ptCount val="1"/>
                <c:pt idx="0">
                  <c:v>CUS_SEX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变量稳定性查看!$B$44:$F$44</c:f>
              <c:numCache>
                <c:formatCode>General</c:formatCode>
                <c:ptCount val="5"/>
                <c:pt idx="0">
                  <c:v>6.0000000000000002E-5</c:v>
                </c:pt>
                <c:pt idx="1">
                  <c:v>2.8E-5</c:v>
                </c:pt>
                <c:pt idx="2">
                  <c:v>3.94769E-4</c:v>
                </c:pt>
                <c:pt idx="3">
                  <c:v>1.13E-4</c:v>
                </c:pt>
                <c:pt idx="4">
                  <c:v>6.9999999999999994E-5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19C-400B-B26C-E2EEB8A6E7DB}"/>
            </c:ext>
          </c:extLst>
        </c:ser>
        <c:ser>
          <c:idx val="2"/>
          <c:order val="2"/>
          <c:tx>
            <c:strRef>
              <c:f>变量稳定性查看!$A$45</c:f>
              <c:strCache>
                <c:ptCount val="1"/>
                <c:pt idx="0">
                  <c:v>DD_F_RATE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变量稳定性查看!$B$45:$F$45</c:f>
              <c:numCache>
                <c:formatCode>General</c:formatCode>
                <c:ptCount val="5"/>
                <c:pt idx="0">
                  <c:v>9.3600000000000003E-3</c:v>
                </c:pt>
                <c:pt idx="1">
                  <c:v>7.0399999999999998E-4</c:v>
                </c:pt>
                <c:pt idx="2">
                  <c:v>1.3414880000000001E-3</c:v>
                </c:pt>
                <c:pt idx="3">
                  <c:v>1.8116E-2</c:v>
                </c:pt>
                <c:pt idx="4">
                  <c:v>2.0049999999999998E-2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19C-400B-B26C-E2EEB8A6E7DB}"/>
            </c:ext>
          </c:extLst>
        </c:ser>
        <c:ser>
          <c:idx val="3"/>
          <c:order val="3"/>
          <c:tx>
            <c:strRef>
              <c:f>变量稳定性查看!$A$46</c:f>
              <c:strCache>
                <c:ptCount val="1"/>
                <c:pt idx="0">
                  <c:v>IN_ONTIMEPAY_RATE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变量稳定性查看!$B$46:$F$46</c:f>
              <c:numCache>
                <c:formatCode>General</c:formatCode>
                <c:ptCount val="5"/>
                <c:pt idx="0">
                  <c:v>3.1099999999999999E-3</c:v>
                </c:pt>
                <c:pt idx="1">
                  <c:v>3.9259999999999998E-3</c:v>
                </c:pt>
                <c:pt idx="2">
                  <c:v>6.2216759999999998E-3</c:v>
                </c:pt>
                <c:pt idx="3">
                  <c:v>6.0999999999999997E-4</c:v>
                </c:pt>
                <c:pt idx="4">
                  <c:v>2.0200000000000001E-3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19C-400B-B26C-E2EEB8A6E7DB}"/>
            </c:ext>
          </c:extLst>
        </c:ser>
        <c:ser>
          <c:idx val="4"/>
          <c:order val="4"/>
          <c:tx>
            <c:strRef>
              <c:f>变量稳定性查看!$A$47</c:f>
              <c:strCache>
                <c:ptCount val="1"/>
                <c:pt idx="0">
                  <c:v>CON_BALANCELEFT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变量稳定性查看!$B$47:$F$47</c:f>
              <c:numCache>
                <c:formatCode>General</c:formatCode>
                <c:ptCount val="5"/>
                <c:pt idx="0">
                  <c:v>5.6860000000000001E-2</c:v>
                </c:pt>
                <c:pt idx="1">
                  <c:v>1.2884E-2</c:v>
                </c:pt>
                <c:pt idx="2">
                  <c:v>1.1390930000000001E-3</c:v>
                </c:pt>
                <c:pt idx="3">
                  <c:v>2.3059E-2</c:v>
                </c:pt>
                <c:pt idx="4">
                  <c:v>3.7769999999999998E-2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19C-400B-B26C-E2EEB8A6E7DB}"/>
            </c:ext>
          </c:extLst>
        </c:ser>
        <c:ser>
          <c:idx val="5"/>
          <c:order val="5"/>
          <c:tx>
            <c:strRef>
              <c:f>变量稳定性查看!$A$48</c:f>
              <c:strCache>
                <c:ptCount val="1"/>
                <c:pt idx="0">
                  <c:v>OTHER_PERSON_TYPE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变量稳定性查看!$B$48:$F$48</c:f>
              <c:numCache>
                <c:formatCode>General</c:formatCode>
                <c:ptCount val="5"/>
                <c:pt idx="0">
                  <c:v>9.0000000000000006E-5</c:v>
                </c:pt>
                <c:pt idx="1">
                  <c:v>1.7E-5</c:v>
                </c:pt>
                <c:pt idx="2">
                  <c:v>3.3612000000000003E-5</c:v>
                </c:pt>
                <c:pt idx="3">
                  <c:v>2.6819999999999999E-3</c:v>
                </c:pt>
                <c:pt idx="4">
                  <c:v>2.1909999999999999E-2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19C-400B-B26C-E2EEB8A6E7DB}"/>
            </c:ext>
          </c:extLst>
        </c:ser>
        <c:ser>
          <c:idx val="6"/>
          <c:order val="6"/>
          <c:tx>
            <c:strRef>
              <c:f>变量稳定性查看!$A$49</c:f>
              <c:strCache>
                <c:ptCount val="1"/>
                <c:pt idx="0">
                  <c:v>family_house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变量稳定性查看!$B$49:$F$49</c:f>
              <c:numCache>
                <c:formatCode>General</c:formatCode>
                <c:ptCount val="5"/>
                <c:pt idx="0">
                  <c:v>1.15E-3</c:v>
                </c:pt>
                <c:pt idx="1">
                  <c:v>1.3630000000000001E-3</c:v>
                </c:pt>
                <c:pt idx="2">
                  <c:v>8.1853999999999998E-4</c:v>
                </c:pt>
                <c:pt idx="3">
                  <c:v>6.9999999999999999E-4</c:v>
                </c:pt>
                <c:pt idx="4">
                  <c:v>8.0999999999999996E-4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19C-400B-B26C-E2EEB8A6E7DB}"/>
            </c:ext>
          </c:extLst>
        </c:ser>
        <c:ser>
          <c:idx val="7"/>
          <c:order val="7"/>
          <c:tx>
            <c:strRef>
              <c:f>变量稳定性查看!$A$50</c:f>
              <c:strCache>
                <c:ptCount val="1"/>
                <c:pt idx="0">
                  <c:v>DELAY_DAYS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变量稳定性查看!$B$50:$F$50</c:f>
              <c:numCache>
                <c:formatCode>General</c:formatCode>
                <c:ptCount val="5"/>
                <c:pt idx="0">
                  <c:v>6.0800000000000003E-3</c:v>
                </c:pt>
                <c:pt idx="1">
                  <c:v>7.1919999999999996E-3</c:v>
                </c:pt>
                <c:pt idx="2">
                  <c:v>6.2216759999999998E-3</c:v>
                </c:pt>
                <c:pt idx="3">
                  <c:v>2.0539999999999998E-3</c:v>
                </c:pt>
                <c:pt idx="4">
                  <c:v>8.1200000000000005E-3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819C-400B-B26C-E2EEB8A6E7DB}"/>
            </c:ext>
          </c:extLst>
        </c:ser>
        <c:ser>
          <c:idx val="8"/>
          <c:order val="8"/>
          <c:tx>
            <c:strRef>
              <c:f>变量稳定性查看!$A$51</c:f>
              <c:strCache>
                <c:ptCount val="1"/>
                <c:pt idx="0">
                  <c:v>als_m12_nbank_othernum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变量稳定性查看!$B$51:$F$51</c:f>
              <c:numCache>
                <c:formatCode>General</c:formatCode>
                <c:ptCount val="5"/>
                <c:pt idx="0">
                  <c:v>7.4087E-2</c:v>
                </c:pt>
                <c:pt idx="1">
                  <c:v>5.4100000000000003E-4</c:v>
                </c:pt>
                <c:pt idx="2">
                  <c:v>2.0322700000000001E-3</c:v>
                </c:pt>
                <c:pt idx="3">
                  <c:v>1.9597E-2</c:v>
                </c:pt>
                <c:pt idx="4">
                  <c:v>4.99E-2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819C-400B-B26C-E2EEB8A6E7DB}"/>
            </c:ext>
          </c:extLst>
        </c:ser>
        <c:ser>
          <c:idx val="9"/>
          <c:order val="9"/>
          <c:tx>
            <c:strRef>
              <c:f>变量稳定性查看!$A$52</c:f>
              <c:strCache>
                <c:ptCount val="1"/>
                <c:pt idx="0">
                  <c:v>als_m12_nbank_orgnum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变量稳定性查看!$B$42:$F$42</c:f>
              <c:numCache>
                <c:formatCode>yyyy"年"m"月"</c:formatCode>
                <c:ptCount val="5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</c:numCache>
            </c:numRef>
          </c:cat>
          <c:val>
            <c:numRef>
              <c:f>变量稳定性查看!$B$52:$F$52</c:f>
              <c:numCache>
                <c:formatCode>General</c:formatCode>
                <c:ptCount val="5"/>
                <c:pt idx="0">
                  <c:v>7.4364E-2</c:v>
                </c:pt>
                <c:pt idx="1">
                  <c:v>4.8999999999999998E-4</c:v>
                </c:pt>
                <c:pt idx="2">
                  <c:v>1.7545079999999999E-3</c:v>
                </c:pt>
                <c:pt idx="3">
                  <c:v>2.2002000000000001E-2</c:v>
                </c:pt>
                <c:pt idx="4">
                  <c:v>7.3489999999999996E-3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819C-400B-B26C-E2EEB8A6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3105248"/>
        <c:axId val="693105640"/>
      </c:lineChart>
      <c:dateAx>
        <c:axId val="693105248"/>
        <c:scaling>
          <c:orientation val="minMax"/>
        </c:scaling>
        <c:delete val="0"/>
        <c:axPos val="b"/>
        <c:numFmt formatCode="yyyy&quot;年&quot;m&quot;月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105640"/>
        <c:crosses val="autoZero"/>
        <c:auto val="1"/>
        <c:lblOffset val="100"/>
        <c:baseTimeUnit val="months"/>
      </c:dateAx>
      <c:valAx>
        <c:axId val="69310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10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模型</a:t>
            </a:r>
            <a:r>
              <a:rPr lang="en-US" altLang="zh-CN"/>
              <a:t>1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变量探索过程!$B$495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变量探索过程!$A$496:$A$524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变量探索过程!$B$496:$B$524</c:f>
              <c:numCache>
                <c:formatCode>General</c:formatCode>
                <c:ptCount val="29"/>
                <c:pt idx="0">
                  <c:v>4245</c:v>
                </c:pt>
                <c:pt idx="1">
                  <c:v>2208</c:v>
                </c:pt>
                <c:pt idx="2">
                  <c:v>7924</c:v>
                </c:pt>
                <c:pt idx="3">
                  <c:v>1843</c:v>
                </c:pt>
                <c:pt idx="4">
                  <c:v>14487</c:v>
                </c:pt>
                <c:pt idx="5">
                  <c:v>7914</c:v>
                </c:pt>
                <c:pt idx="6">
                  <c:v>5626</c:v>
                </c:pt>
                <c:pt idx="7">
                  <c:v>4332</c:v>
                </c:pt>
                <c:pt idx="8">
                  <c:v>6723</c:v>
                </c:pt>
                <c:pt idx="9">
                  <c:v>10151</c:v>
                </c:pt>
                <c:pt idx="10">
                  <c:v>2389</c:v>
                </c:pt>
                <c:pt idx="11">
                  <c:v>2328</c:v>
                </c:pt>
                <c:pt idx="12">
                  <c:v>3232</c:v>
                </c:pt>
                <c:pt idx="13">
                  <c:v>2835</c:v>
                </c:pt>
                <c:pt idx="14">
                  <c:v>7774</c:v>
                </c:pt>
                <c:pt idx="15">
                  <c:v>3002</c:v>
                </c:pt>
                <c:pt idx="16">
                  <c:v>5907</c:v>
                </c:pt>
                <c:pt idx="17">
                  <c:v>3524</c:v>
                </c:pt>
                <c:pt idx="18">
                  <c:v>336</c:v>
                </c:pt>
                <c:pt idx="19">
                  <c:v>86</c:v>
                </c:pt>
                <c:pt idx="20">
                  <c:v>4232</c:v>
                </c:pt>
                <c:pt idx="21">
                  <c:v>7410</c:v>
                </c:pt>
                <c:pt idx="22">
                  <c:v>4412</c:v>
                </c:pt>
                <c:pt idx="23">
                  <c:v>784</c:v>
                </c:pt>
                <c:pt idx="24">
                  <c:v>8902</c:v>
                </c:pt>
                <c:pt idx="25">
                  <c:v>1393</c:v>
                </c:pt>
                <c:pt idx="26">
                  <c:v>8832</c:v>
                </c:pt>
                <c:pt idx="27">
                  <c:v>7607</c:v>
                </c:pt>
                <c:pt idx="28">
                  <c:v>2196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16-4D59-B023-ED4AC8E83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3107600"/>
        <c:axId val="693107208"/>
      </c:barChart>
      <c:lineChart>
        <c:grouping val="standard"/>
        <c:varyColors val="0"/>
        <c:ser>
          <c:idx val="1"/>
          <c:order val="1"/>
          <c:tx>
            <c:strRef>
              <c:f>变量探索过程!$C$495</c:f>
              <c:strCache>
                <c:ptCount val="1"/>
                <c:pt idx="0">
                  <c:v>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变量探索过程!$A$496:$A$524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变量探索过程!$C$496:$C$524</c:f>
              <c:numCache>
                <c:formatCode>General</c:formatCode>
                <c:ptCount val="29"/>
                <c:pt idx="0">
                  <c:v>0.17810000000000001</c:v>
                </c:pt>
                <c:pt idx="1">
                  <c:v>0.19055</c:v>
                </c:pt>
                <c:pt idx="2">
                  <c:v>0.18351999999999999</c:v>
                </c:pt>
                <c:pt idx="3">
                  <c:v>0.20115</c:v>
                </c:pt>
                <c:pt idx="4">
                  <c:v>0.19034999999999999</c:v>
                </c:pt>
                <c:pt idx="5">
                  <c:v>0.19187000000000001</c:v>
                </c:pt>
                <c:pt idx="6">
                  <c:v>0.16328000000000001</c:v>
                </c:pt>
                <c:pt idx="7">
                  <c:v>0.19031999999999999</c:v>
                </c:pt>
                <c:pt idx="8">
                  <c:v>0.15981999999999999</c:v>
                </c:pt>
                <c:pt idx="9">
                  <c:v>0.17645</c:v>
                </c:pt>
                <c:pt idx="10">
                  <c:v>0.14612</c:v>
                </c:pt>
                <c:pt idx="11">
                  <c:v>0.18138000000000001</c:v>
                </c:pt>
                <c:pt idx="12">
                  <c:v>0.18198</c:v>
                </c:pt>
                <c:pt idx="13">
                  <c:v>0.15260000000000001</c:v>
                </c:pt>
                <c:pt idx="14">
                  <c:v>0.17945</c:v>
                </c:pt>
                <c:pt idx="15">
                  <c:v>0.16345000000000001</c:v>
                </c:pt>
                <c:pt idx="16">
                  <c:v>0.15468999999999999</c:v>
                </c:pt>
                <c:pt idx="17">
                  <c:v>0.14846999999999999</c:v>
                </c:pt>
                <c:pt idx="18">
                  <c:v>0.27207999999999999</c:v>
                </c:pt>
                <c:pt idx="19">
                  <c:v>0.18940000000000001</c:v>
                </c:pt>
                <c:pt idx="20">
                  <c:v>0.15952</c:v>
                </c:pt>
                <c:pt idx="21">
                  <c:v>0.15698000000000001</c:v>
                </c:pt>
                <c:pt idx="22">
                  <c:v>0.18013000000000001</c:v>
                </c:pt>
                <c:pt idx="23">
                  <c:v>0.18804999999999999</c:v>
                </c:pt>
                <c:pt idx="24">
                  <c:v>0.16023000000000001</c:v>
                </c:pt>
                <c:pt idx="25">
                  <c:v>0.15472</c:v>
                </c:pt>
                <c:pt idx="26">
                  <c:v>0.17693</c:v>
                </c:pt>
                <c:pt idx="27">
                  <c:v>0.18926000000000001</c:v>
                </c:pt>
                <c:pt idx="28">
                  <c:v>0.18276999999999999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16-4D59-B023-ED4AC8E83075}"/>
            </c:ext>
          </c:extLst>
        </c:ser>
        <c:ser>
          <c:idx val="2"/>
          <c:order val="2"/>
          <c:tx>
            <c:strRef>
              <c:f>变量探索过程!$D$495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变量探索过程!$A$496:$A$524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变量探索过程!$D$496:$D$524</c:f>
              <c:numCache>
                <c:formatCode>General</c:formatCode>
                <c:ptCount val="29"/>
                <c:pt idx="0">
                  <c:v>0.16019</c:v>
                </c:pt>
                <c:pt idx="1">
                  <c:v>0.16667000000000001</c:v>
                </c:pt>
                <c:pt idx="2">
                  <c:v>0.18248</c:v>
                </c:pt>
                <c:pt idx="3">
                  <c:v>0.20619000000000001</c:v>
                </c:pt>
                <c:pt idx="4">
                  <c:v>0.18023</c:v>
                </c:pt>
                <c:pt idx="5">
                  <c:v>0.21265999999999999</c:v>
                </c:pt>
                <c:pt idx="6">
                  <c:v>0.16778999999999999</c:v>
                </c:pt>
                <c:pt idx="7">
                  <c:v>0.16782</c:v>
                </c:pt>
                <c:pt idx="8">
                  <c:v>0.15246000000000001</c:v>
                </c:pt>
                <c:pt idx="9">
                  <c:v>0.16452</c:v>
                </c:pt>
                <c:pt idx="10">
                  <c:v>0.14232</c:v>
                </c:pt>
                <c:pt idx="11">
                  <c:v>0.18084</c:v>
                </c:pt>
                <c:pt idx="12">
                  <c:v>0.17760000000000001</c:v>
                </c:pt>
                <c:pt idx="13">
                  <c:v>0.15908</c:v>
                </c:pt>
                <c:pt idx="14">
                  <c:v>0.16747999999999999</c:v>
                </c:pt>
                <c:pt idx="15">
                  <c:v>0.15756000000000001</c:v>
                </c:pt>
                <c:pt idx="16">
                  <c:v>0.16641</c:v>
                </c:pt>
                <c:pt idx="17">
                  <c:v>0.1731</c:v>
                </c:pt>
                <c:pt idx="18">
                  <c:v>0.3125</c:v>
                </c:pt>
                <c:pt idx="19">
                  <c:v>0.17441999999999999</c:v>
                </c:pt>
                <c:pt idx="20">
                  <c:v>0.16399</c:v>
                </c:pt>
                <c:pt idx="21">
                  <c:v>0.15559999999999999</c:v>
                </c:pt>
                <c:pt idx="22">
                  <c:v>0.18087</c:v>
                </c:pt>
                <c:pt idx="23">
                  <c:v>0.15306</c:v>
                </c:pt>
                <c:pt idx="24">
                  <c:v>0.14581</c:v>
                </c:pt>
                <c:pt idx="25">
                  <c:v>0.15720999999999999</c:v>
                </c:pt>
                <c:pt idx="26">
                  <c:v>0.18126999999999999</c:v>
                </c:pt>
                <c:pt idx="27">
                  <c:v>0.19666</c:v>
                </c:pt>
                <c:pt idx="28">
                  <c:v>0.17805000000000001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E16-4D59-B023-ED4AC8E83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3106424"/>
        <c:axId val="693106816"/>
      </c:lineChart>
      <c:catAx>
        <c:axId val="69310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106816"/>
        <c:crosses val="autoZero"/>
        <c:auto val="1"/>
        <c:lblAlgn val="ctr"/>
        <c:lblOffset val="100"/>
        <c:noMultiLvlLbl val="0"/>
      </c:catAx>
      <c:valAx>
        <c:axId val="69310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106424"/>
        <c:crosses val="autoZero"/>
        <c:crossBetween val="between"/>
      </c:valAx>
      <c:valAx>
        <c:axId val="6931072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107600"/>
        <c:crosses val="max"/>
        <c:crossBetween val="between"/>
      </c:valAx>
      <c:catAx>
        <c:axId val="693107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3107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模型</a:t>
            </a:r>
            <a:r>
              <a:rPr lang="en-US" altLang="zh-CN"/>
              <a:t>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变量探索过程!$B$527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变量探索过程!$A$528:$A$556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变量探索过程!$B$528:$B$556</c:f>
              <c:numCache>
                <c:formatCode>General</c:formatCode>
                <c:ptCount val="29"/>
                <c:pt idx="0">
                  <c:v>4245</c:v>
                </c:pt>
                <c:pt idx="1">
                  <c:v>2208</c:v>
                </c:pt>
                <c:pt idx="2">
                  <c:v>7924</c:v>
                </c:pt>
                <c:pt idx="3">
                  <c:v>1843</c:v>
                </c:pt>
                <c:pt idx="4">
                  <c:v>14487</c:v>
                </c:pt>
                <c:pt idx="5">
                  <c:v>7914</c:v>
                </c:pt>
                <c:pt idx="6">
                  <c:v>5626</c:v>
                </c:pt>
                <c:pt idx="7">
                  <c:v>4332</c:v>
                </c:pt>
                <c:pt idx="8">
                  <c:v>6723</c:v>
                </c:pt>
                <c:pt idx="9">
                  <c:v>10151</c:v>
                </c:pt>
                <c:pt idx="10">
                  <c:v>2389</c:v>
                </c:pt>
                <c:pt idx="11">
                  <c:v>2328</c:v>
                </c:pt>
                <c:pt idx="12">
                  <c:v>3232</c:v>
                </c:pt>
                <c:pt idx="13">
                  <c:v>2835</c:v>
                </c:pt>
                <c:pt idx="14">
                  <c:v>7774</c:v>
                </c:pt>
                <c:pt idx="15">
                  <c:v>3002</c:v>
                </c:pt>
                <c:pt idx="16">
                  <c:v>5907</c:v>
                </c:pt>
                <c:pt idx="17">
                  <c:v>3524</c:v>
                </c:pt>
                <c:pt idx="18">
                  <c:v>336</c:v>
                </c:pt>
                <c:pt idx="19">
                  <c:v>86</c:v>
                </c:pt>
                <c:pt idx="20">
                  <c:v>4232</c:v>
                </c:pt>
                <c:pt idx="21">
                  <c:v>7410</c:v>
                </c:pt>
                <c:pt idx="22">
                  <c:v>4412</c:v>
                </c:pt>
                <c:pt idx="23">
                  <c:v>784</c:v>
                </c:pt>
                <c:pt idx="24">
                  <c:v>8902</c:v>
                </c:pt>
                <c:pt idx="25">
                  <c:v>1393</c:v>
                </c:pt>
                <c:pt idx="26">
                  <c:v>8832</c:v>
                </c:pt>
                <c:pt idx="27">
                  <c:v>7607</c:v>
                </c:pt>
                <c:pt idx="28">
                  <c:v>2196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A9-495D-A505-1D35A1A7D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435528"/>
        <c:axId val="720435136"/>
      </c:barChart>
      <c:lineChart>
        <c:grouping val="standard"/>
        <c:varyColors val="0"/>
        <c:ser>
          <c:idx val="1"/>
          <c:order val="1"/>
          <c:tx>
            <c:strRef>
              <c:f>变量探索过程!$C$527</c:f>
              <c:strCache>
                <c:ptCount val="1"/>
                <c:pt idx="0">
                  <c:v>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变量探索过程!$A$528:$A$556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变量探索过程!$C$528:$C$556</c:f>
              <c:numCache>
                <c:formatCode>General</c:formatCode>
                <c:ptCount val="29"/>
                <c:pt idx="0">
                  <c:v>0.17843999999999999</c:v>
                </c:pt>
                <c:pt idx="1">
                  <c:v>0.19095000000000001</c:v>
                </c:pt>
                <c:pt idx="2">
                  <c:v>0.18364</c:v>
                </c:pt>
                <c:pt idx="3">
                  <c:v>0.19991</c:v>
                </c:pt>
                <c:pt idx="4">
                  <c:v>0.19051000000000001</c:v>
                </c:pt>
                <c:pt idx="5">
                  <c:v>0.19175</c:v>
                </c:pt>
                <c:pt idx="6">
                  <c:v>0.16331999999999999</c:v>
                </c:pt>
                <c:pt idx="7">
                  <c:v>0.19028</c:v>
                </c:pt>
                <c:pt idx="8">
                  <c:v>0.15978999999999999</c:v>
                </c:pt>
                <c:pt idx="9">
                  <c:v>0.17544000000000001</c:v>
                </c:pt>
                <c:pt idx="10">
                  <c:v>0.14593</c:v>
                </c:pt>
                <c:pt idx="11">
                  <c:v>0.18126</c:v>
                </c:pt>
                <c:pt idx="12">
                  <c:v>0.18174000000000001</c:v>
                </c:pt>
                <c:pt idx="13">
                  <c:v>0.15237000000000001</c:v>
                </c:pt>
                <c:pt idx="14">
                  <c:v>0.17931</c:v>
                </c:pt>
                <c:pt idx="15">
                  <c:v>0.16341</c:v>
                </c:pt>
                <c:pt idx="16">
                  <c:v>0.15397</c:v>
                </c:pt>
                <c:pt idx="17">
                  <c:v>0.14763000000000001</c:v>
                </c:pt>
                <c:pt idx="18">
                  <c:v>0.27017999999999998</c:v>
                </c:pt>
                <c:pt idx="19">
                  <c:v>0.18840000000000001</c:v>
                </c:pt>
                <c:pt idx="20">
                  <c:v>0.15959999999999999</c:v>
                </c:pt>
                <c:pt idx="21">
                  <c:v>0.15647</c:v>
                </c:pt>
                <c:pt idx="22">
                  <c:v>0.17990999999999999</c:v>
                </c:pt>
                <c:pt idx="23">
                  <c:v>0.18831000000000001</c:v>
                </c:pt>
                <c:pt idx="24">
                  <c:v>0.16027</c:v>
                </c:pt>
                <c:pt idx="25">
                  <c:v>0.15529999999999999</c:v>
                </c:pt>
                <c:pt idx="26">
                  <c:v>0.17669000000000001</c:v>
                </c:pt>
                <c:pt idx="27">
                  <c:v>0.18929000000000001</c:v>
                </c:pt>
                <c:pt idx="28">
                  <c:v>0.18240000000000001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EA9-495D-A505-1D35A1A7D4E2}"/>
            </c:ext>
          </c:extLst>
        </c:ser>
        <c:ser>
          <c:idx val="2"/>
          <c:order val="2"/>
          <c:tx>
            <c:strRef>
              <c:f>变量探索过程!$D$527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变量探索过程!$A$528:$A$556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变量探索过程!$D$528:$D$556</c:f>
              <c:numCache>
                <c:formatCode>General</c:formatCode>
                <c:ptCount val="29"/>
                <c:pt idx="0">
                  <c:v>0.16019</c:v>
                </c:pt>
                <c:pt idx="1">
                  <c:v>0.16667000000000001</c:v>
                </c:pt>
                <c:pt idx="2">
                  <c:v>0.18248</c:v>
                </c:pt>
                <c:pt idx="3">
                  <c:v>0.20619000000000001</c:v>
                </c:pt>
                <c:pt idx="4">
                  <c:v>0.18023</c:v>
                </c:pt>
                <c:pt idx="5">
                  <c:v>0.21265999999999999</c:v>
                </c:pt>
                <c:pt idx="6">
                  <c:v>0.16778999999999999</c:v>
                </c:pt>
                <c:pt idx="7">
                  <c:v>0.16782</c:v>
                </c:pt>
                <c:pt idx="8">
                  <c:v>0.15246000000000001</c:v>
                </c:pt>
                <c:pt idx="9">
                  <c:v>0.16452</c:v>
                </c:pt>
                <c:pt idx="10">
                  <c:v>0.14232</c:v>
                </c:pt>
                <c:pt idx="11">
                  <c:v>0.18084</c:v>
                </c:pt>
                <c:pt idx="12">
                  <c:v>0.17760000000000001</c:v>
                </c:pt>
                <c:pt idx="13">
                  <c:v>0.15908</c:v>
                </c:pt>
                <c:pt idx="14">
                  <c:v>0.16747999999999999</c:v>
                </c:pt>
                <c:pt idx="15">
                  <c:v>0.15756000000000001</c:v>
                </c:pt>
                <c:pt idx="16">
                  <c:v>0.16641</c:v>
                </c:pt>
                <c:pt idx="17">
                  <c:v>0.1731</c:v>
                </c:pt>
                <c:pt idx="18">
                  <c:v>0.3125</c:v>
                </c:pt>
                <c:pt idx="19">
                  <c:v>0.17441999999999999</c:v>
                </c:pt>
                <c:pt idx="20">
                  <c:v>0.16399</c:v>
                </c:pt>
                <c:pt idx="21">
                  <c:v>0.15559999999999999</c:v>
                </c:pt>
                <c:pt idx="22">
                  <c:v>0.18087</c:v>
                </c:pt>
                <c:pt idx="23">
                  <c:v>0.15306</c:v>
                </c:pt>
                <c:pt idx="24">
                  <c:v>0.14581</c:v>
                </c:pt>
                <c:pt idx="25">
                  <c:v>0.15720999999999999</c:v>
                </c:pt>
                <c:pt idx="26">
                  <c:v>0.18126999999999999</c:v>
                </c:pt>
                <c:pt idx="27">
                  <c:v>0.19666</c:v>
                </c:pt>
                <c:pt idx="28">
                  <c:v>0.17805000000000001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EA9-495D-A505-1D35A1A7D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3108384"/>
        <c:axId val="693108776"/>
      </c:lineChart>
      <c:catAx>
        <c:axId val="69310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108776"/>
        <c:crosses val="autoZero"/>
        <c:auto val="1"/>
        <c:lblAlgn val="ctr"/>
        <c:lblOffset val="100"/>
        <c:noMultiLvlLbl val="0"/>
      </c:catAx>
      <c:valAx>
        <c:axId val="693108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108384"/>
        <c:crosses val="autoZero"/>
        <c:crossBetween val="between"/>
      </c:valAx>
      <c:valAx>
        <c:axId val="7204351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435528"/>
        <c:crosses val="max"/>
        <c:crossBetween val="between"/>
      </c:valAx>
      <c:catAx>
        <c:axId val="720435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0435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模型</a:t>
            </a:r>
            <a:r>
              <a:rPr lang="en-US" altLang="zh-CN"/>
              <a:t>3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变量探索过程!$B$561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变量探索过程!$A$562:$A$590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变量探索过程!$B$562:$B$590</c:f>
              <c:numCache>
                <c:formatCode>General</c:formatCode>
                <c:ptCount val="29"/>
                <c:pt idx="0">
                  <c:v>4245</c:v>
                </c:pt>
                <c:pt idx="1">
                  <c:v>2208</c:v>
                </c:pt>
                <c:pt idx="2">
                  <c:v>7924</c:v>
                </c:pt>
                <c:pt idx="3">
                  <c:v>1843</c:v>
                </c:pt>
                <c:pt idx="4">
                  <c:v>14487</c:v>
                </c:pt>
                <c:pt idx="5">
                  <c:v>7914</c:v>
                </c:pt>
                <c:pt idx="6">
                  <c:v>5626</c:v>
                </c:pt>
                <c:pt idx="7">
                  <c:v>4332</c:v>
                </c:pt>
                <c:pt idx="8">
                  <c:v>6723</c:v>
                </c:pt>
                <c:pt idx="9">
                  <c:v>10151</c:v>
                </c:pt>
                <c:pt idx="10">
                  <c:v>2389</c:v>
                </c:pt>
                <c:pt idx="11">
                  <c:v>2328</c:v>
                </c:pt>
                <c:pt idx="12">
                  <c:v>3232</c:v>
                </c:pt>
                <c:pt idx="13">
                  <c:v>2835</c:v>
                </c:pt>
                <c:pt idx="14">
                  <c:v>7774</c:v>
                </c:pt>
                <c:pt idx="15">
                  <c:v>3002</c:v>
                </c:pt>
                <c:pt idx="16">
                  <c:v>5907</c:v>
                </c:pt>
                <c:pt idx="17">
                  <c:v>3524</c:v>
                </c:pt>
                <c:pt idx="18">
                  <c:v>336</c:v>
                </c:pt>
                <c:pt idx="19">
                  <c:v>86</c:v>
                </c:pt>
                <c:pt idx="20">
                  <c:v>4232</c:v>
                </c:pt>
                <c:pt idx="21">
                  <c:v>7410</c:v>
                </c:pt>
                <c:pt idx="22">
                  <c:v>4412</c:v>
                </c:pt>
                <c:pt idx="23">
                  <c:v>784</c:v>
                </c:pt>
                <c:pt idx="24">
                  <c:v>8902</c:v>
                </c:pt>
                <c:pt idx="25">
                  <c:v>1393</c:v>
                </c:pt>
                <c:pt idx="26">
                  <c:v>8832</c:v>
                </c:pt>
                <c:pt idx="27">
                  <c:v>7607</c:v>
                </c:pt>
                <c:pt idx="28">
                  <c:v>2196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D2F-4C7E-8D3D-023C244EB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437488"/>
        <c:axId val="720437096"/>
      </c:barChart>
      <c:lineChart>
        <c:grouping val="standard"/>
        <c:varyColors val="0"/>
        <c:ser>
          <c:idx val="1"/>
          <c:order val="1"/>
          <c:tx>
            <c:strRef>
              <c:f>变量探索过程!$C$561</c:f>
              <c:strCache>
                <c:ptCount val="1"/>
                <c:pt idx="0">
                  <c:v>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变量探索过程!$A$562:$A$590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变量探索过程!$C$562:$C$590</c:f>
              <c:numCache>
                <c:formatCode>General</c:formatCode>
                <c:ptCount val="29"/>
                <c:pt idx="0">
                  <c:v>0.18134</c:v>
                </c:pt>
                <c:pt idx="1">
                  <c:v>0.18564</c:v>
                </c:pt>
                <c:pt idx="2">
                  <c:v>0.18093000000000001</c:v>
                </c:pt>
                <c:pt idx="3">
                  <c:v>0.19852</c:v>
                </c:pt>
                <c:pt idx="4">
                  <c:v>0.18543000000000001</c:v>
                </c:pt>
                <c:pt idx="5">
                  <c:v>0.18720999999999999</c:v>
                </c:pt>
                <c:pt idx="6">
                  <c:v>0.16467000000000001</c:v>
                </c:pt>
                <c:pt idx="7">
                  <c:v>0.18829000000000001</c:v>
                </c:pt>
                <c:pt idx="8">
                  <c:v>0.16694999999999999</c:v>
                </c:pt>
                <c:pt idx="9">
                  <c:v>0.18411</c:v>
                </c:pt>
                <c:pt idx="10">
                  <c:v>0.14885999999999999</c:v>
                </c:pt>
                <c:pt idx="11">
                  <c:v>0.18271999999999999</c:v>
                </c:pt>
                <c:pt idx="12">
                  <c:v>0.17777000000000001</c:v>
                </c:pt>
                <c:pt idx="13">
                  <c:v>0.15311</c:v>
                </c:pt>
                <c:pt idx="14">
                  <c:v>0.18052000000000001</c:v>
                </c:pt>
                <c:pt idx="15">
                  <c:v>0.1658</c:v>
                </c:pt>
                <c:pt idx="16">
                  <c:v>0.15587000000000001</c:v>
                </c:pt>
                <c:pt idx="17">
                  <c:v>0.15246999999999999</c:v>
                </c:pt>
                <c:pt idx="18">
                  <c:v>0.26274999999999998</c:v>
                </c:pt>
                <c:pt idx="19">
                  <c:v>0.18578</c:v>
                </c:pt>
                <c:pt idx="20">
                  <c:v>0.16086</c:v>
                </c:pt>
                <c:pt idx="21">
                  <c:v>0.16253000000000001</c:v>
                </c:pt>
                <c:pt idx="22">
                  <c:v>0.18010000000000001</c:v>
                </c:pt>
                <c:pt idx="23">
                  <c:v>0.18315000000000001</c:v>
                </c:pt>
                <c:pt idx="24">
                  <c:v>0.16147</c:v>
                </c:pt>
                <c:pt idx="25">
                  <c:v>0.15619</c:v>
                </c:pt>
                <c:pt idx="26">
                  <c:v>0.17338999999999999</c:v>
                </c:pt>
                <c:pt idx="27">
                  <c:v>0.18498999999999999</c:v>
                </c:pt>
                <c:pt idx="28">
                  <c:v>0.17824999999999999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D2F-4C7E-8D3D-023C244EB901}"/>
            </c:ext>
          </c:extLst>
        </c:ser>
        <c:ser>
          <c:idx val="2"/>
          <c:order val="2"/>
          <c:tx>
            <c:strRef>
              <c:f>变量探索过程!$D$561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变量探索过程!$A$562:$A$590</c:f>
              <c:strCache>
                <c:ptCount val="29"/>
                <c:pt idx="0">
                  <c:v>安徽省</c:v>
                </c:pt>
                <c:pt idx="1">
                  <c:v>北京市</c:v>
                </c:pt>
                <c:pt idx="2">
                  <c:v>福建省</c:v>
                </c:pt>
                <c:pt idx="3">
                  <c:v>甘肃省</c:v>
                </c:pt>
                <c:pt idx="4">
                  <c:v>广东省</c:v>
                </c:pt>
                <c:pt idx="5">
                  <c:v>广西省</c:v>
                </c:pt>
                <c:pt idx="6">
                  <c:v>贵州省</c:v>
                </c:pt>
                <c:pt idx="7">
                  <c:v>海南省</c:v>
                </c:pt>
                <c:pt idx="8">
                  <c:v>河北省</c:v>
                </c:pt>
                <c:pt idx="9">
                  <c:v>河南省</c:v>
                </c:pt>
                <c:pt idx="10">
                  <c:v>黑龙江省</c:v>
                </c:pt>
                <c:pt idx="11">
                  <c:v>湖北省</c:v>
                </c:pt>
                <c:pt idx="12">
                  <c:v>湖南省</c:v>
                </c:pt>
                <c:pt idx="13">
                  <c:v>吉林省</c:v>
                </c:pt>
                <c:pt idx="14">
                  <c:v>江苏省</c:v>
                </c:pt>
                <c:pt idx="15">
                  <c:v>江西省</c:v>
                </c:pt>
                <c:pt idx="16">
                  <c:v>辽宁省</c:v>
                </c:pt>
                <c:pt idx="17">
                  <c:v>内蒙古自治区</c:v>
                </c:pt>
                <c:pt idx="18">
                  <c:v>宁夏省</c:v>
                </c:pt>
                <c:pt idx="19">
                  <c:v>青海省</c:v>
                </c:pt>
                <c:pt idx="20">
                  <c:v>山东省</c:v>
                </c:pt>
                <c:pt idx="21">
                  <c:v>山西省</c:v>
                </c:pt>
                <c:pt idx="22">
                  <c:v>陕西省</c:v>
                </c:pt>
                <c:pt idx="23">
                  <c:v>上海市</c:v>
                </c:pt>
                <c:pt idx="24">
                  <c:v>四川省</c:v>
                </c:pt>
                <c:pt idx="25">
                  <c:v>天津市</c:v>
                </c:pt>
                <c:pt idx="26">
                  <c:v>云南省</c:v>
                </c:pt>
                <c:pt idx="27">
                  <c:v>浙江省</c:v>
                </c:pt>
                <c:pt idx="28">
                  <c:v>重庆市</c:v>
                </c:pt>
              </c:strCache>
            </c:strRef>
          </c:cat>
          <c:val>
            <c:numRef>
              <c:f>变量探索过程!$D$562:$D$590</c:f>
              <c:numCache>
                <c:formatCode>General</c:formatCode>
                <c:ptCount val="29"/>
                <c:pt idx="0">
                  <c:v>0.16019</c:v>
                </c:pt>
                <c:pt idx="1">
                  <c:v>0.16667000000000001</c:v>
                </c:pt>
                <c:pt idx="2">
                  <c:v>0.18248</c:v>
                </c:pt>
                <c:pt idx="3">
                  <c:v>0.20619000000000001</c:v>
                </c:pt>
                <c:pt idx="4">
                  <c:v>0.18023</c:v>
                </c:pt>
                <c:pt idx="5">
                  <c:v>0.21265999999999999</c:v>
                </c:pt>
                <c:pt idx="6">
                  <c:v>0.16778999999999999</c:v>
                </c:pt>
                <c:pt idx="7">
                  <c:v>0.16782</c:v>
                </c:pt>
                <c:pt idx="8">
                  <c:v>0.15246000000000001</c:v>
                </c:pt>
                <c:pt idx="9">
                  <c:v>0.16452</c:v>
                </c:pt>
                <c:pt idx="10">
                  <c:v>0.14232</c:v>
                </c:pt>
                <c:pt idx="11">
                  <c:v>0.18084</c:v>
                </c:pt>
                <c:pt idx="12">
                  <c:v>0.17760000000000001</c:v>
                </c:pt>
                <c:pt idx="13">
                  <c:v>0.15908</c:v>
                </c:pt>
                <c:pt idx="14">
                  <c:v>0.16747999999999999</c:v>
                </c:pt>
                <c:pt idx="15">
                  <c:v>0.15756000000000001</c:v>
                </c:pt>
                <c:pt idx="16">
                  <c:v>0.16641</c:v>
                </c:pt>
                <c:pt idx="17">
                  <c:v>0.1731</c:v>
                </c:pt>
                <c:pt idx="18">
                  <c:v>0.3125</c:v>
                </c:pt>
                <c:pt idx="19">
                  <c:v>0.17441999999999999</c:v>
                </c:pt>
                <c:pt idx="20">
                  <c:v>0.16399</c:v>
                </c:pt>
                <c:pt idx="21">
                  <c:v>0.15559999999999999</c:v>
                </c:pt>
                <c:pt idx="22">
                  <c:v>0.18087</c:v>
                </c:pt>
                <c:pt idx="23">
                  <c:v>0.15306</c:v>
                </c:pt>
                <c:pt idx="24">
                  <c:v>0.14581</c:v>
                </c:pt>
                <c:pt idx="25">
                  <c:v>0.15720999999999999</c:v>
                </c:pt>
                <c:pt idx="26">
                  <c:v>0.18126999999999999</c:v>
                </c:pt>
                <c:pt idx="27">
                  <c:v>0.19666</c:v>
                </c:pt>
                <c:pt idx="28">
                  <c:v>0.17805000000000001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D2F-4C7E-8D3D-023C244EB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436312"/>
        <c:axId val="720436704"/>
      </c:lineChart>
      <c:catAx>
        <c:axId val="72043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436704"/>
        <c:crosses val="autoZero"/>
        <c:auto val="1"/>
        <c:lblAlgn val="ctr"/>
        <c:lblOffset val="100"/>
        <c:noMultiLvlLbl val="0"/>
      </c:catAx>
      <c:valAx>
        <c:axId val="7204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436312"/>
        <c:crosses val="autoZero"/>
        <c:crossBetween val="between"/>
      </c:valAx>
      <c:valAx>
        <c:axId val="7204370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437488"/>
        <c:crosses val="max"/>
        <c:crossBetween val="between"/>
      </c:valAx>
      <c:catAx>
        <c:axId val="720437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04370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delay_days_rate</a:t>
            </a:r>
            <a:endParaRPr lang="zh-CN" dirty="0"/>
          </a:p>
        </c:rich>
      </c:tx>
      <c:layout>
        <c:manualLayout>
          <c:xMode val="edge"/>
          <c:yMode val="edge"/>
          <c:x val="0.3405037697463836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523813546164356E-2"/>
          <c:y val="0.11437781549829629"/>
          <c:w val="0.9329523729076713"/>
          <c:h val="0.73718304309863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'12变量表现'!$V$4</c:f>
              <c:strCache>
                <c:ptCount val="1"/>
                <c:pt idx="0">
                  <c:v>PctTotal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'12变量表现'!$I$33:$I$37</c:f>
              <c:strCache>
                <c:ptCount val="5"/>
                <c:pt idx="0">
                  <c:v>(0.00,0.09]</c:v>
                </c:pt>
                <c:pt idx="1">
                  <c:v>(0.09,0.18]</c:v>
                </c:pt>
                <c:pt idx="2">
                  <c:v>(0.18,0.31]</c:v>
                </c:pt>
                <c:pt idx="3">
                  <c:v>(0.31,0.44]</c:v>
                </c:pt>
                <c:pt idx="4">
                  <c:v>(0.44,0.88]</c:v>
                </c:pt>
              </c:strCache>
            </c:strRef>
          </c:cat>
          <c:val>
            <c:numRef>
              <c:f>'12变量表现'!$V$5:$V$9</c:f>
              <c:numCache>
                <c:formatCode>0.00%</c:formatCode>
                <c:ptCount val="5"/>
                <c:pt idx="0">
                  <c:v>0.54632139802159674</c:v>
                </c:pt>
                <c:pt idx="1">
                  <c:v>0.22766385914669626</c:v>
                </c:pt>
                <c:pt idx="2">
                  <c:v>0.1328249228401269</c:v>
                </c:pt>
                <c:pt idx="3">
                  <c:v>5.9030319606786313E-2</c:v>
                </c:pt>
                <c:pt idx="4">
                  <c:v>3.415950038479381E-2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2B-4EC0-AAA1-C33B36BB22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720438272"/>
        <c:axId val="720438664"/>
      </c:barChart>
      <c:lineChart>
        <c:grouping val="standard"/>
        <c:varyColors val="0"/>
        <c:ser>
          <c:idx val="1"/>
          <c:order val="1"/>
          <c:tx>
            <c:strRef>
              <c:f>'12变量表现'!$W$4</c:f>
              <c:strCache>
                <c:ptCount val="1"/>
                <c:pt idx="0">
                  <c:v>BadRate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9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'12变量表现'!$U$5:$U$9</c:f>
              <c:numCache>
                <c:formatCode>General</c:formatCode>
                <c:ptCount val="5"/>
                <c:pt idx="0">
                  <c:v>13338</c:v>
                </c:pt>
                <c:pt idx="1">
                  <c:v>8522</c:v>
                </c:pt>
                <c:pt idx="2">
                  <c:v>8943</c:v>
                </c:pt>
                <c:pt idx="3">
                  <c:v>6234</c:v>
                </c:pt>
                <c:pt idx="4">
                  <c:v>4896</c:v>
                </c:pt>
              </c:numCache>
            </c:numRef>
          </c:cat>
          <c:val>
            <c:numRef>
              <c:f>'12变量表现'!$W$5:$W$9</c:f>
              <c:numCache>
                <c:formatCode>0.00%</c:formatCode>
                <c:ptCount val="5"/>
                <c:pt idx="0">
                  <c:v>6.5466432378839493E-2</c:v>
                </c:pt>
                <c:pt idx="1">
                  <c:v>0.10037454948057761</c:v>
                </c:pt>
                <c:pt idx="2">
                  <c:v>0.18054265756853879</c:v>
                </c:pt>
                <c:pt idx="3">
                  <c:v>0.28318342872717361</c:v>
                </c:pt>
                <c:pt idx="4">
                  <c:v>0.38433158018682784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D2B-4EC0-AAA1-C33B36BB22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9769952"/>
        <c:axId val="769769560"/>
      </c:lineChart>
      <c:catAx>
        <c:axId val="72043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438664"/>
        <c:crosses val="autoZero"/>
        <c:auto val="1"/>
        <c:lblAlgn val="ctr"/>
        <c:lblOffset val="100"/>
        <c:noMultiLvlLbl val="0"/>
      </c:catAx>
      <c:valAx>
        <c:axId val="72043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438272"/>
        <c:crosses val="autoZero"/>
        <c:crossBetween val="between"/>
      </c:valAx>
      <c:valAx>
        <c:axId val="76976956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769952"/>
        <c:crosses val="max"/>
        <c:crossBetween val="between"/>
      </c:valAx>
      <c:catAx>
        <c:axId val="769769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9769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95096767740592"/>
          <c:y val="0.91744605646736888"/>
          <c:w val="0.40081533681677217"/>
          <c:h val="7.874405737983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16641-EAF1-4AB1-A916-E585A671E55C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4814-50C1-470D-9BF0-E0327097B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8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5892-753B-4BB2-A9A3-841CD5959F0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9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9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5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41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47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7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19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29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2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98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5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2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58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02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9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54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9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56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95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1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59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37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8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5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4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4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8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4814-50C1-470D-9BF0-E0327097BE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1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3"/>
            <a:ext cx="103632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046" indent="0" algn="ctr">
              <a:buNone/>
              <a:defRPr sz="2000"/>
            </a:lvl2pPr>
            <a:lvl3pPr marL="914092" indent="0" algn="ctr">
              <a:buNone/>
              <a:defRPr sz="1803"/>
            </a:lvl3pPr>
            <a:lvl4pPr marL="1372002" indent="0" algn="ctr">
              <a:buNone/>
              <a:defRPr sz="1599"/>
            </a:lvl4pPr>
            <a:lvl5pPr marL="1829048" indent="0" algn="ctr">
              <a:buNone/>
              <a:defRPr sz="1599"/>
            </a:lvl5pPr>
            <a:lvl6pPr marL="2286094" indent="0" algn="ctr">
              <a:buNone/>
              <a:defRPr sz="1599"/>
            </a:lvl6pPr>
            <a:lvl7pPr marL="2743140" indent="0" algn="ctr">
              <a:buNone/>
              <a:defRPr sz="1599"/>
            </a:lvl7pPr>
            <a:lvl8pPr marL="3200186" indent="0" algn="ctr">
              <a:buNone/>
              <a:defRPr sz="1599"/>
            </a:lvl8pPr>
            <a:lvl9pPr marL="3658096" indent="0" algn="ctr">
              <a:buNone/>
              <a:defRPr sz="15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6682-FF57-4BAE-8C5D-73477D7701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6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C9B-2956-4ADA-A2F0-2F99A9ED9E7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EFA5-3939-4F0F-B553-1258BACCCA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1062039"/>
            <a:ext cx="10727267" cy="1325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lide Number Placeholder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AE547-0937-48A6-989F-666F13078F9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sz="134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7030" y="927720"/>
            <a:ext cx="11011806" cy="0"/>
          </a:xfrm>
          <a:prstGeom prst="line">
            <a:avLst/>
          </a:prstGeom>
          <a:ln w="19050">
            <a:solidFill>
              <a:srgbClr val="EA94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13" y="150236"/>
            <a:ext cx="2447624" cy="6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0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092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3pPr>
            <a:lvl4pPr marL="137200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904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609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1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1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809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D09A-075C-49AE-961F-C76E5CF50E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8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35B2-4A98-4BFE-BDE3-7B8A1EB801B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1" cy="13255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6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046" indent="0">
              <a:buNone/>
              <a:defRPr sz="2000" b="1"/>
            </a:lvl2pPr>
            <a:lvl3pPr marL="914092" indent="0">
              <a:buNone/>
              <a:defRPr sz="1803" b="1"/>
            </a:lvl3pPr>
            <a:lvl4pPr marL="1372002" indent="0">
              <a:buNone/>
              <a:defRPr sz="1599" b="1"/>
            </a:lvl4pPr>
            <a:lvl5pPr marL="1829048" indent="0">
              <a:buNone/>
              <a:defRPr sz="1599" b="1"/>
            </a:lvl5pPr>
            <a:lvl6pPr marL="2286094" indent="0">
              <a:buNone/>
              <a:defRPr sz="1599" b="1"/>
            </a:lvl6pPr>
            <a:lvl7pPr marL="2743140" indent="0">
              <a:buNone/>
              <a:defRPr sz="1599" b="1"/>
            </a:lvl7pPr>
            <a:lvl8pPr marL="3200186" indent="0">
              <a:buNone/>
              <a:defRPr sz="1599" b="1"/>
            </a:lvl8pPr>
            <a:lvl9pPr marL="3658096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046" indent="0">
              <a:buNone/>
              <a:defRPr sz="2000" b="1"/>
            </a:lvl2pPr>
            <a:lvl3pPr marL="914092" indent="0">
              <a:buNone/>
              <a:defRPr sz="1803" b="1"/>
            </a:lvl3pPr>
            <a:lvl4pPr marL="1372002" indent="0">
              <a:buNone/>
              <a:defRPr sz="1599" b="1"/>
            </a:lvl4pPr>
            <a:lvl5pPr marL="1829048" indent="0">
              <a:buNone/>
              <a:defRPr sz="1599" b="1"/>
            </a:lvl5pPr>
            <a:lvl6pPr marL="2286094" indent="0">
              <a:buNone/>
              <a:defRPr sz="1599" b="1"/>
            </a:lvl6pPr>
            <a:lvl7pPr marL="2743140" indent="0">
              <a:buNone/>
              <a:defRPr sz="1599" b="1"/>
            </a:lvl7pPr>
            <a:lvl8pPr marL="3200186" indent="0">
              <a:buNone/>
              <a:defRPr sz="1599" b="1"/>
            </a:lvl8pPr>
            <a:lvl9pPr marL="3658096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5DF9-6DB8-4D02-8FF7-6AA46D526D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1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093-56C3-4DFA-B3FA-01991B0C090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696A-60DD-4A73-8984-5504F6608C5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6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87427"/>
            <a:ext cx="6172200" cy="4873625"/>
          </a:xfrm>
        </p:spPr>
        <p:txBody>
          <a:bodyPr/>
          <a:lstStyle>
            <a:lvl1pPr>
              <a:defRPr sz="3197"/>
            </a:lvl1pPr>
            <a:lvl2pPr>
              <a:defRPr sz="2803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46" indent="0">
              <a:buNone/>
              <a:defRPr sz="1401"/>
            </a:lvl2pPr>
            <a:lvl3pPr marL="914092" indent="0">
              <a:buNone/>
              <a:defRPr sz="1197"/>
            </a:lvl3pPr>
            <a:lvl4pPr marL="1372002" indent="0">
              <a:buNone/>
              <a:defRPr sz="1000"/>
            </a:lvl4pPr>
            <a:lvl5pPr marL="1829048" indent="0">
              <a:buNone/>
              <a:defRPr sz="1000"/>
            </a:lvl5pPr>
            <a:lvl6pPr marL="2286094" indent="0">
              <a:buNone/>
              <a:defRPr sz="1000"/>
            </a:lvl6pPr>
            <a:lvl7pPr marL="2743140" indent="0">
              <a:buNone/>
              <a:defRPr sz="1000"/>
            </a:lvl7pPr>
            <a:lvl8pPr marL="3200186" indent="0">
              <a:buNone/>
              <a:defRPr sz="1000"/>
            </a:lvl8pPr>
            <a:lvl9pPr marL="3658096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EB98-662E-4D44-9091-BDF6246270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987427"/>
            <a:ext cx="6172200" cy="4873625"/>
          </a:xfrm>
        </p:spPr>
        <p:txBody>
          <a:bodyPr anchor="t"/>
          <a:lstStyle>
            <a:lvl1pPr marL="0" indent="0">
              <a:buNone/>
              <a:defRPr sz="3197"/>
            </a:lvl1pPr>
            <a:lvl2pPr marL="457046" indent="0">
              <a:buNone/>
              <a:defRPr sz="2803"/>
            </a:lvl2pPr>
            <a:lvl3pPr marL="914092" indent="0">
              <a:buNone/>
              <a:defRPr sz="2401"/>
            </a:lvl3pPr>
            <a:lvl4pPr marL="1372002" indent="0">
              <a:buNone/>
              <a:defRPr sz="2000"/>
            </a:lvl4pPr>
            <a:lvl5pPr marL="1829048" indent="0">
              <a:buNone/>
              <a:defRPr sz="2000"/>
            </a:lvl5pPr>
            <a:lvl6pPr marL="2286094" indent="0">
              <a:buNone/>
              <a:defRPr sz="2000"/>
            </a:lvl6pPr>
            <a:lvl7pPr marL="2743140" indent="0">
              <a:buNone/>
              <a:defRPr sz="2000"/>
            </a:lvl7pPr>
            <a:lvl8pPr marL="3200186" indent="0">
              <a:buNone/>
              <a:defRPr sz="2000"/>
            </a:lvl8pPr>
            <a:lvl9pPr marL="3658096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46" indent="0">
              <a:buNone/>
              <a:defRPr sz="1401"/>
            </a:lvl2pPr>
            <a:lvl3pPr marL="914092" indent="0">
              <a:buNone/>
              <a:defRPr sz="1197"/>
            </a:lvl3pPr>
            <a:lvl4pPr marL="1372002" indent="0">
              <a:buNone/>
              <a:defRPr sz="1000"/>
            </a:lvl4pPr>
            <a:lvl5pPr marL="1829048" indent="0">
              <a:buNone/>
              <a:defRPr sz="1000"/>
            </a:lvl5pPr>
            <a:lvl6pPr marL="2286094" indent="0">
              <a:buNone/>
              <a:defRPr sz="1000"/>
            </a:lvl6pPr>
            <a:lvl7pPr marL="2743140" indent="0">
              <a:buNone/>
              <a:defRPr sz="1000"/>
            </a:lvl7pPr>
            <a:lvl8pPr marL="3200186" indent="0">
              <a:buNone/>
              <a:defRPr sz="1000"/>
            </a:lvl8pPr>
            <a:lvl9pPr marL="3658096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BC2-377E-4773-A64D-4C86AB9B8E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风控部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7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4606"/>
            <a:fld id="{CE3D3E24-091A-4D8B-90FC-FDC7FA4B7C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34606"/>
              <a:t>2017/8/2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4606"/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风控部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4606"/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3460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092" rtl="0" eaLnBrk="1" latinLnBrk="0" hangingPunct="1">
        <a:lnSpc>
          <a:spcPct val="90000"/>
        </a:lnSpc>
        <a:spcBef>
          <a:spcPct val="0"/>
        </a:spcBef>
        <a:buNone/>
        <a:defRPr sz="4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955" indent="-228955" algn="l" defTabSz="9140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1pPr>
      <a:lvl2pPr marL="686001" indent="-228955" algn="l" defTabSz="914092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7" indent="-228955" algn="l" defTabSz="914092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955" algn="l" defTabSz="914092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9" indent="-228955" algn="l" defTabSz="914092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515049" indent="-228955" algn="l" defTabSz="914092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5" indent="-228955" algn="l" defTabSz="914092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1" indent="-228955" algn="l" defTabSz="914092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7" indent="-228955" algn="l" defTabSz="914092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4092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2002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8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4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6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6" algn="l" defTabSz="914092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3394" y="3074856"/>
            <a:ext cx="7765130" cy="1626339"/>
          </a:xfrm>
        </p:spPr>
        <p:txBody>
          <a:bodyPr anchor="t">
            <a:normAutofit/>
          </a:bodyPr>
          <a:lstStyle/>
          <a:p>
            <a:pPr algn="r"/>
            <a:r>
              <a:rPr lang="zh-CN" altLang="en-US" sz="4354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现金</a:t>
            </a:r>
            <a:r>
              <a:rPr lang="zh-CN" altLang="en-US" sz="4354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贷</a:t>
            </a:r>
            <a:r>
              <a:rPr lang="en-US" altLang="zh-CN" sz="4354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4354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催收评分模型汇报</a:t>
            </a:r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6928" y="4431428"/>
            <a:ext cx="7089120" cy="506282"/>
          </a:xfrm>
        </p:spPr>
        <p:txBody>
          <a:bodyPr>
            <a:normAutofit/>
          </a:bodyPr>
          <a:lstStyle/>
          <a:p>
            <a:r>
              <a:rPr lang="en-US" altLang="zh-CN" sz="24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4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4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4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4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4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4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肘形连接符 44"/>
          <p:cNvCxnSpPr>
            <a:endCxn id="24" idx="1"/>
          </p:cNvCxnSpPr>
          <p:nvPr/>
        </p:nvCxnSpPr>
        <p:spPr>
          <a:xfrm flipV="1">
            <a:off x="1798437" y="4424412"/>
            <a:ext cx="2013004" cy="1884466"/>
          </a:xfrm>
          <a:prstGeom prst="bentConnector3">
            <a:avLst>
              <a:gd name="adj1" fmla="val -16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建模流程概览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3798191" y="1019940"/>
            <a:ext cx="2305878" cy="4452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业务理解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定义建模目标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3823376" y="6197564"/>
            <a:ext cx="2328401" cy="4452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模型结果应用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8191" y="1735550"/>
            <a:ext cx="2305877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宽表生成、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定义目标变量、数据质量核检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8" idx="0"/>
          </p:cNvCxnSpPr>
          <p:nvPr/>
        </p:nvCxnSpPr>
        <p:spPr>
          <a:xfrm>
            <a:off x="4951130" y="1465213"/>
            <a:ext cx="0" cy="27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60409" y="2150353"/>
            <a:ext cx="3974" cy="1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07465" y="2357076"/>
            <a:ext cx="2305877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抽样框：随机抽样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训练集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70%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，验证集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30%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62081" y="2357076"/>
            <a:ext cx="1403753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测试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集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部分变量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16743" y="2978608"/>
            <a:ext cx="2305877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数据预处理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缺失值、异常值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69687" y="2779834"/>
            <a:ext cx="3974" cy="1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818068" y="3608082"/>
            <a:ext cx="2305877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变量转换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降基、分段、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WOE)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971012" y="3385455"/>
            <a:ext cx="3974" cy="1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811441" y="4221653"/>
            <a:ext cx="2305877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Logistic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模型调参、预评分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964385" y="4006977"/>
            <a:ext cx="3974" cy="1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>
            <a:off x="6151777" y="3906268"/>
            <a:ext cx="117944" cy="832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69721" y="4172879"/>
            <a:ext cx="2305877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1"/>
                </a:solidFill>
              </a:rPr>
              <a:t>模型参数：逐步回归，</a:t>
            </a:r>
            <a:r>
              <a:rPr lang="en-US" altLang="zh-CN" sz="1050" b="1" dirty="0" smtClean="0">
                <a:solidFill>
                  <a:schemeClr val="tx1"/>
                </a:solidFill>
              </a:rPr>
              <a:t>SLE</a:t>
            </a:r>
            <a:r>
              <a:rPr lang="zh-CN" altLang="en-US" sz="105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</a:rPr>
              <a:t>SLS 0.05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86950" y="4596687"/>
            <a:ext cx="2305877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1"/>
                </a:solidFill>
              </a:rPr>
              <a:t>变量选择：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20719" y="4851132"/>
            <a:ext cx="2305877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模型选择和确定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(KS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AUC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PSI)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973663" y="4636456"/>
            <a:ext cx="3974" cy="1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 rot="10800000" flipV="1">
            <a:off x="8584878" y="3906268"/>
            <a:ext cx="150879" cy="8322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/>
          </a:p>
        </p:txBody>
      </p:sp>
      <p:cxnSp>
        <p:nvCxnSpPr>
          <p:cNvPr id="33" name="肘形连接符 32"/>
          <p:cNvCxnSpPr>
            <a:stCxn id="29" idx="3"/>
            <a:endCxn id="31" idx="1"/>
          </p:cNvCxnSpPr>
          <p:nvPr/>
        </p:nvCxnSpPr>
        <p:spPr>
          <a:xfrm flipV="1">
            <a:off x="6126596" y="4322379"/>
            <a:ext cx="2609161" cy="731512"/>
          </a:xfrm>
          <a:prstGeom prst="bentConnector3">
            <a:avLst>
              <a:gd name="adj1" fmla="val 108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990888" y="5854335"/>
            <a:ext cx="1" cy="34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822042" y="5456762"/>
            <a:ext cx="2305877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模型汇报和评审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982942" y="5250029"/>
            <a:ext cx="3974" cy="1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35233" y="5878188"/>
            <a:ext cx="34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00FF"/>
                </a:solidFill>
              </a:rPr>
              <a:t>Y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5720" y="6229368"/>
            <a:ext cx="1725434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模型监控、反馈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2645252" y="6340691"/>
            <a:ext cx="1408705" cy="1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409911" y="5426287"/>
            <a:ext cx="34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N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3130281" y="5702260"/>
            <a:ext cx="686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7691" y="5507122"/>
            <a:ext cx="992589" cy="405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修改模型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3550374" y="1934338"/>
            <a:ext cx="168303" cy="23774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肘形连接符 61"/>
          <p:cNvCxnSpPr>
            <a:stCxn id="56" idx="0"/>
            <a:endCxn id="57" idx="1"/>
          </p:cNvCxnSpPr>
          <p:nvPr/>
        </p:nvCxnSpPr>
        <p:spPr>
          <a:xfrm rot="5400000" flipH="1" flipV="1">
            <a:off x="1900146" y="3856894"/>
            <a:ext cx="2384069" cy="91638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2661154" y="6498386"/>
            <a:ext cx="1408705" cy="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284104" y="3738697"/>
            <a:ext cx="2305877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1"/>
                </a:solidFill>
              </a:rPr>
              <a:t>入模变量：</a:t>
            </a:r>
            <a:r>
              <a:rPr lang="en-US" altLang="zh-CN" sz="1050" b="1" dirty="0">
                <a:solidFill>
                  <a:schemeClr val="tx1"/>
                </a:solidFill>
              </a:rPr>
              <a:t>IV</a:t>
            </a:r>
            <a:r>
              <a:rPr lang="zh-CN" altLang="en-US" sz="1050" b="1" dirty="0">
                <a:solidFill>
                  <a:schemeClr val="tx1"/>
                </a:solidFill>
              </a:rPr>
              <a:t>值、卡方值、</a:t>
            </a:r>
            <a:r>
              <a:rPr lang="zh-CN" altLang="en-US" sz="1050" b="1" dirty="0" smtClean="0">
                <a:solidFill>
                  <a:schemeClr val="tx1"/>
                </a:solidFill>
              </a:rPr>
              <a:t>相关系数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84644" y="1679171"/>
            <a:ext cx="261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指示变量，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个目标变量</a:t>
            </a:r>
            <a:r>
              <a:rPr lang="en-US" altLang="zh-CN" sz="1200" dirty="0" smtClean="0"/>
              <a:t>(target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cpd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44</a:t>
            </a:r>
            <a:r>
              <a:rPr lang="zh-CN" altLang="en-US" sz="1200" dirty="0" smtClean="0"/>
              <a:t>个特征变量</a:t>
            </a:r>
            <a:r>
              <a:rPr lang="en-US" altLang="zh-CN" sz="1200" dirty="0"/>
              <a:t>X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187411" y="2263835"/>
            <a:ext cx="261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训练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测试集</a:t>
            </a:r>
            <a:r>
              <a:rPr lang="en-US" altLang="zh-CN" sz="1200" dirty="0" smtClean="0"/>
              <a:t>1610~12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样本外验证集</a:t>
            </a:r>
            <a:r>
              <a:rPr lang="en-US" altLang="zh-CN" sz="1200" dirty="0" smtClean="0"/>
              <a:t>1701~06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206807" y="2881749"/>
            <a:ext cx="261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名义</a:t>
            </a:r>
            <a:r>
              <a:rPr lang="zh-CN" altLang="en-US" sz="1200" dirty="0" smtClean="0"/>
              <a:t>变量：</a:t>
            </a:r>
            <a:r>
              <a:rPr lang="zh-CN" altLang="en-US" sz="1200" dirty="0"/>
              <a:t>缺失值超过</a:t>
            </a:r>
            <a:r>
              <a:rPr lang="en-US" altLang="zh-CN" sz="1200" dirty="0"/>
              <a:t>1%</a:t>
            </a:r>
            <a:r>
              <a:rPr lang="zh-CN" altLang="en-US" sz="1200" dirty="0" smtClean="0"/>
              <a:t>，单独分组；低于</a:t>
            </a:r>
            <a:r>
              <a:rPr lang="en-US" altLang="zh-CN" sz="1200" dirty="0"/>
              <a:t>1%</a:t>
            </a:r>
            <a:r>
              <a:rPr lang="zh-CN" altLang="en-US" sz="1200" dirty="0"/>
              <a:t>，用众数替代</a:t>
            </a:r>
            <a:endParaRPr lang="en-US" altLang="zh-CN" sz="1200" dirty="0" smtClean="0"/>
          </a:p>
          <a:p>
            <a:r>
              <a:rPr lang="zh-CN" altLang="en-US" sz="1200" dirty="0" smtClean="0"/>
              <a:t>连续变量：</a:t>
            </a:r>
            <a:r>
              <a:rPr lang="zh-CN" altLang="en-US" sz="1200" dirty="0"/>
              <a:t>中位数</a:t>
            </a:r>
            <a:r>
              <a:rPr lang="zh-CN" altLang="en-US" sz="1200" dirty="0" smtClean="0"/>
              <a:t>替代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38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变量探索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4575" y="1032690"/>
            <a:ext cx="1970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79665" y="1846171"/>
            <a:ext cx="151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宽表 特征变量概况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71" y="1330036"/>
            <a:ext cx="5885860" cy="49457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39109" y="1053037"/>
            <a:ext cx="162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变量探索过程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15230"/>
              </p:ext>
            </p:extLst>
          </p:nvPr>
        </p:nvGraphicFramePr>
        <p:xfrm>
          <a:off x="262389" y="2258738"/>
          <a:ext cx="4151669" cy="2404702"/>
        </p:xfrm>
        <a:graphic>
          <a:graphicData uri="http://schemas.openxmlformats.org/drawingml/2006/table">
            <a:tbl>
              <a:tblPr/>
              <a:tblGrid>
                <a:gridCol w="427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6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7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57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541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0953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特征变量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顾问宽表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催收组宽表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大数据平台宽表</a:t>
                      </a:r>
                      <a:b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目前已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移植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申请模块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审核模块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还款模块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催收模块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919257" y="1498957"/>
            <a:ext cx="36853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44</a:t>
            </a:r>
            <a:endParaRPr lang="zh-CN" altLang="en-US" sz="105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22029" y="2515885"/>
            <a:ext cx="36853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44</a:t>
            </a:r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69135" y="3633478"/>
            <a:ext cx="36853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44</a:t>
            </a:r>
            <a:endParaRPr lang="zh-CN" altLang="en-US" sz="1050" dirty="0"/>
          </a:p>
        </p:txBody>
      </p:sp>
      <p:sp>
        <p:nvSpPr>
          <p:cNvPr id="20" name="文本框 19"/>
          <p:cNvSpPr txBox="1"/>
          <p:nvPr/>
        </p:nvSpPr>
        <p:spPr>
          <a:xfrm>
            <a:off x="8477595" y="3064521"/>
            <a:ext cx="10737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0.01</a:t>
            </a:r>
            <a:r>
              <a:rPr lang="zh-CN" altLang="en-US" sz="1200" dirty="0" smtClean="0">
                <a:latin typeface="+mn-ea"/>
              </a:rPr>
              <a:t>的变量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3592" y="4733530"/>
            <a:ext cx="36853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18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706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变量调选和调参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5056" y="974789"/>
            <a:ext cx="1146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指标初选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44</a:t>
            </a:r>
            <a:r>
              <a:rPr lang="zh-CN" altLang="en-US" sz="1600" dirty="0" smtClean="0"/>
              <a:t>个变量中，</a:t>
            </a:r>
            <a:r>
              <a:rPr lang="en-US" altLang="zh-CN" sz="1600" dirty="0" smtClean="0"/>
              <a:t>IV&gt;0.01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34</a:t>
            </a:r>
            <a:r>
              <a:rPr lang="zh-CN" altLang="en-US" sz="1600" dirty="0" smtClean="0"/>
              <a:t>个，剔除卡方值或</a:t>
            </a:r>
            <a:r>
              <a:rPr lang="en-US" altLang="zh-CN" sz="1600" dirty="0" smtClean="0"/>
              <a:t>IV</a:t>
            </a:r>
            <a:r>
              <a:rPr lang="zh-CN" altLang="en-US" sz="1600" dirty="0" smtClean="0"/>
              <a:t>值较低、因相关性强而重复及</a:t>
            </a:r>
            <a:r>
              <a:rPr lang="en-US" altLang="zh-CN" sz="1600" dirty="0" smtClean="0"/>
              <a:t>PSI</a:t>
            </a:r>
            <a:r>
              <a:rPr lang="zh-CN" altLang="en-US" sz="1600" dirty="0" smtClean="0"/>
              <a:t>不稳定的变量，剩下</a:t>
            </a:r>
            <a:r>
              <a:rPr lang="en-US" altLang="zh-CN" sz="1600" dirty="0" smtClean="0"/>
              <a:t>18</a:t>
            </a:r>
            <a:r>
              <a:rPr lang="zh-CN" altLang="en-US" sz="1600" dirty="0" smtClean="0"/>
              <a:t>个变量</a:t>
            </a:r>
            <a:endParaRPr lang="en-US" altLang="zh-CN" sz="1600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最终入模</a:t>
            </a:r>
            <a:r>
              <a:rPr lang="zh-CN" altLang="en-US" sz="1600" dirty="0" smtClean="0"/>
              <a:t>：筛选出</a:t>
            </a:r>
            <a:r>
              <a:rPr lang="en-US" altLang="zh-CN" sz="1600" dirty="0" smtClean="0"/>
              <a:t>18</a:t>
            </a:r>
            <a:r>
              <a:rPr lang="zh-CN" altLang="en-US" sz="1600" dirty="0" smtClean="0"/>
              <a:t>个变量进入</a:t>
            </a:r>
            <a:r>
              <a:rPr lang="en-US" altLang="zh-CN" sz="1600" dirty="0" err="1"/>
              <a:t>Logit</a:t>
            </a:r>
            <a:r>
              <a:rPr lang="zh-CN" altLang="en-US" sz="1600" dirty="0" smtClean="0"/>
              <a:t>回归模型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(</a:t>
            </a:r>
            <a:r>
              <a:rPr lang="zh-CN" altLang="en-US" sz="1600" dirty="0" smtClean="0"/>
              <a:t>其中，</a:t>
            </a:r>
            <a:r>
              <a:rPr lang="en-US" altLang="zh-CN" sz="1600" dirty="0"/>
              <a:t> contract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avg_days</a:t>
            </a:r>
            <a:r>
              <a:rPr lang="zh-CN" altLang="en-US" sz="1600" dirty="0"/>
              <a:t>、</a:t>
            </a:r>
            <a:r>
              <a:rPr lang="en-US" altLang="zh-CN" sz="1600" dirty="0"/>
              <a:t>lost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incm_times4</a:t>
            </a:r>
            <a:r>
              <a:rPr lang="zh-CN" altLang="en-US" sz="1600" dirty="0" smtClean="0"/>
              <a:t>个变量卡</a:t>
            </a:r>
            <a:r>
              <a:rPr lang="zh-CN" altLang="en-US" sz="1600" dirty="0"/>
              <a:t>方值低于</a:t>
            </a:r>
            <a:r>
              <a:rPr lang="en-US" altLang="zh-CN" sz="1600" dirty="0"/>
              <a:t>20</a:t>
            </a:r>
            <a:r>
              <a:rPr lang="zh-CN" altLang="en-US" sz="1600" dirty="0"/>
              <a:t>，不作重点关注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241986" y="2691191"/>
            <a:ext cx="11924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FF0000"/>
                </a:solidFill>
              </a:rPr>
              <a:t>相关系数*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altLang="zh-CN" sz="1100" b="1" dirty="0" smtClean="0">
                <a:solidFill>
                  <a:srgbClr val="FF0000"/>
                </a:solidFill>
              </a:rPr>
              <a:t>&gt;6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标红色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89" y="1788695"/>
            <a:ext cx="9481466" cy="49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模型比较与选优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5056" y="974789"/>
            <a:ext cx="1146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指标初选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64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gray">
          <a:xfrm>
            <a:off x="3468193" y="3844339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 rot="3419336">
            <a:off x="3143646" y="3247278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3230814" y="329092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gray">
          <a:xfrm>
            <a:off x="3468193" y="179906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gray">
          <a:xfrm rot="3419336">
            <a:off x="3145316" y="120562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gray">
          <a:xfrm>
            <a:off x="5171818" y="1310116"/>
            <a:ext cx="172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背景及目标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3239593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gray">
          <a:xfrm>
            <a:off x="3468193" y="278504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 rot="3419336">
            <a:off x="3116058" y="216393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206351" y="216003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gray">
          <a:xfrm>
            <a:off x="3468193" y="496042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ltGray">
          <a:xfrm rot="3419336">
            <a:off x="3116059" y="4357224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gray">
          <a:xfrm>
            <a:off x="3220339" y="4371157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gray">
          <a:xfrm>
            <a:off x="4248487" y="2253942"/>
            <a:ext cx="3570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目标客户及时间窗口定义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gray">
          <a:xfrm>
            <a:off x="4764656" y="3330618"/>
            <a:ext cx="2537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变量探索与调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gray">
          <a:xfrm>
            <a:off x="4864041" y="4340150"/>
            <a:ext cx="2339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模型效果及变量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43" y="435428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gray">
          <a:xfrm>
            <a:off x="3491803" y="6073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ltGray">
          <a:xfrm rot="3419336">
            <a:off x="3207640" y="5497201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gray">
          <a:xfrm>
            <a:off x="3263203" y="55400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gray">
          <a:xfrm>
            <a:off x="5041543" y="560356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入模变量表现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模型效果及变量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3068" y="1033462"/>
            <a:ext cx="28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067" y="3047397"/>
            <a:ext cx="28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71067"/>
              </p:ext>
            </p:extLst>
          </p:nvPr>
        </p:nvGraphicFramePr>
        <p:xfrm>
          <a:off x="1422401" y="3515488"/>
          <a:ext cx="9347200" cy="3122295"/>
        </p:xfrm>
        <a:graphic>
          <a:graphicData uri="http://schemas.openxmlformats.org/drawingml/2006/table">
            <a:tbl>
              <a:tblPr/>
              <a:tblGrid>
                <a:gridCol w="1078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5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17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38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7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53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91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4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变量含义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标准误差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Wald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卡方值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 &gt; 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标准化估计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Intercept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26867.8069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百融多次申请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als_m12_nbank_orgnum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个月非银申请机构数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1187.0497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物理属性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CUS_SEX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852.9587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代扣信息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DD_F_RATE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代扣失败比例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329.6703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CON_BALANCELEFT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总未还本金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贷款本金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673.4637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IN_ONTIMEPAY_RATE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按时还款期次占比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105.3627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DELAY_DAYS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历史逾期天数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账龄天数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118.8135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OTHER_PERSON_TYPE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其他联系人类型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159.3313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family_house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婚姻状态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住房类型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68.1481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747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物理属性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CUS_AGE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41.9248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33030"/>
              </p:ext>
            </p:extLst>
          </p:nvPr>
        </p:nvGraphicFramePr>
        <p:xfrm>
          <a:off x="332508" y="1638515"/>
          <a:ext cx="4937758" cy="1028700"/>
        </p:xfrm>
        <a:graphic>
          <a:graphicData uri="http://schemas.openxmlformats.org/drawingml/2006/table">
            <a:tbl>
              <a:tblPr/>
              <a:tblGrid>
                <a:gridCol w="1333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14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2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62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3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73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好客户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坏客户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74876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72.06%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样本外验证集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47.03%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样本外验证集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161135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475615" y="1288473"/>
            <a:ext cx="446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数据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集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训练、测试、验证、验证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1701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。。。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1706)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轴，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AUC/KS/GINI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轴 画一个图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模型效果及变量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3068" y="1033462"/>
            <a:ext cx="28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067" y="3047397"/>
            <a:ext cx="28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11163"/>
              </p:ext>
            </p:extLst>
          </p:nvPr>
        </p:nvGraphicFramePr>
        <p:xfrm>
          <a:off x="838200" y="3500586"/>
          <a:ext cx="10515601" cy="3122174"/>
        </p:xfrm>
        <a:graphic>
          <a:graphicData uri="http://schemas.openxmlformats.org/drawingml/2006/table">
            <a:tbl>
              <a:tblPr/>
              <a:tblGrid>
                <a:gridCol w="1077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8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3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79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4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81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32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变量含义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估计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Wald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 &gt; 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卡方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标准化估计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Intercept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-1.5638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0.00954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26895.6417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百融多次申请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als_m12_nbank_othernum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个月非本机构其他非银机构申请次数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0.802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0.024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1116.7064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0.159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物理属性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CUS_SEX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0.9722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0.0332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859.5873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0.1673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代扣信息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DD_F_RATE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代扣失败比例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0.5041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0.0276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332.5064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0.1626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CON_BALANCELEFT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总未还本金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贷款本金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1.1439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0.0437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686.32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0.1538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IN_ONTIMEPAY_RATE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按时还款期次占比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0.3332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0.0324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105.8614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0.1068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DELAY_DAYS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历史逾期天数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账龄天数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0.0275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119.249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0.0762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OTHER_PERSON_TYPE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其他联系人类型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0.6828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0.054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160.0007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0.0702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family_house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婚姻状态</a:t>
                      </a:r>
                      <a:r>
                        <a:rPr lang="en-US" altLang="zh-CN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住房类型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0.4267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0.0516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68.3324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0.0488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96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物理属性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CUS_AGE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0.4249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0.0662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41.1503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0.0351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61885"/>
              </p:ext>
            </p:extLst>
          </p:nvPr>
        </p:nvGraphicFramePr>
        <p:xfrm>
          <a:off x="2545262" y="1556580"/>
          <a:ext cx="7327898" cy="1028700"/>
        </p:xfrm>
        <a:graphic>
          <a:graphicData uri="http://schemas.openxmlformats.org/drawingml/2006/table">
            <a:tbl>
              <a:tblPr/>
              <a:tblGrid>
                <a:gridCol w="2246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8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5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7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1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好客户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坏客户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74876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样本外验证集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样本外验证集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161135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2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模型效果及变量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3068" y="1033462"/>
            <a:ext cx="28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067" y="3047397"/>
            <a:ext cx="28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32161"/>
              </p:ext>
            </p:extLst>
          </p:nvPr>
        </p:nvGraphicFramePr>
        <p:xfrm>
          <a:off x="727363" y="3523088"/>
          <a:ext cx="10515601" cy="2725452"/>
        </p:xfrm>
        <a:graphic>
          <a:graphicData uri="http://schemas.openxmlformats.org/drawingml/2006/table">
            <a:tbl>
              <a:tblPr/>
              <a:tblGrid>
                <a:gridCol w="1077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8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3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79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4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81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32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</a:p>
                  </a:txBody>
                  <a:tcPr marL="9514" marR="9514" marT="95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变量含义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估计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标准误差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Wald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 &gt; 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卡方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标准化估计</a:t>
                      </a:r>
                    </a:p>
                  </a:txBody>
                  <a:tcPr marL="9514" marR="9514" marT="95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4" marR="9514" marT="951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Intercept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-1.5639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0.00951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27039.4906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百融多次申请</a:t>
                      </a:r>
                    </a:p>
                  </a:txBody>
                  <a:tcPr marL="9514" marR="9514" marT="951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als_m12_nbank_othernum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个月非本机构其他非银机构申请次数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0.8119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0.024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1147.4884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0.1609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物理属性</a:t>
                      </a:r>
                    </a:p>
                  </a:txBody>
                  <a:tcPr marL="9514" marR="9514" marT="951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CUS_SEX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0.0328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968.5183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0.1757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代扣信息</a:t>
                      </a:r>
                    </a:p>
                  </a:txBody>
                  <a:tcPr marL="9514" marR="9514" marT="951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DD_F_RATE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代扣失败比例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0.505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0.0276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335.5354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0.1629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14" marR="9514" marT="951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CON_BALANCELEFT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总未还本金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贷款本金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1.1442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0.0437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686.6326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0.1538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14" marR="9514" marT="951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IN_ONTIMEPAY_RATE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按时还款期次占比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0.3278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0.0323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102.8028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0.105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还款行为</a:t>
                      </a:r>
                    </a:p>
                  </a:txBody>
                  <a:tcPr marL="9514" marR="9514" marT="951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DELAY_DAYS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历史逾期天数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账龄天数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0.3212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0.0274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137.4495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0.0816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物理属性</a:t>
                      </a:r>
                    </a:p>
                  </a:txBody>
                  <a:tcPr marL="9514" marR="9514" marT="951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CUS_AGE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0.7332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0.0588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155.419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&lt;.0001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0.0606</a:t>
                      </a:r>
                    </a:p>
                  </a:txBody>
                  <a:tcPr marL="9514" marR="9514" marT="9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84894"/>
              </p:ext>
            </p:extLst>
          </p:nvPr>
        </p:nvGraphicFramePr>
        <p:xfrm>
          <a:off x="2321214" y="1687032"/>
          <a:ext cx="7327898" cy="1028700"/>
        </p:xfrm>
        <a:graphic>
          <a:graphicData uri="http://schemas.openxmlformats.org/drawingml/2006/table">
            <a:tbl>
              <a:tblPr/>
              <a:tblGrid>
                <a:gridCol w="2246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8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5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7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1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好客户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坏客户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74876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样本外验证集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样本外验证集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161135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模型稳定性</a:t>
            </a: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95288" y="948615"/>
            <a:ext cx="48109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样本查看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个模型评分、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918765"/>
              </p:ext>
            </p:extLst>
          </p:nvPr>
        </p:nvGraphicFramePr>
        <p:xfrm>
          <a:off x="838200" y="2029096"/>
          <a:ext cx="4959532" cy="328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514825"/>
              </p:ext>
            </p:extLst>
          </p:nvPr>
        </p:nvGraphicFramePr>
        <p:xfrm>
          <a:off x="6622869" y="2029096"/>
          <a:ext cx="4572000" cy="328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57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模型稳定性</a:t>
            </a: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95288" y="948615"/>
            <a:ext cx="2089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查看变量稳定性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709184"/>
              </p:ext>
            </p:extLst>
          </p:nvPr>
        </p:nvGraphicFramePr>
        <p:xfrm>
          <a:off x="2631077" y="1638991"/>
          <a:ext cx="7086600" cy="3958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64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gray">
          <a:xfrm>
            <a:off x="3468193" y="3844339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 rot="3419336">
            <a:off x="3143646" y="3247278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3230814" y="329092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gray">
          <a:xfrm>
            <a:off x="3468193" y="179906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gray">
          <a:xfrm rot="3419336">
            <a:off x="3145316" y="120562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gray">
          <a:xfrm>
            <a:off x="5171818" y="1310116"/>
            <a:ext cx="172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背景及目标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3239593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gray">
          <a:xfrm>
            <a:off x="3468193" y="278504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 rot="3419336">
            <a:off x="3116058" y="216393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206351" y="216003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gray">
          <a:xfrm>
            <a:off x="3468193" y="496042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ltGray">
          <a:xfrm rot="3419336">
            <a:off x="3116059" y="4357224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gray">
          <a:xfrm>
            <a:off x="3220339" y="4371157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gray">
          <a:xfrm>
            <a:off x="4248487" y="2253942"/>
            <a:ext cx="3570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目标客户及时间窗口定义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gray">
          <a:xfrm>
            <a:off x="4764657" y="3330618"/>
            <a:ext cx="2537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探索与调参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gray">
          <a:xfrm>
            <a:off x="4864041" y="4340150"/>
            <a:ext cx="2339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模型效果及变量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43" y="435428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gray">
          <a:xfrm>
            <a:off x="3491803" y="6073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ltGray">
          <a:xfrm rot="3419336">
            <a:off x="3207640" y="5497201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gray">
          <a:xfrm>
            <a:off x="3263203" y="55400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gray">
          <a:xfrm>
            <a:off x="5041543" y="560356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入模变量表现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616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新旧模型对比</a:t>
            </a:r>
          </a:p>
        </p:txBody>
      </p:sp>
      <p:sp>
        <p:nvSpPr>
          <p:cNvPr id="18" name="矩形 17"/>
          <p:cNvSpPr/>
          <p:nvPr/>
        </p:nvSpPr>
        <p:spPr>
          <a:xfrm>
            <a:off x="1037502" y="5935652"/>
            <a:ext cx="10483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新模型不仅效果比旧版强，并且对早期的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值也具有区分度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尤其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存在欺诈风险的首期逾期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93417"/>
              </p:ext>
            </p:extLst>
          </p:nvPr>
        </p:nvGraphicFramePr>
        <p:xfrm>
          <a:off x="305176" y="1093029"/>
          <a:ext cx="4682461" cy="4842623"/>
        </p:xfrm>
        <a:graphic>
          <a:graphicData uri="http://schemas.openxmlformats.org/drawingml/2006/table">
            <a:tbl>
              <a:tblPr/>
              <a:tblGrid>
                <a:gridCol w="1844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4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6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2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49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42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首期逾期超过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30+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旧版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0.2939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0.40936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0.4084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0.40117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GINI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0.40732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0.54015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0.53803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0.52848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0.70366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0.77007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0.76902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0.76424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期任意一期逾期超过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30+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旧版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0.2713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0.38086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0.37978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0.37398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GINI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0.38154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0.50865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0.50654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0.49764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0.69077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0.75432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0.75327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0.74882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期任意一期逾期超过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30+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旧版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0.2556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0.35763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0.35669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0.35206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GINI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0.36112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0.48525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0.48306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0.47497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0.68056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0.74262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0.74153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0.73748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期任意一期逾期超过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30+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旧版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0.24969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0.3432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0.342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0.33999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GINI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0.35172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0.46835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0.46684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0.46022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0.67586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0.73418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0.73342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0.73011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期任意一期逾期超过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30+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旧版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0.24586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0.33351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0.33282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0.33147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GINI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0.34644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0.45737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0.45588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0.45051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64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0.67322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0.72868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0.72794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0.72525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75615" y="1288473"/>
            <a:ext cx="446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模型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李芳旧模型、模型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、模型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、模型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3)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轴，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AUC/KS/GINI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轴 画一个图 对比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616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模型排序效果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78886"/>
              </p:ext>
            </p:extLst>
          </p:nvPr>
        </p:nvGraphicFramePr>
        <p:xfrm>
          <a:off x="777240" y="1593661"/>
          <a:ext cx="5405847" cy="4527668"/>
        </p:xfrm>
        <a:graphic>
          <a:graphicData uri="http://schemas.openxmlformats.org/drawingml/2006/table">
            <a:tbl>
              <a:tblPr/>
              <a:tblGrid>
                <a:gridCol w="965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0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9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5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5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04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10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72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720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组别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总客户数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坏客户数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逾期率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LIFT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对应逾期率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3645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51.12%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2787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39.08%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2303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32.29%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1977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27.72%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24.82%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28.49%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30.97%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19.07%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33.24%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1126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33.25%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996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32.75%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804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28.43%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717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599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378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288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85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14575" y="105200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88" y="2087785"/>
            <a:ext cx="4584589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616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模型排序效果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575" y="105200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447" y="2087785"/>
            <a:ext cx="4584589" cy="3060457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81755"/>
              </p:ext>
            </p:extLst>
          </p:nvPr>
        </p:nvGraphicFramePr>
        <p:xfrm>
          <a:off x="838200" y="1611426"/>
          <a:ext cx="5215509" cy="4523673"/>
        </p:xfrm>
        <a:graphic>
          <a:graphicData uri="http://schemas.openxmlformats.org/drawingml/2006/table">
            <a:tbl>
              <a:tblPr/>
              <a:tblGrid>
                <a:gridCol w="929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3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2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24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4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44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48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68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组别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总客户数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坏客户数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逾期率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LIFT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筛选率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对应逾期率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3635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50.98%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38.71%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2307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32.35%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27.50%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24.66%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24.68%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30.87%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1343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18.83%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32.51%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1247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33.07%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33.16%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994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876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30.11%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28.38%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719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457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288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6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616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模型排序效果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575" y="105200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91" y="2273240"/>
            <a:ext cx="4584589" cy="3060457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0376"/>
              </p:ext>
            </p:extLst>
          </p:nvPr>
        </p:nvGraphicFramePr>
        <p:xfrm>
          <a:off x="707571" y="1609940"/>
          <a:ext cx="5215509" cy="4557806"/>
        </p:xfrm>
        <a:graphic>
          <a:graphicData uri="http://schemas.openxmlformats.org/drawingml/2006/table">
            <a:tbl>
              <a:tblPr/>
              <a:tblGrid>
                <a:gridCol w="929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3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2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24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4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44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48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95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组别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总客户数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坏客户数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逾期率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LIFT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筛选率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对应逾期率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3641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51.06%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2714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38.05%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2276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31.91%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14.20%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27.79%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28.01%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22.46%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30.38%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1391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32.21%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33.01%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1009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32.97%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31.89%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950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29.79%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783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28.08%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7.22%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744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653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23.50%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589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8.26%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20.67%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486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366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4.04%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7132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293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4.11%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3.49%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99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8713" marR="8713" marT="87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7131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205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5.03%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2.88%</a:t>
                      </a:r>
                    </a:p>
                  </a:txBody>
                  <a:tcPr marL="8713" marR="8713" marT="87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8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616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模型预测与真实的关系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70403"/>
              </p:ext>
            </p:extLst>
          </p:nvPr>
        </p:nvGraphicFramePr>
        <p:xfrm>
          <a:off x="514575" y="968377"/>
          <a:ext cx="5457825" cy="283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860571"/>
              </p:ext>
            </p:extLst>
          </p:nvPr>
        </p:nvGraphicFramePr>
        <p:xfrm>
          <a:off x="6228804" y="968377"/>
          <a:ext cx="4944291" cy="283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662956"/>
              </p:ext>
            </p:extLst>
          </p:nvPr>
        </p:nvGraphicFramePr>
        <p:xfrm>
          <a:off x="3686400" y="3894347"/>
          <a:ext cx="4572000" cy="259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52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gray">
          <a:xfrm>
            <a:off x="3468193" y="3844339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 rot="3419336">
            <a:off x="3143646" y="3247278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3230814" y="329092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gray">
          <a:xfrm>
            <a:off x="3468193" y="179906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gray">
          <a:xfrm rot="3419336">
            <a:off x="3145316" y="120562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gray">
          <a:xfrm>
            <a:off x="5171818" y="1310116"/>
            <a:ext cx="172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背景及目标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3239593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gray">
          <a:xfrm>
            <a:off x="3468193" y="278504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 rot="3419336">
            <a:off x="3116058" y="216393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206351" y="216003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gray">
          <a:xfrm>
            <a:off x="3468193" y="496042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ltGray">
          <a:xfrm rot="3419336">
            <a:off x="3116059" y="4357224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gray">
          <a:xfrm>
            <a:off x="3220339" y="4371157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gray">
          <a:xfrm>
            <a:off x="4248487" y="2253942"/>
            <a:ext cx="3570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目标客户及时间窗口定义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gray">
          <a:xfrm>
            <a:off x="4764656" y="3330618"/>
            <a:ext cx="2537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变量探索与调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gray">
          <a:xfrm>
            <a:off x="4864041" y="4340150"/>
            <a:ext cx="2339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模型效果及变量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43" y="435428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gray">
          <a:xfrm>
            <a:off x="3491803" y="6073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ltGray">
          <a:xfrm rot="3419336">
            <a:off x="3207640" y="5497201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gray">
          <a:xfrm>
            <a:off x="3263203" y="55400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gray">
          <a:xfrm>
            <a:off x="5041543" y="560356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入模变量表现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7" name="矩形 16"/>
          <p:cNvSpPr/>
          <p:nvPr/>
        </p:nvSpPr>
        <p:spPr>
          <a:xfrm>
            <a:off x="754117" y="4171622"/>
            <a:ext cx="4167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贷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客户历史延滞天数在账龄天数中占比越大，风险越高。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64338"/>
              </p:ext>
            </p:extLst>
          </p:nvPr>
        </p:nvGraphicFramePr>
        <p:xfrm>
          <a:off x="4554561" y="1223564"/>
          <a:ext cx="7013748" cy="1819341"/>
        </p:xfrm>
        <a:graphic>
          <a:graphicData uri="http://schemas.openxmlformats.org/drawingml/2006/table">
            <a:tbl>
              <a:tblPr/>
              <a:tblGrid>
                <a:gridCol w="1091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5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4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1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(0.00,0.09]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203738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190400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13338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54.63%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6.55%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-0.5925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0.1524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(0.09,0.18]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84902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76380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22.77%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10.04%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-0.1270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(0.18,0.31]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49534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40591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13.28%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18.05%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0.5534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0.0502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(0.31,0.44]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15780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1.1373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0.1149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(0.44,0.88]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38.43%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1.5948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0.1484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673357"/>
              </p:ext>
            </p:extLst>
          </p:nvPr>
        </p:nvGraphicFramePr>
        <p:xfrm>
          <a:off x="6589986" y="3195747"/>
          <a:ext cx="4763814" cy="316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49495" y="1079247"/>
            <a:ext cx="57044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DELAY_DAYS_RATE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史延滞天数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账龄天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b="1" i="0" u="none" strike="noStrik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0.4693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、累计还滞纳金次数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、历史总催收次数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、历史连续逾期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天次数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5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694754"/>
              </p:ext>
            </p:extLst>
          </p:nvPr>
        </p:nvGraphicFramePr>
        <p:xfrm>
          <a:off x="6589986" y="3195746"/>
          <a:ext cx="4763814" cy="316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9496" y="1072326"/>
            <a:ext cx="39006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BPTP_RATIO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BPTP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endParaRPr lang="en-US" altLang="zh-CN" b="1" i="0" u="none" strike="noStrik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0.3536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延滞天数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、累计还滞纳金次数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历史连续逾期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117" y="4171622"/>
            <a:ext cx="4167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现金贷客户口头承诺还款后，未按承诺进行还款率越高，风险越大。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07416"/>
              </p:ext>
            </p:extLst>
          </p:nvPr>
        </p:nvGraphicFramePr>
        <p:xfrm>
          <a:off x="4554561" y="1223564"/>
          <a:ext cx="7013748" cy="1819341"/>
        </p:xfrm>
        <a:graphic>
          <a:graphicData uri="http://schemas.openxmlformats.org/drawingml/2006/table">
            <a:tbl>
              <a:tblPr/>
              <a:tblGrid>
                <a:gridCol w="1091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5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4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1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(0.00,0.20]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225855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209562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16293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60.56%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7.21%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-0.4883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0.1194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(0.20,0.40]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59672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52815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11.49%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0.0245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(0.40,0.60]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50558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42262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13.56%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16.41%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0.4379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0.0307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(0.60,0.70]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19037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14457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24.06%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0.9165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(0.70,1.00]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17805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11898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4.77%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33.18%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1.3658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0.1433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602437" y="5741627"/>
            <a:ext cx="560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：指进行催收电话拨打时，客户口头承诺还款。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：客户口头承诺还款后，未按承诺进行还款。</a:t>
            </a:r>
          </a:p>
        </p:txBody>
      </p:sp>
    </p:spTree>
    <p:extLst>
      <p:ext uri="{BB962C8B-B14F-4D97-AF65-F5344CB8AC3E}">
        <p14:creationId xmlns:p14="http://schemas.microsoft.com/office/powerpoint/2010/main" val="40780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274435"/>
              </p:ext>
            </p:extLst>
          </p:nvPr>
        </p:nvGraphicFramePr>
        <p:xfrm>
          <a:off x="6589986" y="3195745"/>
          <a:ext cx="4763814" cy="3160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9497" y="1072326"/>
            <a:ext cx="5830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PAY_DELAY_NUM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积还滞纳金次数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0.3401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延滞天数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bptp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、累计还滞纳金次数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历史总催收次数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、历史连续逾期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天次数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4117" y="4171622"/>
            <a:ext cx="4167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贷客户累积还滞纳金次数越多，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风险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越大。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93801"/>
              </p:ext>
            </p:extLst>
          </p:nvPr>
        </p:nvGraphicFramePr>
        <p:xfrm>
          <a:off x="4554561" y="1223564"/>
          <a:ext cx="7013748" cy="1819341"/>
        </p:xfrm>
        <a:graphic>
          <a:graphicData uri="http://schemas.openxmlformats.org/drawingml/2006/table">
            <a:tbl>
              <a:tblPr/>
              <a:tblGrid>
                <a:gridCol w="1091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5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4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1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(0.00,2.00]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242452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225391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17061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65.01%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7.04%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-0.5150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0.1412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(2.00,4.00]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55724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47363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14.94%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0.3318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0.0187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(4.00,6.00]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28831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23193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7.73%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19.56%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0.6517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0.0420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(6.00,18.00]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43876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33610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11.77%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23.40%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0.8800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0.1261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(18.00,40.00]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29.70%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1.2042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568609"/>
              </p:ext>
            </p:extLst>
          </p:nvPr>
        </p:nvGraphicFramePr>
        <p:xfrm>
          <a:off x="6597846" y="3204205"/>
          <a:ext cx="4755953" cy="3152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9496" y="1072326"/>
            <a:ext cx="39006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CS_TIMES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总催收次数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0.3046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、历史延滞天数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账龄天数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、累计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还滞纳金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历史连续逾期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4117" y="4171622"/>
            <a:ext cx="4167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现金贷客户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历史总的被催收次数越多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风险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越大。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6688"/>
              </p:ext>
            </p:extLst>
          </p:nvPr>
        </p:nvGraphicFramePr>
        <p:xfrm>
          <a:off x="4250167" y="1223564"/>
          <a:ext cx="7318142" cy="1819341"/>
        </p:xfrm>
        <a:graphic>
          <a:graphicData uri="http://schemas.openxmlformats.org/drawingml/2006/table">
            <a:tbl>
              <a:tblPr/>
              <a:tblGrid>
                <a:gridCol w="113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9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5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41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15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28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30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(0.00,15.50]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263369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242750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20619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70.62%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7.83%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-0.3998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0.0966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(15.50,31.00]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55567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47595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14.90%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14.35%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0.2792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0.0129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(31.00,46.50]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25748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20332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6.90%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21.03%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0.7432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0.0503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(46.50,62.00]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3.41%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25.88%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1.0140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0.0508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(62.00,310.00]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15517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4.16%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29.85%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1.2116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0.0940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24543" y="468384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背景及目标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745" y="1034120"/>
            <a:ext cx="10355574" cy="76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一、背景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有一个旧模型对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催收客户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名单进行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筛选，但数据近期未做更新、模型需重建优化。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08"/>
          <p:cNvCxnSpPr/>
          <p:nvPr/>
        </p:nvCxnSpPr>
        <p:spPr>
          <a:xfrm>
            <a:off x="4104685" y="3210937"/>
            <a:ext cx="627457" cy="4216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0"/>
          <p:cNvCxnSpPr/>
          <p:nvPr/>
        </p:nvCxnSpPr>
        <p:spPr>
          <a:xfrm flipH="1">
            <a:off x="4182200" y="4237480"/>
            <a:ext cx="627640" cy="4246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8"/>
          <p:cNvCxnSpPr>
            <a:endCxn id="22" idx="7"/>
          </p:cNvCxnSpPr>
          <p:nvPr/>
        </p:nvCxnSpPr>
        <p:spPr>
          <a:xfrm>
            <a:off x="4111388" y="4488232"/>
            <a:ext cx="796200" cy="7018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91"/>
          <p:cNvSpPr/>
          <p:nvPr/>
        </p:nvSpPr>
        <p:spPr>
          <a:xfrm rot="3600000" flipH="1">
            <a:off x="5385581" y="3880768"/>
            <a:ext cx="366183" cy="31567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nut 92"/>
          <p:cNvSpPr/>
          <p:nvPr/>
        </p:nvSpPr>
        <p:spPr>
          <a:xfrm flipH="1">
            <a:off x="4736928" y="3338834"/>
            <a:ext cx="1083093" cy="1083093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18" name="Group 93"/>
          <p:cNvGrpSpPr/>
          <p:nvPr/>
        </p:nvGrpSpPr>
        <p:grpSpPr>
          <a:xfrm flipH="1">
            <a:off x="5340436" y="3629487"/>
            <a:ext cx="1321741" cy="335026"/>
            <a:chOff x="1793077" y="1463668"/>
            <a:chExt cx="1371600" cy="347664"/>
          </a:xfrm>
          <a:solidFill>
            <a:srgbClr val="78C8FF"/>
          </a:solidFill>
        </p:grpSpPr>
        <p:sp>
          <p:nvSpPr>
            <p:cNvPr id="19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1852358" y="1511360"/>
              <a:ext cx="281127" cy="287448"/>
            </a:xfrm>
            <a:prstGeom prst="rect">
              <a:avLst/>
            </a:prstGeom>
            <a:no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72">
                <a:spcBef>
                  <a:spcPct val="20000"/>
                </a:spcBef>
                <a:defRPr/>
              </a:pPr>
              <a:r>
                <a:rPr lang="ar-SY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Isosceles Triangle 98"/>
          <p:cNvSpPr/>
          <p:nvPr/>
        </p:nvSpPr>
        <p:spPr>
          <a:xfrm rot="3600000" flipH="1">
            <a:off x="5397626" y="5573373"/>
            <a:ext cx="366183" cy="31567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Donut 99"/>
          <p:cNvSpPr/>
          <p:nvPr/>
        </p:nvSpPr>
        <p:spPr>
          <a:xfrm flipH="1">
            <a:off x="4748973" y="5031439"/>
            <a:ext cx="1083093" cy="1083093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23" name="Group 100"/>
          <p:cNvGrpSpPr/>
          <p:nvPr/>
        </p:nvGrpSpPr>
        <p:grpSpPr>
          <a:xfrm flipH="1">
            <a:off x="5352484" y="5325160"/>
            <a:ext cx="1321741" cy="335027"/>
            <a:chOff x="1793075" y="1466851"/>
            <a:chExt cx="1371600" cy="347664"/>
          </a:xfrm>
        </p:grpSpPr>
        <p:sp>
          <p:nvSpPr>
            <p:cNvPr id="24" name="Round Same Side Corner Rectangle 101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1852359" y="1504812"/>
              <a:ext cx="281127" cy="28744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72">
                <a:spcBef>
                  <a:spcPct val="20000"/>
                </a:spcBef>
                <a:defRPr/>
              </a:pPr>
              <a:r>
                <a:rPr lang="ar-SY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26" name="Isosceles Triangle 114"/>
          <p:cNvSpPr/>
          <p:nvPr/>
        </p:nvSpPr>
        <p:spPr>
          <a:xfrm rot="18000000">
            <a:off x="3206402" y="2789284"/>
            <a:ext cx="366183" cy="31567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Donut 115"/>
          <p:cNvSpPr/>
          <p:nvPr/>
        </p:nvSpPr>
        <p:spPr>
          <a:xfrm>
            <a:off x="3138146" y="2247350"/>
            <a:ext cx="1083093" cy="1083093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28" name="Group 54"/>
          <p:cNvGrpSpPr/>
          <p:nvPr/>
        </p:nvGrpSpPr>
        <p:grpSpPr>
          <a:xfrm>
            <a:off x="2295992" y="2541071"/>
            <a:ext cx="1321741" cy="335027"/>
            <a:chOff x="1793078" y="1466850"/>
            <a:chExt cx="1371600" cy="347664"/>
          </a:xfrm>
        </p:grpSpPr>
        <p:sp>
          <p:nvSpPr>
            <p:cNvPr id="29" name="Round Same Side Corner Rectangle 117"/>
            <p:cNvSpPr/>
            <p:nvPr/>
          </p:nvSpPr>
          <p:spPr>
            <a:xfrm rot="16200000">
              <a:off x="2305046" y="954882"/>
              <a:ext cx="347664" cy="1371600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1870668" y="1491735"/>
              <a:ext cx="266156" cy="28744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72">
                <a:spcBef>
                  <a:spcPct val="20000"/>
                </a:spcBef>
                <a:defRPr/>
              </a:pPr>
              <a:r>
                <a:rPr lang="ar-SY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Isosceles Triangle 121"/>
          <p:cNvSpPr/>
          <p:nvPr/>
        </p:nvSpPr>
        <p:spPr>
          <a:xfrm rot="18000000">
            <a:off x="3206402" y="4578349"/>
            <a:ext cx="366183" cy="31567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nut 122"/>
          <p:cNvSpPr/>
          <p:nvPr/>
        </p:nvSpPr>
        <p:spPr>
          <a:xfrm>
            <a:off x="3138146" y="4036414"/>
            <a:ext cx="1083093" cy="1083093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33" name="Group 79"/>
          <p:cNvGrpSpPr/>
          <p:nvPr/>
        </p:nvGrpSpPr>
        <p:grpSpPr>
          <a:xfrm>
            <a:off x="2295993" y="4330135"/>
            <a:ext cx="1321741" cy="335027"/>
            <a:chOff x="1793079" y="1466851"/>
            <a:chExt cx="1371600" cy="347664"/>
          </a:xfrm>
        </p:grpSpPr>
        <p:sp>
          <p:nvSpPr>
            <p:cNvPr id="34" name="Round Same Side Corner Rectangle 124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Placeholder 3"/>
            <p:cNvSpPr txBox="1">
              <a:spLocks/>
            </p:cNvSpPr>
            <p:nvPr/>
          </p:nvSpPr>
          <p:spPr>
            <a:xfrm>
              <a:off x="1874002" y="1504812"/>
              <a:ext cx="281127" cy="28744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72">
                <a:spcBef>
                  <a:spcPct val="20000"/>
                </a:spcBef>
                <a:defRPr/>
              </a:pPr>
              <a:r>
                <a:rPr lang="ar-SY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24"/>
          <p:cNvSpPr txBox="1"/>
          <p:nvPr/>
        </p:nvSpPr>
        <p:spPr>
          <a:xfrm>
            <a:off x="186349" y="43513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目标变量</a:t>
            </a:r>
            <a:endParaRPr lang="zh-CN" altLang="en-US" sz="20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242186" y="2495160"/>
            <a:ext cx="3114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现金贷逾期客户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剔除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以下客群：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、消费贷、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车贷、小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、欺诈、特殊、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阶段首期逾期案件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229898" y="21820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目标客群</a:t>
            </a:r>
            <a:endParaRPr lang="zh-CN" altLang="en-US" sz="20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6631787" y="5335878"/>
            <a:ext cx="173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4"/>
          <p:cNvSpPr txBox="1"/>
          <p:nvPr/>
        </p:nvSpPr>
        <p:spPr>
          <a:xfrm>
            <a:off x="6628621" y="4934039"/>
            <a:ext cx="212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表现期</a:t>
            </a:r>
            <a:endParaRPr lang="zh-CN" altLang="en-US" sz="20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Box 23"/>
          <p:cNvSpPr txBox="1"/>
          <p:nvPr/>
        </p:nvSpPr>
        <p:spPr>
          <a:xfrm>
            <a:off x="6629844" y="2611916"/>
            <a:ext cx="1885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现行决策时点为进入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天，在整个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阶段评级不再发生变化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6479298" y="22876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决策时点</a:t>
            </a:r>
            <a:endParaRPr lang="zh-CN" altLang="en-US" sz="20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9898" y="4694337"/>
            <a:ext cx="2974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短期回收可能性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天催收期内是否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会还清该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期逾期金额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86355"/>
              </p:ext>
            </p:extLst>
          </p:nvPr>
        </p:nvGraphicFramePr>
        <p:xfrm>
          <a:off x="9202189" y="2182044"/>
          <a:ext cx="2812159" cy="1498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51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K-S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0.340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2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测试集</a:t>
                      </a: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0.326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4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验证集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(17/01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案件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2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(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17/02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月案件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5" name="TextBox 24"/>
          <p:cNvSpPr txBox="1"/>
          <p:nvPr/>
        </p:nvSpPr>
        <p:spPr>
          <a:xfrm>
            <a:off x="10102116" y="18143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 smtClean="0">
                <a:ea typeface="微软雅黑" panose="020B0503020204020204" pitchFamily="34" charset="-122"/>
              </a:rPr>
              <a:t>旧模型概要</a:t>
            </a:r>
            <a:endParaRPr lang="zh-CN" altLang="en-US" sz="1600" b="1" dirty="0">
              <a:ea typeface="微软雅黑" panose="020B0503020204020204" pitchFamily="34" charset="-122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1343"/>
              </p:ext>
            </p:extLst>
          </p:nvPr>
        </p:nvGraphicFramePr>
        <p:xfrm>
          <a:off x="8456761" y="3807512"/>
          <a:ext cx="3638008" cy="2763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8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4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6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56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05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05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变量描述</a:t>
                      </a:r>
                      <a:endParaRPr lang="zh-CN" altLang="en-US" sz="105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  <a:endParaRPr lang="en-US" sz="105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DELAY_DAYS_RATE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历史延滞天数</a:t>
                      </a:r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账龄天数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0.468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68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MAX_CPD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历史最大逾期</a:t>
                      </a:r>
                      <a:r>
                        <a:rPr lang="en-US" altLang="zh-CN" sz="1000" u="none" strike="noStrike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cs_cpd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0.464</a:t>
                      </a:r>
                      <a:endParaRPr lang="en-US" altLang="zh-CN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68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BPTP_RATIO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BPTP</a:t>
                      </a:r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比率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0.358</a:t>
                      </a:r>
                      <a:endParaRPr lang="en-US" altLang="zh-CN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68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DK_RATIO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代扣失败比率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0.308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68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PTP_RATIO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PTP Ratio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0.216</a:t>
                      </a:r>
                      <a:endParaRPr lang="en-US" altLang="zh-CN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68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MAX_OVERDUE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历史最大逾期金额          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0.118</a:t>
                      </a:r>
                      <a:endParaRPr lang="en-US" altLang="zh-CN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68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PERSON_SEX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0.025</a:t>
                      </a:r>
                      <a:endParaRPr lang="en-US" altLang="zh-CN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68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CITY</a:t>
                      </a:r>
                      <a:endParaRPr 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0.019</a:t>
                      </a:r>
                      <a:endParaRPr lang="en-US" altLang="zh-CN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68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EDUCATION</a:t>
                      </a:r>
                      <a:endParaRPr lang="en-US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教育程度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24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FINISH_PERIODS_RATIO</a:t>
                      </a:r>
                      <a:endParaRPr lang="en-US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实还期数比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0.011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OTHER_PERSON_TYPE</a:t>
                      </a:r>
                      <a:endParaRPr lang="en-US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其他联系人类型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0.008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20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FAMILY_STATE</a:t>
                      </a:r>
                      <a:endParaRPr lang="en-US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婚姻状态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86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PUTOUT_SAGROUP</a:t>
                      </a:r>
                      <a:endParaRPr lang="en-US" sz="1000" b="0" i="0" u="none" strike="noStrike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</a:t>
                      </a:r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</a:t>
                      </a:r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申请时间</a:t>
                      </a:r>
                      <a:endParaRPr lang="zh-CN" altLang="en-US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0.004</a:t>
                      </a:r>
                      <a:endParaRPr lang="en-US" altLang="zh-CN" sz="1000" b="0" i="0" u="none" strike="noStrike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>
                    <a:gradFill>
                      <a:gsLst>
                        <a:gs pos="0">
                          <a:srgbClr val="00B0F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145094"/>
              </p:ext>
            </p:extLst>
          </p:nvPr>
        </p:nvGraphicFramePr>
        <p:xfrm>
          <a:off x="6600322" y="3200386"/>
          <a:ext cx="4753478" cy="315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9496" y="1072326"/>
            <a:ext cx="6356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CON10_DUE_TIMES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连续逾期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天的次数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0.2288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、历史延滞天数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账龄天数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累计还滞纳金次数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总催收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</a:p>
        </p:txBody>
      </p:sp>
      <p:sp>
        <p:nvSpPr>
          <p:cNvPr id="17" name="矩形 16"/>
          <p:cNvSpPr/>
          <p:nvPr/>
        </p:nvSpPr>
        <p:spPr>
          <a:xfrm>
            <a:off x="754117" y="4171622"/>
            <a:ext cx="4167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贷客户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历史连续逾期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10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天的次数越多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风险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越大。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54119"/>
              </p:ext>
            </p:extLst>
          </p:nvPr>
        </p:nvGraphicFramePr>
        <p:xfrm>
          <a:off x="4250167" y="1223564"/>
          <a:ext cx="7318142" cy="1819341"/>
        </p:xfrm>
        <a:graphic>
          <a:graphicData uri="http://schemas.openxmlformats.org/drawingml/2006/table">
            <a:tbl>
              <a:tblPr/>
              <a:tblGrid>
                <a:gridCol w="113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9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5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41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15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28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30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(0.00,0.45]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295413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269918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25495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79.21%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8.63%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-0.2936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(0.45,1.35]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32129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17.36%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0.5054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0.0267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(1.35,2.25]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33685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9.03%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24.22%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0.9255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0.1087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(2.25,3.15]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1.86%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21.90%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0.7944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0.0158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(3.15,9.00]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24.86%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0.9601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0.0167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496246"/>
              </p:ext>
            </p:extLst>
          </p:nvPr>
        </p:nvGraphicFramePr>
        <p:xfrm>
          <a:off x="6589986" y="3195743"/>
          <a:ext cx="4763814" cy="3160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9497" y="1072326"/>
            <a:ext cx="3735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ROLL_SEQ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回退期数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0.2199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、无（相关性均低于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117" y="4171622"/>
            <a:ext cx="4167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贷客户累计回退期数越多，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风险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越大。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48980"/>
              </p:ext>
            </p:extLst>
          </p:nvPr>
        </p:nvGraphicFramePr>
        <p:xfrm>
          <a:off x="4554561" y="1223564"/>
          <a:ext cx="7013748" cy="1819341"/>
        </p:xfrm>
        <a:graphic>
          <a:graphicData uri="http://schemas.openxmlformats.org/drawingml/2006/table">
            <a:tbl>
              <a:tblPr/>
              <a:tblGrid>
                <a:gridCol w="1091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5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4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1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(0.00,0.30]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360339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323921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36418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96.62%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10.11%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-0.1194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0.0132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(0.30,1.20]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1.74%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37.13%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1.5393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0.0693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(1.20,2.10]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49.66%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2.0523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0.1077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(2.10,3.30]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53.82%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2.2193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0.0090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(3.30,6.00]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58.64%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2.4152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0.0208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8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3516"/>
              </p:ext>
            </p:extLst>
          </p:nvPr>
        </p:nvGraphicFramePr>
        <p:xfrm>
          <a:off x="6602170" y="3195695"/>
          <a:ext cx="4751630" cy="3160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9497" y="1072326"/>
            <a:ext cx="293717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PTP_RATIO    </a:t>
            </a:r>
            <a:endParaRPr lang="en-US" altLang="zh-CN" b="1" i="0" u="none" strike="noStrik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0.2180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、历史延滞天数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账龄天数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累计还滞纳金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4117" y="4171622"/>
            <a:ext cx="416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贷客户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43160"/>
              </p:ext>
            </p:extLst>
          </p:nvPr>
        </p:nvGraphicFramePr>
        <p:xfrm>
          <a:off x="4554561" y="1223564"/>
          <a:ext cx="7013748" cy="1819341"/>
        </p:xfrm>
        <a:graphic>
          <a:graphicData uri="http://schemas.openxmlformats.org/drawingml/2006/table">
            <a:tbl>
              <a:tblPr/>
              <a:tblGrid>
                <a:gridCol w="1091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5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4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1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(0.00,0.05]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61351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56184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16.45%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8.42%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-0.3203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0.0149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(0.05,0.25]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25554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19179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6.85%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24.95%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0.9646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0.0908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(0.25,0.50]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88639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74601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23.77%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15.84%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0.3956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0.0433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(0.50,0.65]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89523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80725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8798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24.01%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9.83%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-0.1505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0.0051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(0.65,1.00]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107860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100305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28.92%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-0.5200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602437" y="5741627"/>
            <a:ext cx="560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：指进行催收电话拨打时，客户口头承诺还款。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：客户口头承诺还款后，未按承诺进行还款。</a:t>
            </a:r>
          </a:p>
        </p:txBody>
      </p:sp>
    </p:spTree>
    <p:extLst>
      <p:ext uri="{BB962C8B-B14F-4D97-AF65-F5344CB8AC3E}">
        <p14:creationId xmlns:p14="http://schemas.microsoft.com/office/powerpoint/2010/main" val="30624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808468"/>
              </p:ext>
            </p:extLst>
          </p:nvPr>
        </p:nvGraphicFramePr>
        <p:xfrm>
          <a:off x="6595066" y="3199651"/>
          <a:ext cx="4758734" cy="315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9496" y="1072326"/>
            <a:ext cx="39006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MAX_CPD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最大逾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1828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、历史延滞天数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账龄天数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历史总催收次数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连续逾期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117" y="4171622"/>
            <a:ext cx="416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贷客户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20504"/>
              </p:ext>
            </p:extLst>
          </p:nvPr>
        </p:nvGraphicFramePr>
        <p:xfrm>
          <a:off x="4038602" y="1223564"/>
          <a:ext cx="7529707" cy="1819341"/>
        </p:xfrm>
        <a:graphic>
          <a:graphicData uri="http://schemas.openxmlformats.org/drawingml/2006/table">
            <a:tbl>
              <a:tblPr/>
              <a:tblGrid>
                <a:gridCol w="1070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85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97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53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82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38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43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93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(1.00,42.30]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353450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318113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35337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94.78%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-0.1314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0.0156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(42.30,83.60]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17699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4.75%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33.91%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1.3985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0.1507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(83.60,124.90]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37.29%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1.5461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0.0165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(124.90,331.40]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10.68%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-0.0574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(331.40,827.00]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5.56%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-0.7672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145107"/>
              </p:ext>
            </p:extLst>
          </p:nvPr>
        </p:nvGraphicFramePr>
        <p:xfrm>
          <a:off x="6594278" y="3198882"/>
          <a:ext cx="4759522" cy="315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9496" y="1072326"/>
            <a:ext cx="52675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MAX_OVERDUE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最大逾期金额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0742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、无（相关性均低于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4117" y="4171622"/>
            <a:ext cx="416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贷客户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94798"/>
              </p:ext>
            </p:extLst>
          </p:nvPr>
        </p:nvGraphicFramePr>
        <p:xfrm>
          <a:off x="3178628" y="1223564"/>
          <a:ext cx="8389680" cy="1819341"/>
        </p:xfrm>
        <a:graphic>
          <a:graphicData uri="http://schemas.openxmlformats.org/drawingml/2006/table">
            <a:tbl>
              <a:tblPr/>
              <a:tblGrid>
                <a:gridCol w="1160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1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9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86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307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17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54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(51.20,1800.56]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364138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325109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97.64%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10.72%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-0.0538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0.0028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(1800.56,5299.27]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33.49%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1.3801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0.0703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(5299.27,7048.62]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6.92%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-0.5325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(7048.62,10547.33]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21.78%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0.7876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(10547.33,35038.30]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2.0660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57831"/>
              </p:ext>
            </p:extLst>
          </p:nvPr>
        </p:nvGraphicFramePr>
        <p:xfrm>
          <a:off x="6598920" y="3190776"/>
          <a:ext cx="4754879" cy="316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9496" y="1072326"/>
            <a:ext cx="390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PERSON_SEX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b="1" i="0" u="none" strike="noStrik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0.0254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、无（相关性均低于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117" y="4171622"/>
            <a:ext cx="416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现金贷客户中男性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客户风险较高。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23143"/>
              </p:ext>
            </p:extLst>
          </p:nvPr>
        </p:nvGraphicFramePr>
        <p:xfrm>
          <a:off x="4554561" y="1223564"/>
          <a:ext cx="7013748" cy="933453"/>
        </p:xfrm>
        <a:graphic>
          <a:graphicData uri="http://schemas.openxmlformats.org/drawingml/2006/table">
            <a:tbl>
              <a:tblPr/>
              <a:tblGrid>
                <a:gridCol w="1091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5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4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1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262872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230695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32177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70.49%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12.24%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0.0962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0.0068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110055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100299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29.51%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8.86%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-0.2642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0.0186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9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626223"/>
              </p:ext>
            </p:extLst>
          </p:nvPr>
        </p:nvGraphicFramePr>
        <p:xfrm>
          <a:off x="6603306" y="3197874"/>
          <a:ext cx="4750494" cy="315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9496" y="1072326"/>
            <a:ext cx="390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u="none" strike="noStrik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en-US" altLang="zh-CN" b="1" i="0" u="none" strike="noStrik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0.0178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、无（相关性均低于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117" y="4171622"/>
            <a:ext cx="416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现金贷客户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67238"/>
              </p:ext>
            </p:extLst>
          </p:nvPr>
        </p:nvGraphicFramePr>
        <p:xfrm>
          <a:off x="4554561" y="1223564"/>
          <a:ext cx="7013748" cy="1819341"/>
        </p:xfrm>
        <a:graphic>
          <a:graphicData uri="http://schemas.openxmlformats.org/drawingml/2006/table">
            <a:tbl>
              <a:tblPr/>
              <a:tblGrid>
                <a:gridCol w="1091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5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94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1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2.94%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15.83%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0.3948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0.0053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177641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158218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19423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47.63%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10.93%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-0.0315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54503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49194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14.61%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9.74%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-0.1603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0.0035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111360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97470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29.86%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12.47%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0.1177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18454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16879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4.95%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8.53%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-0.3058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0.0041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2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757371"/>
              </p:ext>
            </p:extLst>
          </p:nvPr>
        </p:nvGraphicFramePr>
        <p:xfrm>
          <a:off x="6595066" y="3196082"/>
          <a:ext cx="4758733" cy="316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9496" y="1072326"/>
            <a:ext cx="390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EDUCATION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教育程度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0143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、无（相关性均低于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117" y="4171622"/>
            <a:ext cx="4167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贷客户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受教育程度越高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风险越低。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02827"/>
              </p:ext>
            </p:extLst>
          </p:nvPr>
        </p:nvGraphicFramePr>
        <p:xfrm>
          <a:off x="3744686" y="1223564"/>
          <a:ext cx="7823623" cy="1819341"/>
        </p:xfrm>
        <a:graphic>
          <a:graphicData uri="http://schemas.openxmlformats.org/drawingml/2006/table">
            <a:tbl>
              <a:tblPr/>
              <a:tblGrid>
                <a:gridCol w="1088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93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192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小学，初中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98869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86382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12487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26.51%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12.63%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0.1319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0.0049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专科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54278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49136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14.55%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9.47%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-0.1911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0.0049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116718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103354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13364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31.30%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11.45%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0.0204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本科，硕士及以上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8.07%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-0.3668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中专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89395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79558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23.97%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-0.0243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6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799467"/>
              </p:ext>
            </p:extLst>
          </p:nvPr>
        </p:nvGraphicFramePr>
        <p:xfrm>
          <a:off x="6588890" y="3203702"/>
          <a:ext cx="4764909" cy="3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模变量表现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9496" y="1072326"/>
            <a:ext cx="538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FINISH_PERIODS_RATIO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还期数比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i="0" u="none" strike="noStrik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0118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相关性高的变量：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、无（相关性均低于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117" y="4171622"/>
            <a:ext cx="4167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解释：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贷客户实还期数比越高，风险呈降低趋势，第一分段中客户量较少。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93946"/>
              </p:ext>
            </p:extLst>
          </p:nvPr>
        </p:nvGraphicFramePr>
        <p:xfrm>
          <a:off x="4250167" y="1223564"/>
          <a:ext cx="7318142" cy="1819341"/>
        </p:xfrm>
        <a:graphic>
          <a:graphicData uri="http://schemas.openxmlformats.org/drawingml/2006/table">
            <a:tbl>
              <a:tblPr/>
              <a:tblGrid>
                <a:gridCol w="113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9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5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41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15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28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30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286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GroupNo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(0.03,0.07]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4.49%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-0.9920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0.0008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(0.07,0.22]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54920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47772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7148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14.73%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13.02%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0.1664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(0.22,0.41]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150065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132426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17639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40.24%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11.75%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0.0501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0.0010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(0.41,0.60]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105620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94528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28.32%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-0.0766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0.0016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(0.60,0.98]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61854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55821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16.59%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9.75%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-0.1589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92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0.0039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05053" y="2751909"/>
            <a:ext cx="5677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  <a:endParaRPr lang="zh-CN" altLang="en-US" sz="1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8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4354292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4543" y="468384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背景及目标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556" y="1145935"/>
            <a:ext cx="1080624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二、目标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现金催收评分卡，将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逾期案件分成低、中、高、特高等不同风险等级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采取差异化催收策略，提升回收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" y="2739535"/>
            <a:ext cx="10793331" cy="27531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88528" y="4322618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现金贷还款行为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9611" y="4840778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现金贷催收行为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592" y="4651490"/>
            <a:ext cx="1647825" cy="1809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45688" y="3158659"/>
            <a:ext cx="2077235" cy="49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客户进入</a:t>
            </a:r>
            <a:r>
              <a:rPr lang="en-US" altLang="zh-CN" sz="1100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100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100" dirty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dirty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100" dirty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天催收期内是否会还清该期</a:t>
            </a:r>
            <a:r>
              <a:rPr lang="zh-CN" altLang="en-US" sz="1100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逾期贷款</a:t>
            </a:r>
            <a:endParaRPr lang="en-US" altLang="zh-CN" sz="1100" dirty="0">
              <a:solidFill>
                <a:srgbClr val="99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gray">
          <a:xfrm>
            <a:off x="3468193" y="3844339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 rot="3419336">
            <a:off x="3143646" y="3247278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3230814" y="329092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gray">
          <a:xfrm>
            <a:off x="3468193" y="179906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gray">
          <a:xfrm rot="3419336">
            <a:off x="3145316" y="120562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gray">
          <a:xfrm>
            <a:off x="5171818" y="1310116"/>
            <a:ext cx="172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背景及目标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3239593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gray">
          <a:xfrm>
            <a:off x="3468193" y="278504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 rot="3419336">
            <a:off x="3116058" y="216393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206351" y="216003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gray">
          <a:xfrm>
            <a:off x="3468193" y="496042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ltGray">
          <a:xfrm rot="3419336">
            <a:off x="3116059" y="4357224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gray">
          <a:xfrm>
            <a:off x="3220339" y="4371157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gray">
          <a:xfrm>
            <a:off x="4248487" y="2253942"/>
            <a:ext cx="3570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目标客户及时间窗口定义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gray">
          <a:xfrm>
            <a:off x="4764656" y="3330618"/>
            <a:ext cx="2537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变量探索与调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gray">
          <a:xfrm>
            <a:off x="4864041" y="4340150"/>
            <a:ext cx="2339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模型效果及变量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43" y="435428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gray">
          <a:xfrm>
            <a:off x="3491803" y="6073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ltGray">
          <a:xfrm rot="3419336">
            <a:off x="3207640" y="5497201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gray">
          <a:xfrm>
            <a:off x="3263203" y="55400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gray">
          <a:xfrm>
            <a:off x="5041543" y="560356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入模变量表现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4354292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目标客户及样本定义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67035"/>
              </p:ext>
            </p:extLst>
          </p:nvPr>
        </p:nvGraphicFramePr>
        <p:xfrm>
          <a:off x="635403" y="1722867"/>
          <a:ext cx="10702840" cy="3069572"/>
        </p:xfrm>
        <a:graphic>
          <a:graphicData uri="http://schemas.openxmlformats.org/drawingml/2006/table">
            <a:tbl>
              <a:tblPr/>
              <a:tblGrid>
                <a:gridCol w="680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9416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766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转移方向</a:t>
                      </a:r>
                      <a:endParaRPr lang="en-US" altLang="zh-CN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统计月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2015-11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2015-12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2016-01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2016-02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2016-03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2016-04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2016-05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2016-06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2016-07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2016-08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2016-09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2016-10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2016-11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2017-01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2017-03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2017-04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2017-05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M0-M1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M1-M2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41.01%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49.86%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56.15%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42.91%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50.61%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47.17%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48.84%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49.00%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51.46%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50.22%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53.33%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55.06%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50.64%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58.74%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56.25%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46.30%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55.89%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54.56%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M2-M3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80.85%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86.92%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71.57%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78.08%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76.46%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78.13%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76.18%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76.37%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77.17%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76.18%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75.37%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72.57%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77.88%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75.49%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71.58%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76.42%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74.45%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M3-M4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96.13%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88.18%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90.04%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88.59%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86.87%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89.96%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88.02%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87.79%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87.40%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89.23%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88.70%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91.31%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89.77%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87.82%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89.90%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87.21%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M4-M5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95.02%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95.17%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95.74%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96.60%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95.85%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94.09%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94.76%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95.01%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94.21%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96.06%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95.72%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95.28%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95.14%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M5-M6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97.26%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97.09%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96.51%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96.26%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97.07%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96.47%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96.33%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98.00%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97.63%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96.27%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96.89%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97.34%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M6-M7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98.02%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97.60%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97.81%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97.03%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96.92%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97.35%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97.40%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97.03%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97.29%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M7-M8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97.92%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97.82%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98.71%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97.83%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97.98%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98.16%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M8-M9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97.87%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97.65%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98.31%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97.63%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98.30%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M9-M10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97.83%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99.23%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98.54%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98.00%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98.90%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98.59%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M10-M11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99.32%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98.56%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99.07%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98.52%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M11-M12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98.73%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98.29%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98.94%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98.96%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99.02%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98.91%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98.78%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7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M12-M12+</a:t>
                      </a:r>
                    </a:p>
                  </a:txBody>
                  <a:tcPr marL="7717" marR="7717" marT="7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98.38%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99.48%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99.56%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99.11%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99.45%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99.45%</a:t>
                      </a:r>
                    </a:p>
                  </a:txBody>
                  <a:tcPr marL="7717" marR="7717" marT="7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35403" y="5067113"/>
            <a:ext cx="107028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现金贷客户一旦进入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M2(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30+)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的可能进入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M4(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90+)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的可能进入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180+)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，客户继续逾期的概率高，故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定义逾期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30+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为客户的信用风险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575" y="107287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一、目标客户定义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55757" y="1376952"/>
            <a:ext cx="380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现金贷客户逾期阶段转移率矩阵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8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4354292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矩形 18"/>
          <p:cNvSpPr/>
          <p:nvPr/>
        </p:nvSpPr>
        <p:spPr>
          <a:xfrm>
            <a:off x="514575" y="9846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一、目标客户定义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849535"/>
              </p:ext>
            </p:extLst>
          </p:nvPr>
        </p:nvGraphicFramePr>
        <p:xfrm>
          <a:off x="488326" y="1324646"/>
          <a:ext cx="5575749" cy="4058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103557"/>
              </p:ext>
            </p:extLst>
          </p:nvPr>
        </p:nvGraphicFramePr>
        <p:xfrm>
          <a:off x="6183070" y="1324646"/>
          <a:ext cx="5626281" cy="4058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矩形 2"/>
          <p:cNvSpPr/>
          <p:nvPr/>
        </p:nvSpPr>
        <p:spPr>
          <a:xfrm>
            <a:off x="199241" y="5382649"/>
            <a:ext cx="116101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分析各账龄的累计逾期单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量呈上升趋势，直到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以后趋于稳定；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9-11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月现金贷样本客户（表现期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个月），账龄为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的增速最小，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需要查看客户前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期是否出现过逾期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，出现即坏客户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目标客户及样本定义</a:t>
            </a:r>
          </a:p>
        </p:txBody>
      </p:sp>
    </p:spTree>
    <p:extLst>
      <p:ext uri="{BB962C8B-B14F-4D97-AF65-F5344CB8AC3E}">
        <p14:creationId xmlns:p14="http://schemas.microsoft.com/office/powerpoint/2010/main" val="5211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4354292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8831" y="1025324"/>
            <a:ext cx="1120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样本范围：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10-12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CPD1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的现金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，不限定申请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时间作为建模样本，选取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月为样本外验证集。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观察期：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CPD=1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款、催收历史；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表现期：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现金贷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CPD=1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目标变量：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现金贷合同在表现期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内如不还清该期逾期贷款，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样本概况：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4575" y="418011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目标客户及样本定义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09225"/>
              </p:ext>
            </p:extLst>
          </p:nvPr>
        </p:nvGraphicFramePr>
        <p:xfrm>
          <a:off x="1518249" y="4447343"/>
          <a:ext cx="8615262" cy="146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3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4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3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71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数据集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18" marR="7618" marT="76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总数据量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18" marR="7618" marT="76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坏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客户量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18" marR="7618" marT="76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坏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客户比例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18" marR="7618" marT="76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pPr marL="0" marR="0" indent="0" algn="ctr" defTabSz="9140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训练集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(16</a:t>
                      </a:r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10~12</a:t>
                      </a:r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月抽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70%)</a:t>
                      </a:r>
                      <a:endParaRPr lang="zh-CN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18" marR="7618" marT="76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397,927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测试集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(16</a:t>
                      </a:r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10~12</a:t>
                      </a:r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月抽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30%)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18" marR="7618" marT="76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159,824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验证集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(17</a:t>
                      </a:r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1~6</a:t>
                      </a:r>
                      <a:r>
                        <a:rPr lang="zh-CN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18" marR="7618" marT="76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1,555,744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11B8-A11D-456C-8872-4BF8A6CAF2C7}" type="datetime1">
              <a:rPr lang="zh-CN" altLang="en-US" smtClean="0"/>
              <a:t>2017/8/2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风控部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gray">
          <a:xfrm>
            <a:off x="3468193" y="3844339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 rot="3419336">
            <a:off x="3143646" y="3247278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3230814" y="329092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gray">
          <a:xfrm>
            <a:off x="3468193" y="179906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gray">
          <a:xfrm rot="3419336">
            <a:off x="3145316" y="120562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gray">
          <a:xfrm>
            <a:off x="5171818" y="1310116"/>
            <a:ext cx="172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背景及目标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gray">
          <a:xfrm>
            <a:off x="3239593" y="126566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gray">
          <a:xfrm>
            <a:off x="3468193" y="278504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 rot="3419336">
            <a:off x="3116058" y="216393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206351" y="216003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gray">
          <a:xfrm>
            <a:off x="3468193" y="496042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ltGray">
          <a:xfrm rot="3419336">
            <a:off x="3116059" y="4357224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gray">
          <a:xfrm>
            <a:off x="3220339" y="4371157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gray">
          <a:xfrm>
            <a:off x="4248487" y="2253942"/>
            <a:ext cx="3570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目标客户及时间窗口定义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gray">
          <a:xfrm>
            <a:off x="4756641" y="3330618"/>
            <a:ext cx="2553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探索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与调参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gray">
          <a:xfrm>
            <a:off x="4864041" y="4340150"/>
            <a:ext cx="2339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模型效果及变量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43" y="435428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gray">
          <a:xfrm>
            <a:off x="3491803" y="6073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ltGray">
          <a:xfrm rot="3419336">
            <a:off x="3207640" y="5497201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gray">
          <a:xfrm>
            <a:off x="3263203" y="55400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gray">
          <a:xfrm>
            <a:off x="5041543" y="560356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入模变量表现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6530</TotalTime>
  <Words>5076</Words>
  <Application>Microsoft Office PowerPoint</Application>
  <PresentationFormat>宽屏</PresentationFormat>
  <Paragraphs>2496</Paragraphs>
  <Slides>39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现金贷M1催收评分模型汇报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百融移动信用风险评分模型</dc:title>
  <dc:creator>丁露涛</dc:creator>
  <cp:lastModifiedBy>肖杨</cp:lastModifiedBy>
  <cp:revision>228</cp:revision>
  <dcterms:created xsi:type="dcterms:W3CDTF">2017-05-23T07:44:29Z</dcterms:created>
  <dcterms:modified xsi:type="dcterms:W3CDTF">2017-08-02T02:25:31Z</dcterms:modified>
</cp:coreProperties>
</file>