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3362909"/>
          </a:xfrm>
          <a:prstGeom prst="rect">
            <a:avLst/>
          </a:prstGeom>
        </p:spPr>
        <p:txBody>
          <a:bodyPr/>
          <a:lstStyle/>
          <a:p>
            <a:r>
              <a:t>HTTP</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 Placeholder 1"/>
          <p:cNvSpPr txBox="1">
            <a:spLocks noGrp="1"/>
          </p:cNvSpPr>
          <p:nvPr>
            <p:ph type="body" idx="1"/>
          </p:nvPr>
        </p:nvSpPr>
        <p:spPr>
          <a:xfrm>
            <a:off x="689314" y="1760393"/>
            <a:ext cx="10813372" cy="4507994"/>
          </a:xfrm>
          <a:prstGeom prst="rect">
            <a:avLst/>
          </a:prstGeom>
        </p:spPr>
        <p:txBody>
          <a:bodyPr/>
          <a:lstStyle/>
          <a:p>
            <a:pPr marL="240631" indent="-240631">
              <a:buFontTx/>
              <a:defRPr sz="2400"/>
            </a:pPr>
            <a:r>
              <a:t>An HTTP method, usually a verb like GET, POST, or a noun like OPTIONS or HEAD that defines the operation the client wants to perform. Typically, a client wants to fetch a resource (using GET) or post the value of an HTML form (using POST), though more operations may be needed in other cases.</a:t>
            </a:r>
          </a:p>
          <a:p>
            <a:pPr marL="240631" indent="-240631">
              <a:buFontTx/>
              <a:defRPr sz="2400"/>
            </a:pPr>
            <a:r>
              <a:t>The path of the resource to fetch; the URL of the resource stripped from elements that are obvious from the context, for example without the protocol (http://), the domain (here, developer.mozilla.org), or the TCP port (here, 80)</a:t>
            </a:r>
          </a:p>
          <a:p>
            <a:pPr marL="240631" indent="-240631">
              <a:buFontTx/>
              <a:defRPr sz="2400"/>
            </a:pPr>
            <a:r>
              <a:t>The version of the HTTP protocol.</a:t>
            </a:r>
          </a:p>
          <a:p>
            <a:pPr marL="240631" indent="-240631">
              <a:buFontTx/>
              <a:defRPr sz="2400"/>
            </a:pPr>
            <a:r>
              <a:t>Optional headers that convey additional information for the servers.</a:t>
            </a:r>
          </a:p>
          <a:p>
            <a:pPr marL="240631" indent="-240631">
              <a:buFontTx/>
              <a:defRPr sz="2400"/>
            </a:pPr>
            <a:r>
              <a:t>A body, for some methods like POST, similar to those in responses, which contain the resource sent.</a:t>
            </a:r>
          </a:p>
        </p:txBody>
      </p:sp>
      <p:sp>
        <p:nvSpPr>
          <p:cNvPr id="54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Requests consist of the following elements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HTTP Responses</a:t>
            </a:r>
          </a:p>
        </p:txBody>
      </p:sp>
      <p:pic>
        <p:nvPicPr>
          <p:cNvPr id="550" name="pasted-movie.png" descr="pasted-movie.png"/>
          <p:cNvPicPr>
            <a:picLocks noChangeAspect="1"/>
          </p:cNvPicPr>
          <p:nvPr/>
        </p:nvPicPr>
        <p:blipFill>
          <a:blip r:embed="rId2"/>
          <a:stretch>
            <a:fillRect/>
          </a:stretch>
        </p:blipFill>
        <p:spPr>
          <a:xfrm>
            <a:off x="1905000" y="1519594"/>
            <a:ext cx="8382001" cy="47498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Text Placeholder 1"/>
          <p:cNvSpPr txBox="1">
            <a:spLocks noGrp="1"/>
          </p:cNvSpPr>
          <p:nvPr>
            <p:ph type="body" idx="1"/>
          </p:nvPr>
        </p:nvSpPr>
        <p:spPr>
          <a:xfrm>
            <a:off x="689314" y="1760393"/>
            <a:ext cx="10813372" cy="4507994"/>
          </a:xfrm>
          <a:prstGeom prst="rect">
            <a:avLst/>
          </a:prstGeom>
        </p:spPr>
        <p:txBody>
          <a:bodyPr/>
          <a:lstStyle/>
          <a:p>
            <a:pPr marL="240631" indent="-240631">
              <a:buFontTx/>
              <a:defRPr sz="3000"/>
            </a:pPr>
            <a:r>
              <a:t>The version of the HTTP protocol they follow.</a:t>
            </a:r>
          </a:p>
          <a:p>
            <a:pPr marL="240631" indent="-240631">
              <a:buFontTx/>
              <a:defRPr sz="3000"/>
            </a:pPr>
            <a:r>
              <a:t>A status code, indicating if the request was successful or not, and why.</a:t>
            </a:r>
          </a:p>
          <a:p>
            <a:pPr marL="240631" indent="-240631">
              <a:buFontTx/>
              <a:defRPr sz="3000"/>
            </a:pPr>
            <a:r>
              <a:t>A status message, a non-authoritative short description of the status code.</a:t>
            </a:r>
          </a:p>
          <a:p>
            <a:pPr marL="240631" indent="-240631">
              <a:buFontTx/>
              <a:defRPr sz="3000"/>
            </a:pPr>
            <a:r>
              <a:t>HTTP headers, like those for requests.</a:t>
            </a:r>
          </a:p>
          <a:p>
            <a:pPr marL="240631" indent="-240631">
              <a:buFontTx/>
              <a:defRPr sz="3000"/>
            </a:pPr>
            <a:r>
              <a:t>Optionally, a body containing the fetched resource.</a:t>
            </a:r>
          </a:p>
        </p:txBody>
      </p:sp>
      <p:sp>
        <p:nvSpPr>
          <p:cNvPr id="553"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Responses consist of the following elements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Text Placeholder 1"/>
          <p:cNvSpPr txBox="1">
            <a:spLocks noGrp="1"/>
          </p:cNvSpPr>
          <p:nvPr>
            <p:ph type="body" idx="1"/>
          </p:nvPr>
        </p:nvSpPr>
        <p:spPr>
          <a:xfrm>
            <a:off x="689314" y="1760393"/>
            <a:ext cx="10813372" cy="4507994"/>
          </a:xfrm>
          <a:prstGeom prst="rect">
            <a:avLst/>
          </a:prstGeom>
        </p:spPr>
        <p:txBody>
          <a:bodyPr/>
          <a:lstStyle/>
          <a:p>
            <a:pPr marL="0" indent="0">
              <a:buSzTx/>
              <a:buFontTx/>
              <a:buNone/>
              <a:defRPr sz="3000"/>
            </a:pPr>
            <a:r>
              <a:t>HTTP response status codes indicate whether a specific HTTP request has been successfully completed.</a:t>
            </a:r>
          </a:p>
          <a:p>
            <a:pPr marL="0" indent="0">
              <a:buSzTx/>
              <a:buFontTx/>
              <a:buNone/>
              <a:defRPr sz="3000"/>
            </a:pPr>
            <a:r>
              <a:t>Responses are grouped in five classes:</a:t>
            </a:r>
          </a:p>
          <a:p>
            <a:pPr marL="240631" indent="-240631">
              <a:buFontTx/>
              <a:defRPr sz="3000"/>
            </a:pPr>
            <a:r>
              <a:t>Informational responses ( 100 – 199 )</a:t>
            </a:r>
          </a:p>
          <a:p>
            <a:pPr marL="240631" indent="-240631">
              <a:buFontTx/>
              <a:defRPr sz="3000"/>
            </a:pPr>
            <a:r>
              <a:t>Successful responses ( 200 – 299 )</a:t>
            </a:r>
          </a:p>
          <a:p>
            <a:pPr marL="240631" indent="-240631">
              <a:buFontTx/>
              <a:defRPr sz="3000"/>
            </a:pPr>
            <a:r>
              <a:t>Redirection messages ( 300 – 399 )</a:t>
            </a:r>
          </a:p>
          <a:p>
            <a:pPr marL="240631" indent="-240631">
              <a:buFontTx/>
              <a:defRPr sz="3000"/>
            </a:pPr>
            <a:r>
              <a:t>Client error responses ( 400 – 499 )</a:t>
            </a:r>
          </a:p>
          <a:p>
            <a:pPr marL="240631" indent="-240631">
              <a:buFontTx/>
              <a:defRPr sz="3000"/>
            </a:pPr>
            <a:r>
              <a:t>Server error responses ( 500 – 599 )</a:t>
            </a:r>
          </a:p>
        </p:txBody>
      </p:sp>
      <p:sp>
        <p:nvSpPr>
          <p:cNvPr id="556"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HTTP Status Codes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HTTP Status Codes</a:t>
            </a:r>
          </a:p>
        </p:txBody>
      </p:sp>
      <p:pic>
        <p:nvPicPr>
          <p:cNvPr id="559" name="Picture 2" descr="Picture 2"/>
          <p:cNvPicPr>
            <a:picLocks noChangeAspect="1"/>
          </p:cNvPicPr>
          <p:nvPr/>
        </p:nvPicPr>
        <p:blipFill>
          <a:blip r:embed="rId2"/>
          <a:stretch>
            <a:fillRect/>
          </a:stretch>
        </p:blipFill>
        <p:spPr>
          <a:xfrm>
            <a:off x="714348" y="1708000"/>
            <a:ext cx="5414772" cy="4340646"/>
          </a:xfrm>
          <a:prstGeom prst="rect">
            <a:avLst/>
          </a:prstGeom>
          <a:ln w="12700">
            <a:miter lim="400000"/>
          </a:ln>
        </p:spPr>
      </p:pic>
      <p:pic>
        <p:nvPicPr>
          <p:cNvPr id="560" name="Picture 3" descr="Picture 3"/>
          <p:cNvPicPr>
            <a:picLocks noChangeAspect="1"/>
          </p:cNvPicPr>
          <p:nvPr/>
        </p:nvPicPr>
        <p:blipFill>
          <a:blip r:embed="rId3"/>
          <a:stretch>
            <a:fillRect/>
          </a:stretch>
        </p:blipFill>
        <p:spPr>
          <a:xfrm>
            <a:off x="6426422" y="839391"/>
            <a:ext cx="4539505" cy="5179218"/>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 name="pasted-movie.png" descr="pasted-movie.png"/>
          <p:cNvPicPr>
            <a:picLocks noChangeAspect="1"/>
          </p:cNvPicPr>
          <p:nvPr/>
        </p:nvPicPr>
        <p:blipFill>
          <a:blip r:embed="rId2"/>
          <a:stretch>
            <a:fillRect/>
          </a:stretch>
        </p:blipFill>
        <p:spPr>
          <a:xfrm>
            <a:off x="5521366" y="209960"/>
            <a:ext cx="6438081" cy="6438080"/>
          </a:xfrm>
          <a:prstGeom prst="rect">
            <a:avLst/>
          </a:prstGeom>
          <a:ln w="12700">
            <a:miter lim="400000"/>
          </a:ln>
        </p:spPr>
      </p:pic>
      <p:pic>
        <p:nvPicPr>
          <p:cNvPr id="563" name="pasted-movie.png" descr="pasted-movie.png"/>
          <p:cNvPicPr>
            <a:picLocks noChangeAspect="1"/>
          </p:cNvPicPr>
          <p:nvPr/>
        </p:nvPicPr>
        <p:blipFill>
          <a:blip r:embed="rId3"/>
          <a:stretch>
            <a:fillRect/>
          </a:stretch>
        </p:blipFill>
        <p:spPr>
          <a:xfrm>
            <a:off x="68751" y="1808604"/>
            <a:ext cx="6438081" cy="324079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 Placeholder 1"/>
          <p:cNvSpPr txBox="1">
            <a:spLocks noGrp="1"/>
          </p:cNvSpPr>
          <p:nvPr>
            <p:ph type="body" sz="half" idx="1"/>
          </p:nvPr>
        </p:nvSpPr>
        <p:spPr>
          <a:xfrm>
            <a:off x="689314" y="1760393"/>
            <a:ext cx="10813372" cy="2487239"/>
          </a:xfrm>
          <a:prstGeom prst="rect">
            <a:avLst/>
          </a:prstGeom>
        </p:spPr>
        <p:txBody>
          <a:bodyPr/>
          <a:lstStyle>
            <a:lvl1pPr marL="0" indent="0">
              <a:buSzTx/>
              <a:buFontTx/>
              <a:buNone/>
              <a:defRPr sz="3000"/>
            </a:lvl1pPr>
          </a:lstStyle>
          <a:p>
            <a:r>
              <a:t>To make HTTP requests in Node.js, there is a built-in module HTTP in Node.js to transfer data over the HTTP. To use the HTTP server in node, we need to require the HTTP module. The HTTP module creates an HTTP server that listens to server ports and gives a response back to the client.</a:t>
            </a:r>
          </a:p>
        </p:txBody>
      </p:sp>
      <p:sp>
        <p:nvSpPr>
          <p:cNvPr id="566"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HTTP MODULE IN NODE</a:t>
            </a:r>
          </a:p>
        </p:txBody>
      </p:sp>
      <p:pic>
        <p:nvPicPr>
          <p:cNvPr id="567" name="Picture 1" descr="Picture 1"/>
          <p:cNvPicPr>
            <a:picLocks noChangeAspect="1"/>
          </p:cNvPicPr>
          <p:nvPr/>
        </p:nvPicPr>
        <p:blipFill>
          <a:blip r:embed="rId2"/>
          <a:stretch>
            <a:fillRect/>
          </a:stretch>
        </p:blipFill>
        <p:spPr>
          <a:xfrm>
            <a:off x="2342009" y="4260456"/>
            <a:ext cx="6807617" cy="685332"/>
          </a:xfrm>
          <a:prstGeom prst="rect">
            <a:avLst/>
          </a:prstGeom>
          <a:ln w="12700">
            <a:miter lim="400000"/>
          </a:ln>
        </p:spPr>
      </p:pic>
      <p:pic>
        <p:nvPicPr>
          <p:cNvPr id="568" name="Picture 2" descr="Picture 2"/>
          <p:cNvPicPr>
            <a:picLocks noChangeAspect="1"/>
          </p:cNvPicPr>
          <p:nvPr/>
        </p:nvPicPr>
        <p:blipFill>
          <a:blip r:embed="rId3"/>
          <a:stretch>
            <a:fillRect/>
          </a:stretch>
        </p:blipFill>
        <p:spPr>
          <a:xfrm>
            <a:off x="2342009" y="5399098"/>
            <a:ext cx="6807617" cy="752766"/>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itle 3"/>
          <p:cNvSpPr txBox="1">
            <a:spLocks noGrp="1"/>
          </p:cNvSpPr>
          <p:nvPr>
            <p:ph type="title"/>
          </p:nvPr>
        </p:nvSpPr>
        <p:spPr>
          <a:xfrm>
            <a:off x="689316" y="555919"/>
            <a:ext cx="10113003" cy="543868"/>
          </a:xfrm>
          <a:prstGeom prst="rect">
            <a:avLst/>
          </a:prstGeom>
        </p:spPr>
        <p:txBody>
          <a:bodyPr/>
          <a:lstStyle>
            <a:lvl1pPr defTabSz="667512">
              <a:spcBef>
                <a:spcPts val="400"/>
              </a:spcBef>
              <a:defRPr sz="2628"/>
            </a:lvl1pPr>
          </a:lstStyle>
          <a:p>
            <a:r>
              <a:t>We can create a HTTP server with the help of http.createServer() method.</a:t>
            </a:r>
          </a:p>
        </p:txBody>
      </p:sp>
      <p:pic>
        <p:nvPicPr>
          <p:cNvPr id="571" name="Picture 1" descr="Picture 1"/>
          <p:cNvPicPr>
            <a:picLocks noChangeAspect="1"/>
          </p:cNvPicPr>
          <p:nvPr/>
        </p:nvPicPr>
        <p:blipFill>
          <a:blip r:embed="rId2"/>
          <a:stretch>
            <a:fillRect/>
          </a:stretch>
        </p:blipFill>
        <p:spPr>
          <a:xfrm>
            <a:off x="1632075" y="1397084"/>
            <a:ext cx="8927850" cy="4860898"/>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74" name="Text Placeholder 2"/>
          <p:cNvSpPr txBox="1">
            <a:spLocks noGrp="1"/>
          </p:cNvSpPr>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r>
              <a:t>mail</a:t>
            </a:r>
          </a:p>
          <a:p>
            <a:r>
              <a:t>main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lstStyle/>
          <a:p>
            <a:r>
              <a:t>WHAT IS HTTP?</a:t>
            </a:r>
          </a:p>
        </p:txBody>
      </p:sp>
      <p:sp>
        <p:nvSpPr>
          <p:cNvPr id="522" name="Text Placeholder 2"/>
          <p:cNvSpPr txBox="1">
            <a:spLocks noGrp="1"/>
          </p:cNvSpPr>
          <p:nvPr>
            <p:ph type="body" sz="half" idx="1"/>
          </p:nvPr>
        </p:nvSpPr>
        <p:spPr>
          <a:xfrm>
            <a:off x="689315" y="1451524"/>
            <a:ext cx="4921072" cy="4657344"/>
          </a:xfrm>
          <a:prstGeom prst="rect">
            <a:avLst/>
          </a:prstGeom>
        </p:spPr>
        <p:txBody>
          <a:bodyPr/>
          <a:lstStyle/>
          <a:p>
            <a:pPr>
              <a:defRPr sz="2400"/>
            </a:pPr>
            <a:r>
              <a:t>HTTP is a protocol for fetching resources such as HTML documents. It is the foundation of any data exchange on the Web and it is a client-server protocol.</a:t>
            </a:r>
          </a:p>
          <a:p>
            <a:pPr>
              <a:defRPr sz="2400"/>
            </a:pPr>
            <a:r>
              <a:t>Clients and servers communicate by exchanging individual messages. The messages sent by the client, usually a Web browser, are called requests and the messages sent by the server as an answer are called responses.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909361" cy="4507994"/>
          </a:xfrm>
          <a:prstGeom prst="rect">
            <a:avLst/>
          </a:prstGeom>
        </p:spPr>
        <p:txBody>
          <a:bodyPr/>
          <a:lstStyle/>
          <a:p>
            <a:pPr>
              <a:defRPr sz="2800"/>
            </a:pPr>
            <a:r>
              <a:t>HTTP is a client-server protocol: requests are sent by one entity, the user-agent (or a proxy on behalf of it). Most of the time the user-agent is a Web browser, but it can be anything, for example, a robot that crawls the Web to populate and maintain a search engine index.</a:t>
            </a:r>
          </a:p>
          <a:p>
            <a:pPr>
              <a:defRPr sz="2800"/>
            </a:pPr>
            <a:r>
              <a:t>Each individual request is sent to a server, which handles it and provides an answer called the response. Between the client and the server there are numerous entities, collectively called proxies, which perform different operations and act as gateways or caches, for example.</a:t>
            </a:r>
          </a:p>
        </p:txBody>
      </p:sp>
      <p:sp>
        <p:nvSpPr>
          <p:cNvPr id="52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COMPONENTS OF HTTP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Client &amp; Server</a:t>
            </a:r>
          </a:p>
        </p:txBody>
      </p:sp>
      <p:pic>
        <p:nvPicPr>
          <p:cNvPr id="528" name="pasted-movie.png" descr="pasted-movie.png"/>
          <p:cNvPicPr>
            <a:picLocks noChangeAspect="1"/>
          </p:cNvPicPr>
          <p:nvPr/>
        </p:nvPicPr>
        <p:blipFill>
          <a:blip r:embed="rId2"/>
          <a:stretch>
            <a:fillRect/>
          </a:stretch>
        </p:blipFill>
        <p:spPr>
          <a:xfrm>
            <a:off x="2031208" y="990125"/>
            <a:ext cx="8129584" cy="487775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Client &amp; Server</a:t>
            </a:r>
          </a:p>
        </p:txBody>
      </p:sp>
      <p:pic>
        <p:nvPicPr>
          <p:cNvPr id="531" name="pasted-movie.png" descr="pasted-movie.png"/>
          <p:cNvPicPr>
            <a:picLocks noChangeAspect="1"/>
          </p:cNvPicPr>
          <p:nvPr/>
        </p:nvPicPr>
        <p:blipFill>
          <a:blip r:embed="rId2"/>
          <a:stretch>
            <a:fillRect/>
          </a:stretch>
        </p:blipFill>
        <p:spPr>
          <a:xfrm>
            <a:off x="715407" y="1331727"/>
            <a:ext cx="10761186" cy="530763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Text Placeholder 1"/>
          <p:cNvSpPr txBox="1">
            <a:spLocks noGrp="1"/>
          </p:cNvSpPr>
          <p:nvPr>
            <p:ph type="body" idx="1"/>
          </p:nvPr>
        </p:nvSpPr>
        <p:spPr>
          <a:xfrm>
            <a:off x="689314" y="1760393"/>
            <a:ext cx="10813372" cy="4507994"/>
          </a:xfrm>
          <a:prstGeom prst="rect">
            <a:avLst/>
          </a:prstGeom>
        </p:spPr>
        <p:txBody>
          <a:bodyPr/>
          <a:lstStyle/>
          <a:p>
            <a:pPr marL="0" indent="0">
              <a:buSzTx/>
              <a:buFontTx/>
              <a:buNone/>
              <a:defRPr sz="3000"/>
            </a:pPr>
            <a:r>
              <a:t>The user-agent is any tool that acts on behalf of the user. This role is primarily performed by the Web browser, but it may also be performed by programs used by engineers and Web developers to debug their applications.</a:t>
            </a:r>
          </a:p>
          <a:p>
            <a:pPr marL="0" indent="0">
              <a:buSzTx/>
              <a:buFontTx/>
              <a:buNone/>
              <a:defRPr sz="3000"/>
            </a:pPr>
            <a:r>
              <a:t>To display a Web page, the browser sends an original request to fetch the HTML document that represents the page.</a:t>
            </a:r>
          </a:p>
        </p:txBody>
      </p:sp>
      <p:sp>
        <p:nvSpPr>
          <p:cNvPr id="53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Client: the user-agent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Text Placeholder 1"/>
          <p:cNvSpPr txBox="1">
            <a:spLocks noGrp="1"/>
          </p:cNvSpPr>
          <p:nvPr>
            <p:ph type="body" idx="1"/>
          </p:nvPr>
        </p:nvSpPr>
        <p:spPr>
          <a:xfrm>
            <a:off x="689314" y="1760393"/>
            <a:ext cx="10813372" cy="4507994"/>
          </a:xfrm>
          <a:prstGeom prst="rect">
            <a:avLst/>
          </a:prstGeom>
        </p:spPr>
        <p:txBody>
          <a:bodyPr/>
          <a:lstStyle>
            <a:lvl1pPr marL="0" indent="0">
              <a:buSzTx/>
              <a:buFontTx/>
              <a:buNone/>
              <a:defRPr sz="2400"/>
            </a:lvl1pPr>
          </a:lstStyle>
          <a:p>
            <a:r>
              <a:t>On the opposite side of the communication channel is the server, which serves the document as requested by the client. A server appears as only a single machine virtually; but it may actually be a collection of servers sharing the load (load balancing), or a complex piece of software interrogating other computers (like cache, a DB server, or e-commerce servers), totally or partially generating the document on demand.</a:t>
            </a:r>
          </a:p>
        </p:txBody>
      </p:sp>
      <p:sp>
        <p:nvSpPr>
          <p:cNvPr id="53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The web server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Text Placeholder 1"/>
          <p:cNvSpPr txBox="1">
            <a:spLocks noGrp="1"/>
          </p:cNvSpPr>
          <p:nvPr>
            <p:ph type="body" sz="half" idx="1"/>
          </p:nvPr>
        </p:nvSpPr>
        <p:spPr>
          <a:xfrm>
            <a:off x="689314" y="1760393"/>
            <a:ext cx="10813372" cy="1693098"/>
          </a:xfrm>
          <a:prstGeom prst="rect">
            <a:avLst/>
          </a:prstGeom>
        </p:spPr>
        <p:txBody>
          <a:bodyPr/>
          <a:lstStyle>
            <a:lvl1pPr marL="0" indent="0">
              <a:buSzTx/>
              <a:buFontTx/>
              <a:buNone/>
              <a:defRPr sz="2800"/>
            </a:lvl1pPr>
          </a:lstStyle>
          <a:p>
            <a:r>
              <a:t>HTTP messages, as defined in HTTP/1.1 and earlier, are human-readable. There are two types of HTTP messages, requests and responses, each with its own format.</a:t>
            </a:r>
          </a:p>
        </p:txBody>
      </p:sp>
      <p:sp>
        <p:nvSpPr>
          <p:cNvPr id="540"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HTTP Messages</a:t>
            </a:r>
          </a:p>
        </p:txBody>
      </p:sp>
      <p:pic>
        <p:nvPicPr>
          <p:cNvPr id="541" name="pasted-movie.png" descr="pasted-movie.png"/>
          <p:cNvPicPr>
            <a:picLocks noChangeAspect="1"/>
          </p:cNvPicPr>
          <p:nvPr/>
        </p:nvPicPr>
        <p:blipFill>
          <a:blip r:embed="rId2"/>
          <a:stretch>
            <a:fillRect/>
          </a:stretch>
        </p:blipFill>
        <p:spPr>
          <a:xfrm>
            <a:off x="148562" y="3193163"/>
            <a:ext cx="12192001" cy="3621192"/>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HTTP Messages</a:t>
            </a:r>
          </a:p>
        </p:txBody>
      </p:sp>
      <p:pic>
        <p:nvPicPr>
          <p:cNvPr id="544" name="pasted-movie.png" descr="pasted-movie.png"/>
          <p:cNvPicPr>
            <a:picLocks noChangeAspect="1"/>
          </p:cNvPicPr>
          <p:nvPr/>
        </p:nvPicPr>
        <p:blipFill>
          <a:blip r:embed="rId2"/>
          <a:stretch>
            <a:fillRect/>
          </a:stretch>
        </p:blipFill>
        <p:spPr>
          <a:xfrm>
            <a:off x="289279" y="1657350"/>
            <a:ext cx="11613442" cy="3807463"/>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HTTP</vt:lpstr>
      <vt:lpstr>WHAT IS HTTP?</vt:lpstr>
      <vt:lpstr>COMPONENTS OF HTTP</vt:lpstr>
      <vt:lpstr>Client &amp; Server</vt:lpstr>
      <vt:lpstr>Client &amp; Server</vt:lpstr>
      <vt:lpstr>Client: the user-agent</vt:lpstr>
      <vt:lpstr>The web server</vt:lpstr>
      <vt:lpstr>HTTP Messages</vt:lpstr>
      <vt:lpstr>HTTP Messages</vt:lpstr>
      <vt:lpstr>Requests consist of the following elements</vt:lpstr>
      <vt:lpstr>HTTP Responses</vt:lpstr>
      <vt:lpstr>Responses consist of the following elements</vt:lpstr>
      <vt:lpstr>HTTP Status Codes</vt:lpstr>
      <vt:lpstr>HTTP Status Codes</vt:lpstr>
      <vt:lpstr>PowerPoint Presentation</vt:lpstr>
      <vt:lpstr>HTTP MODULE IN NODE</vt:lpstr>
      <vt:lpstr>We can create a HTTP server with the help of http.createServer() method.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cp:revision>1</cp:revision>
  <dcterms:modified xsi:type="dcterms:W3CDTF">2024-03-04T19:43:24Z</dcterms:modified>
</cp:coreProperties>
</file>