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295D3-2645-49C8-8718-FBD564A0DD83}" v="9" dt="2024-02-25T12:21:30.096"/>
    <p1510:client id="{9E3C2882-AE62-4180-BC30-2C891575B36F}" v="56" dt="2024-02-25T12:20:49.24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xfrm>
            <a:off x="234224" y="6525098"/>
            <a:ext cx="217152" cy="20241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8_Custom Layout">
    <p:bg>
      <p:bgPr>
        <a:solidFill>
          <a:schemeClr val="accent4"/>
        </a:solidFill>
        <a:effectLst/>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8"/>
            <a:ext cx="3856383"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8"/>
            <a:ext cx="3896140"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8"/>
            <a:ext cx="3843271" cy="788230"/>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5"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7"/>
          <a:stretch>
            <a:fillRect/>
          </a:stretch>
        </p:blipFill>
        <p:spPr>
          <a:xfrm>
            <a:off x="-2" y="-2"/>
            <a:ext cx="6042343" cy="6211144"/>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8" y="1760393"/>
            <a:ext cx="5312139"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3"/>
            <a:ext cx="6055242" cy="3362909"/>
          </a:xfrm>
          <a:prstGeom prst="rect">
            <a:avLst/>
          </a:prstGeom>
        </p:spPr>
        <p:txBody>
          <a:bodyPr/>
          <a:lstStyle/>
          <a:p>
            <a:r>
              <a:t>Introduction to Node JS</a:t>
            </a:r>
          </a:p>
        </p:txBody>
      </p:sp>
      <p:pic>
        <p:nvPicPr>
          <p:cNvPr id="519" name="Picture 2" descr="Picture 2"/>
          <p:cNvPicPr>
            <a:picLocks noChangeAspect="1"/>
          </p:cNvPicPr>
          <p:nvPr/>
        </p:nvPicPr>
        <p:blipFill>
          <a:blip r:embed="rId3"/>
          <a:stretch>
            <a:fillRect/>
          </a:stretch>
        </p:blipFill>
        <p:spPr>
          <a:xfrm>
            <a:off x="1111573" y="3329860"/>
            <a:ext cx="3327673" cy="234478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Text Placeholder 1"/>
          <p:cNvSpPr txBox="1">
            <a:spLocks noGrp="1"/>
          </p:cNvSpPr>
          <p:nvPr>
            <p:ph type="body" idx="1"/>
          </p:nvPr>
        </p:nvSpPr>
        <p:spPr>
          <a:xfrm>
            <a:off x="689314" y="1529519"/>
            <a:ext cx="10352951" cy="5061680"/>
          </a:xfrm>
          <a:prstGeom prst="rect">
            <a:avLst/>
          </a:prstGeom>
        </p:spPr>
        <p:txBody>
          <a:bodyPr/>
          <a:lstStyle/>
          <a:p>
            <a:pPr marL="235818" indent="-235818" defTabSz="896111">
              <a:spcBef>
                <a:spcPts val="900"/>
              </a:spcBef>
              <a:buFontTx/>
              <a:defRPr sz="2352"/>
            </a:pPr>
            <a:r>
              <a:t>Both the browser and Node.js use JavaScript as their programming language. Building apps that run in the browser is a completely different thing than building a Node.js application.</a:t>
            </a:r>
          </a:p>
          <a:p>
            <a:pPr marL="235818" indent="-235818" defTabSz="896111">
              <a:spcBef>
                <a:spcPts val="900"/>
              </a:spcBef>
              <a:buFontTx/>
              <a:defRPr sz="2352"/>
            </a:pPr>
            <a:r>
              <a:t>What changes is the ecosystem.</a:t>
            </a:r>
          </a:p>
          <a:p>
            <a:pPr marL="235818" indent="-235818" defTabSz="896111">
              <a:spcBef>
                <a:spcPts val="900"/>
              </a:spcBef>
              <a:buFontTx/>
              <a:defRPr sz="2352"/>
            </a:pPr>
            <a:r>
              <a:t>In the browser, most of the time what you are doing is interacting with the DOM, or other Web Platform APIs like Cookies. Those do not exist in Node.js, of course. You don't have the document, window and all the other objects that are provided by the browser.</a:t>
            </a:r>
          </a:p>
          <a:p>
            <a:pPr marL="235818" indent="-235818" defTabSz="896111">
              <a:spcBef>
                <a:spcPts val="900"/>
              </a:spcBef>
              <a:buFontTx/>
              <a:defRPr sz="2352"/>
            </a:pPr>
            <a:r>
              <a:t>And in the browser, we don't have all the nice APIs that Node.js provides through its modules, like the file-system access functionality.</a:t>
            </a:r>
          </a:p>
          <a:p>
            <a:pPr marL="235818" indent="-235818" defTabSz="896111">
              <a:spcBef>
                <a:spcPts val="900"/>
              </a:spcBef>
              <a:buFontTx/>
              <a:defRPr sz="2352"/>
            </a:pPr>
            <a:r>
              <a:t>Another big difference is that in Node.js you control the environment. Compared to the browser environment, where you don't get the luxury to choose what browser your visitors will use, this is very convenient.</a:t>
            </a:r>
          </a:p>
        </p:txBody>
      </p:sp>
      <p:sp>
        <p:nvSpPr>
          <p:cNvPr id="590"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JS IN THE BROWSER &amp; NODE.JS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JS IN THE BROWSER &amp; NODE.JS</a:t>
            </a:r>
          </a:p>
        </p:txBody>
      </p:sp>
      <p:pic>
        <p:nvPicPr>
          <p:cNvPr id="593" name="Picture 2" descr="Picture 2"/>
          <p:cNvPicPr>
            <a:picLocks noChangeAspect="1"/>
          </p:cNvPicPr>
          <p:nvPr/>
        </p:nvPicPr>
        <p:blipFill>
          <a:blip r:embed="rId2"/>
          <a:stretch>
            <a:fillRect/>
          </a:stretch>
        </p:blipFill>
        <p:spPr>
          <a:xfrm>
            <a:off x="199657" y="1435928"/>
            <a:ext cx="11792686" cy="5011893"/>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Text Placeholder 1"/>
          <p:cNvSpPr txBox="1">
            <a:spLocks noGrp="1"/>
          </p:cNvSpPr>
          <p:nvPr>
            <p:ph type="body" idx="1"/>
          </p:nvPr>
        </p:nvSpPr>
        <p:spPr>
          <a:xfrm>
            <a:off x="689314" y="1529519"/>
            <a:ext cx="10352951" cy="5061680"/>
          </a:xfrm>
          <a:prstGeom prst="rect">
            <a:avLst/>
          </a:prstGeom>
        </p:spPr>
        <p:txBody>
          <a:bodyPr/>
          <a:lstStyle/>
          <a:p>
            <a:pPr marL="240631" indent="-240631">
              <a:buFontTx/>
              <a:defRPr sz="2400"/>
            </a:pPr>
            <a:r>
              <a:t>V8 is the name of the JavaScript engine that powers Google Chrome. It's the thing that takes our JavaScript and executes it while browsing with Chrome.</a:t>
            </a:r>
          </a:p>
          <a:p>
            <a:pPr marL="240631" indent="-240631">
              <a:buFontTx/>
              <a:defRPr sz="2400"/>
            </a:pPr>
            <a:r>
              <a:t>The cool thing is that the JavaScript engine is independent of the browser in which it's hosted. This key feature enabled the rise of Node.js. V8 was chosen to be the engine that powered Node.js back in 2009, and as the popularity of Node.js exploded.</a:t>
            </a:r>
          </a:p>
          <a:p>
            <a:pPr marL="240631" indent="-240631">
              <a:buFontTx/>
              <a:defRPr sz="2400"/>
            </a:pPr>
            <a:r>
              <a:t>V8 is written in C++, and it's continuously improved. It is portable and runs on Mac, Windows, Linux and several other systems.</a:t>
            </a:r>
          </a:p>
          <a:p>
            <a:pPr marL="240631" indent="-240631">
              <a:buFontTx/>
              <a:defRPr sz="2400"/>
            </a:pPr>
            <a:r>
              <a:t>JavaScript is internally compiled by V8 with just-in-time (JIT) compilation to speed up the execution.</a:t>
            </a:r>
          </a:p>
        </p:txBody>
      </p:sp>
      <p:sp>
        <p:nvSpPr>
          <p:cNvPr id="596"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THE V8 JAVASCRIPT ENGINE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ext Placeholder 1"/>
          <p:cNvSpPr txBox="1">
            <a:spLocks noGrp="1"/>
          </p:cNvSpPr>
          <p:nvPr>
            <p:ph type="body" idx="1"/>
          </p:nvPr>
        </p:nvSpPr>
        <p:spPr>
          <a:xfrm>
            <a:off x="689314" y="1529519"/>
            <a:ext cx="10352951" cy="5061680"/>
          </a:xfrm>
          <a:prstGeom prst="rect">
            <a:avLst/>
          </a:prstGeom>
        </p:spPr>
        <p:txBody>
          <a:bodyPr/>
          <a:lstStyle/>
          <a:p>
            <a:pPr marL="240631" indent="-240631">
              <a:buFontTx/>
              <a:defRPr sz="2400"/>
            </a:pPr>
            <a:r>
              <a:t>npm is the standard package manager for Node.js.</a:t>
            </a:r>
          </a:p>
          <a:p>
            <a:pPr marL="240631" indent="-240631">
              <a:buFontTx/>
              <a:defRPr sz="2400"/>
            </a:pPr>
            <a:r>
              <a:t>In September 2022 over 2.1 million packages were reported being listed in the npm registry, making it the biggest single language code repository on Earth, and you can be sure there is a package for (almost!) everything.</a:t>
            </a:r>
          </a:p>
          <a:p>
            <a:pPr marL="240631" indent="-240631">
              <a:buFontTx/>
              <a:defRPr sz="2400"/>
            </a:pPr>
            <a:r>
              <a:t>It started as a way to download and manage dependencies of Node.js packages, but it has since become a tool used also in frontend JavaScript</a:t>
            </a:r>
          </a:p>
          <a:p>
            <a:pPr marL="0" indent="0">
              <a:buSzTx/>
              <a:buFontTx/>
              <a:buNone/>
              <a:defRPr sz="2400"/>
            </a:pPr>
            <a:r>
              <a:t>Now you can use NPM to:</a:t>
            </a:r>
          </a:p>
          <a:p>
            <a:pPr marL="240631" indent="-240631">
              <a:buFontTx/>
              <a:defRPr sz="2400"/>
            </a:pPr>
            <a:r>
              <a:t>Install and update dependencies of your project.</a:t>
            </a:r>
          </a:p>
          <a:p>
            <a:pPr marL="240631" indent="-240631">
              <a:buFontTx/>
              <a:defRPr sz="2400"/>
            </a:pPr>
            <a:r>
              <a:t>Control versioning of your app.</a:t>
            </a:r>
          </a:p>
          <a:p>
            <a:pPr marL="240631" indent="-240631">
              <a:buFontTx/>
              <a:defRPr sz="2400"/>
            </a:pPr>
            <a:r>
              <a:t>Run tasks using commands.</a:t>
            </a:r>
          </a:p>
        </p:txBody>
      </p:sp>
      <p:sp>
        <p:nvSpPr>
          <p:cNvPr id="599"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NPM (Node Package Manager)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WHO IS USING NODE.JS?</a:t>
            </a:r>
          </a:p>
        </p:txBody>
      </p:sp>
      <p:pic>
        <p:nvPicPr>
          <p:cNvPr id="602" name="pasted-movie.png" descr="pasted-movie.png"/>
          <p:cNvPicPr>
            <a:picLocks noChangeAspect="1"/>
          </p:cNvPicPr>
          <p:nvPr/>
        </p:nvPicPr>
        <p:blipFill>
          <a:blip r:embed="rId2"/>
          <a:stretch>
            <a:fillRect/>
          </a:stretch>
        </p:blipFill>
        <p:spPr>
          <a:xfrm>
            <a:off x="1174927" y="1211457"/>
            <a:ext cx="9842146" cy="541318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Text Placeholder 1"/>
          <p:cNvSpPr txBox="1">
            <a:spLocks noGrp="1"/>
          </p:cNvSpPr>
          <p:nvPr>
            <p:ph type="body" idx="1"/>
          </p:nvPr>
        </p:nvSpPr>
        <p:spPr>
          <a:xfrm>
            <a:off x="689314" y="1529519"/>
            <a:ext cx="10352951" cy="5061680"/>
          </a:xfrm>
          <a:prstGeom prst="rect">
            <a:avLst/>
          </a:prstGeom>
        </p:spPr>
        <p:txBody>
          <a:bodyPr/>
          <a:lstStyle/>
          <a:p>
            <a:pPr marL="240631" indent="-240631">
              <a:buFontTx/>
              <a:defRPr sz="2400"/>
            </a:pPr>
            <a:r>
              <a:t>Create a folder with a .js file in it</a:t>
            </a:r>
          </a:p>
          <a:p>
            <a:pPr marL="240631" indent="-240631">
              <a:buFontTx/>
              <a:defRPr sz="2400"/>
            </a:pPr>
            <a:r>
              <a:t>It can have any content in it.</a:t>
            </a:r>
          </a:p>
          <a:p>
            <a:pPr marL="240631" indent="-240631">
              <a:buFontTx/>
              <a:defRPr sz="2400"/>
            </a:pPr>
            <a:r>
              <a:t>Open terminal in that folder</a:t>
            </a:r>
          </a:p>
          <a:p>
            <a:pPr marL="240631" indent="-240631">
              <a:buFontTx/>
              <a:defRPr sz="2400"/>
            </a:pPr>
            <a:r>
              <a:t>Run command ‘npm init’ and see what happens</a:t>
            </a:r>
          </a:p>
        </p:txBody>
      </p:sp>
      <p:sp>
        <p:nvSpPr>
          <p:cNvPr id="60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EXERCISE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Title 1"/>
          <p:cNvSpPr txBox="1">
            <a:spLocks noGrp="1"/>
          </p:cNvSpPr>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608" name="Text Placeholder 2"/>
          <p:cNvSpPr txBox="1">
            <a:spLocks noGrp="1"/>
          </p:cNvSpPr>
          <p:nvPr>
            <p:ph type="body" sz="quarter" idx="1"/>
          </p:nvPr>
        </p:nvSpPr>
        <p:spPr>
          <a:xfrm>
            <a:off x="5335818" y="2775801"/>
            <a:ext cx="5905579" cy="1619866"/>
          </a:xfrm>
          <a:prstGeom prst="rect">
            <a:avLst/>
          </a:prstGeom>
        </p:spPr>
        <p:txBody>
          <a:bodyPr lIns="45719" tIns="45720" rIns="45719" bIns="45720" anchor="t">
            <a:normAutofit/>
          </a:bodyPr>
          <a:lstStyle/>
          <a:p>
            <a:pPr>
              <a:defRPr>
                <a:solidFill>
                  <a:srgbClr val="FFC9D4"/>
                </a:solidFill>
              </a:defRPr>
            </a:pPr>
            <a:r>
              <a:rPr dirty="0"/>
              <a:t>You can find us at:</a:t>
            </a:r>
          </a:p>
          <a:p>
            <a:r>
              <a:rPr lang="en-GB" dirty="0"/>
              <a:t>dimitrov.gjorge@protonmail.com</a:t>
            </a:r>
            <a:endParaRPr dirty="0"/>
          </a:p>
          <a:p>
            <a:r>
              <a:rPr lang="en-US" dirty="0"/>
              <a:t>ivanovv7@protonmail.com</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1" name="895d-article-200624-nodejs-body-text.png" descr="895d-article-200624-nodejs-body-text.png"/>
          <p:cNvPicPr>
            <a:picLocks noGrp="1" noChangeAspect="1"/>
          </p:cNvPicPr>
          <p:nvPr>
            <p:ph type="pic" idx="21"/>
          </p:nvPr>
        </p:nvPicPr>
        <p:blipFill>
          <a:blip r:embed="rId2"/>
          <a:srcRect l="24292" r="24292"/>
          <a:stretch>
            <a:fillRect/>
          </a:stretch>
        </p:blipFill>
        <p:spPr>
          <a:prstGeom prst="rect">
            <a:avLst/>
          </a:prstGeom>
        </p:spPr>
      </p:pic>
      <p:sp>
        <p:nvSpPr>
          <p:cNvPr id="522" name="Text Placeholder 3"/>
          <p:cNvSpPr>
            <a:spLocks noGrp="1"/>
          </p:cNvSpPr>
          <p:nvPr>
            <p:ph type="body" idx="22"/>
          </p:nvPr>
        </p:nvSpPr>
        <p:spPr>
          <a:xfrm>
            <a:off x="6648773" y="1324542"/>
            <a:ext cx="5063679" cy="73866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3200"/>
            </a:lvl1pPr>
          </a:lstStyle>
          <a:p>
            <a:r>
              <a:t>Hello there</a:t>
            </a:r>
          </a:p>
        </p:txBody>
      </p:sp>
      <p:sp>
        <p:nvSpPr>
          <p:cNvPr id="523" name="Text Placeholder 4"/>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en-GB" dirty="0"/>
              <a:t>Software </a:t>
            </a:r>
            <a:r>
              <a:rPr lang="en-GB" dirty="0" err="1"/>
              <a:t>Engineer@Symphony</a:t>
            </a:r>
            <a:endParaRPr lang="en-GB"/>
          </a:p>
          <a:p>
            <a:r>
              <a:rPr dirty="0"/>
              <a:t>Trainer @</a:t>
            </a:r>
            <a:r>
              <a:rPr lang="en-GB" dirty="0" err="1"/>
              <a:t>Qinshift</a:t>
            </a:r>
            <a:r>
              <a:rPr lang="en-GB" dirty="0"/>
              <a:t> </a:t>
            </a:r>
            <a:endParaRPr dirty="0"/>
          </a:p>
        </p:txBody>
      </p:sp>
      <p:sp>
        <p:nvSpPr>
          <p:cNvPr id="524" name="Text Placeholder 5"/>
          <p:cNvSpPr>
            <a:spLocks noGrp="1"/>
          </p:cNvSpPr>
          <p:nvPr>
            <p:ph type="body" idx="2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en-US" dirty="0" err="1"/>
              <a:t>Gjorge</a:t>
            </a:r>
            <a:r>
              <a:rPr lang="en-US" dirty="0"/>
              <a:t> Dimitrov</a:t>
            </a:r>
          </a:p>
        </p:txBody>
      </p:sp>
      <p:sp>
        <p:nvSpPr>
          <p:cNvPr id="525" name="Text Placeholder 6"/>
          <p:cNvSpPr>
            <a:spLocks noGrp="1"/>
          </p:cNvSpPr>
          <p:nvPr>
            <p:ph type="body" idx="2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en-GB" dirty="0"/>
              <a:t>Software Engineer</a:t>
            </a:r>
            <a:r>
              <a:rPr dirty="0"/>
              <a:t>@</a:t>
            </a:r>
            <a:r>
              <a:rPr lang="en-GB" dirty="0" err="1"/>
              <a:t>Sourcico</a:t>
            </a:r>
            <a:endParaRPr lang="en-US" dirty="0" err="1"/>
          </a:p>
          <a:p>
            <a:r>
              <a:rPr dirty="0"/>
              <a:t>Trainer @</a:t>
            </a:r>
            <a:r>
              <a:rPr lang="en-GB" dirty="0" err="1"/>
              <a:t>Qinshift</a:t>
            </a:r>
            <a:endParaRPr dirty="0" err="1"/>
          </a:p>
        </p:txBody>
      </p:sp>
      <p:sp>
        <p:nvSpPr>
          <p:cNvPr id="526" name="Text Placeholder 7"/>
          <p:cNvSpPr>
            <a:spLocks noGrp="1"/>
          </p:cNvSpPr>
          <p:nvPr>
            <p:ph type="body" idx="26"/>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en-US" dirty="0"/>
              <a:t>Ivan Ivanov</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itle 1"/>
          <p:cNvSpPr txBox="1">
            <a:spLocks noGrp="1"/>
          </p:cNvSpPr>
          <p:nvPr>
            <p:ph type="title"/>
          </p:nvPr>
        </p:nvSpPr>
        <p:spPr>
          <a:xfrm>
            <a:off x="689316" y="555919"/>
            <a:ext cx="4921072" cy="987066"/>
          </a:xfrm>
          <a:prstGeom prst="rect">
            <a:avLst/>
          </a:prstGeom>
        </p:spPr>
        <p:txBody>
          <a:bodyPr/>
          <a:lstStyle>
            <a:lvl1pPr defTabSz="868680">
              <a:spcBef>
                <a:spcPts val="500"/>
              </a:spcBef>
              <a:defRPr sz="3420"/>
            </a:lvl1pPr>
          </a:lstStyle>
          <a:p>
            <a:r>
              <a:t>AIMS AND GOALS OF THIS COURSE</a:t>
            </a:r>
          </a:p>
        </p:txBody>
      </p:sp>
      <p:sp>
        <p:nvSpPr>
          <p:cNvPr id="529" name="Text Placeholder 2"/>
          <p:cNvSpPr txBox="1">
            <a:spLocks noGrp="1"/>
          </p:cNvSpPr>
          <p:nvPr>
            <p:ph type="body" sz="half" idx="1"/>
          </p:nvPr>
        </p:nvSpPr>
        <p:spPr>
          <a:xfrm>
            <a:off x="689315" y="1882514"/>
            <a:ext cx="4921072" cy="4181530"/>
          </a:xfrm>
          <a:prstGeom prst="rect">
            <a:avLst/>
          </a:prstGeom>
        </p:spPr>
        <p:txBody>
          <a:bodyPr/>
          <a:lstStyle/>
          <a:p>
            <a:pPr marL="140368" indent="-140368">
              <a:buSzPct val="100000"/>
              <a:buChar char="•"/>
              <a:defRPr sz="1800"/>
            </a:pPr>
            <a:r>
              <a:t>Understanding the basics of Node.js</a:t>
            </a:r>
          </a:p>
          <a:p>
            <a:pPr marL="140368" indent="-140368">
              <a:buSzPct val="100000"/>
              <a:buChar char="•"/>
              <a:defRPr sz="1800"/>
            </a:pPr>
            <a:r>
              <a:t>Learning to use npm packages</a:t>
            </a:r>
          </a:p>
          <a:p>
            <a:pPr marL="140368" indent="-140368">
              <a:buSzPct val="100000"/>
              <a:buChar char="•"/>
              <a:defRPr sz="1800"/>
            </a:pPr>
            <a:r>
              <a:t>Solving problems in Node.js by building applications</a:t>
            </a:r>
          </a:p>
          <a:p>
            <a:pPr marL="140368" indent="-140368">
              <a:buSzPct val="100000"/>
              <a:buChar char="•"/>
              <a:defRPr sz="1800"/>
            </a:pPr>
            <a:r>
              <a:t>Writing a lot of JS code compiled in Node.js runtime environment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ext Placeholder 1"/>
          <p:cNvSpPr txBox="1">
            <a:spLocks noGrp="1"/>
          </p:cNvSpPr>
          <p:nvPr>
            <p:ph type="body" idx="1"/>
          </p:nvPr>
        </p:nvSpPr>
        <p:spPr>
          <a:xfrm>
            <a:off x="689314" y="1760393"/>
            <a:ext cx="7743881" cy="4507994"/>
          </a:xfrm>
          <a:prstGeom prst="rect">
            <a:avLst/>
          </a:prstGeom>
        </p:spPr>
        <p:txBody>
          <a:bodyPr/>
          <a:lstStyle/>
          <a:p>
            <a:pPr>
              <a:defRPr sz="2400"/>
            </a:pPr>
            <a:r>
              <a:t>Just finished the front end part of the academy</a:t>
            </a:r>
          </a:p>
          <a:p>
            <a:pPr>
              <a:defRPr sz="2400"/>
            </a:pPr>
            <a:r>
              <a:t>Have a decent understanding of:</a:t>
            </a:r>
          </a:p>
          <a:p>
            <a:pPr marL="685800" lvl="1" indent="-228600">
              <a:defRPr sz="2400"/>
            </a:pPr>
            <a:r>
              <a:t>HTML</a:t>
            </a:r>
          </a:p>
          <a:p>
            <a:pPr marL="685800" lvl="1" indent="-228600">
              <a:defRPr sz="2400"/>
            </a:pPr>
            <a:r>
              <a:t>CSS</a:t>
            </a:r>
          </a:p>
          <a:p>
            <a:pPr marL="685800" lvl="1" indent="-228600">
              <a:defRPr sz="2400"/>
            </a:pPr>
            <a:r>
              <a:t>JavaScript</a:t>
            </a:r>
          </a:p>
          <a:p>
            <a:pPr>
              <a:defRPr sz="2400"/>
            </a:pPr>
            <a:r>
              <a:t>Have the ability to give a front end solution to a problem</a:t>
            </a:r>
          </a:p>
        </p:txBody>
      </p:sp>
      <p:sp>
        <p:nvSpPr>
          <p:cNvPr id="532"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WHERE ARE WE NOW?</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Placeholder 1"/>
          <p:cNvSpPr txBox="1">
            <a:spLocks noGrp="1"/>
          </p:cNvSpPr>
          <p:nvPr>
            <p:ph type="body" idx="1"/>
          </p:nvPr>
        </p:nvSpPr>
        <p:spPr>
          <a:xfrm>
            <a:off x="689314" y="1760393"/>
            <a:ext cx="7587793" cy="4830806"/>
          </a:xfrm>
          <a:prstGeom prst="rect">
            <a:avLst/>
          </a:prstGeom>
        </p:spPr>
        <p:txBody>
          <a:bodyPr/>
          <a:lstStyle/>
          <a:p>
            <a:pPr marL="0" indent="0">
              <a:buSzTx/>
              <a:buNone/>
              <a:defRPr sz="2000"/>
            </a:pPr>
            <a:r>
              <a:t>User see and interact with it. It is built for the user's convenience</a:t>
            </a:r>
          </a:p>
          <a:p>
            <a:pPr>
              <a:defRPr sz="2000"/>
            </a:pPr>
            <a:r>
              <a:t>HTML</a:t>
            </a:r>
          </a:p>
          <a:p>
            <a:pPr>
              <a:defRPr sz="2000"/>
            </a:pPr>
            <a:r>
              <a:t>CSS</a:t>
            </a:r>
          </a:p>
          <a:p>
            <a:pPr>
              <a:defRPr sz="2000"/>
            </a:pPr>
            <a:r>
              <a:t>JavaScript</a:t>
            </a:r>
          </a:p>
          <a:p>
            <a:pPr>
              <a:defRPr sz="2000"/>
            </a:pPr>
            <a:r>
              <a:t>JavaScript Frameworks</a:t>
            </a:r>
          </a:p>
          <a:p>
            <a:pPr marL="0" lvl="1" indent="228600">
              <a:buSzTx/>
              <a:buFontTx/>
              <a:buNone/>
              <a:defRPr sz="2000"/>
            </a:pPr>
            <a:r>
              <a:t>Not seen by the users. It is the foundation of the application and the business logic required</a:t>
            </a:r>
          </a:p>
          <a:p>
            <a:pPr>
              <a:defRPr sz="2000"/>
            </a:pPr>
            <a:r>
              <a:t>C# / JAVA / JS / PYTHON / PHP </a:t>
            </a:r>
          </a:p>
          <a:p>
            <a:pPr>
              <a:defRPr sz="2000"/>
            </a:pPr>
            <a:r>
              <a:t>MVC / RestAPI / GraphQL</a:t>
            </a:r>
          </a:p>
          <a:p>
            <a:pPr>
              <a:defRPr sz="2000"/>
            </a:pPr>
            <a:r>
              <a:t>SQL / MySQL / MongoDB</a:t>
            </a:r>
          </a:p>
          <a:p>
            <a:pPr>
              <a:defRPr sz="2000"/>
            </a:pPr>
            <a:r>
              <a:t>.NET Framework / Nest.js Framework</a:t>
            </a:r>
          </a:p>
        </p:txBody>
      </p:sp>
      <p:sp>
        <p:nvSpPr>
          <p:cNvPr id="53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A WEB SOLUTION</a:t>
            </a:r>
          </a:p>
        </p:txBody>
      </p:sp>
      <p:grpSp>
        <p:nvGrpSpPr>
          <p:cNvPr id="564" name="Google Shape;180;p29"/>
          <p:cNvGrpSpPr/>
          <p:nvPr/>
        </p:nvGrpSpPr>
        <p:grpSpPr>
          <a:xfrm>
            <a:off x="8669005" y="2233097"/>
            <a:ext cx="2736684" cy="4131598"/>
            <a:chOff x="0" y="0"/>
            <a:chExt cx="2736682" cy="4131596"/>
          </a:xfrm>
        </p:grpSpPr>
        <p:sp>
          <p:nvSpPr>
            <p:cNvPr id="536" name="Google Shape;181;p29"/>
            <p:cNvSpPr/>
            <p:nvPr/>
          </p:nvSpPr>
          <p:spPr>
            <a:xfrm>
              <a:off x="0" y="682079"/>
              <a:ext cx="2659203" cy="2104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006" y="21600"/>
                  </a:lnTo>
                  <a:lnTo>
                    <a:pt x="21600" y="2160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37" name="Google Shape;182;p29"/>
            <p:cNvSpPr/>
            <p:nvPr/>
          </p:nvSpPr>
          <p:spPr>
            <a:xfrm>
              <a:off x="1047629" y="-1"/>
              <a:ext cx="1139358" cy="754267"/>
            </a:xfrm>
            <a:custGeom>
              <a:avLst/>
              <a:gdLst/>
              <a:ahLst/>
              <a:cxnLst>
                <a:cxn ang="0">
                  <a:pos x="wd2" y="hd2"/>
                </a:cxn>
                <a:cxn ang="5400000">
                  <a:pos x="wd2" y="hd2"/>
                </a:cxn>
                <a:cxn ang="10800000">
                  <a:pos x="wd2" y="hd2"/>
                </a:cxn>
                <a:cxn ang="16200000">
                  <a:pos x="wd2" y="hd2"/>
                </a:cxn>
              </a:cxnLst>
              <a:rect l="0" t="0" r="r" b="b"/>
              <a:pathLst>
                <a:path w="21600" h="21600" extrusionOk="0">
                  <a:moveTo>
                    <a:pt x="18459" y="0"/>
                  </a:moveTo>
                  <a:lnTo>
                    <a:pt x="0" y="21600"/>
                  </a:lnTo>
                  <a:lnTo>
                    <a:pt x="21600" y="19707"/>
                  </a:lnTo>
                  <a:lnTo>
                    <a:pt x="18459" y="0"/>
                  </a:lnTo>
                  <a:close/>
                </a:path>
              </a:pathLst>
            </a:custGeom>
            <a:gradFill flip="none" rotWithShape="1">
              <a:gsLst>
                <a:gs pos="0">
                  <a:srgbClr val="A1EFFF"/>
                </a:gs>
                <a:gs pos="35000">
                  <a:srgbClr val="BBF2FF"/>
                </a:gs>
                <a:gs pos="100000">
                  <a:srgbClr val="E3FCFF"/>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38" name="Google Shape;183;p29"/>
            <p:cNvSpPr/>
            <p:nvPr/>
          </p:nvSpPr>
          <p:spPr>
            <a:xfrm>
              <a:off x="2021295" y="-1"/>
              <a:ext cx="715364" cy="8925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1195"/>
                  </a:lnTo>
                  <a:lnTo>
                    <a:pt x="19261" y="21600"/>
                  </a:lnTo>
                  <a:lnTo>
                    <a:pt x="5003" y="16655"/>
                  </a:lnTo>
                  <a:lnTo>
                    <a:pt x="0"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39" name="Google Shape;184;p29"/>
            <p:cNvSpPr/>
            <p:nvPr/>
          </p:nvSpPr>
          <p:spPr>
            <a:xfrm>
              <a:off x="0" y="682079"/>
              <a:ext cx="246975" cy="2104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3881" y="21600"/>
                  </a:lnTo>
                  <a:lnTo>
                    <a:pt x="0"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0" name="Google Shape;185;p29"/>
            <p:cNvSpPr/>
            <p:nvPr/>
          </p:nvSpPr>
          <p:spPr>
            <a:xfrm>
              <a:off x="0" y="682079"/>
              <a:ext cx="1047618" cy="210425"/>
            </a:xfrm>
            <a:custGeom>
              <a:avLst/>
              <a:gdLst/>
              <a:ahLst/>
              <a:cxnLst>
                <a:cxn ang="0">
                  <a:pos x="wd2" y="hd2"/>
                </a:cxn>
                <a:cxn ang="5400000">
                  <a:pos x="wd2" y="hd2"/>
                </a:cxn>
                <a:cxn ang="10800000">
                  <a:pos x="wd2" y="hd2"/>
                </a:cxn>
                <a:cxn ang="16200000">
                  <a:pos x="wd2" y="hd2"/>
                </a:cxn>
              </a:cxnLst>
              <a:rect l="0" t="0" r="r" b="b"/>
              <a:pathLst>
                <a:path w="21600" h="21600" extrusionOk="0">
                  <a:moveTo>
                    <a:pt x="21600" y="7409"/>
                  </a:moveTo>
                  <a:lnTo>
                    <a:pt x="20911" y="21600"/>
                  </a:lnTo>
                  <a:lnTo>
                    <a:pt x="5092" y="21600"/>
                  </a:lnTo>
                  <a:lnTo>
                    <a:pt x="0" y="0"/>
                  </a:lnTo>
                  <a:lnTo>
                    <a:pt x="21600" y="7409"/>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1" name="Google Shape;186;p29"/>
            <p:cNvSpPr/>
            <p:nvPr/>
          </p:nvSpPr>
          <p:spPr>
            <a:xfrm>
              <a:off x="0" y="-1"/>
              <a:ext cx="2021297" cy="75426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195" y="21600"/>
                  </a:lnTo>
                  <a:lnTo>
                    <a:pt x="0" y="19533"/>
                  </a:lnTo>
                  <a:lnTo>
                    <a:pt x="10918" y="14457"/>
                  </a:lnTo>
                  <a:lnTo>
                    <a:pt x="21600"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2" name="Google Shape;187;p29"/>
            <p:cNvSpPr/>
            <p:nvPr/>
          </p:nvSpPr>
          <p:spPr>
            <a:xfrm>
              <a:off x="2039744" y="688172"/>
              <a:ext cx="619469" cy="204337"/>
            </a:xfrm>
            <a:custGeom>
              <a:avLst/>
              <a:gdLst/>
              <a:ahLst/>
              <a:cxnLst>
                <a:cxn ang="0">
                  <a:pos x="wd2" y="hd2"/>
                </a:cxn>
                <a:cxn ang="5400000">
                  <a:pos x="wd2" y="hd2"/>
                </a:cxn>
                <a:cxn ang="10800000">
                  <a:pos x="wd2" y="hd2"/>
                </a:cxn>
                <a:cxn ang="16200000">
                  <a:pos x="wd2" y="hd2"/>
                </a:cxn>
              </a:cxnLst>
              <a:rect l="0" t="0" r="r" b="b"/>
              <a:pathLst>
                <a:path w="21600" h="21600" extrusionOk="0">
                  <a:moveTo>
                    <a:pt x="5135" y="0"/>
                  </a:moveTo>
                  <a:lnTo>
                    <a:pt x="21600" y="21600"/>
                  </a:lnTo>
                  <a:lnTo>
                    <a:pt x="0" y="21600"/>
                  </a:lnTo>
                  <a:lnTo>
                    <a:pt x="5135"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3" name="Google Shape;188;p29"/>
            <p:cNvSpPr/>
            <p:nvPr/>
          </p:nvSpPr>
          <p:spPr>
            <a:xfrm>
              <a:off x="1047629" y="754254"/>
              <a:ext cx="438956" cy="138264"/>
            </a:xfrm>
            <a:custGeom>
              <a:avLst/>
              <a:gdLst/>
              <a:ahLst/>
              <a:cxnLst>
                <a:cxn ang="0">
                  <a:pos x="wd2" y="hd2"/>
                </a:cxn>
                <a:cxn ang="5400000">
                  <a:pos x="wd2" y="hd2"/>
                </a:cxn>
                <a:cxn ang="10800000">
                  <a:pos x="wd2" y="hd2"/>
                </a:cxn>
                <a:cxn ang="16200000">
                  <a:pos x="wd2" y="hd2"/>
                </a:cxn>
              </a:cxnLst>
              <a:rect l="0" t="0" r="r" b="b"/>
              <a:pathLst>
                <a:path w="21600" h="21600" extrusionOk="0">
                  <a:moveTo>
                    <a:pt x="2895" y="21600"/>
                  </a:moveTo>
                  <a:lnTo>
                    <a:pt x="0" y="0"/>
                  </a:lnTo>
                  <a:lnTo>
                    <a:pt x="21600" y="21600"/>
                  </a:lnTo>
                  <a:lnTo>
                    <a:pt x="2895" y="2160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4" name="Google Shape;189;p29"/>
            <p:cNvSpPr/>
            <p:nvPr/>
          </p:nvSpPr>
          <p:spPr>
            <a:xfrm>
              <a:off x="0" y="682079"/>
              <a:ext cx="246975" cy="2104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3881" y="21600"/>
                  </a:lnTo>
                  <a:lnTo>
                    <a:pt x="0"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5" name="Google Shape;190;p29"/>
            <p:cNvSpPr/>
            <p:nvPr/>
          </p:nvSpPr>
          <p:spPr>
            <a:xfrm>
              <a:off x="0" y="504822"/>
              <a:ext cx="1047618" cy="249427"/>
            </a:xfrm>
            <a:custGeom>
              <a:avLst/>
              <a:gdLst/>
              <a:ahLst/>
              <a:cxnLst>
                <a:cxn ang="0">
                  <a:pos x="wd2" y="hd2"/>
                </a:cxn>
                <a:cxn ang="5400000">
                  <a:pos x="wd2" y="hd2"/>
                </a:cxn>
                <a:cxn ang="10800000">
                  <a:pos x="wd2" y="hd2"/>
                </a:cxn>
                <a:cxn ang="16200000">
                  <a:pos x="wd2" y="hd2"/>
                </a:cxn>
              </a:cxnLst>
              <a:rect l="0" t="0" r="r" b="b"/>
              <a:pathLst>
                <a:path w="21600" h="21600" extrusionOk="0">
                  <a:moveTo>
                    <a:pt x="21065" y="0"/>
                  </a:moveTo>
                  <a:lnTo>
                    <a:pt x="21600" y="21600"/>
                  </a:lnTo>
                  <a:lnTo>
                    <a:pt x="0" y="15350"/>
                  </a:lnTo>
                  <a:lnTo>
                    <a:pt x="21065"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6" name="Google Shape;191;p29"/>
            <p:cNvSpPr/>
            <p:nvPr/>
          </p:nvSpPr>
          <p:spPr>
            <a:xfrm>
              <a:off x="2187007" y="462573"/>
              <a:ext cx="549676" cy="42993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1334"/>
                  </a:lnTo>
                  <a:lnTo>
                    <a:pt x="18556" y="21600"/>
                  </a:lnTo>
                  <a:lnTo>
                    <a:pt x="21600" y="0"/>
                  </a:lnTo>
                  <a:close/>
                </a:path>
              </a:pathLst>
            </a:custGeom>
            <a:gradFill flip="none" rotWithShape="1">
              <a:gsLst>
                <a:gs pos="0">
                  <a:srgbClr val="A1EFFF"/>
                </a:gs>
                <a:gs pos="35000">
                  <a:srgbClr val="BBF2FF"/>
                </a:gs>
                <a:gs pos="100000">
                  <a:srgbClr val="E3FCFF"/>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7" name="Google Shape;192;p29"/>
            <p:cNvSpPr/>
            <p:nvPr/>
          </p:nvSpPr>
          <p:spPr>
            <a:xfrm>
              <a:off x="1014221" y="754254"/>
              <a:ext cx="92252" cy="1382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7823" y="0"/>
                  </a:lnTo>
                  <a:lnTo>
                    <a:pt x="0" y="21600"/>
                  </a:lnTo>
                  <a:lnTo>
                    <a:pt x="21600" y="2160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8" name="Google Shape;193;p29"/>
            <p:cNvSpPr/>
            <p:nvPr/>
          </p:nvSpPr>
          <p:spPr>
            <a:xfrm>
              <a:off x="1932538" y="892512"/>
              <a:ext cx="726671" cy="13342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4" y="12112"/>
                  </a:lnTo>
                  <a:lnTo>
                    <a:pt x="0" y="21600"/>
                  </a:lnTo>
                  <a:lnTo>
                    <a:pt x="0" y="2335"/>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49" name="Google Shape;194;p29"/>
            <p:cNvSpPr/>
            <p:nvPr/>
          </p:nvSpPr>
          <p:spPr>
            <a:xfrm>
              <a:off x="191641" y="1421302"/>
              <a:ext cx="667841" cy="15024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407" y="21600"/>
                  </a:lnTo>
                  <a:lnTo>
                    <a:pt x="0" y="3195"/>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0" name="Google Shape;195;p29"/>
            <p:cNvSpPr/>
            <p:nvPr/>
          </p:nvSpPr>
          <p:spPr>
            <a:xfrm>
              <a:off x="246990" y="892512"/>
              <a:ext cx="767221" cy="5287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243" y="21600"/>
                  </a:lnTo>
                  <a:lnTo>
                    <a:pt x="0" y="0"/>
                  </a:lnTo>
                  <a:lnTo>
                    <a:pt x="21600" y="0"/>
                  </a:lnTo>
                  <a:close/>
                </a:path>
              </a:pathLst>
            </a:custGeom>
            <a:gradFill flip="none" rotWithShape="1">
              <a:gsLst>
                <a:gs pos="0">
                  <a:srgbClr val="398BA2"/>
                </a:gs>
                <a:gs pos="80000">
                  <a:srgbClr val="4CB8D4"/>
                </a:gs>
                <a:gs pos="100000">
                  <a:srgbClr val="4AB9D8"/>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1" name="Google Shape;196;p29"/>
            <p:cNvSpPr/>
            <p:nvPr/>
          </p:nvSpPr>
          <p:spPr>
            <a:xfrm>
              <a:off x="1707488" y="2226743"/>
              <a:ext cx="446431" cy="1904854"/>
            </a:xfrm>
            <a:custGeom>
              <a:avLst/>
              <a:gdLst/>
              <a:ahLst/>
              <a:cxnLst>
                <a:cxn ang="0">
                  <a:pos x="wd2" y="hd2"/>
                </a:cxn>
                <a:cxn ang="5400000">
                  <a:pos x="wd2" y="hd2"/>
                </a:cxn>
                <a:cxn ang="10800000">
                  <a:pos x="wd2" y="hd2"/>
                </a:cxn>
                <a:cxn ang="16200000">
                  <a:pos x="wd2" y="hd2"/>
                </a:cxn>
              </a:cxnLst>
              <a:rect l="0" t="0" r="r" b="b"/>
              <a:pathLst>
                <a:path w="21600" h="21600" extrusionOk="0">
                  <a:moveTo>
                    <a:pt x="10888" y="0"/>
                  </a:moveTo>
                  <a:lnTo>
                    <a:pt x="21600" y="6028"/>
                  </a:lnTo>
                  <a:lnTo>
                    <a:pt x="0" y="21600"/>
                  </a:lnTo>
                  <a:lnTo>
                    <a:pt x="10888"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2" name="Google Shape;197;p29"/>
            <p:cNvSpPr/>
            <p:nvPr/>
          </p:nvSpPr>
          <p:spPr>
            <a:xfrm>
              <a:off x="1932538" y="892512"/>
              <a:ext cx="726671" cy="1442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3187" y="0"/>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3" name="Google Shape;198;p29"/>
            <p:cNvSpPr/>
            <p:nvPr/>
          </p:nvSpPr>
          <p:spPr>
            <a:xfrm>
              <a:off x="1106468" y="892511"/>
              <a:ext cx="826077" cy="835227"/>
            </a:xfrm>
            <a:custGeom>
              <a:avLst/>
              <a:gdLst/>
              <a:ahLst/>
              <a:cxnLst>
                <a:cxn ang="0">
                  <a:pos x="wd2" y="hd2"/>
                </a:cxn>
                <a:cxn ang="5400000">
                  <a:pos x="wd2" y="hd2"/>
                </a:cxn>
                <a:cxn ang="10800000">
                  <a:pos x="wd2" y="hd2"/>
                </a:cxn>
                <a:cxn ang="16200000">
                  <a:pos x="wd2" y="hd2"/>
                </a:cxn>
              </a:cxnLst>
              <a:rect l="0" t="0" r="r" b="b"/>
              <a:pathLst>
                <a:path w="21600" h="21600" extrusionOk="0">
                  <a:moveTo>
                    <a:pt x="8675" y="21600"/>
                  </a:moveTo>
                  <a:lnTo>
                    <a:pt x="0" y="0"/>
                  </a:lnTo>
                  <a:lnTo>
                    <a:pt x="9940" y="0"/>
                  </a:lnTo>
                  <a:lnTo>
                    <a:pt x="21600" y="3729"/>
                  </a:lnTo>
                  <a:lnTo>
                    <a:pt x="8675" y="21600"/>
                  </a:lnTo>
                  <a:close/>
                </a:path>
              </a:pathLst>
            </a:custGeom>
            <a:gradFill flip="none" rotWithShape="1">
              <a:gsLst>
                <a:gs pos="0">
                  <a:srgbClr val="398BA2"/>
                </a:gs>
                <a:gs pos="80000">
                  <a:srgbClr val="4CB8D4"/>
                </a:gs>
                <a:gs pos="100000">
                  <a:srgbClr val="4AB9D8"/>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4" name="Google Shape;199;p29"/>
            <p:cNvSpPr/>
            <p:nvPr/>
          </p:nvSpPr>
          <p:spPr>
            <a:xfrm>
              <a:off x="575257" y="1421302"/>
              <a:ext cx="862959" cy="1502403"/>
            </a:xfrm>
            <a:custGeom>
              <a:avLst/>
              <a:gdLst/>
              <a:ahLst/>
              <a:cxnLst>
                <a:cxn ang="0">
                  <a:pos x="wd2" y="hd2"/>
                </a:cxn>
                <a:cxn ang="5400000">
                  <a:pos x="wd2" y="hd2"/>
                </a:cxn>
                <a:cxn ang="10800000">
                  <a:pos x="wd2" y="hd2"/>
                </a:cxn>
                <a:cxn ang="16200000">
                  <a:pos x="wd2" y="hd2"/>
                </a:cxn>
              </a:cxnLst>
              <a:rect l="0" t="0" r="r" b="b"/>
              <a:pathLst>
                <a:path w="21600" h="21600" extrusionOk="0">
                  <a:moveTo>
                    <a:pt x="21600" y="4406"/>
                  </a:moveTo>
                  <a:lnTo>
                    <a:pt x="7114" y="0"/>
                  </a:lnTo>
                  <a:lnTo>
                    <a:pt x="0" y="21600"/>
                  </a:lnTo>
                  <a:lnTo>
                    <a:pt x="21600" y="4406"/>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5" name="Google Shape;200;p29"/>
            <p:cNvSpPr/>
            <p:nvPr/>
          </p:nvSpPr>
          <p:spPr>
            <a:xfrm>
              <a:off x="575257" y="1036727"/>
              <a:ext cx="1357290" cy="18869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13622"/>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6" name="Google Shape;201;p29"/>
            <p:cNvSpPr/>
            <p:nvPr/>
          </p:nvSpPr>
          <p:spPr>
            <a:xfrm>
              <a:off x="44378" y="892512"/>
              <a:ext cx="815091" cy="751016"/>
            </a:xfrm>
            <a:custGeom>
              <a:avLst/>
              <a:gdLst/>
              <a:ahLst/>
              <a:cxnLst>
                <a:cxn ang="0">
                  <a:pos x="wd2" y="hd2"/>
                </a:cxn>
                <a:cxn ang="5400000">
                  <a:pos x="wd2" y="hd2"/>
                </a:cxn>
                <a:cxn ang="10800000">
                  <a:pos x="wd2" y="hd2"/>
                </a:cxn>
                <a:cxn ang="16200000">
                  <a:pos x="wd2" y="hd2"/>
                </a:cxn>
              </a:cxnLst>
              <a:rect l="0" t="0" r="r" b="b"/>
              <a:pathLst>
                <a:path w="21600" h="21600" extrusionOk="0">
                  <a:moveTo>
                    <a:pt x="5369" y="0"/>
                  </a:moveTo>
                  <a:lnTo>
                    <a:pt x="21600" y="15209"/>
                  </a:lnTo>
                  <a:lnTo>
                    <a:pt x="3902" y="21600"/>
                  </a:lnTo>
                  <a:lnTo>
                    <a:pt x="0" y="0"/>
                  </a:lnTo>
                  <a:lnTo>
                    <a:pt x="5369"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7" name="Google Shape;202;p29"/>
            <p:cNvSpPr/>
            <p:nvPr/>
          </p:nvSpPr>
          <p:spPr>
            <a:xfrm>
              <a:off x="1932538" y="892512"/>
              <a:ext cx="726671" cy="7481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164"/>
                  </a:lnTo>
                  <a:lnTo>
                    <a:pt x="21274" y="21600"/>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8" name="Google Shape;203;p29"/>
            <p:cNvSpPr/>
            <p:nvPr/>
          </p:nvSpPr>
          <p:spPr>
            <a:xfrm>
              <a:off x="859478" y="892511"/>
              <a:ext cx="578757" cy="835227"/>
            </a:xfrm>
            <a:custGeom>
              <a:avLst/>
              <a:gdLst/>
              <a:ahLst/>
              <a:cxnLst>
                <a:cxn ang="0">
                  <a:pos x="wd2" y="hd2"/>
                </a:cxn>
                <a:cxn ang="5400000">
                  <a:pos x="wd2" y="hd2"/>
                </a:cxn>
                <a:cxn ang="10800000">
                  <a:pos x="wd2" y="hd2"/>
                </a:cxn>
                <a:cxn ang="16200000">
                  <a:pos x="wd2" y="hd2"/>
                </a:cxn>
              </a:cxnLst>
              <a:rect l="0" t="0" r="r" b="b"/>
              <a:pathLst>
                <a:path w="21600" h="21600" extrusionOk="0">
                  <a:moveTo>
                    <a:pt x="0" y="13675"/>
                  </a:moveTo>
                  <a:lnTo>
                    <a:pt x="21600" y="21600"/>
                  </a:lnTo>
                  <a:lnTo>
                    <a:pt x="9218" y="0"/>
                  </a:lnTo>
                  <a:lnTo>
                    <a:pt x="5775" y="0"/>
                  </a:lnTo>
                  <a:lnTo>
                    <a:pt x="0" y="13675"/>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9" name="Google Shape;204;p29"/>
            <p:cNvSpPr/>
            <p:nvPr/>
          </p:nvSpPr>
          <p:spPr>
            <a:xfrm>
              <a:off x="560796" y="2226743"/>
              <a:ext cx="1371739" cy="1162657"/>
            </a:xfrm>
            <a:custGeom>
              <a:avLst/>
              <a:gdLst/>
              <a:ahLst/>
              <a:cxnLst>
                <a:cxn ang="0">
                  <a:pos x="wd2" y="hd2"/>
                </a:cxn>
                <a:cxn ang="5400000">
                  <a:pos x="wd2" y="hd2"/>
                </a:cxn>
                <a:cxn ang="10800000">
                  <a:pos x="wd2" y="hd2"/>
                </a:cxn>
                <a:cxn ang="16200000">
                  <a:pos x="wd2" y="hd2"/>
                </a:cxn>
              </a:cxnLst>
              <a:rect l="0" t="0" r="r" b="b"/>
              <a:pathLst>
                <a:path w="21600" h="21600" extrusionOk="0">
                  <a:moveTo>
                    <a:pt x="0" y="12896"/>
                  </a:moveTo>
                  <a:lnTo>
                    <a:pt x="21600" y="0"/>
                  </a:lnTo>
                  <a:lnTo>
                    <a:pt x="7200" y="21600"/>
                  </a:lnTo>
                  <a:lnTo>
                    <a:pt x="0" y="12896"/>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60" name="Google Shape;205;p29"/>
            <p:cNvSpPr/>
            <p:nvPr/>
          </p:nvSpPr>
          <p:spPr>
            <a:xfrm>
              <a:off x="1018044" y="2226743"/>
              <a:ext cx="914503" cy="1904854"/>
            </a:xfrm>
            <a:custGeom>
              <a:avLst/>
              <a:gdLst/>
              <a:ahLst/>
              <a:cxnLst>
                <a:cxn ang="0">
                  <a:pos x="wd2" y="hd2"/>
                </a:cxn>
                <a:cxn ang="5400000">
                  <a:pos x="wd2" y="hd2"/>
                </a:cxn>
                <a:cxn ang="10800000">
                  <a:pos x="wd2" y="hd2"/>
                </a:cxn>
                <a:cxn ang="16200000">
                  <a:pos x="wd2" y="hd2"/>
                </a:cxn>
              </a:cxnLst>
              <a:rect l="0" t="0" r="r" b="b"/>
              <a:pathLst>
                <a:path w="21600" h="21600" extrusionOk="0">
                  <a:moveTo>
                    <a:pt x="0" y="13184"/>
                  </a:moveTo>
                  <a:lnTo>
                    <a:pt x="16284" y="21600"/>
                  </a:lnTo>
                  <a:lnTo>
                    <a:pt x="21600" y="0"/>
                  </a:lnTo>
                  <a:lnTo>
                    <a:pt x="0" y="13184"/>
                  </a:lnTo>
                  <a:close/>
                </a:path>
              </a:pathLst>
            </a:custGeom>
            <a:gradFill flip="none" rotWithShape="1">
              <a:gsLst>
                <a:gs pos="0">
                  <a:srgbClr val="398BA2"/>
                </a:gs>
                <a:gs pos="80000">
                  <a:srgbClr val="4CB8D4"/>
                </a:gs>
                <a:gs pos="100000">
                  <a:srgbClr val="4AB9D8"/>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61" name="Google Shape;206;p29"/>
            <p:cNvSpPr/>
            <p:nvPr/>
          </p:nvSpPr>
          <p:spPr>
            <a:xfrm>
              <a:off x="1932538" y="1640673"/>
              <a:ext cx="715709" cy="1117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682" y="21600"/>
                  </a:lnTo>
                  <a:lnTo>
                    <a:pt x="0" y="11326"/>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62" name="Google Shape;207;p29"/>
            <p:cNvSpPr/>
            <p:nvPr/>
          </p:nvSpPr>
          <p:spPr>
            <a:xfrm>
              <a:off x="1047629" y="688172"/>
              <a:ext cx="1139358" cy="204337"/>
            </a:xfrm>
            <a:custGeom>
              <a:avLst/>
              <a:gdLst/>
              <a:ahLst/>
              <a:cxnLst>
                <a:cxn ang="0">
                  <a:pos x="wd2" y="hd2"/>
                </a:cxn>
                <a:cxn ang="5400000">
                  <a:pos x="wd2" y="hd2"/>
                </a:cxn>
                <a:cxn ang="10800000">
                  <a:pos x="wd2" y="hd2"/>
                </a:cxn>
                <a:cxn ang="16200000">
                  <a:pos x="wd2" y="hd2"/>
                </a:cxn>
              </a:cxnLst>
              <a:rect l="0" t="0" r="r" b="b"/>
              <a:pathLst>
                <a:path w="21600" h="21600" extrusionOk="0">
                  <a:moveTo>
                    <a:pt x="0" y="6985"/>
                  </a:moveTo>
                  <a:lnTo>
                    <a:pt x="21600" y="0"/>
                  </a:lnTo>
                  <a:lnTo>
                    <a:pt x="18808" y="21600"/>
                  </a:lnTo>
                  <a:lnTo>
                    <a:pt x="8322" y="21600"/>
                  </a:lnTo>
                  <a:lnTo>
                    <a:pt x="0" y="6985"/>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63" name="Google Shape;208;p29"/>
            <p:cNvSpPr/>
            <p:nvPr/>
          </p:nvSpPr>
          <p:spPr>
            <a:xfrm>
              <a:off x="1486593" y="892512"/>
              <a:ext cx="553163" cy="144226"/>
            </a:xfrm>
            <a:custGeom>
              <a:avLst/>
              <a:gdLst/>
              <a:ahLst/>
              <a:cxnLst>
                <a:cxn ang="0">
                  <a:pos x="wd2" y="hd2"/>
                </a:cxn>
                <a:cxn ang="5400000">
                  <a:pos x="wd2" y="hd2"/>
                </a:cxn>
                <a:cxn ang="10800000">
                  <a:pos x="wd2" y="hd2"/>
                </a:cxn>
                <a:cxn ang="16200000">
                  <a:pos x="wd2" y="hd2"/>
                </a:cxn>
              </a:cxnLst>
              <a:rect l="0" t="0" r="r" b="b"/>
              <a:pathLst>
                <a:path w="21600" h="21600" extrusionOk="0">
                  <a:moveTo>
                    <a:pt x="17414" y="21600"/>
                  </a:moveTo>
                  <a:lnTo>
                    <a:pt x="21600" y="0"/>
                  </a:lnTo>
                  <a:lnTo>
                    <a:pt x="0" y="0"/>
                  </a:lnTo>
                  <a:lnTo>
                    <a:pt x="17414" y="2160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grpSp>
      <p:sp>
        <p:nvSpPr>
          <p:cNvPr id="565" name="Google Shape;209;p29"/>
          <p:cNvSpPr txBox="1"/>
          <p:nvPr/>
        </p:nvSpPr>
        <p:spPr>
          <a:xfrm rot="19848671">
            <a:off x="9488271" y="2242387"/>
            <a:ext cx="1127771"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Front end</a:t>
            </a:r>
          </a:p>
        </p:txBody>
      </p:sp>
      <p:sp>
        <p:nvSpPr>
          <p:cNvPr id="566" name="Google Shape;210;p29"/>
          <p:cNvSpPr txBox="1"/>
          <p:nvPr/>
        </p:nvSpPr>
        <p:spPr>
          <a:xfrm rot="21598991">
            <a:off x="8815885" y="2595899"/>
            <a:ext cx="930951" cy="52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Web-page</a:t>
            </a:r>
          </a:p>
        </p:txBody>
      </p:sp>
      <p:sp>
        <p:nvSpPr>
          <p:cNvPr id="567" name="Google Shape;211;p29"/>
          <p:cNvSpPr txBox="1"/>
          <p:nvPr/>
        </p:nvSpPr>
        <p:spPr>
          <a:xfrm rot="1171190">
            <a:off x="10776153" y="2508788"/>
            <a:ext cx="529860"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UI</a:t>
            </a:r>
          </a:p>
        </p:txBody>
      </p:sp>
      <p:sp>
        <p:nvSpPr>
          <p:cNvPr id="568" name="Google Shape;212;p29"/>
          <p:cNvSpPr txBox="1"/>
          <p:nvPr/>
        </p:nvSpPr>
        <p:spPr>
          <a:xfrm rot="21596591">
            <a:off x="9663902" y="2763276"/>
            <a:ext cx="1605359"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Responsiveness</a:t>
            </a:r>
          </a:p>
        </p:txBody>
      </p:sp>
      <p:sp>
        <p:nvSpPr>
          <p:cNvPr id="569" name="Google Shape;213;p29"/>
          <p:cNvSpPr txBox="1"/>
          <p:nvPr/>
        </p:nvSpPr>
        <p:spPr>
          <a:xfrm rot="2899318">
            <a:off x="8853229" y="5494318"/>
            <a:ext cx="1127601"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00000"/>
                </a:solidFill>
                <a:latin typeface="Roboto"/>
                <a:ea typeface="Roboto"/>
                <a:cs typeface="Roboto"/>
                <a:sym typeface="Roboto"/>
              </a:defRPr>
            </a:lvl1pPr>
          </a:lstStyle>
          <a:p>
            <a:r>
              <a:t>Back end</a:t>
            </a:r>
          </a:p>
        </p:txBody>
      </p:sp>
      <p:sp>
        <p:nvSpPr>
          <p:cNvPr id="570" name="Google Shape;215;p29"/>
          <p:cNvSpPr txBox="1"/>
          <p:nvPr/>
        </p:nvSpPr>
        <p:spPr>
          <a:xfrm rot="20135253">
            <a:off x="10083685" y="2289556"/>
            <a:ext cx="765794"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Design</a:t>
            </a:r>
          </a:p>
        </p:txBody>
      </p:sp>
      <p:sp>
        <p:nvSpPr>
          <p:cNvPr id="571" name="Google Shape;216;p29"/>
          <p:cNvSpPr txBox="1"/>
          <p:nvPr/>
        </p:nvSpPr>
        <p:spPr>
          <a:xfrm rot="19977995">
            <a:off x="8912931" y="3373322"/>
            <a:ext cx="1008197"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Data base</a:t>
            </a:r>
          </a:p>
        </p:txBody>
      </p:sp>
      <p:sp>
        <p:nvSpPr>
          <p:cNvPr id="572" name="Google Shape;217;p29"/>
          <p:cNvSpPr txBox="1"/>
          <p:nvPr/>
        </p:nvSpPr>
        <p:spPr>
          <a:xfrm rot="21597303">
            <a:off x="9258638" y="3715794"/>
            <a:ext cx="1055151" cy="73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Server Application</a:t>
            </a:r>
          </a:p>
        </p:txBody>
      </p:sp>
      <p:sp>
        <p:nvSpPr>
          <p:cNvPr id="573" name="Google Shape;218;p29"/>
          <p:cNvSpPr txBox="1"/>
          <p:nvPr/>
        </p:nvSpPr>
        <p:spPr>
          <a:xfrm rot="21107816">
            <a:off x="10221816" y="3275349"/>
            <a:ext cx="1008202"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Security</a:t>
            </a:r>
          </a:p>
        </p:txBody>
      </p:sp>
      <p:sp>
        <p:nvSpPr>
          <p:cNvPr id="574" name="Google Shape;219;p29"/>
          <p:cNvSpPr txBox="1"/>
          <p:nvPr/>
        </p:nvSpPr>
        <p:spPr>
          <a:xfrm rot="716122">
            <a:off x="10221857" y="3887549"/>
            <a:ext cx="1008122"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Services</a:t>
            </a:r>
          </a:p>
        </p:txBody>
      </p:sp>
      <p:sp>
        <p:nvSpPr>
          <p:cNvPr id="575" name="Google Shape;220;p29"/>
          <p:cNvSpPr txBox="1"/>
          <p:nvPr/>
        </p:nvSpPr>
        <p:spPr>
          <a:xfrm rot="19328589">
            <a:off x="9350279" y="4338725"/>
            <a:ext cx="1570138" cy="73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Authentication and Authorisation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Text Placeholder 1"/>
          <p:cNvSpPr txBox="1">
            <a:spLocks noGrp="1"/>
          </p:cNvSpPr>
          <p:nvPr>
            <p:ph type="body" idx="1"/>
          </p:nvPr>
        </p:nvSpPr>
        <p:spPr>
          <a:xfrm>
            <a:off x="689314" y="1760393"/>
            <a:ext cx="10813372" cy="4830806"/>
          </a:xfrm>
          <a:prstGeom prst="rect">
            <a:avLst/>
          </a:prstGeom>
        </p:spPr>
        <p:txBody>
          <a:bodyPr/>
          <a:lstStyle/>
          <a:p>
            <a:pPr marL="240631" indent="-240631">
              <a:buFontTx/>
              <a:defRPr sz="2400"/>
            </a:pPr>
            <a:r>
              <a:t>Node.js is an open-source and cross-platform JavaScript runtime environment. It is a popular tool for almost any kind of project!</a:t>
            </a:r>
          </a:p>
          <a:p>
            <a:pPr marL="240631" indent="-240631">
              <a:buFontTx/>
              <a:defRPr sz="2400"/>
            </a:pPr>
            <a:r>
              <a:t>Node.js runs the V8 JavaScript engine, the core of Google Chrome, outside of the browser. This allows Node.js to be very performant.</a:t>
            </a:r>
          </a:p>
        </p:txBody>
      </p:sp>
      <p:sp>
        <p:nvSpPr>
          <p:cNvPr id="57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WHAT IS NODE.JS?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Text Placeholder 1"/>
          <p:cNvSpPr txBox="1">
            <a:spLocks noGrp="1"/>
          </p:cNvSpPr>
          <p:nvPr>
            <p:ph type="body" idx="1"/>
          </p:nvPr>
        </p:nvSpPr>
        <p:spPr>
          <a:xfrm>
            <a:off x="689314" y="1760393"/>
            <a:ext cx="10352951" cy="4830806"/>
          </a:xfrm>
          <a:prstGeom prst="rect">
            <a:avLst/>
          </a:prstGeom>
        </p:spPr>
        <p:txBody>
          <a:bodyPr/>
          <a:lstStyle/>
          <a:p>
            <a:pPr marL="240631" indent="-240631">
              <a:buFontTx/>
              <a:defRPr sz="2400"/>
            </a:pPr>
            <a:r>
              <a:t>A Node.js app runs in a single process, without creating a new thread for every request. Node.js provides a set of asynchronous I/O primitives in its standard library that prevent JavaScript code from blocking.</a:t>
            </a:r>
          </a:p>
          <a:p>
            <a:pPr marL="240631" indent="-240631">
              <a:buFontTx/>
              <a:defRPr sz="2400"/>
            </a:pPr>
            <a:r>
              <a:t>When Node.js performs an I/O operation, like reading from the network, accessing a database or the filesystem, instead of blocking the thread and wasting CPU cycles waiting, Node.js will resume the operations when the response comes back.</a:t>
            </a:r>
          </a:p>
          <a:p>
            <a:pPr marL="240631" indent="-240631">
              <a:buFontTx/>
              <a:defRPr sz="2400"/>
            </a:pPr>
            <a:r>
              <a:t>This allows Node.js to handle thousands of concurrent connections with a single server.</a:t>
            </a:r>
          </a:p>
        </p:txBody>
      </p:sp>
      <p:sp>
        <p:nvSpPr>
          <p:cNvPr id="58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SINGLE-THREADED AND ASYNC</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Text Placeholder 1"/>
          <p:cNvSpPr txBox="1">
            <a:spLocks noGrp="1"/>
          </p:cNvSpPr>
          <p:nvPr>
            <p:ph type="body" idx="1"/>
          </p:nvPr>
        </p:nvSpPr>
        <p:spPr>
          <a:xfrm>
            <a:off x="689314" y="1760393"/>
            <a:ext cx="10352951" cy="4830806"/>
          </a:xfrm>
          <a:prstGeom prst="rect">
            <a:avLst/>
          </a:prstGeom>
        </p:spPr>
        <p:txBody>
          <a:bodyPr/>
          <a:lstStyle/>
          <a:p>
            <a:pPr marL="240631" indent="-240631">
              <a:buFontTx/>
              <a:defRPr sz="2400"/>
            </a:pPr>
            <a:r>
              <a:t>Node.js has a unique advantage because millions of frontend developers that write JavaScript for the browser are now able to write the server-side code in addition to the client-side code without the need to learn a completely different language.</a:t>
            </a:r>
          </a:p>
          <a:p>
            <a:pPr marL="240631" indent="-240631">
              <a:buFontTx/>
              <a:defRPr sz="2400"/>
            </a:pPr>
            <a:r>
              <a:t>In Node.js the new ECMAScript standards can be used without problems, as you don't have to wait for all your users to update their browsers - you are in charge of deciding which ECMAScript version to use by changing the Node.js version, and you can also enable specific experimental features by running Node.js with flags.</a:t>
            </a:r>
          </a:p>
        </p:txBody>
      </p:sp>
      <p:sp>
        <p:nvSpPr>
          <p:cNvPr id="58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SAME LANGUAGE… YAAY!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6" name="Picture Placeholder 1" descr="Picture Placeholder 1"/>
          <p:cNvPicPr>
            <a:picLocks noGrp="1" noChangeAspect="1"/>
          </p:cNvPicPr>
          <p:nvPr>
            <p:ph type="pic" idx="21"/>
          </p:nvPr>
        </p:nvPicPr>
        <p:blipFill>
          <a:blip r:embed="rId2"/>
          <a:srcRect l="15723" r="15723"/>
          <a:stretch>
            <a:fillRect/>
          </a:stretch>
        </p:blipFill>
        <p:spPr>
          <a:prstGeom prst="rect">
            <a:avLst/>
          </a:prstGeom>
        </p:spPr>
      </p:pic>
      <p:sp>
        <p:nvSpPr>
          <p:cNvPr id="587" name="Title 2"/>
          <p:cNvSpPr txBox="1">
            <a:spLocks noGrp="1"/>
          </p:cNvSpPr>
          <p:nvPr>
            <p:ph type="title"/>
          </p:nvPr>
        </p:nvSpPr>
        <p:spPr>
          <a:xfrm>
            <a:off x="6825674" y="2716525"/>
            <a:ext cx="4678995" cy="1434496"/>
          </a:xfrm>
          <a:prstGeom prst="rect">
            <a:avLst/>
          </a:prstGeom>
        </p:spPr>
        <p:txBody>
          <a:bodyPr/>
          <a:lstStyle>
            <a:lvl1pPr defTabSz="868680">
              <a:spcBef>
                <a:spcPts val="500"/>
              </a:spcBef>
              <a:defRPr sz="5130"/>
            </a:lvl1pPr>
          </a:lstStyle>
          <a:p>
            <a:r>
              <a:t>Applications of Node.js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Introduction to Node JS</vt:lpstr>
      <vt:lpstr>PowerPoint Presentation</vt:lpstr>
      <vt:lpstr>AIMS AND GOALS OF THIS COURSE</vt:lpstr>
      <vt:lpstr>WHERE ARE WE NOW?</vt:lpstr>
      <vt:lpstr>A WEB SOLUTION</vt:lpstr>
      <vt:lpstr>WHAT IS NODE.JS?</vt:lpstr>
      <vt:lpstr>SINGLE-THREADED AND ASYNC</vt:lpstr>
      <vt:lpstr>SAME LANGUAGE… YAAY!</vt:lpstr>
      <vt:lpstr>Applications of Node.js</vt:lpstr>
      <vt:lpstr>JS IN THE BROWSER &amp; NODE.JS</vt:lpstr>
      <vt:lpstr>JS IN THE BROWSER &amp; NODE.JS</vt:lpstr>
      <vt:lpstr>THE V8 JAVASCRIPT ENGINE</vt:lpstr>
      <vt:lpstr>NPM (Node Package Manager)</vt:lpstr>
      <vt:lpstr>WHO IS USING NODE.JS?</vt:lpstr>
      <vt:lpstr>EXERCISE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Node JS</dc:title>
  <cp:revision>10</cp:revision>
  <dcterms:modified xsi:type="dcterms:W3CDTF">2024-02-26T20:23:07Z</dcterms:modified>
</cp:coreProperties>
</file>