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MVC PATTERN</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5" name="pasted-movie.png" descr="pasted-movie.png"/>
          <p:cNvPicPr>
            <a:picLocks noChangeAspect="1"/>
          </p:cNvPicPr>
          <p:nvPr/>
        </p:nvPicPr>
        <p:blipFill>
          <a:blip r:embed="rId2"/>
          <a:stretch>
            <a:fillRect/>
          </a:stretch>
        </p:blipFill>
        <p:spPr>
          <a:xfrm>
            <a:off x="529746" y="0"/>
            <a:ext cx="11132508" cy="68580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 name="pasted-movie.png" descr="pasted-movie.png"/>
          <p:cNvPicPr>
            <a:picLocks noChangeAspect="1"/>
          </p:cNvPicPr>
          <p:nvPr/>
        </p:nvPicPr>
        <p:blipFill>
          <a:blip r:embed="rId2"/>
          <a:stretch>
            <a:fillRect/>
          </a:stretch>
        </p:blipFill>
        <p:spPr>
          <a:xfrm>
            <a:off x="276361" y="1162764"/>
            <a:ext cx="11639278" cy="453247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 Placeholder 1"/>
          <p:cNvSpPr txBox="1">
            <a:spLocks noGrp="1"/>
          </p:cNvSpPr>
          <p:nvPr>
            <p:ph type="body" idx="1"/>
          </p:nvPr>
        </p:nvSpPr>
        <p:spPr>
          <a:xfrm>
            <a:off x="689314" y="1353047"/>
            <a:ext cx="10909361" cy="5214128"/>
          </a:xfrm>
          <a:prstGeom prst="rect">
            <a:avLst/>
          </a:prstGeom>
        </p:spPr>
        <p:txBody>
          <a:bodyPr/>
          <a:lstStyle>
            <a:lvl1pPr marL="0" indent="0">
              <a:buSzTx/>
              <a:buFontTx/>
              <a:buNone/>
              <a:defRPr sz="3400"/>
            </a:lvl1pPr>
          </a:lstStyle>
          <a:p>
            <a:r>
              <a:t>Let’s imagine an end-user sends a request to a server to get a list of students studying in a class. The server would then send that request to that particular controller that handles students. That controller would then request the model that handles students to return a list of all students studying in a class.</a:t>
            </a:r>
          </a:p>
        </p:txBody>
      </p:sp>
      <p:sp>
        <p:nvSpPr>
          <p:cNvPr id="550" name="Title 3"/>
          <p:cNvSpPr txBox="1">
            <a:spLocks noGrp="1"/>
          </p:cNvSpPr>
          <p:nvPr>
            <p:ph type="title"/>
          </p:nvPr>
        </p:nvSpPr>
        <p:spPr>
          <a:xfrm>
            <a:off x="689316" y="555919"/>
            <a:ext cx="10113003" cy="543868"/>
          </a:xfrm>
          <a:prstGeom prst="rect">
            <a:avLst/>
          </a:prstGeom>
        </p:spPr>
        <p:txBody>
          <a:bodyPr/>
          <a:lstStyle>
            <a:lvl1pPr defTabSz="704087">
              <a:spcBef>
                <a:spcPts val="400"/>
              </a:spcBef>
              <a:defRPr sz="2772"/>
            </a:lvl1pPr>
          </a:lstStyle>
          <a:p>
            <a:r>
              <a:t>Let’s understand the working of the MVC framework with an example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ext Placeholder 1"/>
          <p:cNvSpPr txBox="1">
            <a:spLocks noGrp="1"/>
          </p:cNvSpPr>
          <p:nvPr>
            <p:ph type="body" idx="1"/>
          </p:nvPr>
        </p:nvSpPr>
        <p:spPr>
          <a:xfrm>
            <a:off x="689314" y="1353047"/>
            <a:ext cx="10909361" cy="5214128"/>
          </a:xfrm>
          <a:prstGeom prst="rect">
            <a:avLst/>
          </a:prstGeom>
        </p:spPr>
        <p:txBody>
          <a:bodyPr/>
          <a:lstStyle>
            <a:lvl1pPr marL="0" indent="0">
              <a:buSzTx/>
              <a:buFontTx/>
              <a:buNone/>
              <a:defRPr sz="3400"/>
            </a:lvl1pPr>
          </a:lstStyle>
          <a:p>
            <a:r>
              <a:t>Let’s imagine an end-user sends a request to a server to get a list of students studying in a class. The server would then send that request to that particular controller that handles students. That controller would then request the model that handles students to return a list of all students studying in a class.</a:t>
            </a:r>
          </a:p>
        </p:txBody>
      </p:sp>
      <p:sp>
        <p:nvSpPr>
          <p:cNvPr id="553" name="Title 3"/>
          <p:cNvSpPr txBox="1">
            <a:spLocks noGrp="1"/>
          </p:cNvSpPr>
          <p:nvPr>
            <p:ph type="title"/>
          </p:nvPr>
        </p:nvSpPr>
        <p:spPr>
          <a:xfrm>
            <a:off x="689316" y="555919"/>
            <a:ext cx="10113003" cy="543868"/>
          </a:xfrm>
          <a:prstGeom prst="rect">
            <a:avLst/>
          </a:prstGeom>
        </p:spPr>
        <p:txBody>
          <a:bodyPr/>
          <a:lstStyle>
            <a:lvl1pPr defTabSz="704087">
              <a:spcBef>
                <a:spcPts val="400"/>
              </a:spcBef>
              <a:defRPr sz="2772"/>
            </a:lvl1pPr>
          </a:lstStyle>
          <a:p>
            <a:r>
              <a:t>Let’s understand the working of the MVC framework with an example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ext Placeholder 1"/>
          <p:cNvSpPr txBox="1">
            <a:spLocks noGrp="1"/>
          </p:cNvSpPr>
          <p:nvPr>
            <p:ph type="body" idx="1"/>
          </p:nvPr>
        </p:nvSpPr>
        <p:spPr>
          <a:xfrm>
            <a:off x="689314" y="1353047"/>
            <a:ext cx="10909361" cy="5214128"/>
          </a:xfrm>
          <a:prstGeom prst="rect">
            <a:avLst/>
          </a:prstGeom>
        </p:spPr>
        <p:txBody>
          <a:bodyPr/>
          <a:lstStyle>
            <a:lvl1pPr marL="0" indent="0">
              <a:buSzTx/>
              <a:buFontTx/>
              <a:buNone/>
              <a:defRPr sz="3400"/>
            </a:lvl1pPr>
          </a:lstStyle>
          <a:p>
            <a:r>
              <a:t>The model would query the database for the list of all students and then return that list back to the controller. If the response back from the model was successful, then the controller would ask the view associated with students to return a presentation of the list of students. This view would take the list of students from the controller and render the list into HTML that can be used by the browser.</a:t>
            </a:r>
          </a:p>
        </p:txBody>
      </p:sp>
      <p:sp>
        <p:nvSpPr>
          <p:cNvPr id="556" name="Title 3"/>
          <p:cNvSpPr txBox="1">
            <a:spLocks noGrp="1"/>
          </p:cNvSpPr>
          <p:nvPr>
            <p:ph type="title"/>
          </p:nvPr>
        </p:nvSpPr>
        <p:spPr>
          <a:xfrm>
            <a:off x="689316" y="555919"/>
            <a:ext cx="10113003" cy="543868"/>
          </a:xfrm>
          <a:prstGeom prst="rect">
            <a:avLst/>
          </a:prstGeom>
        </p:spPr>
        <p:txBody>
          <a:bodyPr/>
          <a:lstStyle>
            <a:lvl1pPr defTabSz="704087">
              <a:spcBef>
                <a:spcPts val="400"/>
              </a:spcBef>
              <a:defRPr sz="2772"/>
            </a:lvl1pPr>
          </a:lstStyle>
          <a:p>
            <a:r>
              <a:t>Let’s understand the working of the MVC framework with an example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 Placeholder 1"/>
          <p:cNvSpPr txBox="1">
            <a:spLocks noGrp="1"/>
          </p:cNvSpPr>
          <p:nvPr>
            <p:ph type="body" idx="1"/>
          </p:nvPr>
        </p:nvSpPr>
        <p:spPr>
          <a:xfrm>
            <a:off x="689314" y="1353047"/>
            <a:ext cx="10909361" cy="5214128"/>
          </a:xfrm>
          <a:prstGeom prst="rect">
            <a:avLst/>
          </a:prstGeom>
        </p:spPr>
        <p:txBody>
          <a:bodyPr/>
          <a:lstStyle>
            <a:lvl1pPr marL="0" indent="0">
              <a:buSzTx/>
              <a:buFontTx/>
              <a:buNone/>
              <a:defRPr sz="3400"/>
            </a:lvl1pPr>
          </a:lstStyle>
          <a:p>
            <a:r>
              <a:t>The controller would then take that presentation and returns it back to the user. Thus ending the request. If earlier the model returned an error, the controller would handle that error by asking the view that handles errors to render a presentation for that particular error. That error presentation would then be returned to the user instead of the student list presentation.</a:t>
            </a:r>
          </a:p>
        </p:txBody>
      </p:sp>
      <p:sp>
        <p:nvSpPr>
          <p:cNvPr id="559" name="Title 3"/>
          <p:cNvSpPr txBox="1">
            <a:spLocks noGrp="1"/>
          </p:cNvSpPr>
          <p:nvPr>
            <p:ph type="title"/>
          </p:nvPr>
        </p:nvSpPr>
        <p:spPr>
          <a:xfrm>
            <a:off x="689316" y="555919"/>
            <a:ext cx="10113003" cy="543868"/>
          </a:xfrm>
          <a:prstGeom prst="rect">
            <a:avLst/>
          </a:prstGeom>
        </p:spPr>
        <p:txBody>
          <a:bodyPr/>
          <a:lstStyle>
            <a:lvl1pPr defTabSz="704087">
              <a:spcBef>
                <a:spcPts val="400"/>
              </a:spcBef>
              <a:defRPr sz="2772"/>
            </a:lvl1pPr>
          </a:lstStyle>
          <a:p>
            <a:r>
              <a:t>Let’s understand the working of the MVC framework with an example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3400"/>
            </a:pPr>
            <a:r>
              <a:t>As we can see from the above example, the model handles all of the data. The view handles all of the presentations and the controller just tells the model and view of what to do. This is the basic architecture and working of the MVC framework.</a:t>
            </a:r>
          </a:p>
          <a:p>
            <a:pPr marL="0" indent="0">
              <a:buSzTx/>
              <a:buFontTx/>
              <a:buNone/>
              <a:defRPr sz="3400"/>
            </a:pPr>
            <a:r>
              <a:t>The MVC architectural pattern allows us to adhere to the following design principles:</a:t>
            </a:r>
          </a:p>
        </p:txBody>
      </p:sp>
      <p:sp>
        <p:nvSpPr>
          <p:cNvPr id="562" name="Title 3"/>
          <p:cNvSpPr txBox="1">
            <a:spLocks noGrp="1"/>
          </p:cNvSpPr>
          <p:nvPr>
            <p:ph type="title"/>
          </p:nvPr>
        </p:nvSpPr>
        <p:spPr>
          <a:xfrm>
            <a:off x="689316" y="555919"/>
            <a:ext cx="10113003" cy="543868"/>
          </a:xfrm>
          <a:prstGeom prst="rect">
            <a:avLst/>
          </a:prstGeom>
        </p:spPr>
        <p:txBody>
          <a:bodyPr/>
          <a:lstStyle>
            <a:lvl1pPr defTabSz="704087">
              <a:spcBef>
                <a:spcPts val="400"/>
              </a:spcBef>
              <a:defRPr sz="2772"/>
            </a:lvl1pPr>
          </a:lstStyle>
          <a:p>
            <a:r>
              <a:t>Let’s understand the working of the MVC framework with an example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 Placeholder 1"/>
          <p:cNvSpPr txBox="1">
            <a:spLocks noGrp="1"/>
          </p:cNvSpPr>
          <p:nvPr>
            <p:ph type="body" idx="1"/>
          </p:nvPr>
        </p:nvSpPr>
        <p:spPr>
          <a:xfrm>
            <a:off x="689314" y="1353047"/>
            <a:ext cx="10909361" cy="5214128"/>
          </a:xfrm>
          <a:prstGeom prst="rect">
            <a:avLst/>
          </a:prstGeom>
        </p:spPr>
        <p:txBody>
          <a:bodyPr/>
          <a:lstStyle/>
          <a:p>
            <a:pPr marL="359075" indent="-359075" defTabSz="722376">
              <a:spcBef>
                <a:spcPts val="700"/>
              </a:spcBef>
              <a:buFontTx/>
              <a:buAutoNum type="arabicPeriod"/>
              <a:defRPr sz="2686"/>
            </a:pPr>
            <a:r>
              <a:rPr b="1"/>
              <a:t>Divide and conquer</a:t>
            </a:r>
            <a:r>
              <a:t>: The three components can be somewhat independently designed.</a:t>
            </a:r>
          </a:p>
          <a:p>
            <a:pPr marL="359075" indent="-359075" defTabSz="722376">
              <a:spcBef>
                <a:spcPts val="700"/>
              </a:spcBef>
              <a:buFontTx/>
              <a:buAutoNum type="arabicPeriod"/>
              <a:defRPr sz="2686"/>
            </a:pPr>
            <a:r>
              <a:rPr b="1"/>
              <a:t>Increase cohesion</a:t>
            </a:r>
            <a:r>
              <a:t>: The components have stronger layer cohesion than if the view and controller were together in a single UI layer.</a:t>
            </a:r>
          </a:p>
          <a:p>
            <a:pPr marL="359075" indent="-359075" defTabSz="722376">
              <a:spcBef>
                <a:spcPts val="700"/>
              </a:spcBef>
              <a:buFontTx/>
              <a:buAutoNum type="arabicPeriod"/>
              <a:defRPr sz="2686"/>
            </a:pPr>
            <a:r>
              <a:rPr b="1"/>
              <a:t>Reduce coupling</a:t>
            </a:r>
            <a:r>
              <a:t>: The communication channels between the three components are minimal and easy to find.</a:t>
            </a:r>
          </a:p>
          <a:p>
            <a:pPr marL="359075" indent="-359075" defTabSz="722376">
              <a:spcBef>
                <a:spcPts val="700"/>
              </a:spcBef>
              <a:buFontTx/>
              <a:buAutoNum type="arabicPeriod"/>
              <a:defRPr sz="2686"/>
            </a:pPr>
            <a:r>
              <a:rPr b="1"/>
              <a:t>Increase reuse</a:t>
            </a:r>
            <a:r>
              <a:t>: The view and controller normally make extensive use of reusable components for various kinds of UI controls. The UI, however will become application specific, therefore it will not be easily reusable</a:t>
            </a:r>
          </a:p>
          <a:p>
            <a:pPr marL="359075" indent="-359075" defTabSz="722376">
              <a:spcBef>
                <a:spcPts val="700"/>
              </a:spcBef>
              <a:buFontTx/>
              <a:buAutoNum type="arabicPeriod"/>
              <a:defRPr sz="2686"/>
            </a:pPr>
            <a:r>
              <a:rPr b="1"/>
              <a:t>Design for flexibility</a:t>
            </a:r>
            <a:r>
              <a:t>: It is usually quite easy to change the UI by changing the view, the controller, or both.</a:t>
            </a:r>
          </a:p>
        </p:txBody>
      </p:sp>
      <p:sp>
        <p:nvSpPr>
          <p:cNvPr id="565" name="Title 3"/>
          <p:cNvSpPr txBox="1">
            <a:spLocks noGrp="1"/>
          </p:cNvSpPr>
          <p:nvPr>
            <p:ph type="title"/>
          </p:nvPr>
        </p:nvSpPr>
        <p:spPr>
          <a:xfrm>
            <a:off x="689316" y="555919"/>
            <a:ext cx="10113003" cy="543868"/>
          </a:xfrm>
          <a:prstGeom prst="rect">
            <a:avLst/>
          </a:prstGeom>
        </p:spPr>
        <p:txBody>
          <a:bodyPr/>
          <a:lstStyle>
            <a:lvl1pPr defTabSz="704087">
              <a:spcBef>
                <a:spcPts val="400"/>
              </a:spcBef>
              <a:defRPr sz="2772"/>
            </a:lvl1pPr>
          </a:lstStyle>
          <a:p>
            <a:r>
              <a:t>Let’s understand the working of the MVC framework with an example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Text Placeholder 1"/>
          <p:cNvSpPr txBox="1">
            <a:spLocks noGrp="1"/>
          </p:cNvSpPr>
          <p:nvPr>
            <p:ph type="body" idx="1"/>
          </p:nvPr>
        </p:nvSpPr>
        <p:spPr>
          <a:xfrm>
            <a:off x="689314" y="1353047"/>
            <a:ext cx="10909361" cy="5214128"/>
          </a:xfrm>
          <a:prstGeom prst="rect">
            <a:avLst/>
          </a:prstGeom>
        </p:spPr>
        <p:txBody>
          <a:bodyPr/>
          <a:lstStyle>
            <a:lvl1pPr marL="0" indent="0" defTabSz="786384">
              <a:spcBef>
                <a:spcPts val="800"/>
              </a:spcBef>
              <a:buSzTx/>
              <a:buFontTx/>
              <a:buNone/>
              <a:defRPr sz="2924"/>
            </a:lvl1pPr>
          </a:lstStyle>
          <a:p>
            <a:r>
              <a:t>MVC on the back end means that whenever a http request comes in the Controller handles the operation by handing over the received data and communicating with the model. After it coordinates the operation typically it responds to the client by sending down a view. A view usually consists of some script that combines the view model with HTML. The view engine works the magic to generate HTML from this script. The script can be in the form of JSP, Razor scripts, PHP etc. The controller sends back that HTML, well not directly since there is usually an entire framework that handles the response details but to you as a user of that MVC framework it appears the controller sends it. All these operations take place on the back end. </a:t>
            </a:r>
          </a:p>
        </p:txBody>
      </p:sp>
      <p:sp>
        <p:nvSpPr>
          <p:cNvPr id="56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MVC in backend applications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71"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r>
              <a:t>mail</a:t>
            </a:r>
          </a:p>
          <a:p>
            <a:r>
              <a:t>main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p>
            <a:r>
              <a:t>WHAT IS MVC?</a:t>
            </a:r>
          </a:p>
        </p:txBody>
      </p:sp>
      <p:sp>
        <p:nvSpPr>
          <p:cNvPr id="522" name="Text Placeholder 2"/>
          <p:cNvSpPr txBox="1">
            <a:spLocks noGrp="1"/>
          </p:cNvSpPr>
          <p:nvPr>
            <p:ph type="body" sz="half" idx="1"/>
          </p:nvPr>
        </p:nvSpPr>
        <p:spPr>
          <a:xfrm>
            <a:off x="689315" y="1451524"/>
            <a:ext cx="4921072" cy="4866956"/>
          </a:xfrm>
          <a:prstGeom prst="rect">
            <a:avLst/>
          </a:prstGeom>
        </p:spPr>
        <p:txBody>
          <a:bodyPr/>
          <a:lstStyle/>
          <a:p>
            <a:pPr>
              <a:defRPr sz="2400"/>
            </a:pPr>
            <a:r>
              <a:t>MVC (Model-View-Controller) is a pattern in software design commonly used to implement user interfaces, data, and controlling logic. It emphasizes a separation between the software's business logic and display. </a:t>
            </a:r>
          </a:p>
          <a:p>
            <a:pPr>
              <a:defRPr sz="2400"/>
            </a:pPr>
            <a:r>
              <a:t>This "separation of concerns" provides for a better division of labor and improved maintenance.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2800"/>
            </a:pPr>
            <a:r>
              <a:t>Over the last few years, websites have shifted from simple HTML pages with a bit of CSS to incredibly complex applications with thousands of developers working on them at the same time. </a:t>
            </a:r>
          </a:p>
          <a:p>
            <a:pPr marL="0" indent="0">
              <a:buSzTx/>
              <a:buFontTx/>
              <a:buNone/>
              <a:defRPr sz="2800"/>
            </a:pPr>
            <a:r>
              <a:t>To work with these complex web applications developers use different design patterns to lay out their projects, to make the code less complex and easier to work with. </a:t>
            </a:r>
          </a:p>
          <a:p>
            <a:pPr marL="0" indent="0">
              <a:buSzTx/>
              <a:buFontTx/>
              <a:buNone/>
              <a:defRPr sz="2800"/>
            </a:pPr>
            <a:r>
              <a:t>The most popular of these patterns is MVC also known as </a:t>
            </a:r>
            <a:r>
              <a:rPr b="1"/>
              <a:t>M</a:t>
            </a:r>
            <a:r>
              <a:t>odel </a:t>
            </a:r>
            <a:r>
              <a:rPr b="1"/>
              <a:t>V</a:t>
            </a:r>
            <a:r>
              <a:t>iew </a:t>
            </a:r>
            <a:r>
              <a:rPr b="1"/>
              <a:t>C</a:t>
            </a:r>
            <a:r>
              <a:t>ontroller.</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What is MVC?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 Placeholder 1"/>
          <p:cNvSpPr txBox="1">
            <a:spLocks noGrp="1"/>
          </p:cNvSpPr>
          <p:nvPr>
            <p:ph type="body" idx="1"/>
          </p:nvPr>
        </p:nvSpPr>
        <p:spPr>
          <a:xfrm>
            <a:off x="689314" y="1353047"/>
            <a:ext cx="10909361" cy="5214128"/>
          </a:xfrm>
          <a:prstGeom prst="rect">
            <a:avLst/>
          </a:prstGeom>
        </p:spPr>
        <p:txBody>
          <a:bodyPr/>
          <a:lstStyle/>
          <a:p>
            <a:pPr marL="280736" indent="-280736">
              <a:buFontTx/>
              <a:defRPr sz="2800"/>
            </a:pPr>
            <a:r>
              <a:t>It provides a clear separation of business logic, Ul logic, and input logic.</a:t>
            </a:r>
          </a:p>
          <a:p>
            <a:pPr marL="280736" indent="-280736">
              <a:buFontTx/>
              <a:defRPr sz="2800"/>
            </a:pPr>
            <a:r>
              <a:t>It offers full control over your HTML and URLs which makes it easy to design web application architecture.</a:t>
            </a:r>
          </a:p>
          <a:p>
            <a:pPr marL="280736" indent="-280736">
              <a:buFontTx/>
              <a:defRPr sz="2800"/>
            </a:pPr>
            <a:r>
              <a:t>It is a powerful URL-mapping component using which we can build applications that have comprehensible and searchable URLs.</a:t>
            </a:r>
          </a:p>
          <a:p>
            <a:pPr marL="280736" indent="-280736">
              <a:buFontTx/>
              <a:defRPr sz="2800"/>
            </a:pPr>
            <a:r>
              <a:t>It supports Test Driven Development (TDD).</a:t>
            </a:r>
          </a:p>
        </p:txBody>
      </p:sp>
      <p:sp>
        <p:nvSpPr>
          <p:cNvPr id="52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Features of MVC</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Placeholder 1"/>
          <p:cNvSpPr txBox="1">
            <a:spLocks noGrp="1"/>
          </p:cNvSpPr>
          <p:nvPr>
            <p:ph type="body" sz="half" idx="1"/>
          </p:nvPr>
        </p:nvSpPr>
        <p:spPr>
          <a:xfrm>
            <a:off x="381899" y="1353047"/>
            <a:ext cx="3279534" cy="5214128"/>
          </a:xfrm>
          <a:prstGeom prst="rect">
            <a:avLst/>
          </a:prstGeom>
        </p:spPr>
        <p:txBody>
          <a:bodyPr/>
          <a:lstStyle/>
          <a:p>
            <a:pPr marL="0" indent="0">
              <a:buSzTx/>
              <a:buFontTx/>
              <a:buNone/>
              <a:defRPr sz="2800"/>
            </a:pPr>
            <a:r>
              <a:t>The MVC framework includes the following 3 components:</a:t>
            </a:r>
          </a:p>
          <a:p>
            <a:pPr marL="0" indent="0">
              <a:buSzTx/>
              <a:buFontTx/>
              <a:buNone/>
              <a:defRPr sz="2800"/>
            </a:pPr>
            <a:r>
              <a:t> </a:t>
            </a:r>
          </a:p>
          <a:p>
            <a:pPr marL="280736" indent="-280736">
              <a:buFontTx/>
              <a:defRPr sz="2800"/>
            </a:pPr>
            <a:r>
              <a:t>Controller</a:t>
            </a:r>
          </a:p>
          <a:p>
            <a:pPr marL="280736" indent="-280736">
              <a:buFontTx/>
              <a:defRPr sz="2800"/>
            </a:pPr>
            <a:r>
              <a:t>Model</a:t>
            </a:r>
          </a:p>
          <a:p>
            <a:pPr marL="280736" indent="-280736">
              <a:buFontTx/>
              <a:defRPr sz="2800"/>
            </a:pPr>
            <a:r>
              <a:t>View</a:t>
            </a:r>
          </a:p>
        </p:txBody>
      </p:sp>
      <p:sp>
        <p:nvSpPr>
          <p:cNvPr id="531" name="Title 3"/>
          <p:cNvSpPr txBox="1">
            <a:spLocks noGrp="1"/>
          </p:cNvSpPr>
          <p:nvPr>
            <p:ph type="title"/>
          </p:nvPr>
        </p:nvSpPr>
        <p:spPr>
          <a:xfrm>
            <a:off x="422484" y="301893"/>
            <a:ext cx="3058236" cy="867339"/>
          </a:xfrm>
          <a:prstGeom prst="rect">
            <a:avLst/>
          </a:prstGeom>
        </p:spPr>
        <p:txBody>
          <a:bodyPr/>
          <a:lstStyle>
            <a:lvl1pPr defTabSz="768095">
              <a:spcBef>
                <a:spcPts val="500"/>
              </a:spcBef>
              <a:defRPr sz="3024"/>
            </a:lvl1pPr>
          </a:lstStyle>
          <a:p>
            <a:r>
              <a:t>Components of MVC</a:t>
            </a:r>
          </a:p>
        </p:txBody>
      </p:sp>
      <p:pic>
        <p:nvPicPr>
          <p:cNvPr id="532" name="Picture 1" descr="Picture 1"/>
          <p:cNvPicPr>
            <a:picLocks noChangeAspect="1"/>
          </p:cNvPicPr>
          <p:nvPr/>
        </p:nvPicPr>
        <p:blipFill>
          <a:blip r:embed="rId2"/>
          <a:stretch>
            <a:fillRect/>
          </a:stretch>
        </p:blipFill>
        <p:spPr>
          <a:xfrm>
            <a:off x="3605751" y="473005"/>
            <a:ext cx="8383207" cy="5628387"/>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3400"/>
            </a:pPr>
            <a:r>
              <a:t>The </a:t>
            </a:r>
            <a:r>
              <a:rPr b="1"/>
              <a:t>controller</a:t>
            </a:r>
            <a:r>
              <a:t> is the component that enables the interconnection between the views and the model so it acts as an intermediary. The controller doesn’t have to worry about handling data logic, it just tells the model what to do. It process all the business logic and incoming requests, manipulate data using the </a:t>
            </a:r>
            <a:r>
              <a:rPr b="1"/>
              <a:t>Model</a:t>
            </a:r>
            <a:r>
              <a:t> component and interact with the </a:t>
            </a:r>
            <a:r>
              <a:rPr b="1"/>
              <a:t>View</a:t>
            </a:r>
            <a:r>
              <a:t> to render the final output.</a:t>
            </a:r>
          </a:p>
        </p:txBody>
      </p:sp>
      <p:sp>
        <p:nvSpPr>
          <p:cNvPr id="53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Controller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3400"/>
            </a:pPr>
            <a:r>
              <a:t>The </a:t>
            </a:r>
            <a:r>
              <a:rPr b="1"/>
              <a:t>View</a:t>
            </a:r>
            <a:r>
              <a:t> component is used for all the UI logic of the application. It generates a user interface for the user. Views are created by the data which is collected by the model component but these data aren’t taken directly but through the controller. It only interacts with the </a:t>
            </a:r>
            <a:r>
              <a:rPr b="1"/>
              <a:t>controller</a:t>
            </a:r>
            <a:r>
              <a:t>.</a:t>
            </a:r>
          </a:p>
        </p:txBody>
      </p:sp>
      <p:sp>
        <p:nvSpPr>
          <p:cNvPr id="53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3400"/>
            </a:pPr>
            <a:r>
              <a:t>The </a:t>
            </a:r>
            <a:r>
              <a:rPr b="1"/>
              <a:t>Model</a:t>
            </a:r>
            <a:r>
              <a:t> component corresponds to all the data-related logic that the user works with. This can represent either the data that is being transferred between the View and Controller components or any other business logic-related data. It can add or retrieve data from the database. It responds to the controller’s request because the controller can’t interact with the database by itself. The model interacts with the database and gives the required data back to the controller.</a:t>
            </a:r>
          </a:p>
        </p:txBody>
      </p:sp>
      <p:sp>
        <p:nvSpPr>
          <p:cNvPr id="54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Model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 name="pasted-movie.png" descr="pasted-movie.png"/>
          <p:cNvPicPr>
            <a:picLocks noChangeAspect="1"/>
          </p:cNvPicPr>
          <p:nvPr/>
        </p:nvPicPr>
        <p:blipFill>
          <a:blip r:embed="rId2"/>
          <a:stretch>
            <a:fillRect/>
          </a:stretch>
        </p:blipFill>
        <p:spPr>
          <a:xfrm>
            <a:off x="3330618" y="214979"/>
            <a:ext cx="5530764" cy="642804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MVC PATTERN</vt:lpstr>
      <vt:lpstr>WHAT IS MVC?</vt:lpstr>
      <vt:lpstr>What is MVC?</vt:lpstr>
      <vt:lpstr>Features of MVC</vt:lpstr>
      <vt:lpstr>Components of MVC</vt:lpstr>
      <vt:lpstr>Controller</vt:lpstr>
      <vt:lpstr>View</vt:lpstr>
      <vt:lpstr>Model</vt:lpstr>
      <vt:lpstr>PowerPoint Presentation</vt:lpstr>
      <vt:lpstr>PowerPoint Presentation</vt:lpstr>
      <vt:lpstr>PowerPoint Presentation</vt:lpstr>
      <vt:lpstr>Let’s understand the working of the MVC framework with an example</vt:lpstr>
      <vt:lpstr>Let’s understand the working of the MVC framework with an example</vt:lpstr>
      <vt:lpstr>Let’s understand the working of the MVC framework with an example</vt:lpstr>
      <vt:lpstr>Let’s understand the working of the MVC framework with an example</vt:lpstr>
      <vt:lpstr>Let’s understand the working of the MVC framework with an example</vt:lpstr>
      <vt:lpstr>Let’s understand the working of the MVC framework with an example</vt:lpstr>
      <vt:lpstr>MVC in backend applications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PATTERN</dc:title>
  <cp:revision>1</cp:revision>
  <dcterms:modified xsi:type="dcterms:W3CDTF">2024-03-13T19:31:24Z</dcterms:modified>
</cp:coreProperties>
</file>