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3362909"/>
          </a:xfrm>
          <a:prstGeom prst="rect">
            <a:avLst/>
          </a:prstGeom>
        </p:spPr>
        <p:txBody>
          <a:bodyPr/>
          <a:lstStyle/>
          <a:p>
            <a:r>
              <a:t>Events</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Text Placeholder 1"/>
          <p:cNvSpPr txBox="1">
            <a:spLocks noGrp="1"/>
          </p:cNvSpPr>
          <p:nvPr>
            <p:ph type="body" sz="half" idx="1"/>
          </p:nvPr>
        </p:nvSpPr>
        <p:spPr>
          <a:xfrm>
            <a:off x="689314" y="1357293"/>
            <a:ext cx="10813372" cy="1874081"/>
          </a:xfrm>
          <a:prstGeom prst="rect">
            <a:avLst/>
          </a:prstGeom>
        </p:spPr>
        <p:txBody>
          <a:bodyPr/>
          <a:lstStyle/>
          <a:p>
            <a:pPr marL="0" indent="0" defTabSz="749808">
              <a:spcBef>
                <a:spcPts val="800"/>
              </a:spcBef>
              <a:buSzTx/>
              <a:buFontTx/>
              <a:buNone/>
              <a:defRPr sz="1968"/>
            </a:pPr>
            <a:r>
              <a:t>Event-driven programming is used to synchronize the occurrence of multiple events and to make the program as simple as possible. The basic components of an Event-Driven Program are:</a:t>
            </a:r>
          </a:p>
          <a:p>
            <a:pPr marL="197317" indent="-197317" defTabSz="749808">
              <a:spcBef>
                <a:spcPts val="800"/>
              </a:spcBef>
              <a:buFontTx/>
              <a:defRPr sz="1968"/>
            </a:pPr>
            <a:r>
              <a:t>A callback function (called an event handler) is called when an event is triggered.</a:t>
            </a:r>
          </a:p>
          <a:p>
            <a:pPr marL="197317" indent="-197317" defTabSz="749808">
              <a:spcBef>
                <a:spcPts val="800"/>
              </a:spcBef>
              <a:buFontTx/>
              <a:defRPr sz="1968"/>
            </a:pPr>
            <a:r>
              <a:t>An event loop that listens for event triggers and calls the corresponding event handler for that event.</a:t>
            </a:r>
          </a:p>
        </p:txBody>
      </p:sp>
      <p:sp>
        <p:nvSpPr>
          <p:cNvPr id="54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Event-Driven Programming in Node.js</a:t>
            </a:r>
          </a:p>
        </p:txBody>
      </p:sp>
      <p:pic>
        <p:nvPicPr>
          <p:cNvPr id="549" name="Picture 2" descr="Picture 2"/>
          <p:cNvPicPr>
            <a:picLocks noChangeAspect="1"/>
          </p:cNvPicPr>
          <p:nvPr/>
        </p:nvPicPr>
        <p:blipFill>
          <a:blip r:embed="rId2"/>
          <a:stretch>
            <a:fillRect/>
          </a:stretch>
        </p:blipFill>
        <p:spPr>
          <a:xfrm>
            <a:off x="2428943" y="3143554"/>
            <a:ext cx="7334114" cy="347214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Text Placeholder 1"/>
          <p:cNvSpPr txBox="1">
            <a:spLocks noGrp="1"/>
          </p:cNvSpPr>
          <p:nvPr>
            <p:ph type="body" sz="half" idx="1"/>
          </p:nvPr>
        </p:nvSpPr>
        <p:spPr>
          <a:xfrm>
            <a:off x="689314" y="1583420"/>
            <a:ext cx="10813372" cy="2112721"/>
          </a:xfrm>
          <a:prstGeom prst="rect">
            <a:avLst/>
          </a:prstGeom>
        </p:spPr>
        <p:txBody>
          <a:bodyPr/>
          <a:lstStyle>
            <a:lvl1pPr marL="0" indent="0">
              <a:buSzTx/>
              <a:buFontTx/>
              <a:buNone/>
              <a:defRPr sz="2400"/>
            </a:lvl1pPr>
          </a:lstStyle>
          <a:p>
            <a:r>
              <a:t>A function that listens for the triggering of an event is said to be an ‘Observer’. It gets triggered when an event occurs. Node.js provides a range of events that are already in-built. These ‘events’ can be accessed via the ‘events’ module and the EventEmitter class. Most of the in-built modules of Node.js inherit from the EventEmitter class.</a:t>
            </a:r>
          </a:p>
        </p:txBody>
      </p:sp>
      <p:sp>
        <p:nvSpPr>
          <p:cNvPr id="552"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Event-Driven Programming in Node.js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 Placeholder 1"/>
          <p:cNvSpPr txBox="1">
            <a:spLocks noGrp="1"/>
          </p:cNvSpPr>
          <p:nvPr>
            <p:ph type="body" sz="half" idx="1"/>
          </p:nvPr>
        </p:nvSpPr>
        <p:spPr>
          <a:xfrm>
            <a:off x="689314" y="1602264"/>
            <a:ext cx="10813372" cy="2534574"/>
          </a:xfrm>
          <a:prstGeom prst="rect">
            <a:avLst/>
          </a:prstGeom>
        </p:spPr>
        <p:txBody>
          <a:bodyPr/>
          <a:lstStyle/>
          <a:p>
            <a:pPr marL="240631" indent="-240631">
              <a:buFontTx/>
              <a:defRPr sz="2400"/>
            </a:pPr>
            <a:r>
              <a:t>A suite of functions for handling the events. These can be either blocking or non-blocking, depending on the implementation.</a:t>
            </a:r>
          </a:p>
          <a:p>
            <a:pPr marL="240631" indent="-240631">
              <a:buFontTx/>
              <a:defRPr sz="2400"/>
            </a:pPr>
            <a:r>
              <a:t>Binding registered functions to events.</a:t>
            </a:r>
          </a:p>
          <a:p>
            <a:pPr marL="240631" indent="-240631">
              <a:buFontTx/>
              <a:defRPr sz="2400"/>
            </a:pPr>
            <a:r>
              <a:t>When a registered event is received, an event loop polls for new events and calls the matching event handler(s).</a:t>
            </a:r>
          </a:p>
        </p:txBody>
      </p:sp>
      <p:sp>
        <p:nvSpPr>
          <p:cNvPr id="55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Event-Driven Programming Principles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Text Placeholder 1"/>
          <p:cNvSpPr txBox="1">
            <a:spLocks noGrp="1"/>
          </p:cNvSpPr>
          <p:nvPr>
            <p:ph type="body" idx="1"/>
          </p:nvPr>
        </p:nvSpPr>
        <p:spPr>
          <a:xfrm>
            <a:off x="689314" y="1529519"/>
            <a:ext cx="10352951" cy="5061680"/>
          </a:xfrm>
          <a:prstGeom prst="rect">
            <a:avLst/>
          </a:prstGeom>
        </p:spPr>
        <p:txBody>
          <a:bodyPr/>
          <a:lstStyle/>
          <a:p>
            <a:pPr marL="240631" indent="-240631">
              <a:buFontTx/>
              <a:defRPr sz="2400"/>
            </a:pPr>
            <a:r>
              <a:t>Instantiate an EventEmitter object</a:t>
            </a:r>
          </a:p>
          <a:p>
            <a:pPr marL="240631" indent="-240631">
              <a:buFontTx/>
              <a:defRPr sz="2400"/>
            </a:pPr>
            <a:r>
              <a:t>Register one event handler</a:t>
            </a:r>
          </a:p>
          <a:p>
            <a:pPr marL="240631" indent="-240631">
              <a:buFontTx/>
              <a:defRPr sz="2400"/>
            </a:pPr>
            <a:r>
              <a:t>Trigger the event</a:t>
            </a:r>
          </a:p>
        </p:txBody>
      </p:sp>
      <p:sp>
        <p:nvSpPr>
          <p:cNvPr id="55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EXERCISE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61" name="Text Placeholder 2"/>
          <p:cNvSpPr txBox="1">
            <a:spLocks noGrp="1"/>
          </p:cNvSpPr>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r>
              <a:t>mail</a:t>
            </a:r>
          </a:p>
          <a:p>
            <a:r>
              <a:t>main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lstStyle/>
          <a:p>
            <a:r>
              <a:t>WHAT ARE EVENTS?</a:t>
            </a:r>
          </a:p>
        </p:txBody>
      </p:sp>
      <p:sp>
        <p:nvSpPr>
          <p:cNvPr id="522" name="Text Placeholder 2"/>
          <p:cNvSpPr txBox="1">
            <a:spLocks noGrp="1"/>
          </p:cNvSpPr>
          <p:nvPr>
            <p:ph type="body" sz="half" idx="1"/>
          </p:nvPr>
        </p:nvSpPr>
        <p:spPr>
          <a:xfrm>
            <a:off x="689315" y="1882514"/>
            <a:ext cx="4921072" cy="4181530"/>
          </a:xfrm>
          <a:prstGeom prst="rect">
            <a:avLst/>
          </a:prstGeom>
        </p:spPr>
        <p:txBody>
          <a:bodyPr/>
          <a:lstStyle/>
          <a:p>
            <a:pPr marL="140368" indent="-140368">
              <a:buSzPct val="100000"/>
              <a:buChar char="•"/>
              <a:defRPr sz="1800"/>
            </a:pPr>
            <a:r>
              <a:t>Events are things that happen in the system you are programming, which the system tells you about so your code can react to them. For example, if the user clicks a button on a webpage, you might want to react to that action by displaying an information box.</a:t>
            </a:r>
          </a:p>
          <a:p>
            <a:pPr marL="140368" indent="-140368">
              <a:buSzPct val="100000"/>
              <a:buChar char="•"/>
              <a:defRPr sz="1800"/>
            </a:pPr>
            <a:r>
              <a:t>An event is a change in state, or an update, like an item being placed in a shopping cart on an e-commerce website.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909361" cy="4507994"/>
          </a:xfrm>
          <a:prstGeom prst="rect">
            <a:avLst/>
          </a:prstGeom>
        </p:spPr>
        <p:txBody>
          <a:bodyPr/>
          <a:lstStyle/>
          <a:p>
            <a:pPr>
              <a:defRPr sz="2400"/>
            </a:pPr>
            <a:r>
              <a:t>All objects that emit events are instances of the EventEmitter class. The event can be emitted or listen to an event with the help of EventEmitter.</a:t>
            </a:r>
          </a:p>
          <a:p>
            <a:pPr>
              <a:defRPr sz="2400"/>
            </a:pPr>
            <a:r>
              <a:t>The EventEmitter is a Node module that allows objects to communicate with one another. The core of Node’s asynchronous event-driven architecture is EventEmitter. Many of Node’s built-in modules inherit from EventEmitter.</a:t>
            </a:r>
          </a:p>
        </p:txBody>
      </p:sp>
      <p:sp>
        <p:nvSpPr>
          <p:cNvPr id="52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THE EVENT EMITTER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 Placeholder 1"/>
          <p:cNvSpPr txBox="1">
            <a:spLocks noGrp="1"/>
          </p:cNvSpPr>
          <p:nvPr>
            <p:ph type="body" idx="1"/>
          </p:nvPr>
        </p:nvSpPr>
        <p:spPr>
          <a:xfrm>
            <a:off x="689314" y="1760393"/>
            <a:ext cx="10813372" cy="4507994"/>
          </a:xfrm>
          <a:prstGeom prst="rect">
            <a:avLst/>
          </a:prstGeom>
        </p:spPr>
        <p:txBody>
          <a:bodyPr/>
          <a:lstStyle/>
          <a:p>
            <a:pPr marL="0" indent="0">
              <a:buSzTx/>
              <a:buFontTx/>
              <a:buNone/>
              <a:defRPr sz="2400"/>
            </a:pPr>
            <a:r>
              <a:t>The idea is simple – emitter objects send out named events, which trigger listeners that have already been registered. Hence, an emitter object has two key characteristics:</a:t>
            </a:r>
          </a:p>
          <a:p>
            <a:pPr>
              <a:defRPr sz="2400"/>
            </a:pPr>
            <a:r>
              <a:t>Emitting name events: The signal that something has happened is called emitting an event. A status change in the emitting object is often the cause of this condition.</a:t>
            </a:r>
          </a:p>
          <a:p>
            <a:pPr>
              <a:defRPr sz="2400"/>
            </a:pPr>
            <a:r>
              <a:t>Registering and unregistering listener functions: It refers to the binding and unbinding of the callback functions with their corresponding events.</a:t>
            </a:r>
          </a:p>
        </p:txBody>
      </p:sp>
      <p:sp>
        <p:nvSpPr>
          <p:cNvPr id="52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THE EVENT EMITTER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 Placeholder 1"/>
          <p:cNvSpPr txBox="1">
            <a:spLocks noGrp="1"/>
          </p:cNvSpPr>
          <p:nvPr>
            <p:ph type="body" idx="1"/>
          </p:nvPr>
        </p:nvSpPr>
        <p:spPr>
          <a:xfrm>
            <a:off x="689314" y="1760393"/>
            <a:ext cx="10813372" cy="4507994"/>
          </a:xfrm>
          <a:prstGeom prst="rect">
            <a:avLst/>
          </a:prstGeom>
        </p:spPr>
        <p:txBody>
          <a:bodyPr/>
          <a:lstStyle/>
          <a:p>
            <a:pPr marL="0" indent="0">
              <a:buSzTx/>
              <a:buFontTx/>
              <a:buNone/>
              <a:defRPr sz="2400"/>
            </a:pPr>
            <a:r>
              <a:t>All the objects from the EventEmitter class expose an eventEmitter.on() function that allows one or more functions to be attached to named events emitted by the object. Typically, event names are camel-cased strings but any valid JavaScript property key can be used.</a:t>
            </a:r>
          </a:p>
          <a:p>
            <a:pPr marL="0" indent="0">
              <a:buSzTx/>
              <a:buFontTx/>
              <a:buNone/>
              <a:defRPr sz="2400"/>
            </a:pPr>
            <a:r>
              <a:t>When the EventEmitter object emits an event, all of the functions attached to that specific event are called synchronously. Any values returned by the called listeners are ignored and discarded.</a:t>
            </a:r>
          </a:p>
        </p:txBody>
      </p:sp>
      <p:sp>
        <p:nvSpPr>
          <p:cNvPr id="53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EVENT LISTENERS &amp; TRIGGERS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Text Placeholder 1"/>
          <p:cNvSpPr txBox="1">
            <a:spLocks noGrp="1"/>
          </p:cNvSpPr>
          <p:nvPr>
            <p:ph type="body" sz="quarter" idx="1"/>
          </p:nvPr>
        </p:nvSpPr>
        <p:spPr>
          <a:xfrm>
            <a:off x="689314" y="1760393"/>
            <a:ext cx="10813372" cy="1414135"/>
          </a:xfrm>
          <a:prstGeom prst="rect">
            <a:avLst/>
          </a:prstGeom>
        </p:spPr>
        <p:txBody>
          <a:bodyPr/>
          <a:lstStyle>
            <a:lvl1pPr marL="0" indent="0">
              <a:buSzTx/>
              <a:buFontTx/>
              <a:buNone/>
              <a:defRPr sz="2400"/>
            </a:lvl1pPr>
          </a:lstStyle>
          <a:p>
            <a:r>
              <a:t>The following example shows a simple EventEmitter instance with a single listener. The eventEmitter.on() method is used to register listeners, while the eventEmitter.emit() method is used to trigger the event.</a:t>
            </a:r>
          </a:p>
        </p:txBody>
      </p:sp>
      <p:sp>
        <p:nvSpPr>
          <p:cNvPr id="53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EVENT LISTENERS &amp; TRIGGERS</a:t>
            </a:r>
          </a:p>
        </p:txBody>
      </p:sp>
      <p:pic>
        <p:nvPicPr>
          <p:cNvPr id="535" name="Picture 2" descr="Picture 2"/>
          <p:cNvPicPr>
            <a:picLocks noChangeAspect="1"/>
          </p:cNvPicPr>
          <p:nvPr/>
        </p:nvPicPr>
        <p:blipFill>
          <a:blip r:embed="rId2"/>
          <a:stretch>
            <a:fillRect/>
          </a:stretch>
        </p:blipFill>
        <p:spPr>
          <a:xfrm>
            <a:off x="2435678" y="3059848"/>
            <a:ext cx="6620279" cy="344163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 Placeholder 1"/>
          <p:cNvSpPr txBox="1">
            <a:spLocks noGrp="1"/>
          </p:cNvSpPr>
          <p:nvPr>
            <p:ph type="body" sz="half" idx="1"/>
          </p:nvPr>
        </p:nvSpPr>
        <p:spPr>
          <a:xfrm>
            <a:off x="689314" y="1272496"/>
            <a:ext cx="10813372" cy="1642985"/>
          </a:xfrm>
          <a:prstGeom prst="rect">
            <a:avLst/>
          </a:prstGeom>
        </p:spPr>
        <p:txBody>
          <a:bodyPr/>
          <a:lstStyle>
            <a:lvl1pPr marL="0" indent="0">
              <a:buSzTx/>
              <a:buFontTx/>
              <a:buNone/>
              <a:defRPr sz="2400"/>
            </a:lvl1pPr>
          </a:lstStyle>
          <a:p>
            <a:r>
              <a:t>The eventEmitter.emit() method allows an arbitrary set of arguments to be passed to the listener functions. Keep in mind that when an ordinary listener function is called, the standard this keyword is intentionally set to reference the EventEmitter instance to which the listener is attached.</a:t>
            </a:r>
          </a:p>
        </p:txBody>
      </p:sp>
      <p:sp>
        <p:nvSpPr>
          <p:cNvPr id="53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Passing arguments and ‘this’ to listeners</a:t>
            </a:r>
          </a:p>
        </p:txBody>
      </p:sp>
      <p:pic>
        <p:nvPicPr>
          <p:cNvPr id="539" name="Picture 1" descr="Picture 1"/>
          <p:cNvPicPr>
            <a:picLocks noChangeAspect="1"/>
          </p:cNvPicPr>
          <p:nvPr/>
        </p:nvPicPr>
        <p:blipFill>
          <a:blip r:embed="rId2"/>
          <a:stretch>
            <a:fillRect/>
          </a:stretch>
        </p:blipFill>
        <p:spPr>
          <a:xfrm>
            <a:off x="2223890" y="2836190"/>
            <a:ext cx="7744220" cy="384235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 Placeholder 1"/>
          <p:cNvSpPr txBox="1">
            <a:spLocks noGrp="1"/>
          </p:cNvSpPr>
          <p:nvPr>
            <p:ph type="body" sz="quarter" idx="1"/>
          </p:nvPr>
        </p:nvSpPr>
        <p:spPr>
          <a:xfrm>
            <a:off x="689314" y="556428"/>
            <a:ext cx="10813372" cy="958127"/>
          </a:xfrm>
          <a:prstGeom prst="rect">
            <a:avLst/>
          </a:prstGeom>
        </p:spPr>
        <p:txBody>
          <a:bodyPr/>
          <a:lstStyle>
            <a:lvl1pPr marL="0" indent="0">
              <a:buSzTx/>
              <a:buFontTx/>
              <a:buNone/>
              <a:defRPr sz="2400"/>
            </a:lvl1pPr>
          </a:lstStyle>
          <a:p>
            <a:r>
              <a:t>It is possible to use ES6 Arrow Functions as listeners, however, when doing so, the this keyword will no longer reference the EventEmitter instance.</a:t>
            </a:r>
          </a:p>
        </p:txBody>
      </p:sp>
      <p:pic>
        <p:nvPicPr>
          <p:cNvPr id="542" name="Picture 4" descr="Picture 4"/>
          <p:cNvPicPr>
            <a:picLocks noChangeAspect="1"/>
          </p:cNvPicPr>
          <p:nvPr/>
        </p:nvPicPr>
        <p:blipFill>
          <a:blip r:embed="rId2"/>
          <a:stretch>
            <a:fillRect/>
          </a:stretch>
        </p:blipFill>
        <p:spPr>
          <a:xfrm>
            <a:off x="1041354" y="1820656"/>
            <a:ext cx="10109292" cy="424460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ext Placeholder 1"/>
          <p:cNvSpPr txBox="1">
            <a:spLocks noGrp="1"/>
          </p:cNvSpPr>
          <p:nvPr>
            <p:ph type="body" sz="half" idx="1"/>
          </p:nvPr>
        </p:nvSpPr>
        <p:spPr>
          <a:xfrm>
            <a:off x="689314" y="1573998"/>
            <a:ext cx="10813372" cy="2726399"/>
          </a:xfrm>
          <a:prstGeom prst="rect">
            <a:avLst/>
          </a:prstGeom>
        </p:spPr>
        <p:txBody>
          <a:bodyPr/>
          <a:lstStyle>
            <a:lvl1pPr marL="0" indent="0">
              <a:buSzTx/>
              <a:buFontTx/>
              <a:buNone/>
              <a:defRPr sz="2400"/>
            </a:lvl1pPr>
          </a:lstStyle>
          <a:p>
            <a:r>
              <a:t>Event-driven programming is a programming paradigm in which the flow of program execution is determined by events - for example a user action such as a mouse click, key press, or a message from the operating system or another program. An event-driven application is designed to detect events as they occur, and then deal with them using an appropriate event-handling procedure. Event-driven programs can be written in any programming language which makes this a universal concept.</a:t>
            </a:r>
          </a:p>
        </p:txBody>
      </p:sp>
      <p:sp>
        <p:nvSpPr>
          <p:cNvPr id="54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EVENT-DRIVEN PROGRAMMING</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Events</vt:lpstr>
      <vt:lpstr>WHAT ARE EVENTS?</vt:lpstr>
      <vt:lpstr>THE EVENT EMITTER</vt:lpstr>
      <vt:lpstr>THE EVENT EMITTER</vt:lpstr>
      <vt:lpstr>EVENT LISTENERS &amp; TRIGGERS</vt:lpstr>
      <vt:lpstr>EVENT LISTENERS &amp; TRIGGERS</vt:lpstr>
      <vt:lpstr>Passing arguments and ‘this’ to listeners</vt:lpstr>
      <vt:lpstr>PowerPoint Presentation</vt:lpstr>
      <vt:lpstr>EVENT-DRIVEN PROGRAMMING</vt:lpstr>
      <vt:lpstr>Event-Driven Programming in Node.js</vt:lpstr>
      <vt:lpstr>Event-Driven Programming in Node.js</vt:lpstr>
      <vt:lpstr>Event-Driven Programming Principles</vt:lpstr>
      <vt:lpstr>EXERCISE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cp:revision>1</cp:revision>
  <dcterms:modified xsi:type="dcterms:W3CDTF">2024-03-02T11:10:33Z</dcterms:modified>
</cp:coreProperties>
</file>