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8.xml" ContentType="application/vnd.openxmlformats-officedocument.presentationml.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914400" y="2130427"/>
            <a:ext cx="10363199" cy="1470025"/>
          </a:xfrm>
        </p:spPr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3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6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6" y="1435103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30392"/>
                </a:moveTo>
                <a:lnTo>
                  <a:pt x="0" y="30392"/>
                </a:lnTo>
                <a:cubicBezTo>
                  <a:pt x="0" y="30392"/>
                  <a:pt x="30246" y="52055"/>
                  <a:pt x="43200" y="35131"/>
                </a:cubicBezTo>
                <a:lnTo>
                  <a:pt x="43200" y="0"/>
                </a:lnTo>
                <a:lnTo>
                  <a:pt x="0" y="0"/>
                </a:lnTo>
                <a:lnTo>
                  <a:pt x="0" y="3039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59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30392"/>
                </a:moveTo>
                <a:lnTo>
                  <a:pt x="-22" y="30392"/>
                </a:lnTo>
                <a:cubicBezTo>
                  <a:pt x="-22" y="30392"/>
                  <a:pt x="30330" y="52055"/>
                  <a:pt x="43245" y="35131"/>
                </a:cubicBezTo>
              </a:path>
            </a:pathLst>
          </a:custGeom>
          <a:solidFill>
            <a:srgbClr val="FFFFFF"/>
          </a:solidFill>
          <a:ln w="7560">
            <a:solidFill>
              <a:srgbClr val="FFFFFF"/>
            </a:solidFill>
            <a:round/>
            <a:headEnd/>
            <a:tailEnd/>
          </a:ln>
        </p:spPr>
      </p:sp>
      <p:sp>
        <p:nvSpPr>
          <p:cNvPr id="9" name="Shape 1060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977"/>
                </a:moveTo>
                <a:lnTo>
                  <a:pt x="-22" y="29977"/>
                </a:lnTo>
                <a:cubicBezTo>
                  <a:pt x="-22" y="29977"/>
                  <a:pt x="29238" y="51595"/>
                  <a:pt x="43239" y="32973"/>
                </a:cubicBezTo>
              </a:path>
            </a:pathLst>
          </a:custGeom>
          <a:solidFill>
            <a:srgbClr val="FFFFFF"/>
          </a:solidFill>
          <a:ln w="6930">
            <a:solidFill>
              <a:srgbClr val="FFFFFF">
                <a:alpha val="0"/>
              </a:srgbClr>
            </a:solidFill>
            <a:round/>
            <a:headEnd/>
            <a:tailEnd/>
          </a:ln>
        </p:spPr>
      </p:sp>
      <p:sp>
        <p:nvSpPr>
          <p:cNvPr id="10" name="Shape 1061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562"/>
                </a:moveTo>
                <a:lnTo>
                  <a:pt x="-22" y="29562"/>
                </a:lnTo>
                <a:cubicBezTo>
                  <a:pt x="-22" y="29562"/>
                  <a:pt x="28147" y="51135"/>
                  <a:pt x="43233" y="30816"/>
                </a:cubicBezTo>
              </a:path>
            </a:pathLst>
          </a:custGeom>
          <a:solidFill>
            <a:srgbClr val="FFFFFF"/>
          </a:solidFill>
          <a:ln w="6300">
            <a:solidFill>
              <a:srgbClr val="FFFFFF">
                <a:alpha val="77254"/>
              </a:srgbClr>
            </a:solidFill>
            <a:round/>
            <a:headEnd/>
            <a:tailEnd/>
          </a:ln>
        </p:spPr>
      </p:sp>
      <p:sp>
        <p:nvSpPr>
          <p:cNvPr id="11" name="Shape 1062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147"/>
                </a:moveTo>
                <a:lnTo>
                  <a:pt x="-22" y="29147"/>
                </a:lnTo>
                <a:cubicBezTo>
                  <a:pt x="-22" y="29147"/>
                  <a:pt x="27056" y="50675"/>
                  <a:pt x="43228" y="28658"/>
                </a:cubicBezTo>
              </a:path>
            </a:pathLst>
          </a:custGeom>
          <a:solidFill>
            <a:srgbClr val="FFFFFF"/>
          </a:solidFill>
          <a:ln w="5670">
            <a:solidFill>
              <a:srgbClr val="FFFFFF">
                <a:alpha val="65882"/>
              </a:srgbClr>
            </a:solidFill>
            <a:round/>
            <a:headEnd/>
            <a:tailEnd/>
          </a:ln>
        </p:spPr>
      </p:sp>
      <p:sp>
        <p:nvSpPr>
          <p:cNvPr id="12" name="Shape 1063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733"/>
                </a:moveTo>
                <a:lnTo>
                  <a:pt x="-22" y="28733"/>
                </a:lnTo>
                <a:cubicBezTo>
                  <a:pt x="-22" y="28733"/>
                  <a:pt x="25965" y="50214"/>
                  <a:pt x="43222" y="26500"/>
                </a:cubicBezTo>
              </a:path>
            </a:pathLst>
          </a:custGeom>
          <a:solidFill>
            <a:srgbClr val="FFFFFF"/>
          </a:solidFill>
          <a:ln w="5040">
            <a:solidFill>
              <a:srgbClr val="FFFFFF">
                <a:alpha val="54900"/>
              </a:srgbClr>
            </a:solidFill>
            <a:round/>
            <a:headEnd/>
            <a:tailEnd/>
          </a:ln>
        </p:spPr>
      </p:sp>
      <p:sp>
        <p:nvSpPr>
          <p:cNvPr id="13" name="Shape 1064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319"/>
                </a:moveTo>
                <a:lnTo>
                  <a:pt x="-22" y="28319"/>
                </a:lnTo>
                <a:cubicBezTo>
                  <a:pt x="-22" y="28319"/>
                  <a:pt x="24873" y="49754"/>
                  <a:pt x="43216" y="24342"/>
                </a:cubicBezTo>
              </a:path>
            </a:pathLst>
          </a:custGeom>
          <a:solidFill>
            <a:srgbClr val="FFFFFF"/>
          </a:solidFill>
          <a:ln w="4410">
            <a:solidFill>
              <a:srgbClr val="FFFFFF">
                <a:alpha val="43529"/>
              </a:srgbClr>
            </a:solidFill>
            <a:round/>
            <a:headEnd/>
            <a:tailEnd/>
          </a:ln>
        </p:spPr>
      </p:sp>
      <p:sp>
        <p:nvSpPr>
          <p:cNvPr id="14" name="Shape 1065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904"/>
                </a:moveTo>
                <a:lnTo>
                  <a:pt x="-22" y="27904"/>
                </a:lnTo>
                <a:cubicBezTo>
                  <a:pt x="-22" y="27904"/>
                  <a:pt x="23782" y="49294"/>
                  <a:pt x="43211" y="22185"/>
                </a:cubicBezTo>
              </a:path>
            </a:pathLst>
          </a:custGeom>
          <a:solidFill>
            <a:srgbClr val="FFFFFF"/>
          </a:solidFill>
          <a:ln w="3780">
            <a:solidFill>
              <a:srgbClr val="FFFFFF">
                <a:alpha val="32156"/>
              </a:srgbClr>
            </a:solidFill>
            <a:round/>
            <a:headEnd/>
            <a:tailEnd/>
          </a:ln>
        </p:spPr>
      </p:sp>
      <p:sp>
        <p:nvSpPr>
          <p:cNvPr id="15" name="Shape 1066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489"/>
                </a:moveTo>
                <a:lnTo>
                  <a:pt x="-22" y="27489"/>
                </a:lnTo>
                <a:cubicBezTo>
                  <a:pt x="-22" y="27489"/>
                  <a:pt x="22691" y="48834"/>
                  <a:pt x="43205" y="20027"/>
                </a:cubicBezTo>
              </a:path>
            </a:pathLst>
          </a:custGeom>
          <a:solidFill>
            <a:srgbClr val="FFFFFF"/>
          </a:solidFill>
          <a:ln w="3150">
            <a:solidFill>
              <a:srgbClr val="FFFFFF">
                <a:alpha val="21176"/>
              </a:srgbClr>
            </a:solidFill>
            <a:round/>
            <a:headEnd/>
            <a:tailEnd/>
          </a:ln>
        </p:spPr>
      </p:sp>
      <p:sp>
        <p:nvSpPr>
          <p:cNvPr id="16" name="Shape 1067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075"/>
                </a:moveTo>
                <a:lnTo>
                  <a:pt x="-22" y="27075"/>
                </a:lnTo>
                <a:cubicBezTo>
                  <a:pt x="-22" y="27075"/>
                  <a:pt x="21600" y="48374"/>
                  <a:pt x="43200" y="17869"/>
                </a:cubicBezTo>
              </a:path>
            </a:pathLst>
          </a:custGeom>
          <a:solidFill>
            <a:srgbClr val="FFFFFF"/>
          </a:solidFill>
          <a:ln w="2520">
            <a:solidFill>
              <a:srgbClr val="FFFFFF">
                <a:alpha val="9803"/>
              </a:srgbClr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ct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hr-HR"/>
              <a:t>Aplikacija za detekciju jezika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hr-HR"/>
              <a:t>Raspoznavanje uzoraka i strojno učenje</a:t>
            </a:r>
            <a:endParaRPr lang="en-US"/>
          </a:p>
          <a:p>
            <a:pPr>
              <a:defRPr/>
            </a:pPr>
            <a:endParaRPr lang="hr-HR"/>
          </a:p>
          <a:p>
            <a:pPr>
              <a:defRPr/>
            </a:pPr>
            <a:r>
              <a:rPr lang="hr-HR"/>
              <a:t>Mario Pandurić</a:t>
            </a:r>
            <a:endParaRPr lang="hr-H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498634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r-HR"/>
              <a:t>HVALA NA PAŽNJI!</a:t>
            </a:r>
            <a:endParaRPr/>
          </a:p>
        </p:txBody>
      </p:sp>
      <p:sp>
        <p:nvSpPr>
          <p:cNvPr id="173524671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518761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r-HR"/>
              <a:t>Sadržaj</a:t>
            </a:r>
            <a:endParaRPr/>
          </a:p>
        </p:txBody>
      </p:sp>
      <p:sp>
        <p:nvSpPr>
          <p:cNvPr id="926003027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hr-HR"/>
              <a:t>Korišteni skup podataka</a:t>
            </a:r>
            <a:endParaRPr lang="hr-HR"/>
          </a:p>
          <a:p>
            <a:pPr>
              <a:defRPr/>
            </a:pPr>
            <a:endParaRPr/>
          </a:p>
          <a:p>
            <a:pPr>
              <a:defRPr/>
            </a:pPr>
            <a:r>
              <a:rPr lang="hr-HR"/>
              <a:t>Korišteni algoritmi</a:t>
            </a:r>
            <a:endParaRPr lang="hr-HR"/>
          </a:p>
          <a:p>
            <a:pPr>
              <a:defRPr/>
            </a:pPr>
            <a:endParaRPr lang="hr-HR"/>
          </a:p>
          <a:p>
            <a:pPr>
              <a:defRPr/>
            </a:pPr>
            <a:r>
              <a:rPr lang="hr-HR"/>
              <a:t>Prikaz rezultata</a:t>
            </a:r>
            <a:endParaRPr lang="hr-HR"/>
          </a:p>
          <a:p>
            <a:pPr>
              <a:defRPr/>
            </a:pPr>
            <a:endParaRPr lang="hr-HR"/>
          </a:p>
          <a:p>
            <a:pPr>
              <a:defRPr/>
            </a:pPr>
            <a:r>
              <a:rPr lang="hr-HR"/>
              <a:t>Zaključak</a:t>
            </a:r>
            <a:endParaRPr lang="hr-H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806095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r-HR"/>
              <a:t>Korišteni skup podataka</a:t>
            </a:r>
            <a:endParaRPr/>
          </a:p>
        </p:txBody>
      </p:sp>
      <p:sp>
        <p:nvSpPr>
          <p:cNvPr id="1743272207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hr-HR"/>
              <a:t>Sadrži 22 jezika</a:t>
            </a:r>
            <a:endParaRPr lang="hr-HR"/>
          </a:p>
          <a:p>
            <a:pPr>
              <a:defRPr/>
            </a:pPr>
            <a:endParaRPr/>
          </a:p>
          <a:p>
            <a:pPr>
              <a:defRPr/>
            </a:pPr>
            <a:r>
              <a:rPr lang="hr-HR"/>
              <a:t>Sastoji se od nekoliko rečenica zapisanih u jedan redak</a:t>
            </a:r>
            <a:endParaRPr lang="hr-HR"/>
          </a:p>
          <a:p>
            <a:pPr>
              <a:defRPr/>
            </a:pPr>
            <a:endParaRPr lang="hr-HR"/>
          </a:p>
          <a:p>
            <a:pPr>
              <a:defRPr/>
            </a:pPr>
            <a:r>
              <a:rPr lang="hr-HR"/>
              <a:t>Za svaki jezik postoji 1000 redaka</a:t>
            </a:r>
            <a:endParaRPr lang="hr-HR"/>
          </a:p>
          <a:p>
            <a:pPr>
              <a:defRPr/>
            </a:pPr>
            <a:endParaRPr lang="hr-HR"/>
          </a:p>
          <a:p>
            <a:pPr>
              <a:defRPr/>
            </a:pPr>
            <a:r>
              <a:rPr lang="hr-HR"/>
              <a:t>U idućem stupcu je zapisan jezik kojem tekst pripada</a:t>
            </a:r>
            <a:endParaRPr lang="hr-H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242370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1875814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68949872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3745266" y="1661105"/>
            <a:ext cx="3783203" cy="44041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384063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86123367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hr-HR"/>
              <a:t>U projektu se koristi 11 jezika</a:t>
            </a:r>
            <a:endParaRPr lang="hr-HR"/>
          </a:p>
          <a:p>
            <a:pPr>
              <a:defRPr/>
            </a:pPr>
            <a:endParaRPr/>
          </a:p>
          <a:p>
            <a:pPr>
              <a:defRPr/>
            </a:pPr>
            <a:r>
              <a:rPr lang="hr-HR"/>
              <a:t>E</a:t>
            </a:r>
            <a:r>
              <a:rPr/>
              <a:t>ngleski, estonski, nizozemski, latinski, španjolski, portugalski, švedski, rumunjski, indonezijski, francuski i turski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172246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r-HR"/>
              <a:t>Korišteni algoritmi</a:t>
            </a:r>
            <a:endParaRPr/>
          </a:p>
        </p:txBody>
      </p:sp>
      <p:sp>
        <p:nvSpPr>
          <p:cNvPr id="36208047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hr-HR"/>
              <a:t>Naivni Bayesov klasifikator</a:t>
            </a:r>
            <a:endParaRPr lang="hr-HR"/>
          </a:p>
          <a:p>
            <a:pPr>
              <a:defRPr/>
            </a:pPr>
            <a:endParaRPr/>
          </a:p>
          <a:p>
            <a:pPr>
              <a:defRPr/>
            </a:pPr>
            <a:r>
              <a:rPr lang="hr-HR"/>
              <a:t>Logistička regresija</a:t>
            </a:r>
            <a:endParaRPr lang="hr-HR"/>
          </a:p>
          <a:p>
            <a:pPr>
              <a:defRPr/>
            </a:pPr>
            <a:endParaRPr lang="hr-HR"/>
          </a:p>
          <a:p>
            <a:pPr>
              <a:defRPr/>
            </a:pPr>
            <a:r>
              <a:rPr lang="hr-HR"/>
              <a:t>K najbližih susjeda</a:t>
            </a:r>
            <a:endParaRPr lang="hr-HR"/>
          </a:p>
          <a:p>
            <a:pPr>
              <a:defRPr/>
            </a:pPr>
            <a:endParaRPr lang="hr-HR"/>
          </a:p>
          <a:p>
            <a:pPr>
              <a:defRPr/>
            </a:pPr>
            <a:r>
              <a:rPr lang="hr-HR"/>
              <a:t>Strojevi potpornih vektora</a:t>
            </a:r>
            <a:endParaRPr lang="hr-HR"/>
          </a:p>
          <a:p>
            <a:pPr>
              <a:defRPr/>
            </a:pPr>
            <a:endParaRPr lang="hr-HR"/>
          </a:p>
          <a:p>
            <a:pPr>
              <a:defRPr/>
            </a:pPr>
            <a:r>
              <a:rPr lang="hr-HR"/>
              <a:t>Slučajne šume</a:t>
            </a:r>
            <a:endParaRPr lang="hr-H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739072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r-HR"/>
              <a:t>Prikaz rezultata</a:t>
            </a:r>
            <a:endParaRPr/>
          </a:p>
        </p:txBody>
      </p:sp>
      <p:sp>
        <p:nvSpPr>
          <p:cNvPr id="1216563719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70267913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352850" y="1146836"/>
            <a:ext cx="3033203" cy="2606128"/>
          </a:xfrm>
          <a:prstGeom prst="rect">
            <a:avLst/>
          </a:prstGeom>
        </p:spPr>
      </p:pic>
      <p:pic>
        <p:nvPicPr>
          <p:cNvPr id="3385197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25551" y="3993500"/>
            <a:ext cx="3087801" cy="2648710"/>
          </a:xfrm>
          <a:prstGeom prst="rect">
            <a:avLst/>
          </a:prstGeom>
        </p:spPr>
      </p:pic>
      <p:pic>
        <p:nvPicPr>
          <p:cNvPr id="49860731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6532223" y="3809999"/>
            <a:ext cx="3325392" cy="3015711"/>
          </a:xfrm>
          <a:prstGeom prst="rect">
            <a:avLst/>
          </a:prstGeom>
        </p:spPr>
      </p:pic>
      <p:pic>
        <p:nvPicPr>
          <p:cNvPr id="1433109170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rot="0" flipH="0" flipV="0">
            <a:off x="6455752" y="1137171"/>
            <a:ext cx="3401863" cy="27260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029817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96234697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78457133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2860828" y="1331218"/>
            <a:ext cx="6563394" cy="4794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841572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r-HR"/>
              <a:t>Zaključak</a:t>
            </a:r>
            <a:endParaRPr/>
          </a:p>
        </p:txBody>
      </p:sp>
      <p:sp>
        <p:nvSpPr>
          <p:cNvPr id="179793266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hr-HR"/>
              <a:t>Najbolji algoritam prema metrikama evaluacije: SVM</a:t>
            </a:r>
            <a:endParaRPr lang="hr-HR"/>
          </a:p>
          <a:p>
            <a:pPr>
              <a:defRPr/>
            </a:pPr>
            <a:endParaRPr/>
          </a:p>
          <a:p>
            <a:pPr>
              <a:defRPr/>
            </a:pPr>
            <a:r>
              <a:rPr lang="hr-HR"/>
              <a:t>Najlošiji algoritam prema metrikama evaluacije: KNN</a:t>
            </a:r>
            <a:endParaRPr lang="hr-HR"/>
          </a:p>
          <a:p>
            <a:pPr>
              <a:defRPr/>
            </a:pPr>
            <a:endParaRPr lang="hr-HR"/>
          </a:p>
          <a:p>
            <a:pPr>
              <a:defRPr/>
            </a:pPr>
            <a:r>
              <a:rPr lang="hr-HR"/>
              <a:t>Najbrži algoritam: Naivni Bayesov klasifikator</a:t>
            </a:r>
            <a:endParaRPr lang="hr-HR"/>
          </a:p>
          <a:p>
            <a:pPr>
              <a:defRPr/>
            </a:pPr>
            <a:endParaRPr lang="hr-HR"/>
          </a:p>
          <a:p>
            <a:pPr>
              <a:defRPr/>
            </a:pPr>
            <a:r>
              <a:rPr lang="hr-HR"/>
              <a:t>Najsporiji: Logistička regresija</a:t>
            </a:r>
            <a:endParaRPr lang="hr-HR"/>
          </a:p>
          <a:p>
            <a:pPr>
              <a:defRPr/>
            </a:pPr>
            <a:endParaRPr lang="hr-HR"/>
          </a:p>
          <a:p>
            <a:pPr>
              <a:defRPr/>
            </a:pPr>
            <a:endParaRPr lang="hr-H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ONLYOFFICE/7.4.0.163</Application>
  <DocSecurity>0</DocSecurity>
  <PresentationFormat>Widescreen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2023-06-26T06:18:34Z</dcterms:modified>
  <cp:category/>
  <cp:contentStatus/>
  <cp:version/>
</cp:coreProperties>
</file>