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Glacial Indifference" charset="1" panose="00000000000000000000"/>
      <p:regular r:id="rId8"/>
    </p:embeddedFont>
    <p:embeddedFont>
      <p:font typeface="Glacial Indifference Bold" charset="1" panose="00000800000000000000"/>
      <p:regular r:id="rId9"/>
    </p:embeddedFont>
    <p:embeddedFont>
      <p:font typeface="Glacial Indifference Italics" charset="1" panose="00000000000000000000"/>
      <p:regular r:id="rId10"/>
    </p:embeddedFont>
    <p:embeddedFont>
      <p:font typeface="Glacial Indifference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Lato Heavy" charset="1" panose="020F0502020204030203"/>
      <p:regular r:id="rId16"/>
    </p:embeddedFont>
    <p:embeddedFont>
      <p:font typeface="Lato Heavy Bold" charset="1" panose="020F0502020204030203"/>
      <p:regular r:id="rId17"/>
    </p:embeddedFont>
    <p:embeddedFont>
      <p:font typeface="Lato Heavy Italics" charset="1" panose="020F0502020204030203"/>
      <p:regular r:id="rId18"/>
    </p:embeddedFont>
    <p:embeddedFont>
      <p:font typeface="Lato Heavy Bold Italics" charset="1" panose="020F0502020204030203"/>
      <p:regular r:id="rId19"/>
    </p:embeddedFont>
    <p:embeddedFont>
      <p:font typeface="Montserrat" charset="1" panose="00000500000000000000"/>
      <p:regular r:id="rId20"/>
    </p:embeddedFont>
    <p:embeddedFont>
      <p:font typeface="Montserrat Bold" charset="1" panose="00000600000000000000"/>
      <p:regular r:id="rId21"/>
    </p:embeddedFont>
    <p:embeddedFont>
      <p:font typeface="Montserrat Italics" charset="1" panose="00000500000000000000"/>
      <p:regular r:id="rId22"/>
    </p:embeddedFont>
    <p:embeddedFont>
      <p:font typeface="Montserrat Bold Italics" charset="1" panose="000006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slides/slide18.xml" Type="http://schemas.openxmlformats.org/officeDocument/2006/relationships/slide"/><Relationship Id="rId42" Target="slides/slide1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2659204" y="-6225116"/>
            <a:ext cx="6274575" cy="12450233"/>
            <a:chOff x="0" y="0"/>
            <a:chExt cx="3165983" cy="6282055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ADC7EA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5400000">
            <a:off x="9151444" y="4851745"/>
            <a:ext cx="6274575" cy="12450233"/>
            <a:chOff x="0" y="0"/>
            <a:chExt cx="3165983" cy="6282055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E0E6E9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E0E6E9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814229" y="6428718"/>
            <a:ext cx="12630150" cy="1114425"/>
            <a:chOff x="0" y="0"/>
            <a:chExt cx="3326459" cy="293511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203200" y="-76832"/>
              <a:ext cx="2920059" cy="447174"/>
            </a:xfrm>
            <a:custGeom>
              <a:avLst/>
              <a:gdLst/>
              <a:ahLst/>
              <a:cxnLst/>
              <a:rect r="r" b="b" t="t" l="l"/>
              <a:pathLst>
                <a:path h="447174" w="2920059">
                  <a:moveTo>
                    <a:pt x="2920059" y="76832"/>
                  </a:moveTo>
                  <a:lnTo>
                    <a:pt x="2920059" y="76832"/>
                  </a:lnTo>
                  <a:cubicBezTo>
                    <a:pt x="2839833" y="0"/>
                    <a:pt x="2712778" y="1831"/>
                    <a:pt x="2634798" y="80942"/>
                  </a:cubicBezTo>
                  <a:cubicBezTo>
                    <a:pt x="2556819" y="160053"/>
                    <a:pt x="2556819" y="287122"/>
                    <a:pt x="2634798" y="366233"/>
                  </a:cubicBezTo>
                  <a:cubicBezTo>
                    <a:pt x="2712778" y="445344"/>
                    <a:pt x="2839833" y="447175"/>
                    <a:pt x="2920059" y="370343"/>
                  </a:cubicBezTo>
                  <a:lnTo>
                    <a:pt x="0" y="370343"/>
                  </a:lnTo>
                  <a:cubicBezTo>
                    <a:pt x="80226" y="447175"/>
                    <a:pt x="207282" y="445344"/>
                    <a:pt x="285261" y="366233"/>
                  </a:cubicBezTo>
                  <a:cubicBezTo>
                    <a:pt x="363240" y="287122"/>
                    <a:pt x="363240" y="160053"/>
                    <a:pt x="285261" y="80942"/>
                  </a:cubicBezTo>
                  <a:cubicBezTo>
                    <a:pt x="207282" y="1831"/>
                    <a:pt x="80226" y="0"/>
                    <a:pt x="0" y="7683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12877" y="3977977"/>
            <a:ext cx="16946423" cy="116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9"/>
              </a:lnSpc>
            </a:pPr>
            <a:r>
              <a:rPr lang="en-US" sz="7955">
                <a:solidFill>
                  <a:srgbClr val="FFFFFF"/>
                </a:solidFill>
                <a:latin typeface="Oswald Bold"/>
              </a:rPr>
              <a:t>REDES NEUROANLES CONVOLUCIONALES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8409" y="5362807"/>
            <a:ext cx="13293265" cy="1084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1"/>
              </a:lnSpc>
            </a:pPr>
            <a:r>
              <a:rPr lang="en-US" sz="3399" spc="159">
                <a:solidFill>
                  <a:srgbClr val="FFFFFF"/>
                </a:solidFill>
                <a:latin typeface="Lato Heavy"/>
              </a:rPr>
              <a:t>RNC PARA CLASIFICACIÓN DE IMÁGENES CON CIFAR-10</a:t>
            </a:r>
          </a:p>
          <a:p>
            <a:pPr>
              <a:lnSpc>
                <a:spcPts val="4011"/>
              </a:lnSpc>
            </a:pPr>
          </a:p>
        </p:txBody>
      </p:sp>
      <p:sp>
        <p:nvSpPr>
          <p:cNvPr name="AutoShape 13" id="13"/>
          <p:cNvSpPr/>
          <p:nvPr/>
        </p:nvSpPr>
        <p:spPr>
          <a:xfrm>
            <a:off x="-428625" y="3501989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4" id="14"/>
          <p:cNvSpPr/>
          <p:nvPr/>
        </p:nvSpPr>
        <p:spPr>
          <a:xfrm>
            <a:off x="12471329" y="7739549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-5400000">
            <a:off x="9766900" y="5394670"/>
            <a:ext cx="6274575" cy="12450233"/>
            <a:chOff x="0" y="0"/>
            <a:chExt cx="3165983" cy="6282055"/>
          </a:xfrm>
        </p:grpSpPr>
        <p:sp>
          <p:nvSpPr>
            <p:cNvPr name="Freeform 16" id="16"/>
            <p:cNvSpPr/>
            <p:nvPr/>
          </p:nvSpPr>
          <p:spPr>
            <a:xfrm flipH="false" flipV="false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9DB3C1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7" id="17"/>
            <p:cNvSpPr/>
            <p:nvPr/>
          </p:nvSpPr>
          <p:spPr>
            <a:xfrm flipH="false" flipV="false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9DB3C1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5400000">
            <a:off x="2154379" y="-6870065"/>
            <a:ext cx="6274575" cy="12450233"/>
            <a:chOff x="0" y="0"/>
            <a:chExt cx="3165983" cy="6282055"/>
          </a:xfrm>
        </p:grpSpPr>
        <p:sp>
          <p:nvSpPr>
            <p:cNvPr name="Freeform 19" id="19"/>
            <p:cNvSpPr/>
            <p:nvPr/>
          </p:nvSpPr>
          <p:spPr>
            <a:xfrm flipH="false" flipV="false">
              <a:off x="4318" y="4318"/>
              <a:ext cx="3157347" cy="6273419"/>
            </a:xfrm>
            <a:custGeom>
              <a:avLst/>
              <a:gdLst/>
              <a:ahLst/>
              <a:cxnLst/>
              <a:rect r="r" b="b" t="t" l="l"/>
              <a:pathLst>
                <a:path h="6273419" w="3157347">
                  <a:moveTo>
                    <a:pt x="3049651" y="6273419"/>
                  </a:moveTo>
                  <a:lnTo>
                    <a:pt x="107696" y="6273419"/>
                  </a:lnTo>
                  <a:cubicBezTo>
                    <a:pt x="48260" y="6273419"/>
                    <a:pt x="0" y="6225286"/>
                    <a:pt x="0" y="6165723"/>
                  </a:cubicBezTo>
                  <a:lnTo>
                    <a:pt x="0" y="1578737"/>
                  </a:lnTo>
                  <a:cubicBezTo>
                    <a:pt x="0" y="706882"/>
                    <a:pt x="706882" y="0"/>
                    <a:pt x="1578737" y="0"/>
                  </a:cubicBezTo>
                  <a:lnTo>
                    <a:pt x="1578737" y="0"/>
                  </a:lnTo>
                  <a:cubicBezTo>
                    <a:pt x="2450592" y="0"/>
                    <a:pt x="3157347" y="706755"/>
                    <a:pt x="3157347" y="1578610"/>
                  </a:cubicBezTo>
                  <a:lnTo>
                    <a:pt x="3157347" y="6165723"/>
                  </a:lnTo>
                  <a:cubicBezTo>
                    <a:pt x="3157347" y="6225286"/>
                    <a:pt x="3109087" y="6273419"/>
                    <a:pt x="3049651" y="6273419"/>
                  </a:cubicBezTo>
                  <a:close/>
                </a:path>
              </a:pathLst>
            </a:custGeom>
            <a:solidFill>
              <a:srgbClr val="5B696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>
              <a:off x="0" y="0"/>
              <a:ext cx="3166110" cy="6282055"/>
            </a:xfrm>
            <a:custGeom>
              <a:avLst/>
              <a:gdLst/>
              <a:ahLst/>
              <a:cxnLst/>
              <a:rect r="r" b="b" t="t" l="l"/>
              <a:pathLst>
                <a:path h="6282055" w="3166110">
                  <a:moveTo>
                    <a:pt x="3053969" y="6282055"/>
                  </a:moveTo>
                  <a:lnTo>
                    <a:pt x="112014" y="6282055"/>
                  </a:lnTo>
                  <a:cubicBezTo>
                    <a:pt x="50292" y="6282055"/>
                    <a:pt x="0" y="6231763"/>
                    <a:pt x="0" y="6170041"/>
                  </a:cubicBezTo>
                  <a:lnTo>
                    <a:pt x="0" y="1583055"/>
                  </a:lnTo>
                  <a:cubicBezTo>
                    <a:pt x="0" y="1369314"/>
                    <a:pt x="41910" y="1162050"/>
                    <a:pt x="124460" y="966851"/>
                  </a:cubicBezTo>
                  <a:cubicBezTo>
                    <a:pt x="204216" y="778383"/>
                    <a:pt x="318389" y="609092"/>
                    <a:pt x="463677" y="463677"/>
                  </a:cubicBezTo>
                  <a:cubicBezTo>
                    <a:pt x="608965" y="318262"/>
                    <a:pt x="778256" y="204089"/>
                    <a:pt x="966851" y="124460"/>
                  </a:cubicBezTo>
                  <a:cubicBezTo>
                    <a:pt x="1161923" y="41910"/>
                    <a:pt x="1369314" y="0"/>
                    <a:pt x="1583055" y="0"/>
                  </a:cubicBezTo>
                  <a:cubicBezTo>
                    <a:pt x="1796796" y="0"/>
                    <a:pt x="2004060" y="41910"/>
                    <a:pt x="2199259" y="124460"/>
                  </a:cubicBezTo>
                  <a:cubicBezTo>
                    <a:pt x="2387727" y="204216"/>
                    <a:pt x="2557018" y="318389"/>
                    <a:pt x="2702433" y="463677"/>
                  </a:cubicBezTo>
                  <a:cubicBezTo>
                    <a:pt x="2847848" y="609092"/>
                    <a:pt x="2961894" y="778383"/>
                    <a:pt x="3041650" y="966851"/>
                  </a:cubicBezTo>
                  <a:cubicBezTo>
                    <a:pt x="3124200" y="1162050"/>
                    <a:pt x="3166110" y="1369314"/>
                    <a:pt x="3166110" y="1583055"/>
                  </a:cubicBezTo>
                  <a:lnTo>
                    <a:pt x="3166110" y="6170168"/>
                  </a:lnTo>
                  <a:cubicBezTo>
                    <a:pt x="3165983" y="6231890"/>
                    <a:pt x="3115818" y="6282055"/>
                    <a:pt x="3053969" y="6282055"/>
                  </a:cubicBezTo>
                  <a:close/>
                  <a:moveTo>
                    <a:pt x="1583055" y="8763"/>
                  </a:moveTo>
                  <a:cubicBezTo>
                    <a:pt x="1370584" y="8763"/>
                    <a:pt x="1164336" y="50419"/>
                    <a:pt x="970280" y="132461"/>
                  </a:cubicBezTo>
                  <a:cubicBezTo>
                    <a:pt x="782828" y="211709"/>
                    <a:pt x="614426" y="325247"/>
                    <a:pt x="469900" y="469900"/>
                  </a:cubicBezTo>
                  <a:cubicBezTo>
                    <a:pt x="325374" y="614553"/>
                    <a:pt x="211709" y="782701"/>
                    <a:pt x="132461" y="970280"/>
                  </a:cubicBezTo>
                  <a:cubicBezTo>
                    <a:pt x="50419" y="1164336"/>
                    <a:pt x="8763" y="1370584"/>
                    <a:pt x="8763" y="1583055"/>
                  </a:cubicBezTo>
                  <a:lnTo>
                    <a:pt x="8763" y="6170168"/>
                  </a:lnTo>
                  <a:cubicBezTo>
                    <a:pt x="8763" y="6227064"/>
                    <a:pt x="55118" y="6273419"/>
                    <a:pt x="112014" y="6273419"/>
                  </a:cubicBezTo>
                  <a:lnTo>
                    <a:pt x="3053969" y="6273419"/>
                  </a:lnTo>
                  <a:cubicBezTo>
                    <a:pt x="3110865" y="6273419"/>
                    <a:pt x="3157220" y="6227064"/>
                    <a:pt x="3157220" y="6170168"/>
                  </a:cubicBezTo>
                  <a:lnTo>
                    <a:pt x="3157220" y="1583055"/>
                  </a:lnTo>
                  <a:cubicBezTo>
                    <a:pt x="3157220" y="1370584"/>
                    <a:pt x="3115564" y="1164336"/>
                    <a:pt x="3033522" y="970280"/>
                  </a:cubicBezTo>
                  <a:cubicBezTo>
                    <a:pt x="2954274" y="782828"/>
                    <a:pt x="2840736" y="614426"/>
                    <a:pt x="2696083" y="469900"/>
                  </a:cubicBezTo>
                  <a:cubicBezTo>
                    <a:pt x="2551557" y="325374"/>
                    <a:pt x="2383155" y="211836"/>
                    <a:pt x="2195703" y="132461"/>
                  </a:cubicBezTo>
                  <a:cubicBezTo>
                    <a:pt x="2001647" y="50292"/>
                    <a:pt x="1795526" y="8763"/>
                    <a:pt x="1583055" y="8763"/>
                  </a:cubicBezTo>
                  <a:close/>
                </a:path>
              </a:pathLst>
            </a:custGeom>
            <a:solidFill>
              <a:srgbClr val="5B696F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648409" y="9191625"/>
            <a:ext cx="13293265" cy="580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1"/>
              </a:lnSpc>
            </a:pPr>
            <a:r>
              <a:rPr lang="en-US" sz="3399" spc="159">
                <a:solidFill>
                  <a:srgbClr val="FFFFFF"/>
                </a:solidFill>
                <a:latin typeface="Lato Heavy"/>
              </a:rPr>
              <a:t>MARIO HERRERA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436351" y="6694053"/>
            <a:ext cx="4477546" cy="580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1"/>
              </a:lnSpc>
            </a:pPr>
            <a:r>
              <a:rPr lang="en-US" sz="3399" spc="159">
                <a:solidFill>
                  <a:srgbClr val="132232"/>
                </a:solidFill>
                <a:latin typeface="Lato Heavy"/>
              </a:rPr>
              <a:t>MAYO DE 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56786" y="0"/>
            <a:ext cx="3881424" cy="10287000"/>
            <a:chOff x="0" y="0"/>
            <a:chExt cx="1022268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02226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22268">
                  <a:moveTo>
                    <a:pt x="0" y="0"/>
                  </a:moveTo>
                  <a:lnTo>
                    <a:pt x="1022268" y="0"/>
                  </a:lnTo>
                  <a:lnTo>
                    <a:pt x="10222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29247" y="6712591"/>
            <a:ext cx="2472776" cy="248633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642529" y="6712591"/>
            <a:ext cx="2472776" cy="248633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8048714" y="7369388"/>
            <a:ext cx="2841994" cy="118226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844743" y="6585211"/>
            <a:ext cx="3258647" cy="2741097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>
            <a:off x="2065635" y="7955760"/>
            <a:ext cx="576894" cy="0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0060845" y="7955760"/>
            <a:ext cx="783898" cy="4762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28700" y="610607"/>
            <a:ext cx="2135434" cy="4758487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4750718" y="4440581"/>
            <a:ext cx="5806600" cy="107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1"/>
              </a:lnSpc>
            </a:pPr>
            <a:r>
              <a:rPr lang="en-US" sz="7340">
                <a:solidFill>
                  <a:srgbClr val="FFFFFF"/>
                </a:solidFill>
                <a:latin typeface="Oswald"/>
              </a:rPr>
              <a:t>ALEXNET</a:t>
            </a:r>
          </a:p>
        </p:txBody>
      </p:sp>
      <p:sp>
        <p:nvSpPr>
          <p:cNvPr name="TextBox 13" id="13"/>
          <p:cNvSpPr txBox="true"/>
          <p:nvPr/>
        </p:nvSpPr>
        <p:spPr>
          <a:xfrm rot="-5400000">
            <a:off x="147314" y="2524684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CONVOLUCIÓN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848345" y="591499"/>
            <a:ext cx="2135434" cy="4758487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-5400000">
            <a:off x="965362" y="2524684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MAXPOOLING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1848345" y="5515332"/>
            <a:ext cx="217289" cy="1706192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624750" y="6707828"/>
            <a:ext cx="2472776" cy="2486338"/>
          </a:xfrm>
          <a:prstGeom prst="rect">
            <a:avLst/>
          </a:prstGeom>
        </p:spPr>
      </p:pic>
      <p:sp>
        <p:nvSpPr>
          <p:cNvPr name="AutoShape 18" id="18"/>
          <p:cNvSpPr/>
          <p:nvPr/>
        </p:nvSpPr>
        <p:spPr>
          <a:xfrm flipH="true" flipV="true">
            <a:off x="2354082" y="5515326"/>
            <a:ext cx="1524835" cy="1706830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5142447" y="589321"/>
            <a:ext cx="2135434" cy="4758487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-5400000">
            <a:off x="4261060" y="2503397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CONVOLUCIÓN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5917961" y="610607"/>
            <a:ext cx="2135434" cy="4758487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-5400000">
            <a:off x="5036575" y="2524684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CONVOLUCIÓN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775211" y="610607"/>
            <a:ext cx="2135434" cy="4758487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-5400000">
            <a:off x="5893825" y="2524684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CONVOLUCIÓN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569188" y="610607"/>
            <a:ext cx="2135434" cy="4758487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-5400000">
            <a:off x="6795356" y="2524684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MAXPOOLING</a:t>
            </a:r>
          </a:p>
        </p:txBody>
      </p:sp>
      <p:sp>
        <p:nvSpPr>
          <p:cNvPr name="AutoShape 27" id="27"/>
          <p:cNvSpPr/>
          <p:nvPr/>
        </p:nvSpPr>
        <p:spPr>
          <a:xfrm flipV="true">
            <a:off x="6861138" y="5515326"/>
            <a:ext cx="124540" cy="1706830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V="true">
            <a:off x="5115305" y="7950997"/>
            <a:ext cx="509445" cy="1390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8097526" y="7950997"/>
            <a:ext cx="781050" cy="9525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7" y="0"/>
            <a:ext cx="3433749" cy="10287000"/>
            <a:chOff x="0" y="0"/>
            <a:chExt cx="904362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904362" cy="2709333"/>
            </a:xfrm>
            <a:custGeom>
              <a:avLst/>
              <a:gdLst/>
              <a:ahLst/>
              <a:cxnLst/>
              <a:rect r="r" b="b" t="t" l="l"/>
              <a:pathLst>
                <a:path h="2709333" w="904362">
                  <a:moveTo>
                    <a:pt x="0" y="0"/>
                  </a:moveTo>
                  <a:lnTo>
                    <a:pt x="904362" y="0"/>
                  </a:lnTo>
                  <a:lnTo>
                    <a:pt x="9043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4016789" y="6311166"/>
            <a:ext cx="2472776" cy="248633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4915835" y="6609812"/>
            <a:ext cx="2472776" cy="248633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2048553" y="7091054"/>
            <a:ext cx="2841994" cy="118226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765292" y="6311640"/>
            <a:ext cx="3258647" cy="2741097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93931" y="4440581"/>
            <a:ext cx="2834800" cy="107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1"/>
              </a:lnSpc>
            </a:pPr>
            <a:r>
              <a:rPr lang="en-US" sz="7340">
                <a:solidFill>
                  <a:srgbClr val="FFFFFF"/>
                </a:solidFill>
                <a:latin typeface="Oswald"/>
              </a:rPr>
              <a:t>VGG-16</a:t>
            </a:r>
          </a:p>
        </p:txBody>
      </p:sp>
      <p:sp>
        <p:nvSpPr>
          <p:cNvPr name="AutoShape 10" id="10"/>
          <p:cNvSpPr/>
          <p:nvPr/>
        </p:nvSpPr>
        <p:spPr>
          <a:xfrm>
            <a:off x="7388611" y="7852981"/>
            <a:ext cx="711941" cy="0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4060684" y="7682188"/>
            <a:ext cx="704608" cy="0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7144303" y="10282218"/>
            <a:ext cx="4609908" cy="0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405648" y="397029"/>
            <a:ext cx="2135434" cy="4758487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-5400000">
            <a:off x="3524262" y="2311105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CONVOLUCIÓN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5081992" y="397029"/>
            <a:ext cx="2135434" cy="4758487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-5400000">
            <a:off x="4200605" y="2311105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CONVOLUCIÓN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5829738" y="397029"/>
            <a:ext cx="2135434" cy="4758487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-5400000">
            <a:off x="4946755" y="2253955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MAXPOOLING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541082" y="335067"/>
            <a:ext cx="2135434" cy="4758487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-5400000">
            <a:off x="5658099" y="2268253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BATCH NORMA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285729" y="320760"/>
            <a:ext cx="2135434" cy="4758487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-5400000">
            <a:off x="6847246" y="2433175"/>
            <a:ext cx="1788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DROPOUT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961535" y="200416"/>
            <a:ext cx="2135434" cy="4758487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-5400000">
            <a:off x="10080148" y="2114493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CONVOLUCIÓN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1810365" y="189200"/>
            <a:ext cx="2135434" cy="4758487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-5400000">
            <a:off x="10928979" y="2103276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CONVOLUCIÓN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486709" y="189200"/>
            <a:ext cx="2135434" cy="4758487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-5400000">
            <a:off x="11605323" y="2103276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CONVOLUCIÓN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3234456" y="189200"/>
            <a:ext cx="2135434" cy="4758487"/>
          </a:xfrm>
          <a:prstGeom prst="rect">
            <a:avLst/>
          </a:prstGeom>
        </p:spPr>
      </p:pic>
      <p:sp>
        <p:nvSpPr>
          <p:cNvPr name="TextBox 30" id="30"/>
          <p:cNvSpPr txBox="true"/>
          <p:nvPr/>
        </p:nvSpPr>
        <p:spPr>
          <a:xfrm rot="-5400000">
            <a:off x="12351473" y="2046126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MAXPOOLING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3945800" y="127238"/>
            <a:ext cx="2135434" cy="4758487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-5400000">
            <a:off x="13062816" y="2060424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BATCH NORMA</a:t>
            </a:r>
          </a:p>
        </p:txBody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4690447" y="112931"/>
            <a:ext cx="2135434" cy="4758487"/>
          </a:xfrm>
          <a:prstGeom prst="rect">
            <a:avLst/>
          </a:prstGeom>
        </p:spPr>
      </p:pic>
      <p:sp>
        <p:nvSpPr>
          <p:cNvPr name="TextBox 34" id="34"/>
          <p:cNvSpPr txBox="true"/>
          <p:nvPr/>
        </p:nvSpPr>
        <p:spPr>
          <a:xfrm rot="-5400000">
            <a:off x="14251963" y="2225346"/>
            <a:ext cx="1788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DROPOUT</a:t>
            </a:r>
          </a:p>
        </p:txBody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100552" y="6181088"/>
            <a:ext cx="2472776" cy="2486338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930747" y="6508071"/>
            <a:ext cx="2472776" cy="2486338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9824142" y="6840797"/>
            <a:ext cx="2472776" cy="2486338"/>
          </a:xfrm>
          <a:prstGeom prst="rect">
            <a:avLst/>
          </a:prstGeom>
        </p:spPr>
      </p:pic>
      <p:sp>
        <p:nvSpPr>
          <p:cNvPr name="AutoShape 38" id="38"/>
          <p:cNvSpPr/>
          <p:nvPr/>
        </p:nvSpPr>
        <p:spPr>
          <a:xfrm flipV="true">
            <a:off x="12296918" y="7682188"/>
            <a:ext cx="581497" cy="9525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V="true">
            <a:off x="5253177" y="5155516"/>
            <a:ext cx="896532" cy="1685280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flipV="true">
            <a:off x="6079418" y="5155516"/>
            <a:ext cx="818038" cy="1948815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flipV="true">
            <a:off x="9336940" y="4958903"/>
            <a:ext cx="2692312" cy="1650908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V="true">
            <a:off x="10167135" y="5093555"/>
            <a:ext cx="2129783" cy="1747852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V="true">
            <a:off x="10932900" y="4947687"/>
            <a:ext cx="1945183" cy="2476570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599866" cy="10287000"/>
            <a:chOff x="0" y="0"/>
            <a:chExt cx="1211487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21148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1487">
                  <a:moveTo>
                    <a:pt x="0" y="0"/>
                  </a:moveTo>
                  <a:lnTo>
                    <a:pt x="1211487" y="0"/>
                  </a:lnTo>
                  <a:lnTo>
                    <a:pt x="12114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 flipV="true">
            <a:off x="6152458" y="-2"/>
            <a:ext cx="4762" cy="477066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5795776" y="566529"/>
            <a:ext cx="722889" cy="72288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95776" y="1663293"/>
            <a:ext cx="722889" cy="72288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795776" y="2910057"/>
            <a:ext cx="722889" cy="72288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3</a:t>
              </a: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4942345" y="4156821"/>
          <a:ext cx="12901082" cy="5540018"/>
        </p:xfrm>
        <a:graphic>
          <a:graphicData uri="http://schemas.openxmlformats.org/drawingml/2006/table">
            <a:tbl>
              <a:tblPr/>
              <a:tblGrid>
                <a:gridCol w="2785026"/>
                <a:gridCol w="2955647"/>
                <a:gridCol w="1915041"/>
                <a:gridCol w="3173655"/>
                <a:gridCol w="2071712"/>
              </a:tblGrid>
              <a:tr h="14617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Montserrat Bold"/>
                        </a:rPr>
                        <a:t>Red Neuronal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Montserrat Bold"/>
                        </a:rPr>
                        <a:t>Cantidad Parámetros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Montserrat Bold"/>
                        </a:rPr>
                        <a:t>Tiempo (min)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Montserrat Bold"/>
                        </a:rPr>
                        <a:t>Precisión Entrenamiento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Montserrat Bold"/>
                        </a:rPr>
                        <a:t>Precisión Prueba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3971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Personalizda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1,084,234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80.70%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77.54%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5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AlexNet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21,589,898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83.80%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58.00%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86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VGG-16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  18,921,674 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  48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92,48%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Montserrat"/>
                        </a:rPr>
                        <a:t>85.91%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6" id="16"/>
          <p:cNvGrpSpPr/>
          <p:nvPr/>
        </p:nvGrpSpPr>
        <p:grpSpPr>
          <a:xfrm rot="0">
            <a:off x="524238" y="3323683"/>
            <a:ext cx="4075627" cy="2893960"/>
            <a:chOff x="0" y="0"/>
            <a:chExt cx="5434170" cy="385861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38100"/>
              <a:ext cx="5434170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</a:rPr>
                <a:t>VGG-16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651701"/>
              <a:ext cx="4905593" cy="2206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6"/>
                </a:lnSpc>
              </a:pPr>
              <a:r>
                <a:rPr lang="en-US" sz="2293" spc="215">
                  <a:solidFill>
                    <a:srgbClr val="FFFFFF"/>
                  </a:solidFill>
                  <a:latin typeface="Glacial Indifference"/>
                </a:rPr>
                <a:t>FUE LA RED NEURONAL SELECCIONADA PARA CONTINUAR CON EL PROCESO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852061" y="643675"/>
            <a:ext cx="9021238" cy="49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47"/>
              </a:lnSpc>
            </a:pPr>
            <a:r>
              <a:rPr lang="en-US" sz="2791" spc="262">
                <a:solidFill>
                  <a:srgbClr val="000000"/>
                </a:solidFill>
                <a:latin typeface="Glacial Indifference"/>
              </a:rPr>
              <a:t>LOS MEJORES RESULTADOS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52061" y="1740439"/>
            <a:ext cx="10138859" cy="49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47"/>
              </a:lnSpc>
            </a:pPr>
            <a:r>
              <a:rPr lang="en-US" sz="2791" spc="262">
                <a:solidFill>
                  <a:srgbClr val="000000"/>
                </a:solidFill>
                <a:latin typeface="Glacial Indifference"/>
              </a:rPr>
              <a:t>MENOR CANTIDAD DE PARAMETROS QUE ALEXNET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52061" y="3016993"/>
            <a:ext cx="10407239" cy="49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47"/>
              </a:lnSpc>
            </a:pPr>
            <a:r>
              <a:rPr lang="en-US" sz="2791" spc="262">
                <a:solidFill>
                  <a:srgbClr val="000000"/>
                </a:solidFill>
                <a:latin typeface="Glacial Indifference"/>
              </a:rPr>
              <a:t>MENOS TIEMPO DE ENTRENAMIENTO QUE ALEXNET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7520802" y="0"/>
            <a:ext cx="0" cy="9556371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384001" y="1897123"/>
            <a:ext cx="264078" cy="26407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0650" y="2202535"/>
            <a:ext cx="6002876" cy="233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</a:rPr>
              <a:t>ÍNDICE DE LA PRESENTACIÓN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384001" y="3447449"/>
            <a:ext cx="264078" cy="26407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393526" y="4730389"/>
            <a:ext cx="264078" cy="26407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384001" y="6661715"/>
            <a:ext cx="264078" cy="26407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388763" y="7897717"/>
            <a:ext cx="264078" cy="26407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3820188" y="6485362"/>
            <a:ext cx="1982718" cy="1413628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7873391" y="1830448"/>
            <a:ext cx="7929515" cy="444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INTRODUCCIÓN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88547" y="2408533"/>
            <a:ext cx="5199431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Lo que se quiere realizar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El procedimiento a seguir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73391" y="338071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LA BASE DE DATOS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388547" y="3958860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Las características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873391" y="466365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LAS REDES NEURONALES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88547" y="5241800"/>
            <a:ext cx="5199431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¿Cuáles se probaron?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Sus características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 se seleccionó?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73391" y="6594985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RIFINANDO LOS PARÁMETROS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388547" y="7173126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 fue la mejor configuración?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873391" y="7830986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CONCLUSIONES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388547" y="8409127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¿Qué se obtuvo al final del proceso?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65433" y="133612"/>
          <a:ext cx="13173928" cy="10039350"/>
        </p:xfrm>
        <a:graphic>
          <a:graphicData uri="http://schemas.openxmlformats.org/drawingml/2006/table">
            <a:tbl>
              <a:tblPr/>
              <a:tblGrid>
                <a:gridCol w="1448236"/>
                <a:gridCol w="1233268"/>
                <a:gridCol w="1406808"/>
                <a:gridCol w="2229436"/>
                <a:gridCol w="3999922"/>
                <a:gridCol w="2856258"/>
              </a:tblGrid>
              <a:tr h="7722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FFFFFF"/>
                          </a:solidFill>
                          <a:latin typeface="Glacial Indifference"/>
                        </a:rPr>
                        <a:t>  Épocas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FFFFFF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FFFFFF"/>
                          </a:solidFill>
                          <a:latin typeface="Glacial Indifference"/>
                        </a:rPr>
                        <a:t>  TA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FFFFFF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FFFFFF"/>
                          </a:solidFill>
                          <a:latin typeface="Glacial Indifference"/>
                        </a:rPr>
                        <a:t>  Factor 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FFFFFF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FFFFFF"/>
                          </a:solidFill>
                          <a:latin typeface="Glacial Indifference"/>
                        </a:rPr>
                        <a:t>  Optimizador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FFFFFF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FFFFFF"/>
                          </a:solidFill>
                          <a:latin typeface="Glacial Indifference"/>
                        </a:rPr>
                        <a:t>  Precisión Entrenamiento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FFFFFF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FFFFFF"/>
                          </a:solidFill>
                          <a:latin typeface="Glacial Indifference"/>
                        </a:rPr>
                        <a:t>  Precisión Prueba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FFFFFF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7722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40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0.001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10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Adam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92,48%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85.91%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25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0.001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10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SGB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78.42%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72.96%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25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9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0.005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9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10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9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Adam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9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10.05%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9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10.00%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9D"/>
                    </a:solidFill>
                  </a:tcPr>
                </a:tc>
              </a:tr>
              <a:tr h="7722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25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9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0.002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9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10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9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Adam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9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10.03%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9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10.00%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9D"/>
                    </a:solidFill>
                  </a:tcPr>
                </a:tc>
              </a:tr>
              <a:tr h="7722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15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0.001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10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Adamax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92.57%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86.16%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15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1.00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10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Adadelta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79.48%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79.84%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15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0.001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12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Adamax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87.41%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83.63%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15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0.001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15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Adamax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94.27%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85.95%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15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0.001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8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Adamax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96.02%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86.15%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 Bold"/>
                        </a:rPr>
                        <a:t>  15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 Bold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FFB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 Bold"/>
                        </a:rPr>
                        <a:t>  0.001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 Bold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FFB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 Bold"/>
                        </a:rPr>
                        <a:t>  6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 Bold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FFB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 Bold"/>
                        </a:rPr>
                        <a:t>  Adamax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 Bold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FFB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 Bold"/>
                        </a:rPr>
                        <a:t>  94.07%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 Bold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FFB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 Bold"/>
                        </a:rPr>
                        <a:t>  86.47%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 Bold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FFBE"/>
                    </a:solidFill>
                  </a:tcPr>
                </a:tc>
              </a:tr>
              <a:tr h="7722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15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0.001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4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Adamax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94.55%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85.98%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15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0.001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1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Adamax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91.64%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72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83.22%</a:t>
                      </a:r>
                    </a:p>
                    <a:p>
                      <a:pPr>
                        <a:lnSpc>
                          <a:spcPts val="1272"/>
                        </a:lnSpc>
                      </a:pPr>
                      <a:r>
                        <a:rPr lang="en-US" sz="2544">
                          <a:solidFill>
                            <a:srgbClr val="000000"/>
                          </a:solidFill>
                          <a:latin typeface="Glacial Indifference"/>
                        </a:rPr>
                        <a:t>  </a:t>
                      </a:r>
                    </a:p>
                  </a:txBody>
                  <a:tcPr marL="0" marR="0" marT="0" marB="0" anchor="t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3688134" y="19312"/>
            <a:ext cx="4599866" cy="10287000"/>
            <a:chOff x="0" y="0"/>
            <a:chExt cx="1211487" cy="2709333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121148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1487">
                  <a:moveTo>
                    <a:pt x="0" y="0"/>
                  </a:moveTo>
                  <a:lnTo>
                    <a:pt x="1211487" y="0"/>
                  </a:lnTo>
                  <a:lnTo>
                    <a:pt x="12114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212373" y="3972249"/>
            <a:ext cx="4075627" cy="1635454"/>
            <a:chOff x="0" y="0"/>
            <a:chExt cx="5434170" cy="218060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8100"/>
              <a:ext cx="5434170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</a:rPr>
                <a:t>VGG-16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651701"/>
              <a:ext cx="4905593" cy="528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6"/>
                </a:lnSpc>
              </a:pPr>
              <a:r>
                <a:rPr lang="en-US" sz="2293" spc="215">
                  <a:solidFill>
                    <a:srgbClr val="FFFFFF"/>
                  </a:solidFill>
                  <a:latin typeface="Glacial Indifference"/>
                </a:rPr>
                <a:t>EXPERIMENTOS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57940" y="163049"/>
            <a:ext cx="16572119" cy="99609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76250"/>
            <a:ext cx="18288000" cy="3279284"/>
            <a:chOff x="0" y="0"/>
            <a:chExt cx="4816593" cy="86368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16592" cy="863680"/>
            </a:xfrm>
            <a:custGeom>
              <a:avLst/>
              <a:gdLst/>
              <a:ahLst/>
              <a:cxnLst/>
              <a:rect r="r" b="b" t="t" l="l"/>
              <a:pathLst>
                <a:path h="8636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63680"/>
                  </a:lnTo>
                  <a:lnTo>
                    <a:pt x="0" y="863680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5499" y="3386996"/>
            <a:ext cx="8916543" cy="599512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033404" y="3386996"/>
            <a:ext cx="8922982" cy="599512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590513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</a:rPr>
              <a:t>VGG-16-AJUSTADA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811185"/>
            <a:ext cx="14635241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PRESICIÓN Y PÉRDIDA DE ENTRENAMIENTO Y VALIDACIÓN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01442"/>
            <a:ext cx="18288000" cy="3279284"/>
            <a:chOff x="0" y="0"/>
            <a:chExt cx="4816593" cy="86368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16592" cy="863680"/>
            </a:xfrm>
            <a:custGeom>
              <a:avLst/>
              <a:gdLst/>
              <a:ahLst/>
              <a:cxnLst/>
              <a:rect r="r" b="b" t="t" l="l"/>
              <a:pathLst>
                <a:path h="8636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63680"/>
                  </a:lnTo>
                  <a:lnTo>
                    <a:pt x="0" y="863680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3612659"/>
            <a:ext cx="18098605" cy="624903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3168967" y="2725102"/>
            <a:ext cx="1714500" cy="666750"/>
            <a:chOff x="0" y="0"/>
            <a:chExt cx="2286000" cy="889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46990" y="50800"/>
              <a:ext cx="2189480" cy="801370"/>
            </a:xfrm>
            <a:custGeom>
              <a:avLst/>
              <a:gdLst/>
              <a:ahLst/>
              <a:cxnLst/>
              <a:rect r="r" b="b" t="t" l="l"/>
              <a:pathLst>
                <a:path h="801370" w="2189480">
                  <a:moveTo>
                    <a:pt x="240030" y="53340"/>
                  </a:moveTo>
                  <a:cubicBezTo>
                    <a:pt x="1925320" y="1270"/>
                    <a:pt x="1931670" y="0"/>
                    <a:pt x="1957070" y="7620"/>
                  </a:cubicBezTo>
                  <a:cubicBezTo>
                    <a:pt x="1993900" y="19050"/>
                    <a:pt x="2051050" y="49530"/>
                    <a:pt x="2081530" y="73660"/>
                  </a:cubicBezTo>
                  <a:cubicBezTo>
                    <a:pt x="2103120" y="90170"/>
                    <a:pt x="2114550" y="102870"/>
                    <a:pt x="2128520" y="125730"/>
                  </a:cubicBezTo>
                  <a:cubicBezTo>
                    <a:pt x="2148840" y="158750"/>
                    <a:pt x="2172970" y="212090"/>
                    <a:pt x="2178050" y="256540"/>
                  </a:cubicBezTo>
                  <a:cubicBezTo>
                    <a:pt x="2183130" y="302260"/>
                    <a:pt x="2172970" y="359410"/>
                    <a:pt x="2161540" y="396240"/>
                  </a:cubicBezTo>
                  <a:cubicBezTo>
                    <a:pt x="2153920" y="421640"/>
                    <a:pt x="2141220" y="439420"/>
                    <a:pt x="2128520" y="458470"/>
                  </a:cubicBezTo>
                  <a:cubicBezTo>
                    <a:pt x="2114550" y="477520"/>
                    <a:pt x="2103120" y="495300"/>
                    <a:pt x="2081530" y="511810"/>
                  </a:cubicBezTo>
                  <a:cubicBezTo>
                    <a:pt x="2051050" y="535940"/>
                    <a:pt x="2015490" y="558800"/>
                    <a:pt x="1957070" y="576580"/>
                  </a:cubicBezTo>
                  <a:cubicBezTo>
                    <a:pt x="1841500" y="613410"/>
                    <a:pt x="1555750" y="618490"/>
                    <a:pt x="1410970" y="646430"/>
                  </a:cubicBezTo>
                  <a:cubicBezTo>
                    <a:pt x="1313180" y="665480"/>
                    <a:pt x="1263650" y="694690"/>
                    <a:pt x="1168400" y="707390"/>
                  </a:cubicBezTo>
                  <a:cubicBezTo>
                    <a:pt x="1036320" y="725170"/>
                    <a:pt x="828040" y="699770"/>
                    <a:pt x="688340" y="715010"/>
                  </a:cubicBezTo>
                  <a:cubicBezTo>
                    <a:pt x="579120" y="726440"/>
                    <a:pt x="464820" y="769620"/>
                    <a:pt x="400050" y="774700"/>
                  </a:cubicBezTo>
                  <a:cubicBezTo>
                    <a:pt x="367030" y="777240"/>
                    <a:pt x="353060" y="777240"/>
                    <a:pt x="325120" y="770890"/>
                  </a:cubicBezTo>
                  <a:cubicBezTo>
                    <a:pt x="285750" y="762000"/>
                    <a:pt x="222250" y="735330"/>
                    <a:pt x="189230" y="712470"/>
                  </a:cubicBezTo>
                  <a:cubicBezTo>
                    <a:pt x="165100" y="695960"/>
                    <a:pt x="151130" y="679450"/>
                    <a:pt x="135890" y="660400"/>
                  </a:cubicBezTo>
                  <a:cubicBezTo>
                    <a:pt x="120650" y="641350"/>
                    <a:pt x="106680" y="623570"/>
                    <a:pt x="96520" y="596900"/>
                  </a:cubicBezTo>
                  <a:cubicBezTo>
                    <a:pt x="81280" y="558800"/>
                    <a:pt x="64770" y="499110"/>
                    <a:pt x="67310" y="450850"/>
                  </a:cubicBezTo>
                  <a:cubicBezTo>
                    <a:pt x="69850" y="402590"/>
                    <a:pt x="85090" y="350520"/>
                    <a:pt x="109220" y="308610"/>
                  </a:cubicBezTo>
                  <a:cubicBezTo>
                    <a:pt x="133350" y="267970"/>
                    <a:pt x="180340" y="226060"/>
                    <a:pt x="213360" y="203200"/>
                  </a:cubicBezTo>
                  <a:cubicBezTo>
                    <a:pt x="236220" y="186690"/>
                    <a:pt x="250190" y="179070"/>
                    <a:pt x="280670" y="171450"/>
                  </a:cubicBezTo>
                  <a:cubicBezTo>
                    <a:pt x="334010" y="157480"/>
                    <a:pt x="403860" y="161290"/>
                    <a:pt x="511810" y="157480"/>
                  </a:cubicBezTo>
                  <a:cubicBezTo>
                    <a:pt x="759460" y="148590"/>
                    <a:pt x="1493520" y="140970"/>
                    <a:pt x="1741170" y="148590"/>
                  </a:cubicBezTo>
                  <a:cubicBezTo>
                    <a:pt x="1847850" y="152400"/>
                    <a:pt x="1912620" y="148590"/>
                    <a:pt x="1971040" y="165100"/>
                  </a:cubicBezTo>
                  <a:cubicBezTo>
                    <a:pt x="2010410" y="176530"/>
                    <a:pt x="2035810" y="193040"/>
                    <a:pt x="2062480" y="213360"/>
                  </a:cubicBezTo>
                  <a:cubicBezTo>
                    <a:pt x="2089150" y="233680"/>
                    <a:pt x="2114550" y="260350"/>
                    <a:pt x="2133600" y="288290"/>
                  </a:cubicBezTo>
                  <a:cubicBezTo>
                    <a:pt x="2152650" y="316230"/>
                    <a:pt x="2167890" y="349250"/>
                    <a:pt x="2176780" y="382270"/>
                  </a:cubicBezTo>
                  <a:cubicBezTo>
                    <a:pt x="2185670" y="415290"/>
                    <a:pt x="2189480" y="450850"/>
                    <a:pt x="2188210" y="485140"/>
                  </a:cubicBezTo>
                  <a:cubicBezTo>
                    <a:pt x="2186940" y="519430"/>
                    <a:pt x="2178050" y="554990"/>
                    <a:pt x="2165350" y="586740"/>
                  </a:cubicBezTo>
                  <a:cubicBezTo>
                    <a:pt x="2152650" y="618490"/>
                    <a:pt x="2134870" y="650240"/>
                    <a:pt x="2113280" y="675640"/>
                  </a:cubicBezTo>
                  <a:cubicBezTo>
                    <a:pt x="2091690" y="701040"/>
                    <a:pt x="2062480" y="723900"/>
                    <a:pt x="2033270" y="741680"/>
                  </a:cubicBezTo>
                  <a:cubicBezTo>
                    <a:pt x="2004060" y="759460"/>
                    <a:pt x="1971040" y="772160"/>
                    <a:pt x="1938020" y="779780"/>
                  </a:cubicBezTo>
                  <a:cubicBezTo>
                    <a:pt x="1905000" y="787400"/>
                    <a:pt x="1869440" y="789940"/>
                    <a:pt x="1835150" y="786130"/>
                  </a:cubicBezTo>
                  <a:cubicBezTo>
                    <a:pt x="1800860" y="782320"/>
                    <a:pt x="1765300" y="772160"/>
                    <a:pt x="1734820" y="758190"/>
                  </a:cubicBezTo>
                  <a:cubicBezTo>
                    <a:pt x="1704340" y="744220"/>
                    <a:pt x="1673860" y="722630"/>
                    <a:pt x="1649730" y="699770"/>
                  </a:cubicBezTo>
                  <a:cubicBezTo>
                    <a:pt x="1624330" y="675640"/>
                    <a:pt x="1602740" y="647700"/>
                    <a:pt x="1586230" y="617220"/>
                  </a:cubicBezTo>
                  <a:cubicBezTo>
                    <a:pt x="1569720" y="586740"/>
                    <a:pt x="1558290" y="552450"/>
                    <a:pt x="1553210" y="519430"/>
                  </a:cubicBezTo>
                  <a:cubicBezTo>
                    <a:pt x="1548130" y="486410"/>
                    <a:pt x="1548130" y="449580"/>
                    <a:pt x="1553210" y="416560"/>
                  </a:cubicBezTo>
                  <a:cubicBezTo>
                    <a:pt x="1558290" y="383540"/>
                    <a:pt x="1569720" y="349250"/>
                    <a:pt x="1586230" y="318770"/>
                  </a:cubicBezTo>
                  <a:cubicBezTo>
                    <a:pt x="1602740" y="288290"/>
                    <a:pt x="1624330" y="260350"/>
                    <a:pt x="1649730" y="236220"/>
                  </a:cubicBezTo>
                  <a:cubicBezTo>
                    <a:pt x="1673860" y="213360"/>
                    <a:pt x="1704340" y="191770"/>
                    <a:pt x="1734820" y="177800"/>
                  </a:cubicBezTo>
                  <a:cubicBezTo>
                    <a:pt x="1765300" y="163830"/>
                    <a:pt x="1800860" y="153670"/>
                    <a:pt x="1835150" y="149860"/>
                  </a:cubicBezTo>
                  <a:cubicBezTo>
                    <a:pt x="1869440" y="146050"/>
                    <a:pt x="1905000" y="148590"/>
                    <a:pt x="1938020" y="156210"/>
                  </a:cubicBezTo>
                  <a:cubicBezTo>
                    <a:pt x="1971040" y="163830"/>
                    <a:pt x="2005330" y="176530"/>
                    <a:pt x="2034540" y="194310"/>
                  </a:cubicBezTo>
                  <a:cubicBezTo>
                    <a:pt x="2063750" y="212090"/>
                    <a:pt x="2091690" y="236220"/>
                    <a:pt x="2113280" y="261620"/>
                  </a:cubicBezTo>
                  <a:cubicBezTo>
                    <a:pt x="2134870" y="288290"/>
                    <a:pt x="2153920" y="318770"/>
                    <a:pt x="2166620" y="350520"/>
                  </a:cubicBezTo>
                  <a:cubicBezTo>
                    <a:pt x="2179320" y="382270"/>
                    <a:pt x="2186940" y="416560"/>
                    <a:pt x="2188210" y="450850"/>
                  </a:cubicBezTo>
                  <a:cubicBezTo>
                    <a:pt x="2189480" y="485140"/>
                    <a:pt x="2185670" y="520700"/>
                    <a:pt x="2176780" y="553720"/>
                  </a:cubicBezTo>
                  <a:cubicBezTo>
                    <a:pt x="2167890" y="586740"/>
                    <a:pt x="2152650" y="619760"/>
                    <a:pt x="2133600" y="647700"/>
                  </a:cubicBezTo>
                  <a:cubicBezTo>
                    <a:pt x="2114550" y="675640"/>
                    <a:pt x="2089150" y="702310"/>
                    <a:pt x="2062480" y="722630"/>
                  </a:cubicBezTo>
                  <a:cubicBezTo>
                    <a:pt x="2035810" y="742950"/>
                    <a:pt x="2002790" y="759460"/>
                    <a:pt x="1971040" y="770890"/>
                  </a:cubicBezTo>
                  <a:cubicBezTo>
                    <a:pt x="1939290" y="781050"/>
                    <a:pt x="1921510" y="783590"/>
                    <a:pt x="1869440" y="787400"/>
                  </a:cubicBezTo>
                  <a:cubicBezTo>
                    <a:pt x="1692910" y="801370"/>
                    <a:pt x="942340" y="792480"/>
                    <a:pt x="703580" y="781050"/>
                  </a:cubicBezTo>
                  <a:cubicBezTo>
                    <a:pt x="596900" y="775970"/>
                    <a:pt x="541020" y="762000"/>
                    <a:pt x="472440" y="760730"/>
                  </a:cubicBezTo>
                  <a:cubicBezTo>
                    <a:pt x="417830" y="760730"/>
                    <a:pt x="372110" y="778510"/>
                    <a:pt x="325120" y="770890"/>
                  </a:cubicBezTo>
                  <a:cubicBezTo>
                    <a:pt x="278130" y="763270"/>
                    <a:pt x="222250" y="735330"/>
                    <a:pt x="189230" y="712470"/>
                  </a:cubicBezTo>
                  <a:cubicBezTo>
                    <a:pt x="165100" y="695960"/>
                    <a:pt x="151130" y="679450"/>
                    <a:pt x="135890" y="660400"/>
                  </a:cubicBezTo>
                  <a:cubicBezTo>
                    <a:pt x="120650" y="641350"/>
                    <a:pt x="106680" y="623570"/>
                    <a:pt x="96520" y="596900"/>
                  </a:cubicBezTo>
                  <a:cubicBezTo>
                    <a:pt x="81280" y="558800"/>
                    <a:pt x="64770" y="499110"/>
                    <a:pt x="67310" y="450850"/>
                  </a:cubicBezTo>
                  <a:cubicBezTo>
                    <a:pt x="69850" y="402590"/>
                    <a:pt x="85090" y="350520"/>
                    <a:pt x="109220" y="308610"/>
                  </a:cubicBezTo>
                  <a:cubicBezTo>
                    <a:pt x="133350" y="267970"/>
                    <a:pt x="180340" y="226060"/>
                    <a:pt x="213360" y="203200"/>
                  </a:cubicBezTo>
                  <a:cubicBezTo>
                    <a:pt x="236220" y="186690"/>
                    <a:pt x="256540" y="172720"/>
                    <a:pt x="280670" y="171450"/>
                  </a:cubicBezTo>
                  <a:cubicBezTo>
                    <a:pt x="309880" y="170180"/>
                    <a:pt x="336550" y="208280"/>
                    <a:pt x="377190" y="208280"/>
                  </a:cubicBezTo>
                  <a:cubicBezTo>
                    <a:pt x="444500" y="208280"/>
                    <a:pt x="543560" y="119380"/>
                    <a:pt x="648970" y="102870"/>
                  </a:cubicBezTo>
                  <a:cubicBezTo>
                    <a:pt x="783590" y="81280"/>
                    <a:pt x="995680" y="143510"/>
                    <a:pt x="1127760" y="127000"/>
                  </a:cubicBezTo>
                  <a:cubicBezTo>
                    <a:pt x="1225550" y="115570"/>
                    <a:pt x="1277620" y="72390"/>
                    <a:pt x="1376680" y="52070"/>
                  </a:cubicBezTo>
                  <a:cubicBezTo>
                    <a:pt x="1515110" y="24130"/>
                    <a:pt x="1795780" y="0"/>
                    <a:pt x="1887220" y="0"/>
                  </a:cubicBezTo>
                  <a:cubicBezTo>
                    <a:pt x="1921510" y="0"/>
                    <a:pt x="1931670" y="0"/>
                    <a:pt x="1957070" y="7620"/>
                  </a:cubicBezTo>
                  <a:cubicBezTo>
                    <a:pt x="1993900" y="19050"/>
                    <a:pt x="2047240" y="43180"/>
                    <a:pt x="2081530" y="73660"/>
                  </a:cubicBezTo>
                  <a:cubicBezTo>
                    <a:pt x="2115820" y="104140"/>
                    <a:pt x="2146300" y="153670"/>
                    <a:pt x="2161540" y="187960"/>
                  </a:cubicBezTo>
                  <a:cubicBezTo>
                    <a:pt x="2172970" y="212090"/>
                    <a:pt x="2176780" y="229870"/>
                    <a:pt x="2178050" y="256540"/>
                  </a:cubicBezTo>
                  <a:cubicBezTo>
                    <a:pt x="2180590" y="294640"/>
                    <a:pt x="2172970" y="359410"/>
                    <a:pt x="2161540" y="396240"/>
                  </a:cubicBezTo>
                  <a:cubicBezTo>
                    <a:pt x="2153920" y="421640"/>
                    <a:pt x="2141220" y="439420"/>
                    <a:pt x="2128520" y="458470"/>
                  </a:cubicBezTo>
                  <a:cubicBezTo>
                    <a:pt x="2114550" y="477520"/>
                    <a:pt x="2103120" y="495300"/>
                    <a:pt x="2081530" y="511810"/>
                  </a:cubicBezTo>
                  <a:cubicBezTo>
                    <a:pt x="2051050" y="535940"/>
                    <a:pt x="2016760" y="562610"/>
                    <a:pt x="1957070" y="576580"/>
                  </a:cubicBezTo>
                  <a:cubicBezTo>
                    <a:pt x="1830070" y="607060"/>
                    <a:pt x="1563370" y="576580"/>
                    <a:pt x="1324610" y="571500"/>
                  </a:cubicBezTo>
                  <a:cubicBezTo>
                    <a:pt x="1010920" y="563880"/>
                    <a:pt x="374650" y="541020"/>
                    <a:pt x="240030" y="530860"/>
                  </a:cubicBezTo>
                  <a:cubicBezTo>
                    <a:pt x="209550" y="528320"/>
                    <a:pt x="204470" y="530860"/>
                    <a:pt x="182880" y="524510"/>
                  </a:cubicBezTo>
                  <a:cubicBezTo>
                    <a:pt x="153670" y="515620"/>
                    <a:pt x="106680" y="490220"/>
                    <a:pt x="82550" y="471170"/>
                  </a:cubicBezTo>
                  <a:cubicBezTo>
                    <a:pt x="64770" y="457200"/>
                    <a:pt x="55880" y="447040"/>
                    <a:pt x="44450" y="427990"/>
                  </a:cubicBezTo>
                  <a:cubicBezTo>
                    <a:pt x="27940" y="401320"/>
                    <a:pt x="8890" y="351790"/>
                    <a:pt x="3810" y="321310"/>
                  </a:cubicBezTo>
                  <a:cubicBezTo>
                    <a:pt x="0" y="299720"/>
                    <a:pt x="0" y="285750"/>
                    <a:pt x="3810" y="264160"/>
                  </a:cubicBezTo>
                  <a:cubicBezTo>
                    <a:pt x="8890" y="233680"/>
                    <a:pt x="24130" y="187960"/>
                    <a:pt x="44450" y="157480"/>
                  </a:cubicBezTo>
                  <a:cubicBezTo>
                    <a:pt x="66040" y="127000"/>
                    <a:pt x="96520" y="99060"/>
                    <a:pt x="129540" y="81280"/>
                  </a:cubicBezTo>
                  <a:cubicBezTo>
                    <a:pt x="162560" y="63500"/>
                    <a:pt x="240030" y="53340"/>
                    <a:pt x="240030" y="533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925972" y="4082551"/>
            <a:ext cx="3591863" cy="218718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0723686" y="7164930"/>
            <a:ext cx="3591863" cy="2187188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265321"/>
            <a:ext cx="13103867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</a:rPr>
              <a:t>VGG-16-AJUSTADA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485994"/>
            <a:ext cx="15994509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COMPROBANDO EFECTIVIDAD CON MUESTRA ALEATORIA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6148" y="2748388"/>
            <a:ext cx="17021512" cy="51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4"/>
              </a:lnSpc>
            </a:pPr>
            <a:r>
              <a:rPr lang="en-US" sz="2899" spc="272">
                <a:solidFill>
                  <a:srgbClr val="000000"/>
                </a:solidFill>
                <a:latin typeface="Glacial Indifference"/>
              </a:rPr>
              <a:t>PRECISIÓN DE  </a:t>
            </a:r>
            <a:r>
              <a:rPr lang="en-US" sz="2899" spc="272">
                <a:solidFill>
                  <a:srgbClr val="FFFFFF"/>
                </a:solidFill>
                <a:latin typeface="Glacial Indifference"/>
              </a:rPr>
              <a:t>87.50%</a:t>
            </a:r>
            <a:r>
              <a:rPr lang="en-US" sz="2899" spc="272">
                <a:solidFill>
                  <a:srgbClr val="000000"/>
                </a:solidFill>
                <a:latin typeface="Glacial Indifference"/>
              </a:rPr>
              <a:t> CON UNA MUESTRA SELECCIONADA DE MANERA ALEATORIA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7520802" y="0"/>
            <a:ext cx="0" cy="9556371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384001" y="1897123"/>
            <a:ext cx="264078" cy="26407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0650" y="2202535"/>
            <a:ext cx="6002876" cy="233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</a:rPr>
              <a:t>ÍNDICE DE LA PRESENTACIÓN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384001" y="3447449"/>
            <a:ext cx="264078" cy="26407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393526" y="4730389"/>
            <a:ext cx="264078" cy="26407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384001" y="6661715"/>
            <a:ext cx="264078" cy="26407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388763" y="7897717"/>
            <a:ext cx="264078" cy="26407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3820188" y="7721363"/>
            <a:ext cx="1982718" cy="1413628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7873391" y="1830448"/>
            <a:ext cx="7929515" cy="444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INTRODUCCIÓN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88547" y="2408533"/>
            <a:ext cx="5199431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Lo que se quiere realizar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El procedimiento a seguir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73391" y="338071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LA BASE DE DATOS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388547" y="3958860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Las características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873391" y="466365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LAS REDES NEURONALES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88547" y="5241800"/>
            <a:ext cx="5199431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¿Cuáles se probaron?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Sus características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 se seleccionó?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73391" y="6594985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RIFINANDO LOS PARÁMETROS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388547" y="7173126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 fue la mejor configuración?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873391" y="7830986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CONCLUSIONES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388547" y="8409127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¿Qué se obtuvo al final del proceso?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4238" y="3648337"/>
            <a:ext cx="5857780" cy="2244652"/>
            <a:chOff x="0" y="0"/>
            <a:chExt cx="7810373" cy="299287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</a:rPr>
                <a:t>CONCLUSIONES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51701"/>
              <a:ext cx="7050665" cy="13411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6"/>
                </a:lnSpc>
              </a:pPr>
              <a:r>
                <a:rPr lang="en-US" sz="2893" spc="272">
                  <a:solidFill>
                    <a:srgbClr val="FFFFFF"/>
                  </a:solidFill>
                  <a:latin typeface="Glacial Indifference"/>
                </a:rPr>
                <a:t>¿QUÉ SE OBTUVO AL FINAL DEL PROCESO?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-5398408">
            <a:off x="2758522" y="5138735"/>
            <a:ext cx="1028700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7547722" y="2071517"/>
            <a:ext cx="722889" cy="72288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1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664420" y="4594824"/>
            <a:ext cx="9021238" cy="49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47"/>
              </a:lnSpc>
            </a:pPr>
            <a:r>
              <a:rPr lang="en-US" sz="2791" spc="262">
                <a:solidFill>
                  <a:srgbClr val="000000"/>
                </a:solidFill>
                <a:latin typeface="Glacial Indifference"/>
              </a:rPr>
              <a:t>LA VGG-16 MOSTRÓ LOS MEJORES RESULTADOS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64420" y="5247118"/>
            <a:ext cx="5915280" cy="368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25"/>
              </a:lnSpc>
            </a:pPr>
            <a:r>
              <a:rPr lang="en-US" sz="2233" spc="44">
                <a:solidFill>
                  <a:srgbClr val="000000"/>
                </a:solidFill>
                <a:latin typeface="Montserrat"/>
              </a:rPr>
              <a:t>85.91% de precisión desde el inicio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547722" y="4671024"/>
            <a:ext cx="722889" cy="72288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2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664420" y="6655973"/>
            <a:ext cx="9021238" cy="1502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47"/>
              </a:lnSpc>
            </a:pPr>
            <a:r>
              <a:rPr lang="en-US" sz="2791" spc="262">
                <a:solidFill>
                  <a:srgbClr val="000000"/>
                </a:solidFill>
                <a:latin typeface="Glacial Indifference"/>
              </a:rPr>
              <a:t>AJUSTAR PARÁMETROS DISMINUYÓ CONSIDERABLEMENTE EL TIEMPO DE ENTRENAMIENTO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64420" y="8138970"/>
            <a:ext cx="5915280" cy="368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25"/>
              </a:lnSpc>
            </a:pPr>
            <a:r>
              <a:rPr lang="en-US" sz="2233" spc="44">
                <a:solidFill>
                  <a:srgbClr val="000000"/>
                </a:solidFill>
                <a:latin typeface="Montserrat"/>
              </a:rPr>
              <a:t>de 48 minutos a 12 minutos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547722" y="7236998"/>
            <a:ext cx="722889" cy="722889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3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573802" y="1714274"/>
            <a:ext cx="9202473" cy="997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47"/>
              </a:lnSpc>
            </a:pPr>
            <a:r>
              <a:rPr lang="en-US" sz="2791" spc="262">
                <a:solidFill>
                  <a:srgbClr val="000000"/>
                </a:solidFill>
                <a:latin typeface="Glacial Indifference"/>
              </a:rPr>
              <a:t>SE ENTRENÓ UNA RED NEURONAL DE MANERA EXITOSA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573802" y="2682921"/>
            <a:ext cx="7939080" cy="368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25"/>
              </a:lnSpc>
            </a:pPr>
            <a:r>
              <a:rPr lang="en-US" sz="2233" spc="44">
                <a:solidFill>
                  <a:srgbClr val="000000"/>
                </a:solidFill>
                <a:latin typeface="Montserrat"/>
              </a:rPr>
              <a:t>Se realizaron varios experimentos para lograrlo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7520802" y="0"/>
            <a:ext cx="0" cy="9556371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384001" y="1897123"/>
            <a:ext cx="264078" cy="26407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0650" y="2202535"/>
            <a:ext cx="6002876" cy="233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</a:rPr>
              <a:t>ÍNDICE DE LA PRESENTACIÓN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73391" y="1830448"/>
            <a:ext cx="7929515" cy="444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INTRODUCCIÓN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88547" y="2408533"/>
            <a:ext cx="5199431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Lo que se quiere realizar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El procedimiento a seguir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73391" y="338071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LA BASE DE DATOS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88547" y="3958860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Las características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73391" y="466365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LAS REDES NEURONALES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88547" y="5241800"/>
            <a:ext cx="5199431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¿Cuáles se probaron?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Sus características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 se seleccionó?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73391" y="6594985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RIFINANDO LOS PARÁMETROS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88547" y="7173126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 fue la mejor configuración?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73391" y="7830986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CONCLUSIONES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88547" y="8409127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¿Qué se obtuvo al final del proceso?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384001" y="3447449"/>
            <a:ext cx="264078" cy="26407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393526" y="4730389"/>
            <a:ext cx="264078" cy="26407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384001" y="6661715"/>
            <a:ext cx="264078" cy="26407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388763" y="7897717"/>
            <a:ext cx="264078" cy="26407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7520802" y="0"/>
            <a:ext cx="0" cy="9556371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384001" y="1897123"/>
            <a:ext cx="264078" cy="26407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0650" y="2202535"/>
            <a:ext cx="6002876" cy="233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</a:rPr>
              <a:t>ÍNDICE DE LA PRESENTACIÓN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384001" y="3447449"/>
            <a:ext cx="264078" cy="26407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393526" y="4730389"/>
            <a:ext cx="264078" cy="26407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384001" y="6661715"/>
            <a:ext cx="264078" cy="26407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388763" y="7897717"/>
            <a:ext cx="264078" cy="26407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2596619" y="1633715"/>
            <a:ext cx="1982718" cy="1413628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7873391" y="1830448"/>
            <a:ext cx="7929515" cy="444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INTRODUCCIÓN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88547" y="2408533"/>
            <a:ext cx="5199431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Lo que se quiere realizar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El procedimiento a seguir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73391" y="338071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LA BASE DE DATOS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388547" y="3958860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Las características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873391" y="466365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LAS REDES NEURONALES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88547" y="5241800"/>
            <a:ext cx="5199431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¿Cuáles se probaron?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Sus características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 se seleccionó?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73391" y="6594985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RIFINANDO LOS PARÁMETROS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388547" y="7173126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 fue la mejor configuración?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873391" y="7830986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CONCLUSIONES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388547" y="8409127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¿Qué se obtuvo al final del proceso?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11593"/>
            <a:chOff x="0" y="0"/>
            <a:chExt cx="4816593" cy="661489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816592" cy="661489"/>
            </a:xfrm>
            <a:custGeom>
              <a:avLst/>
              <a:gdLst/>
              <a:ahLst/>
              <a:cxnLst/>
              <a:rect r="r" b="b" t="t" l="l"/>
              <a:pathLst>
                <a:path h="6614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61489"/>
                  </a:lnTo>
                  <a:lnTo>
                    <a:pt x="0" y="661489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5440678"/>
            <a:ext cx="19355066" cy="0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236424" y="5194307"/>
            <a:ext cx="437873" cy="43787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5654349"/>
            <a:ext cx="285332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</a:pPr>
            <a:r>
              <a:rPr lang="en-US" sz="2699" spc="253">
                <a:solidFill>
                  <a:srgbClr val="000000"/>
                </a:solidFill>
                <a:latin typeface="Glacial Indifference"/>
              </a:rPr>
              <a:t>INVESTIGACIÓN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683647" y="5194307"/>
            <a:ext cx="437873" cy="43787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475923" y="5654349"/>
            <a:ext cx="285332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</a:pPr>
            <a:r>
              <a:rPr lang="en-US" sz="2699" spc="253">
                <a:solidFill>
                  <a:srgbClr val="000000"/>
                </a:solidFill>
                <a:latin typeface="Glacial Indifference"/>
              </a:rPr>
              <a:t>SELECCIONAR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181927" y="5194307"/>
            <a:ext cx="437873" cy="43787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974203" y="5654349"/>
            <a:ext cx="314999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</a:pPr>
            <a:r>
              <a:rPr lang="en-US" sz="2699" spc="253">
                <a:solidFill>
                  <a:srgbClr val="000000"/>
                </a:solidFill>
                <a:latin typeface="Glacial Indifference"/>
              </a:rPr>
              <a:t>AJUSTAR LA RED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5578093" y="5194307"/>
            <a:ext cx="437873" cy="43787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4370369" y="5654349"/>
            <a:ext cx="314999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</a:pPr>
            <a:r>
              <a:rPr lang="en-US" sz="2699" spc="253">
                <a:solidFill>
                  <a:srgbClr val="000000"/>
                </a:solidFill>
                <a:latin typeface="Glacial Indifference"/>
              </a:rPr>
              <a:t>CONCLUSIONES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070835" y="4326900"/>
            <a:ext cx="660057" cy="677298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67992" y="4326900"/>
            <a:ext cx="469183" cy="677298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78150" y="4441288"/>
            <a:ext cx="637758" cy="582099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6296" y="4346485"/>
            <a:ext cx="638127" cy="638127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732029" y="6559224"/>
            <a:ext cx="3446661" cy="420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5"/>
              </a:lnSpc>
              <a:spcBef>
                <a:spcPct val="0"/>
              </a:spcBef>
            </a:pPr>
            <a:r>
              <a:rPr lang="en-US" sz="2599" spc="51">
                <a:solidFill>
                  <a:srgbClr val="000000"/>
                </a:solidFill>
                <a:latin typeface="Montserrat"/>
              </a:rPr>
              <a:t>Base de dato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235574"/>
            <a:ext cx="13103867" cy="1174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</a:rPr>
              <a:t>INTRODUCCIÓN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1362625"/>
            <a:ext cx="7929515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LO QUE SE QUIERE REALIZAR</a:t>
            </a:r>
          </a:p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EL PROCEDIMIENTO A SEGUIR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3098174"/>
            <a:ext cx="1649166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4"/>
              </a:lnSpc>
            </a:pPr>
            <a:r>
              <a:rPr lang="en-US" sz="2699" spc="253">
                <a:solidFill>
                  <a:srgbClr val="000000"/>
                </a:solidFill>
                <a:latin typeface="Glacial Indifference"/>
              </a:rPr>
              <a:t>CLASIFICAR IMÁGENES MEDIANTE UNA RED NEURONAL CONVOLUCIONAL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32029" y="7251565"/>
            <a:ext cx="3446661" cy="420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5"/>
              </a:lnSpc>
              <a:spcBef>
                <a:spcPct val="0"/>
              </a:spcBef>
            </a:pPr>
            <a:r>
              <a:rPr lang="en-US" sz="2599" spc="51">
                <a:solidFill>
                  <a:srgbClr val="000000"/>
                </a:solidFill>
                <a:latin typeface="Montserrat"/>
              </a:rPr>
              <a:t>Red neuronal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32029" y="8001056"/>
            <a:ext cx="3984045" cy="420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5"/>
              </a:lnSpc>
              <a:spcBef>
                <a:spcPct val="0"/>
              </a:spcBef>
            </a:pPr>
            <a:r>
              <a:rPr lang="en-US" sz="2599" spc="51">
                <a:solidFill>
                  <a:srgbClr val="000000"/>
                </a:solidFill>
                <a:latin typeface="Montserrat"/>
              </a:rPr>
              <a:t>Entorno de desarrollo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204781" y="6540174"/>
            <a:ext cx="3446661" cy="84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5"/>
              </a:lnSpc>
              <a:spcBef>
                <a:spcPct val="0"/>
              </a:spcBef>
            </a:pPr>
            <a:r>
              <a:rPr lang="en-US" sz="2599" spc="51">
                <a:solidFill>
                  <a:srgbClr val="000000"/>
                </a:solidFill>
                <a:latin typeface="Montserrat"/>
              </a:rPr>
              <a:t>Elegir la mejor de las opciones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825868" y="6559224"/>
            <a:ext cx="3446661" cy="84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5"/>
              </a:lnSpc>
              <a:spcBef>
                <a:spcPct val="0"/>
              </a:spcBef>
            </a:pPr>
            <a:r>
              <a:rPr lang="en-US" sz="2599" spc="51">
                <a:solidFill>
                  <a:srgbClr val="000000"/>
                </a:solidFill>
                <a:latin typeface="Montserrat"/>
              </a:rPr>
              <a:t>Ajustar hiperparámetros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444104" y="6626788"/>
            <a:ext cx="3446661" cy="84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5"/>
              </a:lnSpc>
              <a:spcBef>
                <a:spcPct val="0"/>
              </a:spcBef>
            </a:pPr>
            <a:r>
              <a:rPr lang="en-US" sz="2599" spc="51">
                <a:solidFill>
                  <a:srgbClr val="000000"/>
                </a:solidFill>
                <a:latin typeface="Montserrat"/>
              </a:rPr>
              <a:t>Tiempo de entrenamiento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70369" y="7733466"/>
            <a:ext cx="3446661" cy="1278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5"/>
              </a:lnSpc>
              <a:spcBef>
                <a:spcPct val="0"/>
              </a:spcBef>
            </a:pPr>
            <a:r>
              <a:rPr lang="en-US" sz="2599" spc="51">
                <a:solidFill>
                  <a:srgbClr val="000000"/>
                </a:solidFill>
                <a:latin typeface="Montserrat"/>
              </a:rPr>
              <a:t>Precisión de la red con el conjunto de prueba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7520802" y="0"/>
            <a:ext cx="0" cy="9556371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384001" y="1897123"/>
            <a:ext cx="264078" cy="26407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0650" y="2202535"/>
            <a:ext cx="6002876" cy="233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</a:rPr>
              <a:t>ÍNDICE DE LA PRESENTACIÓN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384001" y="3447449"/>
            <a:ext cx="264078" cy="26407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393526" y="4730389"/>
            <a:ext cx="264078" cy="26407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384001" y="6661715"/>
            <a:ext cx="264078" cy="26407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388763" y="7897717"/>
            <a:ext cx="264078" cy="26407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2596619" y="3125707"/>
            <a:ext cx="1982718" cy="1413628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7873391" y="1830448"/>
            <a:ext cx="7929515" cy="444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INTRODUCCIÓN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88547" y="2408533"/>
            <a:ext cx="5199431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Lo que se quiere realizar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El procedimiento a seguir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73391" y="338071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LA BASE DE DATOS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388547" y="3958860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Las características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873391" y="466365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LAS REDES NEURONALES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88547" y="5241800"/>
            <a:ext cx="5199431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¿Cuáles se probaron?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Sus características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 se seleccionó?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73391" y="6594985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RIFINANDO LOS PARÁMETROS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388547" y="7173126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 fue la mejor configuración?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873391" y="7830986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CONCLUSIONES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388547" y="8409127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¿Qué se obtuvo al final del proceso?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906257" cy="10287000"/>
            <a:chOff x="0" y="0"/>
            <a:chExt cx="1818932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81893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18932">
                  <a:moveTo>
                    <a:pt x="0" y="0"/>
                  </a:moveTo>
                  <a:lnTo>
                    <a:pt x="1818932" y="0"/>
                  </a:lnTo>
                  <a:lnTo>
                    <a:pt x="181893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-5398408">
            <a:off x="2758522" y="5138735"/>
            <a:ext cx="1028700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7547722" y="1653944"/>
            <a:ext cx="722889" cy="72288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547722" y="3739350"/>
            <a:ext cx="722889" cy="72288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547722" y="5824756"/>
            <a:ext cx="722889" cy="72288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547722" y="7910162"/>
            <a:ext cx="722889" cy="72288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  <a:r>
                <a:rPr lang="en-US" sz="2499" spc="234">
                  <a:solidFill>
                    <a:srgbClr val="FFFFFF"/>
                  </a:solidFill>
                  <a:latin typeface="Glacial Indifference Bold"/>
                </a:rPr>
                <a:t>4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24238" y="3259757"/>
            <a:ext cx="5857780" cy="2474458"/>
            <a:chOff x="0" y="0"/>
            <a:chExt cx="7810373" cy="329927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38100"/>
              <a:ext cx="7810373" cy="1445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41"/>
                </a:lnSpc>
              </a:pPr>
              <a:r>
                <a:rPr lang="en-US" sz="7340">
                  <a:solidFill>
                    <a:srgbClr val="FFFFFF"/>
                  </a:solidFill>
                  <a:latin typeface="Oswald"/>
                </a:rPr>
                <a:t>CIFAR-10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651701"/>
              <a:ext cx="7050665" cy="1647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6"/>
                </a:lnSpc>
              </a:pPr>
              <a:r>
                <a:rPr lang="en-US" sz="2293" spc="215">
                  <a:solidFill>
                    <a:srgbClr val="FFFFFF"/>
                  </a:solidFill>
                  <a:latin typeface="Glacial Indifference"/>
                </a:rPr>
                <a:t>BASE DE DATOS PARA CLASIFICACIÓN DE IMÁGENES DE DIEZ CLASES DIFERENTES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8710570" y="1355753"/>
            <a:ext cx="9255523" cy="147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9"/>
              </a:lnSpc>
            </a:pPr>
            <a:r>
              <a:rPr lang="en-US" sz="2999" spc="59">
                <a:solidFill>
                  <a:srgbClr val="000000"/>
                </a:solidFill>
                <a:latin typeface="Montserrat"/>
              </a:rPr>
              <a:t>60 000 imágenes de 32x32 a color.</a:t>
            </a:r>
          </a:p>
          <a:p>
            <a:pPr>
              <a:lnSpc>
                <a:spcPts val="3929"/>
              </a:lnSpc>
            </a:pPr>
            <a:r>
              <a:rPr lang="en-US" sz="2999" spc="59">
                <a:solidFill>
                  <a:srgbClr val="000000"/>
                </a:solidFill>
                <a:latin typeface="Montserrat"/>
              </a:rPr>
              <a:t>50 000 de entrenamiento</a:t>
            </a:r>
          </a:p>
          <a:p>
            <a:pPr algn="l" marL="0" indent="0" lvl="0">
              <a:lnSpc>
                <a:spcPts val="392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Montserrat"/>
              </a:rPr>
              <a:t>10 000 de prueba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10570" y="3876068"/>
            <a:ext cx="9255523" cy="97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Montserrat"/>
              </a:rPr>
              <a:t>Se encuentran divididas en 10 clases diferentes.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10570" y="5683281"/>
            <a:ext cx="9255523" cy="97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Montserrat"/>
              </a:rPr>
              <a:t>5000 imágenes de cada clase en el conjunto de entrenamiento.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10570" y="7768687"/>
            <a:ext cx="9255523" cy="97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Montserrat"/>
              </a:rPr>
              <a:t>1000 imágenes de cada clase en el conjunto de prueba.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524413" cy="10287000"/>
            <a:chOff x="0" y="0"/>
            <a:chExt cx="1454989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45498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54989">
                  <a:moveTo>
                    <a:pt x="0" y="0"/>
                  </a:moveTo>
                  <a:lnTo>
                    <a:pt x="1454989" y="0"/>
                  </a:lnTo>
                  <a:lnTo>
                    <a:pt x="14549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1241" r="0" b="0"/>
          <a:stretch>
            <a:fillRect/>
          </a:stretch>
        </p:blipFill>
        <p:spPr>
          <a:xfrm flipH="false" flipV="false" rot="0">
            <a:off x="5524413" y="284045"/>
            <a:ext cx="12763587" cy="971423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93931" y="3374347"/>
            <a:ext cx="4834192" cy="3207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1"/>
              </a:lnSpc>
            </a:pPr>
            <a:r>
              <a:rPr lang="en-US" sz="7340">
                <a:solidFill>
                  <a:srgbClr val="FFFFFF"/>
                </a:solidFill>
                <a:latin typeface="Oswald"/>
              </a:rPr>
              <a:t>EJEMPLOS DE IMÁGENES EN CIFAR-10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2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7520802" y="0"/>
            <a:ext cx="0" cy="9556371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384001" y="1897123"/>
            <a:ext cx="264078" cy="26407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0650" y="2202535"/>
            <a:ext cx="6002876" cy="233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FFFFFF"/>
                </a:solidFill>
                <a:latin typeface="Oswald"/>
              </a:rPr>
              <a:t>ÍNDICE DE LA PRESENTACIÓN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384001" y="3447449"/>
            <a:ext cx="264078" cy="26407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393526" y="4730389"/>
            <a:ext cx="264078" cy="26407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384001" y="6661715"/>
            <a:ext cx="264078" cy="26407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388763" y="7897717"/>
            <a:ext cx="264078" cy="26407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3079915" y="4673870"/>
            <a:ext cx="1982718" cy="1413628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7873391" y="1830448"/>
            <a:ext cx="7929515" cy="444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INTRODUCCIÓN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88547" y="2408533"/>
            <a:ext cx="5199431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Lo que se quiere realizar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El procedimiento a seguir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73391" y="338071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LA BASE DE DATOS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388547" y="3958860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Las características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873391" y="4663658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LAS REDES NEURONALES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88547" y="5241800"/>
            <a:ext cx="5199431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¿Cuáles se probaron?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Sus características</a:t>
            </a:r>
          </a:p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 se seleccionó?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73391" y="6594985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RIFINANDO LOS PARÁMETROS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388547" y="7173126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¿Cuál fue la mejor configuración?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873391" y="7830986"/>
            <a:ext cx="7929515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4"/>
              </a:lnSpc>
            </a:pPr>
            <a:r>
              <a:rPr lang="en-US" sz="2499" spc="234">
                <a:solidFill>
                  <a:srgbClr val="FFFFFF"/>
                </a:solidFill>
                <a:latin typeface="Glacial Indifference"/>
              </a:rPr>
              <a:t>CONCLUSIONES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388547" y="8409127"/>
            <a:ext cx="5199431" cy="31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0"/>
              </a:lnSpc>
            </a:pPr>
            <a:r>
              <a:rPr lang="en-US" sz="2000" spc="40">
                <a:solidFill>
                  <a:srgbClr val="FFFFFF"/>
                </a:solidFill>
                <a:latin typeface="Montserrat"/>
              </a:rPr>
              <a:t>¿Qué se obtuvo al final del proceso?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496821" cy="10287000"/>
            <a:chOff x="0" y="0"/>
            <a:chExt cx="1711097" cy="2709333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171109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11097">
                  <a:moveTo>
                    <a:pt x="0" y="0"/>
                  </a:moveTo>
                  <a:lnTo>
                    <a:pt x="1711097" y="0"/>
                  </a:lnTo>
                  <a:lnTo>
                    <a:pt x="17110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22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2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363379" y="377920"/>
            <a:ext cx="4124216" cy="476558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7144303" y="6489468"/>
            <a:ext cx="2472776" cy="248633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957585" y="6489468"/>
            <a:ext cx="2472776" cy="248633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1248211" y="7091054"/>
            <a:ext cx="2841994" cy="118226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4297550" y="6311640"/>
            <a:ext cx="3258647" cy="2741097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93931" y="4440581"/>
            <a:ext cx="5806600" cy="107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1"/>
              </a:lnSpc>
            </a:pPr>
            <a:r>
              <a:rPr lang="en-US" sz="7340">
                <a:solidFill>
                  <a:srgbClr val="FFFFFF"/>
                </a:solidFill>
                <a:latin typeface="Oswald"/>
              </a:rPr>
              <a:t>PERSONALIZADA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6488275" y="2301561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CONVOLUCIÓN</a:t>
            </a:r>
          </a:p>
        </p:txBody>
      </p:sp>
      <p:sp>
        <p:nvSpPr>
          <p:cNvPr name="TextBox 12" id="12"/>
          <p:cNvSpPr txBox="true"/>
          <p:nvPr/>
        </p:nvSpPr>
        <p:spPr>
          <a:xfrm rot="-5400000">
            <a:off x="7280418" y="2301561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CONVOLUCIÓN</a:t>
            </a:r>
          </a:p>
        </p:txBody>
      </p:sp>
      <p:sp>
        <p:nvSpPr>
          <p:cNvPr name="TextBox 13" id="13"/>
          <p:cNvSpPr txBox="true"/>
          <p:nvPr/>
        </p:nvSpPr>
        <p:spPr>
          <a:xfrm rot="-5400000">
            <a:off x="8071250" y="2301561"/>
            <a:ext cx="267705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MAXPOOLING</a:t>
            </a:r>
          </a:p>
        </p:txBody>
      </p:sp>
      <p:sp>
        <p:nvSpPr>
          <p:cNvPr name="TextBox 14" id="14"/>
          <p:cNvSpPr txBox="true"/>
          <p:nvPr/>
        </p:nvSpPr>
        <p:spPr>
          <a:xfrm rot="-5400000">
            <a:off x="9515930" y="2541506"/>
            <a:ext cx="1832593" cy="4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040">
                <a:solidFill>
                  <a:srgbClr val="FFFFFF"/>
                </a:solidFill>
                <a:latin typeface="Oswald"/>
              </a:rPr>
              <a:t>DROPOUT</a:t>
            </a:r>
          </a:p>
        </p:txBody>
      </p:sp>
      <p:sp>
        <p:nvSpPr>
          <p:cNvPr name="AutoShape 15" id="15"/>
          <p:cNvSpPr/>
          <p:nvPr/>
        </p:nvSpPr>
        <p:spPr>
          <a:xfrm>
            <a:off x="8380691" y="7732637"/>
            <a:ext cx="576894" cy="0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1430361" y="7735762"/>
            <a:ext cx="647700" cy="1637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3260354" y="7682188"/>
            <a:ext cx="1037196" cy="4762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8380691" y="5143500"/>
            <a:ext cx="1044796" cy="1862411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0193973" y="5143500"/>
            <a:ext cx="0" cy="1864741"/>
          </a:xfrm>
          <a:prstGeom prst="line">
            <a:avLst/>
          </a:prstGeom>
          <a:ln cap="flat" w="9525">
            <a:solidFill>
              <a:srgbClr val="13223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DAFjBEmMvLM</dc:identifier>
  <dcterms:modified xsi:type="dcterms:W3CDTF">2011-08-01T06:04:30Z</dcterms:modified>
  <cp:revision>1</cp:revision>
  <dc:title>Presentación 16 de mayo</dc:title>
</cp:coreProperties>
</file>