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582" y="2161307"/>
            <a:ext cx="10384971" cy="1924607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股票分析预测系统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设计与实现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0555" y="4708565"/>
            <a:ext cx="272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指导老师：周平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20140711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姓名：徐智杰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8714" y="1133973"/>
            <a:ext cx="617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答辩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4" y="14012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两种预测方式：公式预测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478" y="1704815"/>
            <a:ext cx="5190186" cy="483756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、将股票预测结果分类，得出三种结果，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涨跌平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、所以这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二分类问题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，结合以上论述可得右侧公式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、主要是通过随机，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出可以得到的答案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26" y="1704815"/>
            <a:ext cx="5951246" cy="1197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9152"/>
          <a:stretch/>
        </p:blipFill>
        <p:spPr>
          <a:xfrm>
            <a:off x="6456273" y="3321549"/>
            <a:ext cx="4346352" cy="243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经过累计超过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亿次运算，最终发现无法实现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：应该利用神经网络的知识，动态地调整每一次的权重，以此来慢慢接近最终答案。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原因二：的确无法找出这个答案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4712"/>
            <a:ext cx="73733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两种预测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方式：概率分布与图表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理论基础：将一个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概率分布的函数以不同权重的方式相加，得出的函数依然符合概率分布。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猜测：如果涨跌两种股票进行同样的计算，并研究他们的概率分布，那么我们是不是能够通过概率分布的结果来对股票进行预测。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结论：统计每一个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结果区间总数，以此从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概率分布的角度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来预测股票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5178124"/>
            <a:ext cx="8820150" cy="752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概率分布与图表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6270"/>
          <a:stretch/>
        </p:blipFill>
        <p:spPr>
          <a:xfrm>
            <a:off x="158921" y="1583841"/>
            <a:ext cx="10331451" cy="51130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0141" y="2993446"/>
            <a:ext cx="484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1*10^7</a:t>
            </a:r>
            <a:r>
              <a:rPr lang="zh-CN" altLang="en-US" dirty="0" smtClean="0"/>
              <a:t>次拟合（一千万）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上涨股票的计算后概率分布</a:t>
            </a:r>
            <a:endParaRPr lang="en-US" altLang="zh-CN" dirty="0" smtClean="0"/>
          </a:p>
          <a:p>
            <a:r>
              <a:rPr lang="zh-CN" altLang="en-US" dirty="0" smtClean="0"/>
              <a:t>黑色曲线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下跌股票的计算后概率分布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87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47335"/>
            <a:ext cx="10515600" cy="1071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概率分布与图表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预测结果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9" y="1247776"/>
            <a:ext cx="11560581" cy="53625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70141" y="3009900"/>
            <a:ext cx="528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1*10^7</a:t>
            </a:r>
            <a:r>
              <a:rPr lang="zh-CN" altLang="en-US" dirty="0" smtClean="0"/>
              <a:t>次拟合（一千万）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上涨股票的计算后概率分布</a:t>
            </a:r>
            <a:endParaRPr lang="en-US" altLang="zh-CN" dirty="0" smtClean="0"/>
          </a:p>
          <a:p>
            <a:r>
              <a:rPr lang="zh-CN" altLang="en-US" dirty="0" smtClean="0"/>
              <a:t>黑色曲线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下跌股票的计算后概率分布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绿色曲线</a:t>
            </a:r>
            <a:r>
              <a:rPr lang="en-US" altLang="zh-CN" dirty="0" smtClean="0"/>
              <a:t>------------002295</a:t>
            </a:r>
            <a:r>
              <a:rPr lang="zh-CN" altLang="en-US" dirty="0" smtClean="0"/>
              <a:t>编号股票预测结果（该股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票最终结果为上涨）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56545"/>
            <a:ext cx="10515600" cy="1071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概率分布与图表的衍生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峰值预测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" y="1285184"/>
            <a:ext cx="11538434" cy="5480756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H="1">
            <a:off x="3197930" y="1218616"/>
            <a:ext cx="24714" cy="55473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07302" y="2809875"/>
            <a:ext cx="5288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3*10^5</a:t>
            </a:r>
            <a:r>
              <a:rPr lang="zh-CN" altLang="en-US" dirty="0" smtClean="0"/>
              <a:t>次拟合（</a:t>
            </a:r>
            <a:r>
              <a:rPr lang="zh-CN" altLang="en-US" dirty="0"/>
              <a:t>三十万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上涨股票的计算后概率分布</a:t>
            </a:r>
            <a:endParaRPr lang="en-US" altLang="zh-CN" dirty="0" smtClean="0"/>
          </a:p>
          <a:p>
            <a:r>
              <a:rPr lang="zh-CN" altLang="en-US" dirty="0" smtClean="0"/>
              <a:t>黑色曲线</a:t>
            </a:r>
            <a:r>
              <a:rPr lang="en-US" altLang="zh-CN" dirty="0" smtClean="0"/>
              <a:t>------------</a:t>
            </a:r>
            <a:r>
              <a:rPr lang="zh-CN" altLang="en-US" dirty="0" smtClean="0"/>
              <a:t>下跌股票的计算后概率分布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由右图可知，当一只股票的峰值预测处于</a:t>
            </a:r>
            <a:r>
              <a:rPr lang="en-US" altLang="zh-CN" dirty="0" smtClean="0"/>
              <a:t>4.7</a:t>
            </a:r>
            <a:r>
              <a:rPr lang="zh-CN" altLang="en-US" dirty="0" smtClean="0"/>
              <a:t>时，上涨的概率最大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269385" y="1984268"/>
            <a:ext cx="45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将以上概率分布图的峰值进行标识，</a:t>
            </a:r>
            <a:endParaRPr lang="en-US" altLang="zh-CN" dirty="0" smtClean="0"/>
          </a:p>
          <a:p>
            <a:r>
              <a:rPr lang="zh-CN" altLang="en-US" dirty="0" smtClean="0"/>
              <a:t>更加清晰的从另一维度展现了数据统计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876" y="150941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数据说明与部署及其他概况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数据来源为：搜狐财经，雪球网，百度财经，东方财富网</a:t>
            </a:r>
            <a:endParaRPr lang="en-US" altLang="zh-CN" dirty="0" smtClean="0"/>
          </a:p>
          <a:p>
            <a:r>
              <a:rPr lang="zh-CN" altLang="en-US" dirty="0"/>
              <a:t>筛选后</a:t>
            </a:r>
            <a:r>
              <a:rPr lang="zh-CN" altLang="en-US" dirty="0" smtClean="0"/>
              <a:t>进入预测计算的截至</a:t>
            </a:r>
            <a:r>
              <a:rPr lang="en-US" altLang="zh-CN" dirty="0" smtClean="0"/>
              <a:t>18/06/10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1011</a:t>
            </a:r>
            <a:r>
              <a:rPr lang="zh-CN" altLang="en-US" dirty="0" smtClean="0"/>
              <a:t>支股票，截至</a:t>
            </a:r>
            <a:r>
              <a:rPr lang="en-US" altLang="zh-CN" dirty="0" smtClean="0"/>
              <a:t>18/05/14</a:t>
            </a:r>
            <a:r>
              <a:rPr lang="zh-CN" altLang="en-US" dirty="0" smtClean="0"/>
              <a:t>有</a:t>
            </a:r>
            <a:r>
              <a:rPr lang="en-US" altLang="zh-CN" dirty="0" smtClean="0"/>
              <a:t>938</a:t>
            </a:r>
            <a:r>
              <a:rPr lang="zh-CN" altLang="en-US" dirty="0"/>
              <a:t>支</a:t>
            </a:r>
            <a:r>
              <a:rPr lang="zh-CN" altLang="en-US" dirty="0" smtClean="0"/>
              <a:t>股票。经两次计算，得出结果大致相同，可得出普遍结论。</a:t>
            </a:r>
            <a:endParaRPr lang="en-US" altLang="zh-CN" dirty="0" smtClean="0"/>
          </a:p>
          <a:p>
            <a:r>
              <a:rPr lang="zh-CN" altLang="en-US" dirty="0" smtClean="0"/>
              <a:t>部署：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打包部署生成 </a:t>
            </a:r>
            <a:r>
              <a:rPr lang="en-US" altLang="zh-CN" dirty="0" smtClean="0"/>
              <a:t>*.jar </a:t>
            </a:r>
            <a:r>
              <a:rPr lang="zh-CN" altLang="en-US" dirty="0" smtClean="0"/>
              <a:t>文件可直接运行（请注意环境正确）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010" y="1726771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感谢观看！</a:t>
            </a:r>
            <a:endParaRPr lang="en-US" altLang="zh-CN" sz="5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在此，向各位在座老师表示感谢与敬意！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并由衷感谢我的指导老师 周平老师 对本项目带来的帮助！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					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  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8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165" y="2064523"/>
            <a:ext cx="6905368" cy="161779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在此，再次向在座的各位表示由衷的感谢！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本毕业设计的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演示部分已结束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1535" y="469557"/>
            <a:ext cx="520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提问环节</a:t>
            </a:r>
            <a:endParaRPr lang="zh-CN" altLang="en-US" sz="6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3507" y="3979268"/>
            <a:ext cx="954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股票分析预测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9130" y="4877411"/>
            <a:ext cx="272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指导老师：周平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20140711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姓名：徐智杰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07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为什么要做？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股民众多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，拥有极大的市场潜力，而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能够成为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盈利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手段已成为共识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更简单的来说就是寻找股票市场除人为因素外的规律，简而言之，类似于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找规律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使寻找规律更加简单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分析是否能用计算机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或给出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四大核心模块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爬虫模块（爬取真实股票数据）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数据处理模块（数据转化与筛选）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模块（对于预测数据进行计算，得出预测模型）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所用技术框架与其他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6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2.0.1+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Spring Data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JPA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（数据库）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actuator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（健康检查，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JfreeChart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（图表绘制）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OpenJDK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1.8+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MySQL 8.0.1+</a:t>
            </a: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3.5+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到项目规模，未使用微服务架构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665" y="1817387"/>
            <a:ext cx="4944702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核心问题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前提条件：大量的判断纬度，股票走势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基于一堆数据的猜测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公式与概率论的结合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问题总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结：我们能否得出一个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规则引擎或模型算法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，在不考虑人为因素的情况下，通过一个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公式的结果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或者一个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有趣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概率分布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来解决这个问题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591" y="4401347"/>
            <a:ext cx="9086816" cy="1264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41442" y="5481667"/>
            <a:ext cx="37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模型与公式的基本公式思路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核心理论与公式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02977" cy="4351338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igmoid</a:t>
            </a:r>
            <a:r>
              <a:rPr lang="zh-CN" altLang="en-US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个函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数有一个很好的特性，那就是他的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所有的值都是保持在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的，并且如果对它进行计算，我们可以发现在，这是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符合概率分布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77" y="1553847"/>
            <a:ext cx="5792487" cy="144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71" y="3286125"/>
            <a:ext cx="6057900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本次设计中选用的维度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394620"/>
              </p:ext>
            </p:extLst>
          </p:nvPr>
        </p:nvGraphicFramePr>
        <p:xfrm>
          <a:off x="918117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36251"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净利润增长率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主营业务收入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资产总额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市盈率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市净率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 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200" y="4705815"/>
            <a:ext cx="1013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以上时价均为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日以前的时价，并非当前时价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数据为必须经过处理才能被使用，也就是“降权”，下降原本数值不同所带有的权重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8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数据处理与筛选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719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总计开市日期大于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（找出一个稳定的股票，并不是一个绝对的数值，这个可以按照每个人的不同想法所改变）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市盈率小于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（巴菲特曾说过：他不会购入一支市盈率大于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的股票）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降权（最为重要的事情）</a:t>
            </a:r>
            <a:endParaRPr lang="en-US" altLang="zh-CN" b="1" i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我们要将所有的维度降低其数值不带有的权重，主要的降权手段是将它们套用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函数或是其他手段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81" y="4004071"/>
            <a:ext cx="6219579" cy="21740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47" y="247335"/>
            <a:ext cx="1350574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964</Words>
  <Application>Microsoft Office PowerPoint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股票分析预测系统 设计与实现</vt:lpstr>
      <vt:lpstr>为什么要做？</vt:lpstr>
      <vt:lpstr>四大核心模块</vt:lpstr>
      <vt:lpstr>所用技术框架与其他</vt:lpstr>
      <vt:lpstr>系统流程</vt:lpstr>
      <vt:lpstr>核心问题</vt:lpstr>
      <vt:lpstr>核心理论与公式</vt:lpstr>
      <vt:lpstr>本次设计中选用的维度</vt:lpstr>
      <vt:lpstr>数据处理与筛选</vt:lpstr>
      <vt:lpstr>两种预测方式：公式预测</vt:lpstr>
      <vt:lpstr>公式预测---------结果</vt:lpstr>
      <vt:lpstr>两种预测方式：概率分布与图表</vt:lpstr>
      <vt:lpstr>概率分布与图表----------结果</vt:lpstr>
      <vt:lpstr>概率分布与图表----------预测结果</vt:lpstr>
      <vt:lpstr>概率分布与图表的衍生---------峰值预测</vt:lpstr>
      <vt:lpstr>数据说明与部署及其他概况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股票分析预测系统 设计与实现</dc:title>
  <dc:creator>徐 智杰</dc:creator>
  <cp:lastModifiedBy>徐 智杰</cp:lastModifiedBy>
  <cp:revision>106</cp:revision>
  <dcterms:created xsi:type="dcterms:W3CDTF">2018-06-10T23:22:16Z</dcterms:created>
  <dcterms:modified xsi:type="dcterms:W3CDTF">2018-06-11T17:16:02Z</dcterms:modified>
</cp:coreProperties>
</file>